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8" r:id="rId2"/>
    <p:sldId id="326" r:id="rId3"/>
    <p:sldId id="368" r:id="rId4"/>
    <p:sldId id="319" r:id="rId5"/>
    <p:sldId id="320" r:id="rId6"/>
    <p:sldId id="321" r:id="rId7"/>
    <p:sldId id="323" r:id="rId8"/>
    <p:sldId id="324" r:id="rId9"/>
    <p:sldId id="325" r:id="rId10"/>
    <p:sldId id="322" r:id="rId11"/>
    <p:sldId id="342" r:id="rId12"/>
    <p:sldId id="343" r:id="rId13"/>
    <p:sldId id="25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74BA"/>
    <a:srgbClr val="E28224"/>
    <a:srgbClr val="DBDBDB"/>
    <a:srgbClr val="D7E3F2"/>
    <a:srgbClr val="FDEFD8"/>
    <a:srgbClr val="008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72" autoAdjust="0"/>
    <p:restoredTop sz="77658" autoAdjust="0"/>
  </p:normalViewPr>
  <p:slideViewPr>
    <p:cSldViewPr snapToGrid="0">
      <p:cViewPr varScale="1">
        <p:scale>
          <a:sx n="66" d="100"/>
          <a:sy n="66" d="100"/>
        </p:scale>
        <p:origin x="1733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2E33F8-85C4-4D40-B714-C9EA49F1F90E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E1059A57-62D4-4C23-83DC-E095DDC2F9FB}">
      <dgm:prSet phldrT="[Tekst]"/>
      <dgm:spPr/>
      <dgm:t>
        <a:bodyPr/>
        <a:lstStyle/>
        <a:p>
          <a:r>
            <a:rPr lang="th-TH" dirty="0"/>
            <a:t>ระบุปัญหา</a:t>
          </a:r>
          <a:endParaRPr lang="pl-PL" dirty="0"/>
        </a:p>
      </dgm:t>
    </dgm:pt>
    <dgm:pt modelId="{4E992F29-C5C6-4A94-89FB-390B45B00C3F}" type="parTrans" cxnId="{E7FAE1F1-6BFB-412F-B95E-07D489176DAF}">
      <dgm:prSet/>
      <dgm:spPr/>
      <dgm:t>
        <a:bodyPr/>
        <a:lstStyle/>
        <a:p>
          <a:endParaRPr lang="pl-PL"/>
        </a:p>
      </dgm:t>
    </dgm:pt>
    <dgm:pt modelId="{9AB9EEA3-3CE1-4737-90EF-DD5E1EA752D3}" type="sibTrans" cxnId="{E7FAE1F1-6BFB-412F-B95E-07D489176DAF}">
      <dgm:prSet/>
      <dgm:spPr/>
      <dgm:t>
        <a:bodyPr/>
        <a:lstStyle/>
        <a:p>
          <a:endParaRPr lang="pl-PL"/>
        </a:p>
      </dgm:t>
    </dgm:pt>
    <dgm:pt modelId="{EEAD0D92-A0C3-477C-A76B-C103AD4150F4}">
      <dgm:prSet phldrT="[Tekst]"/>
      <dgm:spPr/>
      <dgm:t>
        <a:bodyPr/>
        <a:lstStyle/>
        <a:p>
          <a:r>
            <a:rPr lang="th-TH" dirty="0"/>
            <a:t>รวบรวมสารสนเทศ</a:t>
          </a:r>
          <a:endParaRPr lang="pl-PL" dirty="0"/>
        </a:p>
      </dgm:t>
    </dgm:pt>
    <dgm:pt modelId="{53CDC5ED-07C7-47C9-BEE1-C4645CD2728C}" type="parTrans" cxnId="{7828832E-5871-4CE2-9AE4-6CE0AAD2C2D6}">
      <dgm:prSet/>
      <dgm:spPr/>
      <dgm:t>
        <a:bodyPr/>
        <a:lstStyle/>
        <a:p>
          <a:endParaRPr lang="pl-PL"/>
        </a:p>
      </dgm:t>
    </dgm:pt>
    <dgm:pt modelId="{78585211-8635-4BDA-86E6-836CEF60A2E0}" type="sibTrans" cxnId="{7828832E-5871-4CE2-9AE4-6CE0AAD2C2D6}">
      <dgm:prSet/>
      <dgm:spPr/>
      <dgm:t>
        <a:bodyPr/>
        <a:lstStyle/>
        <a:p>
          <a:endParaRPr lang="pl-PL"/>
        </a:p>
      </dgm:t>
    </dgm:pt>
    <dgm:pt modelId="{8FA3CB7F-1FA3-49D3-B4D5-AFE8CBCE6079}">
      <dgm:prSet phldrT="[Tekst]"/>
      <dgm:spPr/>
      <dgm:t>
        <a:bodyPr/>
        <a:lstStyle/>
        <a:p>
          <a:r>
            <a:rPr lang="th-TH" dirty="0"/>
            <a:t>ระบุทางเลือก</a:t>
          </a:r>
          <a:endParaRPr lang="pl-PL" dirty="0"/>
        </a:p>
      </dgm:t>
    </dgm:pt>
    <dgm:pt modelId="{D0BE2BBB-0812-430D-A3E2-6AEA681E0C03}" type="parTrans" cxnId="{F332034A-4C2C-47A8-AC56-44219772D839}">
      <dgm:prSet/>
      <dgm:spPr/>
      <dgm:t>
        <a:bodyPr/>
        <a:lstStyle/>
        <a:p>
          <a:endParaRPr lang="pl-PL"/>
        </a:p>
      </dgm:t>
    </dgm:pt>
    <dgm:pt modelId="{B82ABDB5-EDB3-457E-90B7-98CA27C79827}" type="sibTrans" cxnId="{F332034A-4C2C-47A8-AC56-44219772D839}">
      <dgm:prSet/>
      <dgm:spPr/>
      <dgm:t>
        <a:bodyPr/>
        <a:lstStyle/>
        <a:p>
          <a:endParaRPr lang="pl-PL"/>
        </a:p>
      </dgm:t>
    </dgm:pt>
    <dgm:pt modelId="{00AB6E1F-3137-4CFA-B39E-529232C89A69}">
      <dgm:prSet phldrT="[Tekst]"/>
      <dgm:spPr/>
      <dgm:t>
        <a:bodyPr/>
        <a:lstStyle/>
        <a:p>
          <a:r>
            <a:rPr lang="th-TH" dirty="0"/>
            <a:t>เลือกทางเลือก</a:t>
          </a:r>
          <a:endParaRPr lang="pl-PL" dirty="0"/>
        </a:p>
      </dgm:t>
    </dgm:pt>
    <dgm:pt modelId="{75F8FB30-3772-4BCA-B5F7-BDF3267A0621}" type="parTrans" cxnId="{8D8C297C-BBD9-4F43-829F-DC822F3C76E3}">
      <dgm:prSet/>
      <dgm:spPr/>
      <dgm:t>
        <a:bodyPr/>
        <a:lstStyle/>
        <a:p>
          <a:endParaRPr lang="pl-PL"/>
        </a:p>
      </dgm:t>
    </dgm:pt>
    <dgm:pt modelId="{50F396AC-58B9-47BF-BDD4-8BC6B404A32D}" type="sibTrans" cxnId="{8D8C297C-BBD9-4F43-829F-DC822F3C76E3}">
      <dgm:prSet/>
      <dgm:spPr/>
      <dgm:t>
        <a:bodyPr/>
        <a:lstStyle/>
        <a:p>
          <a:endParaRPr lang="pl-PL"/>
        </a:p>
      </dgm:t>
    </dgm:pt>
    <dgm:pt modelId="{E1809925-03E9-4FC1-965D-CF248EB62B60}">
      <dgm:prSet phldrT="[Tekst]"/>
      <dgm:spPr/>
      <dgm:t>
        <a:bodyPr/>
        <a:lstStyle/>
        <a:p>
          <a:r>
            <a:rPr lang="th-TH" dirty="0"/>
            <a:t>ทบทวนผลลัพธ์</a:t>
          </a:r>
          <a:endParaRPr lang="pl-PL" dirty="0"/>
        </a:p>
      </dgm:t>
    </dgm:pt>
    <dgm:pt modelId="{35B791F9-EBB8-4778-A26B-9380CD8E7BEF}" type="parTrans" cxnId="{2238C57D-CB98-4448-979F-D91ADABB197C}">
      <dgm:prSet/>
      <dgm:spPr/>
      <dgm:t>
        <a:bodyPr/>
        <a:lstStyle/>
        <a:p>
          <a:endParaRPr lang="pl-PL"/>
        </a:p>
      </dgm:t>
    </dgm:pt>
    <dgm:pt modelId="{F724034D-F02C-4761-8A4E-4C3F46EB4FFF}" type="sibTrans" cxnId="{2238C57D-CB98-4448-979F-D91ADABB197C}">
      <dgm:prSet/>
      <dgm:spPr/>
      <dgm:t>
        <a:bodyPr/>
        <a:lstStyle/>
        <a:p>
          <a:endParaRPr lang="pl-PL"/>
        </a:p>
      </dgm:t>
    </dgm:pt>
    <dgm:pt modelId="{E6EFF924-CEE3-4AAE-ABB4-6763C8F7E5C0}" type="pres">
      <dgm:prSet presAssocID="{D92E33F8-85C4-4D40-B714-C9EA49F1F90E}" presName="CompostProcess" presStyleCnt="0">
        <dgm:presLayoutVars>
          <dgm:dir/>
          <dgm:resizeHandles val="exact"/>
        </dgm:presLayoutVars>
      </dgm:prSet>
      <dgm:spPr/>
    </dgm:pt>
    <dgm:pt modelId="{26FD32D2-22E8-420C-BD6C-2B9CE22F2366}" type="pres">
      <dgm:prSet presAssocID="{D92E33F8-85C4-4D40-B714-C9EA49F1F90E}" presName="arrow" presStyleLbl="bgShp" presStyleIdx="0" presStyleCnt="1"/>
      <dgm:spPr/>
    </dgm:pt>
    <dgm:pt modelId="{8AEA900E-4515-427D-A5D9-B4E621610C16}" type="pres">
      <dgm:prSet presAssocID="{D92E33F8-85C4-4D40-B714-C9EA49F1F90E}" presName="linearProcess" presStyleCnt="0"/>
      <dgm:spPr/>
    </dgm:pt>
    <dgm:pt modelId="{2EDFE2B1-2436-4430-B349-3FA9DCF14841}" type="pres">
      <dgm:prSet presAssocID="{E1059A57-62D4-4C23-83DC-E095DDC2F9FB}" presName="textNode" presStyleLbl="node1" presStyleIdx="0" presStyleCnt="5">
        <dgm:presLayoutVars>
          <dgm:bulletEnabled val="1"/>
        </dgm:presLayoutVars>
      </dgm:prSet>
      <dgm:spPr/>
    </dgm:pt>
    <dgm:pt modelId="{462D2774-0DE8-495B-AE76-FC61677107A7}" type="pres">
      <dgm:prSet presAssocID="{9AB9EEA3-3CE1-4737-90EF-DD5E1EA752D3}" presName="sibTrans" presStyleCnt="0"/>
      <dgm:spPr/>
    </dgm:pt>
    <dgm:pt modelId="{40F74B95-C9BC-4CF8-A874-866331D71532}" type="pres">
      <dgm:prSet presAssocID="{EEAD0D92-A0C3-477C-A76B-C103AD4150F4}" presName="textNode" presStyleLbl="node1" presStyleIdx="1" presStyleCnt="5">
        <dgm:presLayoutVars>
          <dgm:bulletEnabled val="1"/>
        </dgm:presLayoutVars>
      </dgm:prSet>
      <dgm:spPr/>
    </dgm:pt>
    <dgm:pt modelId="{73AF2704-5586-44E7-9D73-89890E3765F9}" type="pres">
      <dgm:prSet presAssocID="{78585211-8635-4BDA-86E6-836CEF60A2E0}" presName="sibTrans" presStyleCnt="0"/>
      <dgm:spPr/>
    </dgm:pt>
    <dgm:pt modelId="{0382558F-4353-4098-B381-7E5E5D830B2C}" type="pres">
      <dgm:prSet presAssocID="{8FA3CB7F-1FA3-49D3-B4D5-AFE8CBCE6079}" presName="textNode" presStyleLbl="node1" presStyleIdx="2" presStyleCnt="5">
        <dgm:presLayoutVars>
          <dgm:bulletEnabled val="1"/>
        </dgm:presLayoutVars>
      </dgm:prSet>
      <dgm:spPr/>
    </dgm:pt>
    <dgm:pt modelId="{E369B817-4A35-46AB-8E73-94E2448D8A5C}" type="pres">
      <dgm:prSet presAssocID="{B82ABDB5-EDB3-457E-90B7-98CA27C79827}" presName="sibTrans" presStyleCnt="0"/>
      <dgm:spPr/>
    </dgm:pt>
    <dgm:pt modelId="{C8940F6A-D79C-4716-A659-118CB2A0E73D}" type="pres">
      <dgm:prSet presAssocID="{00AB6E1F-3137-4CFA-B39E-529232C89A69}" presName="textNode" presStyleLbl="node1" presStyleIdx="3" presStyleCnt="5">
        <dgm:presLayoutVars>
          <dgm:bulletEnabled val="1"/>
        </dgm:presLayoutVars>
      </dgm:prSet>
      <dgm:spPr/>
    </dgm:pt>
    <dgm:pt modelId="{BD4D5AC2-5466-4F50-A76F-2A0D2CF5CF17}" type="pres">
      <dgm:prSet presAssocID="{50F396AC-58B9-47BF-BDD4-8BC6B404A32D}" presName="sibTrans" presStyleCnt="0"/>
      <dgm:spPr/>
    </dgm:pt>
    <dgm:pt modelId="{7BFBB263-6247-41C7-B38C-8A8BB677A45B}" type="pres">
      <dgm:prSet presAssocID="{E1809925-03E9-4FC1-965D-CF248EB62B60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7828832E-5871-4CE2-9AE4-6CE0AAD2C2D6}" srcId="{D92E33F8-85C4-4D40-B714-C9EA49F1F90E}" destId="{EEAD0D92-A0C3-477C-A76B-C103AD4150F4}" srcOrd="1" destOrd="0" parTransId="{53CDC5ED-07C7-47C9-BEE1-C4645CD2728C}" sibTransId="{78585211-8635-4BDA-86E6-836CEF60A2E0}"/>
    <dgm:cxn modelId="{CB14FC60-84DA-476C-BE2B-CE4E8BE173A1}" type="presOf" srcId="{8FA3CB7F-1FA3-49D3-B4D5-AFE8CBCE6079}" destId="{0382558F-4353-4098-B381-7E5E5D830B2C}" srcOrd="0" destOrd="0" presId="urn:microsoft.com/office/officeart/2005/8/layout/hProcess9"/>
    <dgm:cxn modelId="{F332034A-4C2C-47A8-AC56-44219772D839}" srcId="{D92E33F8-85C4-4D40-B714-C9EA49F1F90E}" destId="{8FA3CB7F-1FA3-49D3-B4D5-AFE8CBCE6079}" srcOrd="2" destOrd="0" parTransId="{D0BE2BBB-0812-430D-A3E2-6AEA681E0C03}" sibTransId="{B82ABDB5-EDB3-457E-90B7-98CA27C79827}"/>
    <dgm:cxn modelId="{6C59074D-17A9-458E-8378-EAAE41C5A6B1}" type="presOf" srcId="{00AB6E1F-3137-4CFA-B39E-529232C89A69}" destId="{C8940F6A-D79C-4716-A659-118CB2A0E73D}" srcOrd="0" destOrd="0" presId="urn:microsoft.com/office/officeart/2005/8/layout/hProcess9"/>
    <dgm:cxn modelId="{EA5F5351-FDD5-401D-A996-0ED32893DEA0}" type="presOf" srcId="{EEAD0D92-A0C3-477C-A76B-C103AD4150F4}" destId="{40F74B95-C9BC-4CF8-A874-866331D71532}" srcOrd="0" destOrd="0" presId="urn:microsoft.com/office/officeart/2005/8/layout/hProcess9"/>
    <dgm:cxn modelId="{8D8C297C-BBD9-4F43-829F-DC822F3C76E3}" srcId="{D92E33F8-85C4-4D40-B714-C9EA49F1F90E}" destId="{00AB6E1F-3137-4CFA-B39E-529232C89A69}" srcOrd="3" destOrd="0" parTransId="{75F8FB30-3772-4BCA-B5F7-BDF3267A0621}" sibTransId="{50F396AC-58B9-47BF-BDD4-8BC6B404A32D}"/>
    <dgm:cxn modelId="{2238C57D-CB98-4448-979F-D91ADABB197C}" srcId="{D92E33F8-85C4-4D40-B714-C9EA49F1F90E}" destId="{E1809925-03E9-4FC1-965D-CF248EB62B60}" srcOrd="4" destOrd="0" parTransId="{35B791F9-EBB8-4778-A26B-9380CD8E7BEF}" sibTransId="{F724034D-F02C-4761-8A4E-4C3F46EB4FFF}"/>
    <dgm:cxn modelId="{CC9BB6A5-91AF-43C1-A448-0FBEFA3DA927}" type="presOf" srcId="{E1809925-03E9-4FC1-965D-CF248EB62B60}" destId="{7BFBB263-6247-41C7-B38C-8A8BB677A45B}" srcOrd="0" destOrd="0" presId="urn:microsoft.com/office/officeart/2005/8/layout/hProcess9"/>
    <dgm:cxn modelId="{43D091E3-88BB-49CA-879B-B29B5EC4D1B1}" type="presOf" srcId="{D92E33F8-85C4-4D40-B714-C9EA49F1F90E}" destId="{E6EFF924-CEE3-4AAE-ABB4-6763C8F7E5C0}" srcOrd="0" destOrd="0" presId="urn:microsoft.com/office/officeart/2005/8/layout/hProcess9"/>
    <dgm:cxn modelId="{E7FAE1F1-6BFB-412F-B95E-07D489176DAF}" srcId="{D92E33F8-85C4-4D40-B714-C9EA49F1F90E}" destId="{E1059A57-62D4-4C23-83DC-E095DDC2F9FB}" srcOrd="0" destOrd="0" parTransId="{4E992F29-C5C6-4A94-89FB-390B45B00C3F}" sibTransId="{9AB9EEA3-3CE1-4737-90EF-DD5E1EA752D3}"/>
    <dgm:cxn modelId="{157856F4-269C-4C08-8931-8783D4ECCD49}" type="presOf" srcId="{E1059A57-62D4-4C23-83DC-E095DDC2F9FB}" destId="{2EDFE2B1-2436-4430-B349-3FA9DCF14841}" srcOrd="0" destOrd="0" presId="urn:microsoft.com/office/officeart/2005/8/layout/hProcess9"/>
    <dgm:cxn modelId="{8C5D309B-14A4-4FC4-8FC9-D675C298CF58}" type="presParOf" srcId="{E6EFF924-CEE3-4AAE-ABB4-6763C8F7E5C0}" destId="{26FD32D2-22E8-420C-BD6C-2B9CE22F2366}" srcOrd="0" destOrd="0" presId="urn:microsoft.com/office/officeart/2005/8/layout/hProcess9"/>
    <dgm:cxn modelId="{AB6BB1C3-88FB-4386-8C65-4F782616D05D}" type="presParOf" srcId="{E6EFF924-CEE3-4AAE-ABB4-6763C8F7E5C0}" destId="{8AEA900E-4515-427D-A5D9-B4E621610C16}" srcOrd="1" destOrd="0" presId="urn:microsoft.com/office/officeart/2005/8/layout/hProcess9"/>
    <dgm:cxn modelId="{E9795932-14C0-489E-A51D-48DA04CB95C3}" type="presParOf" srcId="{8AEA900E-4515-427D-A5D9-B4E621610C16}" destId="{2EDFE2B1-2436-4430-B349-3FA9DCF14841}" srcOrd="0" destOrd="0" presId="urn:microsoft.com/office/officeart/2005/8/layout/hProcess9"/>
    <dgm:cxn modelId="{A10726FE-01F7-48E1-B9B3-A82452C0E52E}" type="presParOf" srcId="{8AEA900E-4515-427D-A5D9-B4E621610C16}" destId="{462D2774-0DE8-495B-AE76-FC61677107A7}" srcOrd="1" destOrd="0" presId="urn:microsoft.com/office/officeart/2005/8/layout/hProcess9"/>
    <dgm:cxn modelId="{3692C065-5315-46BB-BC11-72125EED74E0}" type="presParOf" srcId="{8AEA900E-4515-427D-A5D9-B4E621610C16}" destId="{40F74B95-C9BC-4CF8-A874-866331D71532}" srcOrd="2" destOrd="0" presId="urn:microsoft.com/office/officeart/2005/8/layout/hProcess9"/>
    <dgm:cxn modelId="{4B45BBD2-1542-41F5-9C27-069E7404277D}" type="presParOf" srcId="{8AEA900E-4515-427D-A5D9-B4E621610C16}" destId="{73AF2704-5586-44E7-9D73-89890E3765F9}" srcOrd="3" destOrd="0" presId="urn:microsoft.com/office/officeart/2005/8/layout/hProcess9"/>
    <dgm:cxn modelId="{A541ED65-44F2-4FD8-8C70-B430B78EFC0A}" type="presParOf" srcId="{8AEA900E-4515-427D-A5D9-B4E621610C16}" destId="{0382558F-4353-4098-B381-7E5E5D830B2C}" srcOrd="4" destOrd="0" presId="urn:microsoft.com/office/officeart/2005/8/layout/hProcess9"/>
    <dgm:cxn modelId="{7B5C49E5-A6DD-4150-B990-B9BFE9B10130}" type="presParOf" srcId="{8AEA900E-4515-427D-A5D9-B4E621610C16}" destId="{E369B817-4A35-46AB-8E73-94E2448D8A5C}" srcOrd="5" destOrd="0" presId="urn:microsoft.com/office/officeart/2005/8/layout/hProcess9"/>
    <dgm:cxn modelId="{4F602F24-21B1-450D-8768-257E336ACED7}" type="presParOf" srcId="{8AEA900E-4515-427D-A5D9-B4E621610C16}" destId="{C8940F6A-D79C-4716-A659-118CB2A0E73D}" srcOrd="6" destOrd="0" presId="urn:microsoft.com/office/officeart/2005/8/layout/hProcess9"/>
    <dgm:cxn modelId="{2D7072AA-0F65-4714-98FC-0B5988DC7BA4}" type="presParOf" srcId="{8AEA900E-4515-427D-A5D9-B4E621610C16}" destId="{BD4D5AC2-5466-4F50-A76F-2A0D2CF5CF17}" srcOrd="7" destOrd="0" presId="urn:microsoft.com/office/officeart/2005/8/layout/hProcess9"/>
    <dgm:cxn modelId="{72F10343-A836-4E43-864F-C17AD103881B}" type="presParOf" srcId="{8AEA900E-4515-427D-A5D9-B4E621610C16}" destId="{7BFBB263-6247-41C7-B38C-8A8BB677A45B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FD32D2-22E8-420C-BD6C-2B9CE22F2366}">
      <dsp:nvSpPr>
        <dsp:cNvPr id="0" name=""/>
        <dsp:cNvSpPr/>
      </dsp:nvSpPr>
      <dsp:spPr>
        <a:xfrm>
          <a:off x="690562" y="0"/>
          <a:ext cx="7826375" cy="3405188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DFE2B1-2436-4430-B349-3FA9DCF14841}">
      <dsp:nvSpPr>
        <dsp:cNvPr id="0" name=""/>
        <dsp:cNvSpPr/>
      </dsp:nvSpPr>
      <dsp:spPr>
        <a:xfrm>
          <a:off x="2003" y="1021556"/>
          <a:ext cx="1682624" cy="136207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000" kern="1200" dirty="0"/>
            <a:t>ระบุปัญหา</a:t>
          </a:r>
          <a:endParaRPr lang="pl-PL" sz="3000" kern="1200" dirty="0"/>
        </a:p>
      </dsp:txBody>
      <dsp:txXfrm>
        <a:off x="68494" y="1088047"/>
        <a:ext cx="1549642" cy="1229093"/>
      </dsp:txXfrm>
    </dsp:sp>
    <dsp:sp modelId="{40F74B95-C9BC-4CF8-A874-866331D71532}">
      <dsp:nvSpPr>
        <dsp:cNvPr id="0" name=""/>
        <dsp:cNvSpPr/>
      </dsp:nvSpPr>
      <dsp:spPr>
        <a:xfrm>
          <a:off x="1882220" y="1021556"/>
          <a:ext cx="1682624" cy="136207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000" kern="1200" dirty="0"/>
            <a:t>รวบรวมสารสนเทศ</a:t>
          </a:r>
          <a:endParaRPr lang="pl-PL" sz="3000" kern="1200" dirty="0"/>
        </a:p>
      </dsp:txBody>
      <dsp:txXfrm>
        <a:off x="1948711" y="1088047"/>
        <a:ext cx="1549642" cy="1229093"/>
      </dsp:txXfrm>
    </dsp:sp>
    <dsp:sp modelId="{0382558F-4353-4098-B381-7E5E5D830B2C}">
      <dsp:nvSpPr>
        <dsp:cNvPr id="0" name=""/>
        <dsp:cNvSpPr/>
      </dsp:nvSpPr>
      <dsp:spPr>
        <a:xfrm>
          <a:off x="3762437" y="1021556"/>
          <a:ext cx="1682624" cy="136207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000" kern="1200" dirty="0"/>
            <a:t>ระบุทางเลือก</a:t>
          </a:r>
          <a:endParaRPr lang="pl-PL" sz="3000" kern="1200" dirty="0"/>
        </a:p>
      </dsp:txBody>
      <dsp:txXfrm>
        <a:off x="3828928" y="1088047"/>
        <a:ext cx="1549642" cy="1229093"/>
      </dsp:txXfrm>
    </dsp:sp>
    <dsp:sp modelId="{C8940F6A-D79C-4716-A659-118CB2A0E73D}">
      <dsp:nvSpPr>
        <dsp:cNvPr id="0" name=""/>
        <dsp:cNvSpPr/>
      </dsp:nvSpPr>
      <dsp:spPr>
        <a:xfrm>
          <a:off x="5642654" y="1021556"/>
          <a:ext cx="1682624" cy="136207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000" kern="1200" dirty="0"/>
            <a:t>เลือกทางเลือก</a:t>
          </a:r>
          <a:endParaRPr lang="pl-PL" sz="3000" kern="1200" dirty="0"/>
        </a:p>
      </dsp:txBody>
      <dsp:txXfrm>
        <a:off x="5709145" y="1088047"/>
        <a:ext cx="1549642" cy="1229093"/>
      </dsp:txXfrm>
    </dsp:sp>
    <dsp:sp modelId="{7BFBB263-6247-41C7-B38C-8A8BB677A45B}">
      <dsp:nvSpPr>
        <dsp:cNvPr id="0" name=""/>
        <dsp:cNvSpPr/>
      </dsp:nvSpPr>
      <dsp:spPr>
        <a:xfrm>
          <a:off x="7522871" y="1021556"/>
          <a:ext cx="1682624" cy="136207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000" kern="1200" dirty="0"/>
            <a:t>ทบทวนผลลัพธ์</a:t>
          </a:r>
          <a:endParaRPr lang="pl-PL" sz="3000" kern="1200" dirty="0"/>
        </a:p>
      </dsp:txBody>
      <dsp:txXfrm>
        <a:off x="7589362" y="1088047"/>
        <a:ext cx="1549642" cy="12290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9C7C-64F4-6E4D-ACDB-FD7876D2BE1F}" type="datetimeFigureOut">
              <a:rPr lang="en-US" smtClean="0"/>
              <a:t>04-Nov-20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50DBC-2896-0A4C-AFF9-CCB22DA1C3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48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/>
              <a:t>Explanation</a:t>
            </a:r>
            <a:r>
              <a:rPr lang="pl-PL" dirty="0"/>
              <a:t>:</a:t>
            </a:r>
          </a:p>
          <a:p>
            <a:r>
              <a:rPr lang="pl-PL" dirty="0" err="1"/>
              <a:t>Comments</a:t>
            </a:r>
            <a:r>
              <a:rPr lang="pl-PL" dirty="0"/>
              <a:t> for </a:t>
            </a:r>
            <a:r>
              <a:rPr lang="pl-PL" dirty="0" err="1"/>
              <a:t>teachers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in the </a:t>
            </a:r>
            <a:r>
              <a:rPr lang="pl-PL" dirty="0" err="1"/>
              <a:t>footnotes</a:t>
            </a:r>
            <a:r>
              <a:rPr lang="pl-PL" dirty="0"/>
              <a:t> of </a:t>
            </a:r>
            <a:r>
              <a:rPr lang="pl-PL" dirty="0" err="1"/>
              <a:t>selected</a:t>
            </a:r>
            <a:r>
              <a:rPr lang="pl-PL" dirty="0"/>
              <a:t> </a:t>
            </a:r>
            <a:r>
              <a:rPr lang="pl-PL" dirty="0" err="1"/>
              <a:t>slides</a:t>
            </a:r>
            <a:r>
              <a:rPr lang="pl-PL" dirty="0"/>
              <a:t> (</a:t>
            </a:r>
            <a:r>
              <a:rPr lang="pl-PL" dirty="0" err="1"/>
              <a:t>if</a:t>
            </a:r>
            <a:r>
              <a:rPr lang="pl-PL" dirty="0"/>
              <a:t> </a:t>
            </a:r>
            <a:r>
              <a:rPr lang="pl-PL" dirty="0" err="1"/>
              <a:t>needed</a:t>
            </a:r>
            <a:r>
              <a:rPr lang="pl-PL" dirty="0"/>
              <a:t>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882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https://www.idashboards.com/blog/2019/04/10/4-tools-strategies-for-enhanced-decision-making/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307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3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86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04-Nov-20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E8C3049-6B68-4E38-977A-C7B28A94B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646" y="3674088"/>
            <a:ext cx="9421224" cy="1305161"/>
          </a:xfrm>
        </p:spPr>
        <p:txBody>
          <a:bodyPr/>
          <a:lstStyle/>
          <a:p>
            <a:r>
              <a:rPr lang="pl-PL" sz="2200" dirty="0">
                <a:solidFill>
                  <a:srgbClr val="002060"/>
                </a:solidFill>
              </a:rPr>
              <a:t>Tomasz Nitkiewicz (CUT)</a:t>
            </a:r>
          </a:p>
          <a:p>
            <a:r>
              <a:rPr lang="pl-PL" sz="1800" dirty="0">
                <a:solidFill>
                  <a:srgbClr val="002060"/>
                </a:solidFill>
              </a:rPr>
              <a:t>with</a:t>
            </a:r>
          </a:p>
          <a:p>
            <a:r>
              <a:rPr lang="pl-PL" sz="2200" dirty="0">
                <a:solidFill>
                  <a:srgbClr val="002060"/>
                </a:solidFill>
              </a:rPr>
              <a:t>Andrei Szuder (UPB), </a:t>
            </a:r>
            <a:r>
              <a:rPr lang="pl-PL" sz="2200" dirty="0" err="1">
                <a:solidFill>
                  <a:srgbClr val="002060"/>
                </a:solidFill>
              </a:rPr>
              <a:t>Uttapol</a:t>
            </a:r>
            <a:r>
              <a:rPr lang="pl-PL" sz="2200" dirty="0">
                <a:solidFill>
                  <a:srgbClr val="002060"/>
                </a:solidFill>
              </a:rPr>
              <a:t> </a:t>
            </a:r>
            <a:r>
              <a:rPr lang="pl-PL" sz="2200" dirty="0" err="1">
                <a:solidFill>
                  <a:srgbClr val="002060"/>
                </a:solidFill>
              </a:rPr>
              <a:t>Smutkupt</a:t>
            </a:r>
            <a:r>
              <a:rPr lang="pl-PL" sz="2200" dirty="0">
                <a:solidFill>
                  <a:srgbClr val="002060"/>
                </a:solidFill>
              </a:rPr>
              <a:t> (CMU), Jorge Cunha (</a:t>
            </a:r>
            <a:r>
              <a:rPr lang="pl-PL" sz="2200" dirty="0" err="1">
                <a:solidFill>
                  <a:srgbClr val="002060"/>
                </a:solidFill>
              </a:rPr>
              <a:t>Uminho</a:t>
            </a:r>
            <a:r>
              <a:rPr lang="pl-PL" sz="2200" dirty="0">
                <a:solidFill>
                  <a:srgbClr val="002060"/>
                </a:solidFill>
              </a:rPr>
              <a:t>)</a:t>
            </a:r>
          </a:p>
          <a:p>
            <a:endParaRPr lang="pl-PL" sz="2400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59895" y="1867769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</a:rPr>
              <a:t>Course </a:t>
            </a:r>
            <a:r>
              <a:rPr lang="pl-PL" sz="2800" dirty="0">
                <a:solidFill>
                  <a:srgbClr val="002060"/>
                </a:solidFill>
              </a:rPr>
              <a:t>1. </a:t>
            </a:r>
            <a:r>
              <a:rPr lang="th-TH" sz="2800" dirty="0">
                <a:solidFill>
                  <a:srgbClr val="002060"/>
                </a:solidFill>
              </a:rPr>
              <a:t>การบริหารจัดการองค์กรในเศรษฐกิจดิจิทัล</a:t>
            </a:r>
            <a:endParaRPr lang="en-US" sz="28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pl-PL" sz="2000" dirty="0">
                <a:solidFill>
                  <a:srgbClr val="002060"/>
                </a:solidFill>
                <a:latin typeface="Arial-BoldMT"/>
              </a:rPr>
              <a:t>TEACHING AND LEARNING MATERIALS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0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F06CC1-3270-4DDB-806B-87BEF8D5C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rgbClr val="002060"/>
                </a:solidFill>
                <a:latin typeface="Arial-BoldMT"/>
              </a:rPr>
              <a:t>M3: </a:t>
            </a:r>
            <a:r>
              <a:rPr lang="th-TH" dirty="0">
                <a:solidFill>
                  <a:srgbClr val="002060"/>
                </a:solidFill>
                <a:latin typeface="Arial-BoldMT"/>
              </a:rPr>
              <a:t>การสร้างแผนผังสายธารคุณค่า</a:t>
            </a:r>
            <a:br>
              <a:rPr lang="pl-PL" dirty="0">
                <a:solidFill>
                  <a:srgbClr val="002060"/>
                </a:solidFill>
                <a:latin typeface="Arial-BoldMT"/>
              </a:rPr>
            </a:b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ชนิดของสายธารคุณค่า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A5592B8A-94C8-4A68-853A-11B4DC01B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283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/>
              <a:t>เหตุผลในการจัดระบบสายธารคุณค่านั้นก็เพื่อลดเวลาการเข้าสู่ตลาด โดยเพิ่มประสิทธิภาพการไหลของคุณค่าในระบบทั้งหมด ซึ่งวิธีการของสายธารคุณค่ามีประโยชน์ดังต่อไปนี้</a:t>
            </a:r>
          </a:p>
          <a:p>
            <a:r>
              <a:rPr lang="th-TH" dirty="0">
                <a:effectLst/>
              </a:rPr>
              <a:t>ความล่าช้าลดลงและทำให้สามารถทำงานกับ</a:t>
            </a:r>
            <a:r>
              <a:rPr lang="th-TH" dirty="0"/>
              <a:t>ชุด </a:t>
            </a:r>
            <a:r>
              <a:rPr lang="en-US" dirty="0"/>
              <a:t>(batch)</a:t>
            </a:r>
            <a:r>
              <a:rPr lang="th-TH" dirty="0"/>
              <a:t> ที่มีขนาดเล็กลงได้</a:t>
            </a:r>
          </a:p>
          <a:p>
            <a:r>
              <a:rPr lang="th-TH" dirty="0"/>
              <a:t>ทีมงานมีเสถียรภาพและอยู่กับบริษัทนานขึ้น และมุ่งเน้นในการส่งมองคุณแค่แทนที่จะเป็นโครงการที่เน้นในเรื่องการทำงานให้เสร็จเท่านั้น</a:t>
            </a:r>
          </a:p>
          <a:p>
            <a:r>
              <a:rPr lang="th-TH" dirty="0"/>
              <a:t>เรียนรู้ได้เร็วขึ้น และลดเวลาเข้าสู่ตลาดลง</a:t>
            </a:r>
          </a:p>
          <a:p>
            <a:r>
              <a:rPr lang="th-TH" dirty="0"/>
              <a:t>คุณภาพและประสิทธิภาพสูงขึ้น</a:t>
            </a:r>
          </a:p>
          <a:p>
            <a:r>
              <a:rPr lang="th-TH" dirty="0"/>
              <a:t>เป็นวิธีการในการพัฒนาอย่างลีนและประหยัดงบประมาณ</a:t>
            </a:r>
          </a:p>
          <a:p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70966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F06CC1-3270-4DDB-806B-87BEF8D5C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400" dirty="0">
                <a:solidFill>
                  <a:srgbClr val="002060"/>
                </a:solidFill>
                <a:latin typeface="Arial-BoldMT"/>
              </a:rPr>
              <a:t>M3: </a:t>
            </a:r>
            <a:r>
              <a:rPr lang="th-TH" sz="2400" dirty="0">
                <a:solidFill>
                  <a:srgbClr val="002060"/>
                </a:solidFill>
                <a:latin typeface="Arial-BoldMT"/>
              </a:rPr>
              <a:t>เครื่องมือสนับสนุนการตัดสินใจด้วยการวิเคราะห์เชิงกลยุทธ์</a:t>
            </a:r>
            <a:br>
              <a:rPr lang="pl-PL" sz="2400" dirty="0">
                <a:solidFill>
                  <a:srgbClr val="002060"/>
                </a:solidFill>
                <a:latin typeface="Arial-BoldMT"/>
              </a:rPr>
            </a:br>
            <a:r>
              <a:rPr lang="th-TH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กระบวนการสนับสนุนการตัดสินใจ</a:t>
            </a:r>
            <a:endParaRPr lang="pl-PL" sz="2400" dirty="0"/>
          </a:p>
        </p:txBody>
      </p:sp>
      <p:graphicFrame>
        <p:nvGraphicFramePr>
          <p:cNvPr id="9" name="Symbol zastępczy zawartości 8">
            <a:extLst>
              <a:ext uri="{FF2B5EF4-FFF2-40B4-BE49-F238E27FC236}">
                <a16:creationId xmlns:a16="http://schemas.microsoft.com/office/drawing/2014/main" id="{FE37CD4C-BD6B-4A96-A5B9-D345948B99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4648649"/>
              </p:ext>
            </p:extLst>
          </p:nvPr>
        </p:nvGraphicFramePr>
        <p:xfrm>
          <a:off x="1930400" y="1497013"/>
          <a:ext cx="9207500" cy="3405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pole tekstowe 9">
            <a:extLst>
              <a:ext uri="{FF2B5EF4-FFF2-40B4-BE49-F238E27FC236}">
                <a16:creationId xmlns:a16="http://schemas.microsoft.com/office/drawing/2014/main" id="{FF997FDE-676C-47D4-92B3-ACFD87C1526C}"/>
              </a:ext>
            </a:extLst>
          </p:cNvPr>
          <p:cNvSpPr txBox="1"/>
          <p:nvPr/>
        </p:nvSpPr>
        <p:spPr>
          <a:xfrm>
            <a:off x="3949700" y="1676400"/>
            <a:ext cx="412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/>
              <a:t>กระบวนการตัดสินใจ</a:t>
            </a:r>
            <a:endParaRPr lang="pl-PL" b="1" dirty="0"/>
          </a:p>
        </p:txBody>
      </p:sp>
      <p:grpSp>
        <p:nvGrpSpPr>
          <p:cNvPr id="26" name="Grupa 25">
            <a:extLst>
              <a:ext uri="{FF2B5EF4-FFF2-40B4-BE49-F238E27FC236}">
                <a16:creationId xmlns:a16="http://schemas.microsoft.com/office/drawing/2014/main" id="{C741A112-047E-4FCE-AF65-F11482603468}"/>
              </a:ext>
            </a:extLst>
          </p:cNvPr>
          <p:cNvGrpSpPr/>
          <p:nvPr/>
        </p:nvGrpSpPr>
        <p:grpSpPr>
          <a:xfrm>
            <a:off x="1930400" y="4500562"/>
            <a:ext cx="9199905" cy="1362075"/>
            <a:chOff x="1930400" y="4500562"/>
            <a:chExt cx="9199905" cy="1362075"/>
          </a:xfrm>
        </p:grpSpPr>
        <p:grpSp>
          <p:nvGrpSpPr>
            <p:cNvPr id="11" name="Grupa 10">
              <a:extLst>
                <a:ext uri="{FF2B5EF4-FFF2-40B4-BE49-F238E27FC236}">
                  <a16:creationId xmlns:a16="http://schemas.microsoft.com/office/drawing/2014/main" id="{642D90B9-D6A0-4DE0-B206-1AE0C54F7ADA}"/>
                </a:ext>
              </a:extLst>
            </p:cNvPr>
            <p:cNvGrpSpPr/>
            <p:nvPr/>
          </p:nvGrpSpPr>
          <p:grpSpPr>
            <a:xfrm>
              <a:off x="1930400" y="4500562"/>
              <a:ext cx="1755459" cy="1362075"/>
              <a:chOff x="3797" y="1021556"/>
              <a:chExt cx="1755459" cy="1362075"/>
            </a:xfrm>
          </p:grpSpPr>
          <p:sp>
            <p:nvSpPr>
              <p:cNvPr id="24" name="Prostokąt: zaokrąglone rogi 23">
                <a:extLst>
                  <a:ext uri="{FF2B5EF4-FFF2-40B4-BE49-F238E27FC236}">
                    <a16:creationId xmlns:a16="http://schemas.microsoft.com/office/drawing/2014/main" id="{FBB5B547-B74F-4727-8B8E-5B25CB486BC6}"/>
                  </a:ext>
                </a:extLst>
              </p:cNvPr>
              <p:cNvSpPr/>
              <p:nvPr/>
            </p:nvSpPr>
            <p:spPr>
              <a:xfrm>
                <a:off x="3797" y="1021556"/>
                <a:ext cx="1755459" cy="1362075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25" name="Prostokąt: zaokrąglone rogi 4">
                <a:extLst>
                  <a:ext uri="{FF2B5EF4-FFF2-40B4-BE49-F238E27FC236}">
                    <a16:creationId xmlns:a16="http://schemas.microsoft.com/office/drawing/2014/main" id="{15C8BA7C-C832-4901-8FB3-406AF52EDC8C}"/>
                  </a:ext>
                </a:extLst>
              </p:cNvPr>
              <p:cNvSpPr txBox="1"/>
              <p:nvPr/>
            </p:nvSpPr>
            <p:spPr>
              <a:xfrm>
                <a:off x="70288" y="1088047"/>
                <a:ext cx="1622477" cy="1229093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87630" tIns="87630" rIns="87630" bIns="87630" numCol="1" spcCol="1270" anchor="ctr" anchorCtr="0">
                <a:noAutofit/>
              </a:bodyPr>
              <a:lstStyle/>
              <a:p>
                <a:pPr marL="0" lvl="0" indent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l-PL" sz="1600" kern="1200" dirty="0"/>
                  <a:t>5 WHY</a:t>
                </a:r>
              </a:p>
              <a:p>
                <a:pPr marL="0" lvl="0" indent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th-TH" sz="1600" dirty="0"/>
                  <a:t>แผนภาอิชิกาว่า</a:t>
                </a:r>
                <a:endParaRPr lang="pl-PL" sz="1600" kern="1200" dirty="0"/>
              </a:p>
            </p:txBody>
          </p:sp>
        </p:grpSp>
        <p:grpSp>
          <p:nvGrpSpPr>
            <p:cNvPr id="12" name="Grupa 11">
              <a:extLst>
                <a:ext uri="{FF2B5EF4-FFF2-40B4-BE49-F238E27FC236}">
                  <a16:creationId xmlns:a16="http://schemas.microsoft.com/office/drawing/2014/main" id="{BB373376-CDA6-4718-AF81-40E11C59B0C6}"/>
                </a:ext>
              </a:extLst>
            </p:cNvPr>
            <p:cNvGrpSpPr/>
            <p:nvPr/>
          </p:nvGrpSpPr>
          <p:grpSpPr>
            <a:xfrm>
              <a:off x="3791512" y="4500562"/>
              <a:ext cx="1755459" cy="1362075"/>
              <a:chOff x="1864909" y="1021556"/>
              <a:chExt cx="1755459" cy="1362075"/>
            </a:xfrm>
          </p:grpSpPr>
          <p:sp>
            <p:nvSpPr>
              <p:cNvPr id="22" name="Prostokąt: zaokrąglone rogi 21">
                <a:extLst>
                  <a:ext uri="{FF2B5EF4-FFF2-40B4-BE49-F238E27FC236}">
                    <a16:creationId xmlns:a16="http://schemas.microsoft.com/office/drawing/2014/main" id="{1EA99798-F356-4305-9C14-9F6A49914D8A}"/>
                  </a:ext>
                </a:extLst>
              </p:cNvPr>
              <p:cNvSpPr/>
              <p:nvPr/>
            </p:nvSpPr>
            <p:spPr>
              <a:xfrm>
                <a:off x="1864909" y="1021556"/>
                <a:ext cx="1755459" cy="1362075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23" name="Prostokąt: zaokrąglone rogi 6">
                <a:extLst>
                  <a:ext uri="{FF2B5EF4-FFF2-40B4-BE49-F238E27FC236}">
                    <a16:creationId xmlns:a16="http://schemas.microsoft.com/office/drawing/2014/main" id="{C730FE6E-4028-44EE-9111-62382FC6C8D9}"/>
                  </a:ext>
                </a:extLst>
              </p:cNvPr>
              <p:cNvSpPr txBox="1"/>
              <p:nvPr/>
            </p:nvSpPr>
            <p:spPr>
              <a:xfrm>
                <a:off x="1931400" y="1088047"/>
                <a:ext cx="1622477" cy="1229093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87630" tIns="87630" rIns="87630" bIns="87630" numCol="1" spcCol="1270" anchor="ctr" anchorCtr="0">
                <a:noAutofit/>
              </a:bodyPr>
              <a:lstStyle/>
              <a:p>
                <a:pPr marL="0" lvl="0" indent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th-TH" sz="1600" kern="1200" dirty="0"/>
                  <a:t>การวิเคราะห์พาเรโต</a:t>
                </a:r>
                <a:endParaRPr lang="pl-PL" sz="1600" kern="1200" dirty="0"/>
              </a:p>
              <a:p>
                <a:pPr marL="0" lvl="0" indent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l-PL" sz="1600" dirty="0"/>
                  <a:t>Control lists</a:t>
                </a:r>
              </a:p>
              <a:p>
                <a:pPr marL="0" lvl="0" indent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l-PL" sz="1600" kern="1200" dirty="0"/>
                  <a:t>PEST</a:t>
                </a:r>
              </a:p>
              <a:p>
                <a:pPr marL="0" lvl="0" indent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l-PL" sz="1600" dirty="0"/>
                  <a:t>5 </a:t>
                </a:r>
                <a:r>
                  <a:rPr lang="pl-PL" sz="1600" dirty="0" err="1"/>
                  <a:t>Forces</a:t>
                </a:r>
                <a:endParaRPr lang="pl-PL" sz="1600" kern="1200" dirty="0"/>
              </a:p>
            </p:txBody>
          </p:sp>
        </p:grpSp>
        <p:grpSp>
          <p:nvGrpSpPr>
            <p:cNvPr id="13" name="Grupa 12">
              <a:extLst>
                <a:ext uri="{FF2B5EF4-FFF2-40B4-BE49-F238E27FC236}">
                  <a16:creationId xmlns:a16="http://schemas.microsoft.com/office/drawing/2014/main" id="{662637CF-9B86-4EEA-B362-DB85C25BBFF3}"/>
                </a:ext>
              </a:extLst>
            </p:cNvPr>
            <p:cNvGrpSpPr/>
            <p:nvPr/>
          </p:nvGrpSpPr>
          <p:grpSpPr>
            <a:xfrm>
              <a:off x="5652623" y="4500562"/>
              <a:ext cx="1755459" cy="1362075"/>
              <a:chOff x="3726020" y="1021556"/>
              <a:chExt cx="1755459" cy="1362075"/>
            </a:xfrm>
          </p:grpSpPr>
          <p:sp>
            <p:nvSpPr>
              <p:cNvPr id="20" name="Prostokąt: zaokrąglone rogi 19">
                <a:extLst>
                  <a:ext uri="{FF2B5EF4-FFF2-40B4-BE49-F238E27FC236}">
                    <a16:creationId xmlns:a16="http://schemas.microsoft.com/office/drawing/2014/main" id="{F2500AF9-87E6-4A8D-B50A-6C20B29B68C5}"/>
                  </a:ext>
                </a:extLst>
              </p:cNvPr>
              <p:cNvSpPr/>
              <p:nvPr/>
            </p:nvSpPr>
            <p:spPr>
              <a:xfrm>
                <a:off x="3726020" y="1021556"/>
                <a:ext cx="1755459" cy="1362075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21" name="Prostokąt: zaokrąglone rogi 8">
                <a:extLst>
                  <a:ext uri="{FF2B5EF4-FFF2-40B4-BE49-F238E27FC236}">
                    <a16:creationId xmlns:a16="http://schemas.microsoft.com/office/drawing/2014/main" id="{1D5CD7DB-DFF3-4022-AFB1-64C1B4D60D00}"/>
                  </a:ext>
                </a:extLst>
              </p:cNvPr>
              <p:cNvSpPr txBox="1"/>
              <p:nvPr/>
            </p:nvSpPr>
            <p:spPr>
              <a:xfrm>
                <a:off x="3792511" y="1088047"/>
                <a:ext cx="1622477" cy="1229093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87630" tIns="87630" rIns="87630" bIns="87630" numCol="1" spcCol="1270" anchor="ctr" anchorCtr="0">
                <a:noAutofit/>
              </a:bodyPr>
              <a:lstStyle/>
              <a:p>
                <a:pPr marL="0" lvl="0" indent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th-TH" sz="1600" dirty="0"/>
                  <a:t>การะดมสมอง</a:t>
                </a:r>
                <a:endParaRPr lang="pl-PL" sz="1600" kern="1200" dirty="0"/>
              </a:p>
              <a:p>
                <a:pPr marL="0" lvl="0" indent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th-TH" sz="1600" dirty="0"/>
                  <a:t>การกระจายหน้าที่เชิงคุณภาพ</a:t>
                </a:r>
                <a:endParaRPr lang="pl-PL" sz="1600" dirty="0"/>
              </a:p>
              <a:p>
                <a:pPr marL="0" lvl="0" indent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th-TH" sz="1600" dirty="0"/>
                  <a:t>การวิเคราะห์ผู้มีส่วนได้ส่วนเสีย</a:t>
                </a:r>
                <a:endParaRPr lang="pl-PL" sz="1600" dirty="0"/>
              </a:p>
              <a:p>
                <a:pPr marL="0" lvl="0" indent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th-TH" sz="1600" dirty="0"/>
                  <a:t>การศึกษาความเป็นไปได้</a:t>
                </a:r>
                <a:endParaRPr lang="pl-PL" sz="1600" dirty="0"/>
              </a:p>
            </p:txBody>
          </p:sp>
        </p:grpSp>
        <p:grpSp>
          <p:nvGrpSpPr>
            <p:cNvPr id="14" name="Grupa 13">
              <a:extLst>
                <a:ext uri="{FF2B5EF4-FFF2-40B4-BE49-F238E27FC236}">
                  <a16:creationId xmlns:a16="http://schemas.microsoft.com/office/drawing/2014/main" id="{7D4884E5-F909-468F-9BBF-149EE90CAB45}"/>
                </a:ext>
              </a:extLst>
            </p:cNvPr>
            <p:cNvGrpSpPr/>
            <p:nvPr/>
          </p:nvGrpSpPr>
          <p:grpSpPr>
            <a:xfrm>
              <a:off x="7513734" y="4500562"/>
              <a:ext cx="1755459" cy="1362075"/>
              <a:chOff x="5587131" y="1021556"/>
              <a:chExt cx="1755459" cy="1362075"/>
            </a:xfrm>
          </p:grpSpPr>
          <p:sp>
            <p:nvSpPr>
              <p:cNvPr id="18" name="Prostokąt: zaokrąglone rogi 17">
                <a:extLst>
                  <a:ext uri="{FF2B5EF4-FFF2-40B4-BE49-F238E27FC236}">
                    <a16:creationId xmlns:a16="http://schemas.microsoft.com/office/drawing/2014/main" id="{AC04F120-5862-448B-B6CC-9B35FA4FB14F}"/>
                  </a:ext>
                </a:extLst>
              </p:cNvPr>
              <p:cNvSpPr/>
              <p:nvPr/>
            </p:nvSpPr>
            <p:spPr>
              <a:xfrm>
                <a:off x="5587131" y="1021556"/>
                <a:ext cx="1755459" cy="1362075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19" name="Prostokąt: zaokrąglone rogi 10">
                <a:extLst>
                  <a:ext uri="{FF2B5EF4-FFF2-40B4-BE49-F238E27FC236}">
                    <a16:creationId xmlns:a16="http://schemas.microsoft.com/office/drawing/2014/main" id="{027F7043-FA9D-4286-A1E3-C3E06BF60343}"/>
                  </a:ext>
                </a:extLst>
              </p:cNvPr>
              <p:cNvSpPr txBox="1"/>
              <p:nvPr/>
            </p:nvSpPr>
            <p:spPr>
              <a:xfrm>
                <a:off x="5653622" y="1088047"/>
                <a:ext cx="1622477" cy="1229093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87630" tIns="87630" rIns="87630" bIns="87630" numCol="1" spcCol="1270" anchor="ctr" anchorCtr="0">
                <a:noAutofit/>
              </a:bodyPr>
              <a:lstStyle/>
              <a:p>
                <a:pPr marL="0" lvl="0" indent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l-PL" sz="1600" kern="1200" dirty="0"/>
                  <a:t>CBA</a:t>
                </a:r>
              </a:p>
              <a:p>
                <a:pPr marL="0" lvl="0" indent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l-PL" sz="1600" dirty="0"/>
                  <a:t>SWOT</a:t>
                </a:r>
              </a:p>
              <a:p>
                <a:pPr marL="0" lvl="0" indent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th-TH" sz="1600" kern="1200" dirty="0"/>
                  <a:t>การวิเคราะห์ค่าท้ายสุด</a:t>
                </a:r>
                <a:endParaRPr lang="pl-PL" sz="1600" kern="1200" dirty="0"/>
              </a:p>
            </p:txBody>
          </p:sp>
        </p:grpSp>
        <p:grpSp>
          <p:nvGrpSpPr>
            <p:cNvPr id="15" name="Grupa 14">
              <a:extLst>
                <a:ext uri="{FF2B5EF4-FFF2-40B4-BE49-F238E27FC236}">
                  <a16:creationId xmlns:a16="http://schemas.microsoft.com/office/drawing/2014/main" id="{B3698FEF-45C5-48C9-B3B9-3C8389A13646}"/>
                </a:ext>
              </a:extLst>
            </p:cNvPr>
            <p:cNvGrpSpPr/>
            <p:nvPr/>
          </p:nvGrpSpPr>
          <p:grpSpPr>
            <a:xfrm>
              <a:off x="9374846" y="4500562"/>
              <a:ext cx="1755459" cy="1362075"/>
              <a:chOff x="7448243" y="1021556"/>
              <a:chExt cx="1755459" cy="1362075"/>
            </a:xfrm>
          </p:grpSpPr>
          <p:sp>
            <p:nvSpPr>
              <p:cNvPr id="16" name="Prostokąt: zaokrąglone rogi 15">
                <a:extLst>
                  <a:ext uri="{FF2B5EF4-FFF2-40B4-BE49-F238E27FC236}">
                    <a16:creationId xmlns:a16="http://schemas.microsoft.com/office/drawing/2014/main" id="{DEDFDE7A-EC21-4981-88B7-FFB5A6E657D8}"/>
                  </a:ext>
                </a:extLst>
              </p:cNvPr>
              <p:cNvSpPr/>
              <p:nvPr/>
            </p:nvSpPr>
            <p:spPr>
              <a:xfrm>
                <a:off x="7448243" y="1021556"/>
                <a:ext cx="1755459" cy="1362075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17" name="Prostokąt: zaokrąglone rogi 12">
                <a:extLst>
                  <a:ext uri="{FF2B5EF4-FFF2-40B4-BE49-F238E27FC236}">
                    <a16:creationId xmlns:a16="http://schemas.microsoft.com/office/drawing/2014/main" id="{1774EDB6-0787-4E6F-99FD-07231B3A2072}"/>
                  </a:ext>
                </a:extLst>
              </p:cNvPr>
              <p:cNvSpPr txBox="1"/>
              <p:nvPr/>
            </p:nvSpPr>
            <p:spPr>
              <a:xfrm>
                <a:off x="7514734" y="1088047"/>
                <a:ext cx="1622477" cy="1229093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87630" tIns="87630" rIns="87630" bIns="87630" numCol="1" spcCol="1270" anchor="ctr" anchorCtr="0">
                <a:noAutofit/>
              </a:bodyPr>
              <a:lstStyle/>
              <a:p>
                <a:pPr marL="0" lvl="0" indent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th-TH" sz="1600" kern="1200" dirty="0"/>
                  <a:t>การวิเคราะห์ทางการเงิน</a:t>
                </a:r>
                <a:endParaRPr lang="pl-PL" sz="1600" kern="1200" dirty="0"/>
              </a:p>
              <a:p>
                <a:pPr marL="0" lvl="0" indent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th-TH" sz="1600" dirty="0"/>
                  <a:t>การประเมินวัฎจักรขีวิต</a:t>
                </a:r>
                <a:endParaRPr lang="pl-PL" sz="1600" kern="1200" dirty="0"/>
              </a:p>
            </p:txBody>
          </p:sp>
        </p:grpSp>
      </p:grp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7B5810EB-5C2D-4E53-A10F-3C01D72FEDEC}"/>
              </a:ext>
            </a:extLst>
          </p:cNvPr>
          <p:cNvSpPr txBox="1"/>
          <p:nvPr/>
        </p:nvSpPr>
        <p:spPr>
          <a:xfrm>
            <a:off x="3949700" y="4064739"/>
            <a:ext cx="412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/>
              <a:t>ตัวอย่างของเครื่องมือสนับสนุน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647516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F06CC1-3270-4DDB-806B-87BEF8D5C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2400" dirty="0">
                <a:solidFill>
                  <a:srgbClr val="002060"/>
                </a:solidFill>
                <a:latin typeface="Arial-BoldMT"/>
              </a:rPr>
              <a:t>M3: </a:t>
            </a:r>
            <a:r>
              <a:rPr lang="th-TH" sz="2400" dirty="0">
                <a:solidFill>
                  <a:srgbClr val="002060"/>
                </a:solidFill>
                <a:latin typeface="Arial-BoldMT"/>
              </a:rPr>
              <a:t>เครื่องมือเชิงกลยุทธ์</a:t>
            </a:r>
            <a:br>
              <a:rPr lang="pl-PL" sz="2400" dirty="0">
                <a:solidFill>
                  <a:srgbClr val="002060"/>
                </a:solidFill>
                <a:latin typeface="Arial-BoldMT"/>
              </a:rPr>
            </a:br>
            <a:r>
              <a:rPr lang="pl-PL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Porter’s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five </a:t>
            </a:r>
            <a:r>
              <a:rPr lang="pl-PL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force</a:t>
            </a:r>
            <a:r>
              <a:rPr lang="pl-PL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diagram</a:t>
            </a:r>
            <a:endParaRPr lang="pl-PL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371632" y="400893"/>
            <a:ext cx="2754352" cy="158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สินค้าทดแทน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dirty="0"/>
              <a:t>ต้นทุนของผู้ซื้อในการเปลี่ยนผู้ให้บริการ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dirty="0"/>
              <a:t>ความชอบสินค้าทดแทนของผู้ซื้อ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dirty="0"/>
              <a:t>ความแตกต่างของผลิตภัณฑ์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5483" y="2238570"/>
            <a:ext cx="3246397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อำนาจของผู้ซื้อ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dirty="0"/>
              <a:t>ข้อมูลผู้ซื้อ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dirty="0"/>
              <a:t>ปริมาณการซื้อ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dirty="0"/>
              <a:t>ความอ่อนไหวต่อราคาของผู้ซื้อ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dirty="0"/>
              <a:t>ต้นทุนในการเปลียนผู้ให้บริการของผู้ซื้อ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dirty="0"/>
              <a:t>อำนาจการต่อรอง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9041" y="2238570"/>
            <a:ext cx="3246397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การแข่งขันระหว่างธุรกิจ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dirty="0"/>
              <a:t>จำนวนคู่แข่งในธุรกิจ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dirty="0"/>
              <a:t>ขนาดของคู่แข่ง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dirty="0"/>
              <a:t>อัตราการเติบโตของอุตสาหกรรม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dirty="0"/>
              <a:t>การสร้างความแตกต่าง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dirty="0"/>
              <a:t>อุปสรรคต่อการออกจากตลาด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13594" y="2432002"/>
            <a:ext cx="3246397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อำนาจของผู้ขายปัจจัยการผลิต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dirty="0"/>
              <a:t>ความเอาใจใส่ของผู้ขายปัจจัยการผลิต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dirty="0"/>
              <a:t>ความสำคัญของปริมาณการซื้อต่อผู้ขายปัจจัยการผลิต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dirty="0"/>
              <a:t>ต้นทุนที่เกี่ยวข้องกับราคาขาย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59041" y="4246573"/>
            <a:ext cx="3246397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การเข้าสู่ธุรกิจของคู่แข่งรายใหม่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dirty="0"/>
              <a:t>ต้นทุนในการเปลี่ยน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dirty="0"/>
              <a:t>การประหยัดต่อขนาด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dirty="0"/>
              <a:t>เส้นโค้งแห่งการเรียนรู้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dirty="0"/>
              <a:t>เงินลงทุน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dirty="0"/>
              <a:t>สิทธิบัตร</a:t>
            </a:r>
          </a:p>
        </p:txBody>
      </p:sp>
      <p:cxnSp>
        <p:nvCxnSpPr>
          <p:cNvPr id="11" name="Straight Arrow Connector 10"/>
          <p:cNvCxnSpPr>
            <a:stCxn id="5" idx="3"/>
            <a:endCxn id="7" idx="1"/>
          </p:cNvCxnSpPr>
          <p:nvPr/>
        </p:nvCxnSpPr>
        <p:spPr>
          <a:xfrm>
            <a:off x="4461880" y="3115733"/>
            <a:ext cx="49716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3" idx="2"/>
          </p:cNvCxnSpPr>
          <p:nvPr/>
        </p:nvCxnSpPr>
        <p:spPr>
          <a:xfrm>
            <a:off x="6748808" y="1984893"/>
            <a:ext cx="8831" cy="2788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0"/>
            <a:endCxn id="7" idx="2"/>
          </p:cNvCxnSpPr>
          <p:nvPr/>
        </p:nvCxnSpPr>
        <p:spPr>
          <a:xfrm flipV="1">
            <a:off x="6582240" y="3992896"/>
            <a:ext cx="0" cy="2536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1"/>
          </p:cNvCxnSpPr>
          <p:nvPr/>
        </p:nvCxnSpPr>
        <p:spPr>
          <a:xfrm flipH="1">
            <a:off x="8205438" y="3170666"/>
            <a:ext cx="20815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301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2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59895" y="1867769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</a:rPr>
              <a:t>Course </a:t>
            </a:r>
            <a:r>
              <a:rPr lang="pl-PL" sz="2800" dirty="0">
                <a:solidFill>
                  <a:srgbClr val="002060"/>
                </a:solidFill>
              </a:rPr>
              <a:t>1. </a:t>
            </a:r>
            <a:r>
              <a:rPr lang="th-TH" sz="2800" dirty="0">
                <a:solidFill>
                  <a:srgbClr val="002060"/>
                </a:solidFill>
              </a:rPr>
              <a:t>การบริหารจัดการองค์กรในเศรษฐกิจดิจิทัล</a:t>
            </a:r>
            <a:endParaRPr lang="en-US" sz="2800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r>
              <a:rPr lang="pl-PL" sz="2000" dirty="0">
                <a:solidFill>
                  <a:srgbClr val="002060"/>
                </a:solidFill>
                <a:latin typeface="Arial-BoldMT"/>
              </a:rPr>
              <a:t>Module 3: </a:t>
            </a:r>
            <a:r>
              <a:rPr lang="th-TH" sz="2000" dirty="0"/>
              <a:t>เครื่องมือสำหรับการวิเคราะห์เชิงกลยุทธ์และการใช้งานเพื่อสร้างความสามารถในการแข่งขันในเศรษฐกิจดิจิทัล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C20A2FFD-589C-4A63-9BDF-08E9A6BDFB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9086" y="3674088"/>
            <a:ext cx="9329784" cy="130516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Tomasz Nitkiewicz (CUT)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with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Andrei Szuder (UPB), </a:t>
            </a:r>
            <a:r>
              <a:rPr kumimoji="0" lang="pl-PL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Uttapol</a:t>
            </a: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l-PL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Smutkupt</a:t>
            </a: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(CMU), Jorge Cunha (</a:t>
            </a:r>
            <a:r>
              <a:rPr kumimoji="0" lang="pl-PL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Uminho</a:t>
            </a: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9459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dirty="0">
                <a:solidFill>
                  <a:srgbClr val="002060"/>
                </a:solidFill>
                <a:latin typeface="Arial-BoldMT"/>
              </a:rPr>
              <a:t>Module </a:t>
            </a:r>
            <a:r>
              <a:rPr lang="th-TH" sz="3200" dirty="0">
                <a:solidFill>
                  <a:srgbClr val="002060"/>
                </a:solidFill>
                <a:latin typeface="Arial-BoldMT"/>
              </a:rPr>
              <a:t>3</a:t>
            </a:r>
            <a:r>
              <a:rPr lang="pl-PL" sz="3200" dirty="0">
                <a:solidFill>
                  <a:srgbClr val="002060"/>
                </a:solidFill>
                <a:latin typeface="Arial-BoldMT"/>
              </a:rPr>
              <a:t>: </a:t>
            </a:r>
            <a:r>
              <a:rPr lang="th-TH" dirty="0"/>
              <a:t>เครื่องมือสำหรับการวิเคราะห์เชิงกลยุทธ์และการใช้งานเพื่อสร้างความสามารถในการแข่งขันในเศรษฐกิจดิจิทัล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th-TH" sz="2000" dirty="0">
                <a:latin typeface="ArialMT"/>
              </a:rPr>
              <a:t>รายชื่อหัวข้อ</a:t>
            </a:r>
            <a:endParaRPr lang="pl-PL" sz="2000" b="0" i="0" u="none" strike="noStrike" baseline="0" dirty="0">
              <a:latin typeface="ArialMT"/>
            </a:endParaRPr>
          </a:p>
          <a:p>
            <a:pPr marL="800100" lvl="1" indent="-342900">
              <a:buAutoNum type="alphaUcPeriod"/>
            </a:pPr>
            <a:r>
              <a:rPr lang="th-TH" sz="1800" dirty="0"/>
              <a:t>โมเดลธุรกิจแคนวาส (</a:t>
            </a:r>
            <a:r>
              <a:rPr lang="en-US" sz="1800" dirty="0"/>
              <a:t>Business model canvas) : </a:t>
            </a:r>
            <a:r>
              <a:rPr lang="th-TH" sz="1800" dirty="0"/>
              <a:t>จับประเด็นหลักในธุรกิจดิจิตัล</a:t>
            </a:r>
            <a:endParaRPr lang="en-US" sz="1800" dirty="0"/>
          </a:p>
          <a:p>
            <a:pPr marL="457200" lvl="1" indent="0">
              <a:buNone/>
            </a:pPr>
            <a:r>
              <a:rPr lang="en-US" sz="1800" dirty="0"/>
              <a:t>B. </a:t>
            </a:r>
            <a:r>
              <a:rPr lang="th-TH" sz="1800" dirty="0"/>
              <a:t>แผนผังสายธารคุณค่า</a:t>
            </a:r>
            <a:r>
              <a:rPr lang="en-US" sz="1800" dirty="0"/>
              <a:t> (Mapping the value streams): </a:t>
            </a:r>
            <a:r>
              <a:rPr lang="th-TH" sz="1800" dirty="0"/>
              <a:t>เพื่อให้เห็นภาพการไหลและความสัมพันธ์</a:t>
            </a:r>
          </a:p>
          <a:p>
            <a:pPr marL="457200" lvl="1" indent="0">
              <a:buNone/>
            </a:pPr>
            <a:r>
              <a:rPr lang="pl-PL" sz="1800" dirty="0"/>
              <a:t>C. </a:t>
            </a:r>
            <a:r>
              <a:rPr lang="th-TH" sz="1800" dirty="0"/>
              <a:t>เครื่องมือสนับสนุนการตัดสินใจเชิงกลยุทธ์ (</a:t>
            </a:r>
            <a:r>
              <a:rPr lang="en-US" sz="1800" dirty="0"/>
              <a:t>Decision support with strategic analysis tools):</a:t>
            </a:r>
            <a:r>
              <a:rPr lang="th-TH" sz="1800" dirty="0"/>
              <a:t> การตัดสินใจเลือกทางธุรกิจในเชิงกลยุทธ์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49048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F06CC1-3270-4DDB-806B-87BEF8D5C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dirty="0">
                <a:solidFill>
                  <a:srgbClr val="002060"/>
                </a:solidFill>
                <a:latin typeface="Arial-BoldMT"/>
              </a:rPr>
              <a:t>M3: </a:t>
            </a:r>
            <a:r>
              <a:rPr lang="th-TH" sz="3200" dirty="0">
                <a:solidFill>
                  <a:srgbClr val="002060"/>
                </a:solidFill>
                <a:latin typeface="Arial-BoldMT"/>
              </a:rPr>
              <a:t>การสร้างแผนผังสายธารคุณค่า</a:t>
            </a:r>
            <a:br>
              <a:rPr lang="pl-PL" sz="3200" dirty="0">
                <a:solidFill>
                  <a:srgbClr val="002060"/>
                </a:solidFill>
                <a:latin typeface="Arial-BoldMT"/>
              </a:rPr>
            </a:br>
            <a:r>
              <a:rPr lang="th-TH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การระบุสายธารคุณค่า</a:t>
            </a: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7385881-A6EB-45DC-8084-53FAE6B57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b="1" dirty="0"/>
              <a:t>สายธารคุณค่า </a:t>
            </a:r>
            <a:r>
              <a:rPr lang="th-TH" dirty="0"/>
              <a:t>หมายถึงลำดับขั้นตอนที่องค์การใช้ในการจัดทำกระบวนการที่สร้างคุณค่าให้กับลูกค้าอย่างต่อเนื่อง โดยขั้นตอนแรกจะเกี่ยวข้องกับโครงสร้างองค์การของหน้าที่งานต่าง ๆ ซึ่งมีความท้าทายหลายประการ</a:t>
            </a:r>
            <a:r>
              <a:rPr lang="pl-PL" dirty="0">
                <a:effectLst/>
              </a:rPr>
              <a:t>:</a:t>
            </a:r>
          </a:p>
          <a:p>
            <a:pPr lvl="1"/>
            <a:r>
              <a:rPr lang="th-TH" dirty="0">
                <a:effectLst/>
              </a:rPr>
              <a:t>คุณค่าที่ส่งมอบถูกจำกัดด้วยการละเลยและความล่าช้า</a:t>
            </a:r>
            <a:endParaRPr lang="en-US" dirty="0">
              <a:effectLst/>
            </a:endParaRPr>
          </a:p>
          <a:p>
            <a:pPr lvl="1"/>
            <a:r>
              <a:rPr lang="th-TH" dirty="0"/>
              <a:t>ปัญหาในการประยุกต์ใช้การให้ลูกค้าเป็นศูนย์กลางเนื่องจากข้อจำกัดขององค์การ</a:t>
            </a:r>
            <a:endParaRPr lang="en-US" dirty="0">
              <a:effectLst/>
            </a:endParaRPr>
          </a:p>
          <a:p>
            <a:pPr lvl="1"/>
            <a:r>
              <a:rPr lang="th-TH" dirty="0"/>
              <a:t>ระบบถูกออกแบบให้หาค่าที่ดีที่สุดจากระบบการทำงานแบบไซโล (ระบบที่แยกประเภทพนักงานต่าง ๆ ตามแผนกที่ทำงาน</a:t>
            </a:r>
            <a:r>
              <a:rPr lang="en-US" dirty="0"/>
              <a:t>)</a:t>
            </a:r>
            <a:r>
              <a:rPr lang="th-TH" dirty="0"/>
              <a:t> แทนที่จะเป็นจากคุณค่าที่ส่งมอบ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960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F06CC1-3270-4DDB-806B-87BEF8D5C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rgbClr val="002060"/>
                </a:solidFill>
                <a:latin typeface="Arial-BoldMT"/>
              </a:rPr>
              <a:t>M3: </a:t>
            </a:r>
            <a:r>
              <a:rPr lang="th-TH" dirty="0">
                <a:solidFill>
                  <a:srgbClr val="002060"/>
                </a:solidFill>
                <a:latin typeface="Arial-BoldMT"/>
              </a:rPr>
              <a:t>การสร้างแผนผังสายธารคุณค่า</a:t>
            </a:r>
            <a:br>
              <a:rPr lang="pl-PL" dirty="0">
                <a:solidFill>
                  <a:srgbClr val="002060"/>
                </a:solidFill>
                <a:latin typeface="Arial-BoldMT"/>
              </a:rPr>
            </a:b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การส่งมอบคุณค่า</a:t>
            </a:r>
            <a:endParaRPr lang="pl-PL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5F114854-1110-4778-A7DC-91150DB641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9708" y="1621528"/>
            <a:ext cx="8499692" cy="42770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2459" y="2343848"/>
            <a:ext cx="2040673" cy="923330"/>
          </a:xfrm>
          <a:prstGeom prst="rect">
            <a:avLst/>
          </a:prstGeom>
          <a:solidFill>
            <a:srgbClr val="FDEFD8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dirty="0"/>
              <a:t>คุณค่าที่ส่งมอบในไซโลถูกจำกัดด้วยการละเลยและความล่าช้า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12639" y="1994445"/>
            <a:ext cx="2331322" cy="923330"/>
          </a:xfrm>
          <a:prstGeom prst="rect">
            <a:avLst/>
          </a:prstGeom>
          <a:solidFill>
            <a:srgbClr val="D7E3F2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dirty="0"/>
              <a:t>ขอบเขตทางการเมืองทำให้การประสานงานกันระหว่างไซโลถูกจำกัด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23468" y="2456110"/>
            <a:ext cx="2233424" cy="646331"/>
          </a:xfrm>
          <a:prstGeom prst="rect">
            <a:avLst/>
          </a:prstGeom>
          <a:solidFill>
            <a:srgbClr val="DBDBDB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dirty="0"/>
              <a:t>การสื่อสารระหว่างไซโลทำได้ยาก</a:t>
            </a:r>
          </a:p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21567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F06CC1-3270-4DDB-806B-87BEF8D5C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rgbClr val="002060"/>
                </a:solidFill>
                <a:latin typeface="Arial-BoldMT"/>
              </a:rPr>
              <a:t>M3: </a:t>
            </a:r>
            <a:r>
              <a:rPr lang="th-TH" dirty="0">
                <a:solidFill>
                  <a:srgbClr val="002060"/>
                </a:solidFill>
                <a:latin typeface="Arial-BoldMT"/>
              </a:rPr>
              <a:t>การสร้างแผนผังสายธารคุณค่า</a:t>
            </a:r>
            <a:br>
              <a:rPr lang="pl-PL" dirty="0">
                <a:solidFill>
                  <a:srgbClr val="002060"/>
                </a:solidFill>
                <a:latin typeface="Arial-BoldMT"/>
              </a:rPr>
            </a:b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ชนิดของสายธารคุณค่า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A5592B8A-94C8-4A68-853A-11B4DC01B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EDA118B-F534-417A-ADB5-E03EAC4FC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814" y="1478903"/>
            <a:ext cx="10090586" cy="47049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98009" y="1693703"/>
            <a:ext cx="3963639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E28224"/>
                </a:solidFill>
              </a:rPr>
              <a:t>สายธารคุณค่าเชิงปฏิบัติการ</a:t>
            </a:r>
            <a:endParaRPr lang="en-US" sz="2800" b="1" dirty="0"/>
          </a:p>
          <a:p>
            <a:r>
              <a:rPr lang="th-TH" sz="2400" dirty="0"/>
              <a:t>ประกอบด้วยขั้นตอนและบุคคลที่ส่งมอบคุณค่าให้กับผู้ใช้ขั้นปลายโดยใช้โซลูชั่นทางธุรกิจที่ถูกพัฒนามาจากสายธารคุณค่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98009" y="3845457"/>
            <a:ext cx="3963639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E28224"/>
                </a:solidFill>
              </a:rPr>
              <a:t>สายธารคุณค่าเชิงพัฒนาการ</a:t>
            </a:r>
            <a:endParaRPr lang="en-US" sz="2800" b="1" dirty="0"/>
          </a:p>
          <a:p>
            <a:r>
              <a:rPr lang="th-TH" sz="2400" dirty="0"/>
              <a:t>ประกอบด้วยขั้นตอนและบุคคลที่พัฒนาโซลูชั่นทางธุรกิจที่ถูกใช้ในสายธารคุณค่าเชิงปฏิบัติการ</a:t>
            </a:r>
          </a:p>
        </p:txBody>
      </p:sp>
    </p:spTree>
    <p:extLst>
      <p:ext uri="{BB962C8B-B14F-4D97-AF65-F5344CB8AC3E}">
        <p14:creationId xmlns:p14="http://schemas.microsoft.com/office/powerpoint/2010/main" val="172435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32BA4E-5F00-407C-801D-88EE5E2C9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9" y="448674"/>
            <a:ext cx="2220912" cy="888031"/>
          </a:xfrm>
        </p:spPr>
        <p:txBody>
          <a:bodyPr>
            <a:noAutofit/>
          </a:bodyPr>
          <a:lstStyle/>
          <a:p>
            <a:r>
              <a:rPr lang="th-TH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การระบุสายธารคุณค่า</a:t>
            </a:r>
            <a:endParaRPr lang="pl-PL" sz="2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4D29917-21C0-4906-9316-C52EC6F27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3537386" cy="43035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dirty="0"/>
              <a:t>สายธารคุณค่าอาจเป็นเพียงแค่ผลิตภัณฑ์ บริการ หรือ โซลูชั่นที่บริษัทส่งมอบ ในบริษัทขนาดใหญ่ คุณค่าเกิดจากแอบพลิเคชั่น ระบบ และการให้บริการที่กระจายไปในส่วนต่าง ๆ ขององค์การ เพื่อส่งมอบไปยังลูกค้าทั้งภายในและภายนอก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763395"/>
              </p:ext>
            </p:extLst>
          </p:nvPr>
        </p:nvGraphicFramePr>
        <p:xfrm>
          <a:off x="4013200" y="660547"/>
          <a:ext cx="7674517" cy="5029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14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60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h-TH" dirty="0">
                          <a:solidFill>
                            <a:schemeClr val="bg1"/>
                          </a:solidFill>
                        </a:rPr>
                        <a:t>คำถามทั่วไป</a:t>
                      </a:r>
                    </a:p>
                  </a:txBody>
                  <a:tcPr>
                    <a:solidFill>
                      <a:srgbClr val="3B74BA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dirty="0"/>
                        <a:t>อะไรคือวัตถุประสงค์ที่แตกต่างจากธุรกิจอื่น ๆ ในท้องตลาดสำหรับการพัฒนาซอฟท์แวร์</a:t>
                      </a:r>
                      <a:r>
                        <a:rPr lang="th-TH" baseline="0" dirty="0"/>
                        <a:t> ระบบ หรือ โซลูชั่นที่มีขนาดใหญ่ขึ้น?</a:t>
                      </a:r>
                      <a:endParaRPr lang="en-US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baseline="0" dirty="0"/>
                        <a:t>ลูกค้าภายนอกอธิบายหรือสำนึกถึงการไหลของคุณค่าที่ลูกค้าได้รับอย่างไร?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baseline="0" dirty="0"/>
                        <a:t>อะไรคือสิ่งที่ถูกริเริ่มที่มีผลกระทบอย่างมีนัยสำคัญต่อผู้พัฒนาและผู้ทดสอบที่ทำงานร่วมกันในปัจจุบัน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>
                          <a:solidFill>
                            <a:schemeClr val="bg1"/>
                          </a:solidFill>
                        </a:rPr>
                        <a:t>คำถามสำหรับผู้พัฒนาซอฟท์แวร์อิสระ</a:t>
                      </a:r>
                    </a:p>
                  </a:txBody>
                  <a:tcPr>
                    <a:solidFill>
                      <a:srgbClr val="3B74BA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dirty="0"/>
                        <a:t>สินค้า ระบบ การบริการ</a:t>
                      </a:r>
                      <a:r>
                        <a:rPr lang="th-TH" baseline="0" dirty="0"/>
                        <a:t> แอพพลิเคชั่น หรือ โซลูชั่นใดที่บริษัทจำหน่าย?</a:t>
                      </a: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>
                          <a:solidFill>
                            <a:schemeClr val="bg1"/>
                          </a:solidFill>
                        </a:rPr>
                        <a:t>คำถามสำหรับผู้สร้างระบบแบบฝังตัวและระบบไซเบอร์กายกาพ</a:t>
                      </a:r>
                    </a:p>
                  </a:txBody>
                  <a:tcPr>
                    <a:solidFill>
                      <a:srgbClr val="3B74BA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dirty="0"/>
                        <a:t>บริการ หรือ ระบบใดที่บริษัทจำหน่าย?</a:t>
                      </a:r>
                      <a:r>
                        <a:rPr lang="th-TH" baseline="0" dirty="0"/>
                        <a:t> ระบบย่อยหรือส่วนประกอบที่ใหญ่กว่านี้คืออะไร? อะไรคือความสามารถหลักที่สามารถทำได้?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baseline="0" dirty="0"/>
                        <a:t>อะไรคือคุณสมบัติอื่น ๆ ที่ไม่ใช่หน้าที่หลัก</a:t>
                      </a:r>
                      <a:r>
                        <a:rPr lang="en-US" baseline="0" dirty="0"/>
                        <a:t> (non-functional requirement)</a:t>
                      </a:r>
                      <a:r>
                        <a:rPr lang="th-TH" baseline="0" dirty="0"/>
                        <a:t> ที่ถูกนำมาประยุกต์ใช้?</a:t>
                      </a: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>
                          <a:solidFill>
                            <a:schemeClr val="bg1"/>
                          </a:solidFill>
                        </a:rPr>
                        <a:t>คำถามสำหรับเทคโนโลยีสารสนเทศ</a:t>
                      </a:r>
                    </a:p>
                  </a:txBody>
                  <a:tcPr>
                    <a:solidFill>
                      <a:srgbClr val="3B74BA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dirty="0"/>
                        <a:t>อะไรคือกระบวนการทางธุรกิจหลัก?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dirty="0"/>
                        <a:t>แผนกงานภายในแผนกใดบ้างที่เราให้บริการ?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dirty="0"/>
                        <a:t>ลูกค้าภายในและภายนอกที่แผนกเหล่านั้นให้บริการคือใคร?</a:t>
                      </a:r>
                      <a:r>
                        <a:rPr lang="th-TH" baseline="0" dirty="0"/>
                        <a:t> และแผนกเหล่านั้นอธิบายคุณค่าที่ได้รับจากเทคโนโลยีสารสนเทศว่าอย่างไร?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baseline="0" dirty="0"/>
                        <a:t>อะไรคือกระบวนการหลัก ต้นทุน ดัชนีชี้วัดผลงาน </a:t>
                      </a:r>
                      <a:r>
                        <a:rPr lang="en-US" baseline="0" dirty="0"/>
                        <a:t>(KPI)</a:t>
                      </a:r>
                      <a:r>
                        <a:rPr lang="th-TH" baseline="0" dirty="0"/>
                        <a:t> หรือการริเริ่มเพื่อปรับปรุงธุรกิจที่ตั้งเป้าไว้?</a:t>
                      </a: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144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F82220-0309-4EBD-806F-F22713CD0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A86F5FC-E0C5-48FD-9971-831959168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F0BC669-FE66-405A-98D2-CCEE14A31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867" y="0"/>
            <a:ext cx="10126133" cy="6933827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CC6F8B11-F739-4C5F-9927-0322821E1F53}"/>
              </a:ext>
            </a:extLst>
          </p:cNvPr>
          <p:cNvSpPr txBox="1"/>
          <p:nvPr/>
        </p:nvSpPr>
        <p:spPr>
          <a:xfrm>
            <a:off x="0" y="0"/>
            <a:ext cx="5470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/>
              <a:t>ตัวอย่างของสายธารคุณค่าเชิงปฏิบัติการของธนาคาร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2296706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F82220-0309-4EBD-806F-F22713CD0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rgbClr val="002060"/>
                </a:solidFill>
                <a:latin typeface="Arial-BoldMT"/>
              </a:rPr>
              <a:t>M3: </a:t>
            </a:r>
            <a:r>
              <a:rPr lang="th-TH" dirty="0">
                <a:solidFill>
                  <a:srgbClr val="002060"/>
                </a:solidFill>
                <a:latin typeface="Arial-BoldMT"/>
              </a:rPr>
              <a:t>การสร้างแผนผังสายธารคุณค่า</a:t>
            </a:r>
            <a:br>
              <a:rPr lang="pl-PL" dirty="0">
                <a:solidFill>
                  <a:srgbClr val="002060"/>
                </a:solidFill>
                <a:latin typeface="Arial-BoldMT"/>
              </a:rPr>
            </a:br>
            <a:r>
              <a:rPr lang="th-TH" dirty="0"/>
              <a:t>ตัวอย่างของสายธารคุณค่าเชิงปฏิบัติการของธนาคาร</a:t>
            </a:r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8637A9EF-2D57-4596-A372-698C9DE77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97" y="3565421"/>
            <a:ext cx="11577206" cy="2356605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A86F5FC-E0C5-48FD-9971-831959168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4"/>
            <a:ext cx="11229516" cy="15147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/>
              <a:t>การไหลของคุณค่าเริ่มต้นจากการที่ลูกค้าค้นหาธนาคารเพื่อทำการกู้เงิน โดยธนาคารจะมีการแจ้งอัตราดอกเบี้ยและเงื่อนไขอื่น ๆ ในการจ่ายเงินคืนแก่ลูกค้า ขั้นตอนที่ลูกค้าและพนักงานเข้ามาเกี่ยวข้อง สามารถแสดงได้ดังแผนภาพด้านล่างนี้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63760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MSIE 4.0 (Workpackage Slide Master)</Template>
  <TotalTime>60819</TotalTime>
  <Words>1111</Words>
  <Application>Microsoft Office PowerPoint</Application>
  <PresentationFormat>Widescreen</PresentationFormat>
  <Paragraphs>110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Arial-BoldMT</vt:lpstr>
      <vt:lpstr>ArialMT</vt:lpstr>
      <vt:lpstr>Calibri</vt:lpstr>
      <vt:lpstr>Calibri Light</vt:lpstr>
      <vt:lpstr>Office Theme</vt:lpstr>
      <vt:lpstr>PowerPoint Presentation</vt:lpstr>
      <vt:lpstr>PowerPoint Presentation</vt:lpstr>
      <vt:lpstr>Module 3: เครื่องมือสำหรับการวิเคราะห์เชิงกลยุทธ์และการใช้งานเพื่อสร้างความสามารถในการแข่งขันในเศรษฐกิจดิจิทัล</vt:lpstr>
      <vt:lpstr>M3: การสร้างแผนผังสายธารคุณค่า การระบุสายธารคุณค่า</vt:lpstr>
      <vt:lpstr>M3: การสร้างแผนผังสายธารคุณค่า การส่งมอบคุณค่า</vt:lpstr>
      <vt:lpstr>M3: การสร้างแผนผังสายธารคุณค่า ชนิดของสายธารคุณค่า</vt:lpstr>
      <vt:lpstr>การระบุสายธารคุณค่า</vt:lpstr>
      <vt:lpstr>PowerPoint Presentation</vt:lpstr>
      <vt:lpstr>M3: การสร้างแผนผังสายธารคุณค่า ตัวอย่างของสายธารคุณค่าเชิงปฏิบัติการของธนาคาร</vt:lpstr>
      <vt:lpstr>M3: การสร้างแผนผังสายธารคุณค่า ชนิดของสายธารคุณค่า</vt:lpstr>
      <vt:lpstr>M3: เครื่องมือสนับสนุนการตัดสินใจด้วยการวิเคราะห์เชิงกลยุทธ์ กระบวนการสนับสนุนการตัดสินใจ</vt:lpstr>
      <vt:lpstr>M3: เครื่องมือเชิงกลยุทธ์ Porter’s five forces diagram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Sakdinon Nantana</cp:lastModifiedBy>
  <cp:revision>309</cp:revision>
  <dcterms:created xsi:type="dcterms:W3CDTF">2018-02-11T14:22:08Z</dcterms:created>
  <dcterms:modified xsi:type="dcterms:W3CDTF">2020-11-04T07:36:52Z</dcterms:modified>
</cp:coreProperties>
</file>