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345" r:id="rId3"/>
    <p:sldId id="346" r:id="rId4"/>
    <p:sldId id="327" r:id="rId5"/>
    <p:sldId id="328" r:id="rId6"/>
    <p:sldId id="329" r:id="rId7"/>
    <p:sldId id="34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2" autoAdjust="0"/>
    <p:restoredTop sz="77658" autoAdjust="0"/>
  </p:normalViewPr>
  <p:slideViewPr>
    <p:cSldViewPr snapToGrid="0">
      <p:cViewPr varScale="1">
        <p:scale>
          <a:sx n="66" d="100"/>
          <a:sy n="66" d="100"/>
        </p:scale>
        <p:origin x="173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60894-1B6F-4757-9628-0B2B581F57B8}" type="doc">
      <dgm:prSet loTypeId="urn:microsoft.com/office/officeart/2005/8/layout/matrix2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0050BEF4-8546-4DEF-A4C9-E7E6DC950A4E}">
      <dgm:prSet phldrT="[Tekst]" custT="1"/>
      <dgm:spPr/>
      <dgm:t>
        <a:bodyPr/>
        <a:lstStyle/>
        <a:p>
          <a:r>
            <a:rPr lang="th-TH" sz="3200" dirty="0"/>
            <a:t>ความร่วมมือของผู้แข่งขัน</a:t>
          </a:r>
          <a:endParaRPr lang="pl-PL" sz="3200" dirty="0"/>
        </a:p>
      </dgm:t>
    </dgm:pt>
    <dgm:pt modelId="{C3EF5C28-4A09-4C17-BB0B-88CE4C2D86F1}" type="parTrans" cxnId="{50A0ACC5-D6B2-46DF-BBAC-D8B7772E5027}">
      <dgm:prSet/>
      <dgm:spPr/>
      <dgm:t>
        <a:bodyPr/>
        <a:lstStyle/>
        <a:p>
          <a:endParaRPr lang="pl-PL"/>
        </a:p>
      </dgm:t>
    </dgm:pt>
    <dgm:pt modelId="{EE4C54B6-F5DE-4F68-B439-D1B94439F9AC}" type="sibTrans" cxnId="{50A0ACC5-D6B2-46DF-BBAC-D8B7772E5027}">
      <dgm:prSet/>
      <dgm:spPr/>
      <dgm:t>
        <a:bodyPr/>
        <a:lstStyle/>
        <a:p>
          <a:endParaRPr lang="pl-PL"/>
        </a:p>
      </dgm:t>
    </dgm:pt>
    <dgm:pt modelId="{D87ACBCC-70AE-4146-81F8-627BDDD1B76D}">
      <dgm:prSet phldrT="[Tekst]" custT="1"/>
      <dgm:spPr/>
      <dgm:t>
        <a:bodyPr/>
        <a:lstStyle/>
        <a:p>
          <a:r>
            <a:rPr lang="th-TH" sz="3200" dirty="0"/>
            <a:t>ความร่วมมือ</a:t>
          </a:r>
          <a:endParaRPr lang="pl-PL" sz="3200" dirty="0"/>
        </a:p>
      </dgm:t>
    </dgm:pt>
    <dgm:pt modelId="{DF22937E-D14F-4152-9E98-B8867DA8D8DA}" type="parTrans" cxnId="{AC0EF1AA-8D19-428E-BD74-D62C9D5A2D81}">
      <dgm:prSet/>
      <dgm:spPr/>
      <dgm:t>
        <a:bodyPr/>
        <a:lstStyle/>
        <a:p>
          <a:endParaRPr lang="pl-PL"/>
        </a:p>
      </dgm:t>
    </dgm:pt>
    <dgm:pt modelId="{E174660D-7EDF-4773-B81D-08C82B629C9D}" type="sibTrans" cxnId="{AC0EF1AA-8D19-428E-BD74-D62C9D5A2D81}">
      <dgm:prSet/>
      <dgm:spPr/>
      <dgm:t>
        <a:bodyPr/>
        <a:lstStyle/>
        <a:p>
          <a:endParaRPr lang="pl-PL"/>
        </a:p>
      </dgm:t>
    </dgm:pt>
    <dgm:pt modelId="{AEFD41C7-AF17-473E-BB74-B68E43F8385D}">
      <dgm:prSet phldrT="[Tekst]" custT="1"/>
      <dgm:spPr/>
      <dgm:t>
        <a:bodyPr/>
        <a:lstStyle/>
        <a:p>
          <a:r>
            <a:rPr lang="th-TH" sz="3200" dirty="0"/>
            <a:t>การแข่งขัน</a:t>
          </a:r>
          <a:endParaRPr lang="pl-PL" sz="3200" dirty="0"/>
        </a:p>
      </dgm:t>
    </dgm:pt>
    <dgm:pt modelId="{F8298BEE-4D5F-4F58-983C-C5F1C3A8CEB1}" type="parTrans" cxnId="{E6DF1CF1-7839-4940-9B9D-FF927DDF3ECB}">
      <dgm:prSet/>
      <dgm:spPr/>
      <dgm:t>
        <a:bodyPr/>
        <a:lstStyle/>
        <a:p>
          <a:endParaRPr lang="pl-PL"/>
        </a:p>
      </dgm:t>
    </dgm:pt>
    <dgm:pt modelId="{CC7C9005-5D5F-497A-BBC6-C9722C39E15A}" type="sibTrans" cxnId="{E6DF1CF1-7839-4940-9B9D-FF927DDF3ECB}">
      <dgm:prSet/>
      <dgm:spPr/>
      <dgm:t>
        <a:bodyPr/>
        <a:lstStyle/>
        <a:p>
          <a:endParaRPr lang="pl-PL"/>
        </a:p>
      </dgm:t>
    </dgm:pt>
    <dgm:pt modelId="{B9C4B19D-95DF-4CB1-A1BA-BF304F44D357}">
      <dgm:prSet phldrT="[Tekst]" custT="1"/>
      <dgm:spPr/>
      <dgm:t>
        <a:bodyPr/>
        <a:lstStyle/>
        <a:p>
          <a:r>
            <a:rPr lang="th-TH" sz="3200" dirty="0"/>
            <a:t>การอยู่ร่วมกัน</a:t>
          </a:r>
          <a:endParaRPr lang="pl-PL" sz="3200" dirty="0"/>
        </a:p>
      </dgm:t>
    </dgm:pt>
    <dgm:pt modelId="{FD963C30-9A9E-480E-8AC3-B41B453B7856}" type="parTrans" cxnId="{706C3543-B365-4B24-BFB2-29C510B124C8}">
      <dgm:prSet/>
      <dgm:spPr/>
      <dgm:t>
        <a:bodyPr/>
        <a:lstStyle/>
        <a:p>
          <a:endParaRPr lang="pl-PL"/>
        </a:p>
      </dgm:t>
    </dgm:pt>
    <dgm:pt modelId="{1AB736D9-7733-4161-B7C6-A3A9F75D0E96}" type="sibTrans" cxnId="{706C3543-B365-4B24-BFB2-29C510B124C8}">
      <dgm:prSet/>
      <dgm:spPr/>
      <dgm:t>
        <a:bodyPr/>
        <a:lstStyle/>
        <a:p>
          <a:endParaRPr lang="pl-PL"/>
        </a:p>
      </dgm:t>
    </dgm:pt>
    <dgm:pt modelId="{E3A87EA2-ADCC-438C-86E6-613069414211}" type="pres">
      <dgm:prSet presAssocID="{7E660894-1B6F-4757-9628-0B2B581F57B8}" presName="matrix" presStyleCnt="0">
        <dgm:presLayoutVars>
          <dgm:chMax val="1"/>
          <dgm:dir/>
          <dgm:resizeHandles val="exact"/>
        </dgm:presLayoutVars>
      </dgm:prSet>
      <dgm:spPr/>
    </dgm:pt>
    <dgm:pt modelId="{569D541B-7F44-40DA-964D-0F9130AC175C}" type="pres">
      <dgm:prSet presAssocID="{7E660894-1B6F-4757-9628-0B2B581F57B8}" presName="axisShape" presStyleLbl="bgShp" presStyleIdx="0" presStyleCnt="1"/>
      <dgm:spPr/>
    </dgm:pt>
    <dgm:pt modelId="{FCD4D1A3-E606-4016-AFBD-FA0A31DB4D14}" type="pres">
      <dgm:prSet presAssocID="{7E660894-1B6F-4757-9628-0B2B581F57B8}" presName="rect1" presStyleLbl="node1" presStyleIdx="0" presStyleCnt="4" custScaleX="184326" custLinFactNeighborX="-39837" custLinFactNeighborY="-2213">
        <dgm:presLayoutVars>
          <dgm:chMax val="0"/>
          <dgm:chPref val="0"/>
          <dgm:bulletEnabled val="1"/>
        </dgm:presLayoutVars>
      </dgm:prSet>
      <dgm:spPr/>
    </dgm:pt>
    <dgm:pt modelId="{4DCD2C5E-3D52-457F-AB26-B6B9C53F792E}" type="pres">
      <dgm:prSet presAssocID="{7E660894-1B6F-4757-9628-0B2B581F57B8}" presName="rect2" presStyleLbl="node1" presStyleIdx="1" presStyleCnt="4" custScaleX="184326" custLinFactNeighborX="39837" custLinFactNeighborY="-739">
        <dgm:presLayoutVars>
          <dgm:chMax val="0"/>
          <dgm:chPref val="0"/>
          <dgm:bulletEnabled val="1"/>
        </dgm:presLayoutVars>
      </dgm:prSet>
      <dgm:spPr/>
    </dgm:pt>
    <dgm:pt modelId="{E5FEB0C0-3790-4B21-B088-1BDB5BC54DF1}" type="pres">
      <dgm:prSet presAssocID="{7E660894-1B6F-4757-9628-0B2B581F57B8}" presName="rect3" presStyleLbl="node1" presStyleIdx="2" presStyleCnt="4" custScaleX="184326" custLinFactNeighborX="-39837" custLinFactNeighborY="-2213">
        <dgm:presLayoutVars>
          <dgm:chMax val="0"/>
          <dgm:chPref val="0"/>
          <dgm:bulletEnabled val="1"/>
        </dgm:presLayoutVars>
      </dgm:prSet>
      <dgm:spPr/>
    </dgm:pt>
    <dgm:pt modelId="{81A9D014-9409-45E5-B117-797D6415B64E}" type="pres">
      <dgm:prSet presAssocID="{7E660894-1B6F-4757-9628-0B2B581F57B8}" presName="rect4" presStyleLbl="node1" presStyleIdx="3" presStyleCnt="4" custScaleX="184326" custLinFactNeighborX="39837" custLinFactNeighborY="-739">
        <dgm:presLayoutVars>
          <dgm:chMax val="0"/>
          <dgm:chPref val="0"/>
          <dgm:bulletEnabled val="1"/>
        </dgm:presLayoutVars>
      </dgm:prSet>
      <dgm:spPr/>
    </dgm:pt>
  </dgm:ptLst>
  <dgm:cxnLst>
    <dgm:cxn modelId="{9FB9BC0A-0D59-4959-9415-05357D53EAB5}" type="presOf" srcId="{7E660894-1B6F-4757-9628-0B2B581F57B8}" destId="{E3A87EA2-ADCC-438C-86E6-613069414211}" srcOrd="0" destOrd="0" presId="urn:microsoft.com/office/officeart/2005/8/layout/matrix2"/>
    <dgm:cxn modelId="{3F7D4531-BA4A-4AE3-9E9D-D22C4E8BFAB0}" type="presOf" srcId="{B9C4B19D-95DF-4CB1-A1BA-BF304F44D357}" destId="{81A9D014-9409-45E5-B117-797D6415B64E}" srcOrd="0" destOrd="0" presId="urn:microsoft.com/office/officeart/2005/8/layout/matrix2"/>
    <dgm:cxn modelId="{706C3543-B365-4B24-BFB2-29C510B124C8}" srcId="{7E660894-1B6F-4757-9628-0B2B581F57B8}" destId="{B9C4B19D-95DF-4CB1-A1BA-BF304F44D357}" srcOrd="3" destOrd="0" parTransId="{FD963C30-9A9E-480E-8AC3-B41B453B7856}" sibTransId="{1AB736D9-7733-4161-B7C6-A3A9F75D0E96}"/>
    <dgm:cxn modelId="{BBF8A144-BFAE-4C4B-9F17-E12ABCDED681}" type="presOf" srcId="{AEFD41C7-AF17-473E-BB74-B68E43F8385D}" destId="{E5FEB0C0-3790-4B21-B088-1BDB5BC54DF1}" srcOrd="0" destOrd="0" presId="urn:microsoft.com/office/officeart/2005/8/layout/matrix2"/>
    <dgm:cxn modelId="{AC0EF1AA-8D19-428E-BD74-D62C9D5A2D81}" srcId="{7E660894-1B6F-4757-9628-0B2B581F57B8}" destId="{D87ACBCC-70AE-4146-81F8-627BDDD1B76D}" srcOrd="1" destOrd="0" parTransId="{DF22937E-D14F-4152-9E98-B8867DA8D8DA}" sibTransId="{E174660D-7EDF-4773-B81D-08C82B629C9D}"/>
    <dgm:cxn modelId="{28399BAB-93E4-47FC-BB51-0F3A51605A28}" type="presOf" srcId="{D87ACBCC-70AE-4146-81F8-627BDDD1B76D}" destId="{4DCD2C5E-3D52-457F-AB26-B6B9C53F792E}" srcOrd="0" destOrd="0" presId="urn:microsoft.com/office/officeart/2005/8/layout/matrix2"/>
    <dgm:cxn modelId="{73B557BE-8C5D-4DF6-B2F2-BE4AFD6C7E65}" type="presOf" srcId="{0050BEF4-8546-4DEF-A4C9-E7E6DC950A4E}" destId="{FCD4D1A3-E606-4016-AFBD-FA0A31DB4D14}" srcOrd="0" destOrd="0" presId="urn:microsoft.com/office/officeart/2005/8/layout/matrix2"/>
    <dgm:cxn modelId="{50A0ACC5-D6B2-46DF-BBAC-D8B7772E5027}" srcId="{7E660894-1B6F-4757-9628-0B2B581F57B8}" destId="{0050BEF4-8546-4DEF-A4C9-E7E6DC950A4E}" srcOrd="0" destOrd="0" parTransId="{C3EF5C28-4A09-4C17-BB0B-88CE4C2D86F1}" sibTransId="{EE4C54B6-F5DE-4F68-B439-D1B94439F9AC}"/>
    <dgm:cxn modelId="{E6DF1CF1-7839-4940-9B9D-FF927DDF3ECB}" srcId="{7E660894-1B6F-4757-9628-0B2B581F57B8}" destId="{AEFD41C7-AF17-473E-BB74-B68E43F8385D}" srcOrd="2" destOrd="0" parTransId="{F8298BEE-4D5F-4F58-983C-C5F1C3A8CEB1}" sibTransId="{CC7C9005-5D5F-497A-BBC6-C9722C39E15A}"/>
    <dgm:cxn modelId="{2CED2C0C-C120-44AB-BD3C-17CE284C1D5E}" type="presParOf" srcId="{E3A87EA2-ADCC-438C-86E6-613069414211}" destId="{569D541B-7F44-40DA-964D-0F9130AC175C}" srcOrd="0" destOrd="0" presId="urn:microsoft.com/office/officeart/2005/8/layout/matrix2"/>
    <dgm:cxn modelId="{CEEA8503-D538-4239-A8CD-095D3547338E}" type="presParOf" srcId="{E3A87EA2-ADCC-438C-86E6-613069414211}" destId="{FCD4D1A3-E606-4016-AFBD-FA0A31DB4D14}" srcOrd="1" destOrd="0" presId="urn:microsoft.com/office/officeart/2005/8/layout/matrix2"/>
    <dgm:cxn modelId="{AE32F4C4-D37E-4517-9240-FE38271B6544}" type="presParOf" srcId="{E3A87EA2-ADCC-438C-86E6-613069414211}" destId="{4DCD2C5E-3D52-457F-AB26-B6B9C53F792E}" srcOrd="2" destOrd="0" presId="urn:microsoft.com/office/officeart/2005/8/layout/matrix2"/>
    <dgm:cxn modelId="{9BC534AB-92D6-4888-BB16-971469BD2D10}" type="presParOf" srcId="{E3A87EA2-ADCC-438C-86E6-613069414211}" destId="{E5FEB0C0-3790-4B21-B088-1BDB5BC54DF1}" srcOrd="3" destOrd="0" presId="urn:microsoft.com/office/officeart/2005/8/layout/matrix2"/>
    <dgm:cxn modelId="{70584D8A-4AD5-4F57-AAC6-4F720D34CA17}" type="presParOf" srcId="{E3A87EA2-ADCC-438C-86E6-613069414211}" destId="{81A9D014-9409-45E5-B117-797D6415B64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D541B-7F44-40DA-964D-0F9130AC175C}">
      <dsp:nvSpPr>
        <dsp:cNvPr id="0" name=""/>
        <dsp:cNvSpPr/>
      </dsp:nvSpPr>
      <dsp:spPr>
        <a:xfrm>
          <a:off x="3462338" y="0"/>
          <a:ext cx="4303712" cy="43037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4D1A3-E606-4016-AFBD-FA0A31DB4D14}">
      <dsp:nvSpPr>
        <dsp:cNvPr id="0" name=""/>
        <dsp:cNvSpPr/>
      </dsp:nvSpPr>
      <dsp:spPr>
        <a:xfrm>
          <a:off x="2330461" y="241644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ความร่วมมือของผู้แข่งขัน</a:t>
          </a:r>
          <a:endParaRPr lang="pl-PL" sz="3200" kern="1200" dirty="0"/>
        </a:p>
      </dsp:txBody>
      <dsp:txXfrm>
        <a:off x="2414497" y="325680"/>
        <a:ext cx="3005072" cy="1553412"/>
      </dsp:txXfrm>
    </dsp:sp>
    <dsp:sp modelId="{4DCD2C5E-3D52-457F-AB26-B6B9C53F792E}">
      <dsp:nvSpPr>
        <dsp:cNvPr id="0" name=""/>
        <dsp:cNvSpPr/>
      </dsp:nvSpPr>
      <dsp:spPr>
        <a:xfrm>
          <a:off x="5724782" y="267019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ความร่วมมือ</a:t>
          </a:r>
          <a:endParaRPr lang="pl-PL" sz="3200" kern="1200" dirty="0"/>
        </a:p>
      </dsp:txBody>
      <dsp:txXfrm>
        <a:off x="5808818" y="351055"/>
        <a:ext cx="3005072" cy="1553412"/>
      </dsp:txXfrm>
    </dsp:sp>
    <dsp:sp modelId="{E5FEB0C0-3790-4B21-B088-1BDB5BC54DF1}">
      <dsp:nvSpPr>
        <dsp:cNvPr id="0" name=""/>
        <dsp:cNvSpPr/>
      </dsp:nvSpPr>
      <dsp:spPr>
        <a:xfrm>
          <a:off x="2330461" y="2264389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การแข่งขัน</a:t>
          </a:r>
          <a:endParaRPr lang="pl-PL" sz="3200" kern="1200" dirty="0"/>
        </a:p>
      </dsp:txBody>
      <dsp:txXfrm>
        <a:off x="2414497" y="2348425"/>
        <a:ext cx="3005072" cy="1553412"/>
      </dsp:txXfrm>
    </dsp:sp>
    <dsp:sp modelId="{81A9D014-9409-45E5-B117-797D6415B64E}">
      <dsp:nvSpPr>
        <dsp:cNvPr id="0" name=""/>
        <dsp:cNvSpPr/>
      </dsp:nvSpPr>
      <dsp:spPr>
        <a:xfrm>
          <a:off x="5724782" y="2289764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การอยู่ร่วมกัน</a:t>
          </a:r>
          <a:endParaRPr lang="pl-PL" sz="3200" kern="1200" dirty="0"/>
        </a:p>
      </dsp:txBody>
      <dsp:txXfrm>
        <a:off x="5808818" y="2373800"/>
        <a:ext cx="3005072" cy="155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04-Nov-20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Explanation</a:t>
            </a:r>
            <a:r>
              <a:rPr lang="pl-PL" dirty="0"/>
              <a:t>:</a:t>
            </a:r>
          </a:p>
          <a:p>
            <a:r>
              <a:rPr lang="pl-PL" dirty="0" err="1"/>
              <a:t>Comments</a:t>
            </a:r>
            <a:r>
              <a:rPr lang="pl-PL" dirty="0"/>
              <a:t> for </a:t>
            </a:r>
            <a:r>
              <a:rPr lang="pl-PL" dirty="0" err="1"/>
              <a:t>teachers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in the </a:t>
            </a:r>
            <a:r>
              <a:rPr lang="pl-PL" dirty="0" err="1"/>
              <a:t>footnotes</a:t>
            </a:r>
            <a:r>
              <a:rPr lang="pl-PL" dirty="0"/>
              <a:t> of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slides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50DBC-2896-0A4C-AFF9-CCB22DA1C3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8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COOPETITION - </a:t>
            </a:r>
            <a:r>
              <a:rPr lang="en-US" dirty="0">
                <a:effectLst/>
                <a:latin typeface="Times New Roman" panose="02020603050405020304" pitchFamily="18" charset="0"/>
              </a:rPr>
              <a:t>System of concurrent streams and interdependent relationship of competition and cooperation between competitors in retaining their organizational independence.</a:t>
            </a:r>
            <a:endParaRPr lang="pl-PL" dirty="0">
              <a:effectLst/>
              <a:latin typeface="Times New Roman" panose="02020603050405020304" pitchFamily="18" charset="0"/>
            </a:endParaRPr>
          </a:p>
          <a:p>
            <a:r>
              <a:rPr lang="pl-PL" dirty="0">
                <a:effectLst/>
                <a:latin typeface="Times New Roman" panose="02020603050405020304" pitchFamily="18" charset="0"/>
              </a:rPr>
              <a:t>(Sroka 2012)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50DBC-2896-0A4C-AFF9-CCB22DA1C3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5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04-Nov-20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646" y="3674088"/>
            <a:ext cx="9421224" cy="1305161"/>
          </a:xfrm>
        </p:spPr>
        <p:txBody>
          <a:bodyPr/>
          <a:lstStyle/>
          <a:p>
            <a:r>
              <a:rPr lang="pl-PL" sz="2200" dirty="0">
                <a:solidFill>
                  <a:srgbClr val="002060"/>
                </a:solidFill>
              </a:rPr>
              <a:t>Tomasz Nitkiewicz (CUT)</a:t>
            </a:r>
          </a:p>
          <a:p>
            <a:r>
              <a:rPr lang="pl-PL" sz="1800" dirty="0">
                <a:solidFill>
                  <a:srgbClr val="002060"/>
                </a:solidFill>
              </a:rPr>
              <a:t>with</a:t>
            </a:r>
          </a:p>
          <a:p>
            <a:r>
              <a:rPr lang="pl-PL" sz="2200" dirty="0">
                <a:solidFill>
                  <a:srgbClr val="002060"/>
                </a:solidFill>
              </a:rPr>
              <a:t>Andrei Szuder (UPB), </a:t>
            </a:r>
            <a:r>
              <a:rPr lang="pl-PL" sz="2200" dirty="0" err="1">
                <a:solidFill>
                  <a:srgbClr val="002060"/>
                </a:solidFill>
              </a:rPr>
              <a:t>Uttapol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  <a:r>
              <a:rPr lang="pl-PL" sz="2200" dirty="0" err="1">
                <a:solidFill>
                  <a:srgbClr val="002060"/>
                </a:solidFill>
              </a:rPr>
              <a:t>Smutkupt</a:t>
            </a:r>
            <a:r>
              <a:rPr lang="pl-PL" sz="2200" dirty="0">
                <a:solidFill>
                  <a:srgbClr val="002060"/>
                </a:solidFill>
              </a:rPr>
              <a:t> (CMU), Jorge Cunha (</a:t>
            </a:r>
            <a:r>
              <a:rPr lang="pl-PL" sz="2200" dirty="0" err="1">
                <a:solidFill>
                  <a:srgbClr val="002060"/>
                </a:solidFill>
              </a:rPr>
              <a:t>Uminho</a:t>
            </a:r>
            <a:r>
              <a:rPr lang="pl-PL" sz="2200" dirty="0">
                <a:solidFill>
                  <a:srgbClr val="002060"/>
                </a:solidFill>
              </a:rPr>
              <a:t>)</a:t>
            </a:r>
          </a:p>
          <a:p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59895" y="1867769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Course </a:t>
            </a:r>
            <a:r>
              <a:rPr lang="pl-PL" sz="2800" dirty="0">
                <a:solidFill>
                  <a:srgbClr val="002060"/>
                </a:solidFill>
              </a:rPr>
              <a:t>1. </a:t>
            </a:r>
            <a:r>
              <a:rPr lang="th-TH" sz="2800" dirty="0">
                <a:solidFill>
                  <a:srgbClr val="002060"/>
                </a:solidFill>
              </a:rPr>
              <a:t>การบริหารจัดการองค์กรในเศรษฐกิจดิจิทัล</a:t>
            </a:r>
            <a:endParaRPr lang="pl-PL" sz="2800" dirty="0">
              <a:latin typeface="Arial-BoldM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002060"/>
                </a:solidFill>
                <a:latin typeface="Arial-BoldMT"/>
              </a:rPr>
              <a:t>TEACHING AND LEARNING MATERIALS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9895" y="1867769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Course </a:t>
            </a:r>
            <a:r>
              <a:rPr lang="pl-PL" sz="2800" dirty="0">
                <a:solidFill>
                  <a:srgbClr val="002060"/>
                </a:solidFill>
              </a:rPr>
              <a:t>1. </a:t>
            </a:r>
            <a:r>
              <a:rPr lang="th-TH" sz="2800" dirty="0">
                <a:solidFill>
                  <a:srgbClr val="002060"/>
                </a:solidFill>
              </a:rPr>
              <a:t>การบริหารจัดการองค์กรในเศรษฐกิจดิจิทัล</a:t>
            </a:r>
            <a:endParaRPr lang="pl-PL" sz="2800" i="0" u="none" strike="noStrike" baseline="0" dirty="0">
              <a:latin typeface="Arial-BoldM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002060"/>
                </a:solidFill>
                <a:latin typeface="Arial-BoldMT"/>
              </a:rPr>
              <a:t>Module 2: </a:t>
            </a:r>
            <a:r>
              <a:rPr lang="th-TH" sz="2000" dirty="0">
                <a:latin typeface="ArialMT"/>
              </a:rPr>
              <a:t>ความยั่งยืนในยุคดิจิทัล</a:t>
            </a:r>
            <a:r>
              <a:rPr lang="en-US" sz="2000" dirty="0">
                <a:latin typeface="ArialMT"/>
              </a:rPr>
              <a:t>: </a:t>
            </a:r>
            <a:r>
              <a:rPr lang="th-TH" sz="2000" dirty="0">
                <a:latin typeface="ArialMT"/>
              </a:rPr>
              <a:t>รูปแบบใหม่สำหรับกลยุทธ์และแบบจำลองธุรกิจ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6983A29F-7241-4195-9BAB-8406F55BF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3" y="3444875"/>
            <a:ext cx="9287147" cy="130651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Tomasz Nitkiewicz (CUT)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Andrei Szuder (UPB),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Uttapol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Smutkupt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(CMU), Jorge Cunha (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Uminho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13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>
                <a:solidFill>
                  <a:srgbClr val="002060"/>
                </a:solidFill>
                <a:latin typeface="Arial-BoldMT"/>
              </a:rPr>
              <a:t>Module 2: </a:t>
            </a:r>
            <a:r>
              <a:rPr lang="en-US" sz="3200" i="0" u="none" strike="noStrike" baseline="0" dirty="0">
                <a:latin typeface="Arial-BoldMT"/>
              </a:rPr>
              <a:t>Sustainable and digital: new patterns for strategies and business models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th-TH" sz="2000" b="0" i="0" u="none" strike="noStrike" baseline="0" dirty="0">
                <a:latin typeface="ArialMT"/>
              </a:rPr>
              <a:t>หัวข้อ</a:t>
            </a:r>
            <a:endParaRPr lang="pl-PL" sz="2000" b="0" i="0" u="none" strike="noStrike" baseline="0" dirty="0">
              <a:latin typeface="ArialMT"/>
            </a:endParaRPr>
          </a:p>
          <a:p>
            <a:pPr marL="0" indent="0">
              <a:buNone/>
            </a:pPr>
            <a:r>
              <a:rPr lang="en-US" sz="1800" dirty="0">
                <a:latin typeface="ArialMT"/>
              </a:rPr>
              <a:t>A. </a:t>
            </a:r>
            <a:r>
              <a:rPr lang="th-TH" sz="1800" dirty="0">
                <a:latin typeface="ArialMT"/>
              </a:rPr>
              <a:t>กลยุทธ์และแบบจำลองธุรกิจคืออะไร</a:t>
            </a:r>
            <a:r>
              <a:rPr lang="en-US" sz="1800" dirty="0">
                <a:latin typeface="ArialMT"/>
              </a:rPr>
              <a:t>? </a:t>
            </a:r>
            <a:r>
              <a:rPr lang="th-TH" sz="1800" dirty="0">
                <a:latin typeface="ArialMT"/>
              </a:rPr>
              <a:t>วิธีต่างๆ ในการดำเนินธุรกิจ</a:t>
            </a:r>
            <a:endParaRPr lang="en-US" sz="1800" dirty="0">
              <a:latin typeface="ArialMT"/>
            </a:endParaRPr>
          </a:p>
          <a:p>
            <a:pPr marL="0" indent="0">
              <a:buNone/>
            </a:pPr>
            <a:r>
              <a:rPr lang="en-US" sz="1800" dirty="0">
                <a:latin typeface="ArialMT"/>
              </a:rPr>
              <a:t>B. </a:t>
            </a:r>
            <a:r>
              <a:rPr lang="th-TH" sz="1800" dirty="0">
                <a:latin typeface="ArialMT"/>
              </a:rPr>
              <a:t>ความยั่งยืนหรือดิจิทัล</a:t>
            </a:r>
            <a:r>
              <a:rPr lang="en-US" sz="1800" dirty="0">
                <a:latin typeface="ArialMT"/>
              </a:rPr>
              <a:t>: </a:t>
            </a:r>
            <a:r>
              <a:rPr lang="th-TH" sz="1800" dirty="0">
                <a:latin typeface="ArialMT"/>
              </a:rPr>
              <a:t>แบบจำลองธุรกิจที่เกิดขึ้นและองค์ประกอบ</a:t>
            </a:r>
            <a:endParaRPr lang="en-US" sz="1800" dirty="0">
              <a:latin typeface="ArialMT"/>
            </a:endParaRPr>
          </a:p>
          <a:p>
            <a:pPr marL="0" indent="0">
              <a:buNone/>
            </a:pPr>
            <a:r>
              <a:rPr lang="en-US" sz="1800" dirty="0">
                <a:latin typeface="ArialMT"/>
              </a:rPr>
              <a:t>C. </a:t>
            </a:r>
            <a:r>
              <a:rPr lang="th-TH" sz="1800" dirty="0">
                <a:latin typeface="ArialMT"/>
              </a:rPr>
              <a:t>นวัตกรรมทางเทคนิคที่มาพร้อมกับแบบจำลองธุรกิจที่ยั่งยืน</a:t>
            </a:r>
            <a:endParaRPr lang="en-US" sz="1800" dirty="0">
              <a:latin typeface="ArialMT"/>
            </a:endParaRPr>
          </a:p>
          <a:p>
            <a:pPr marL="0" indent="0">
              <a:buNone/>
            </a:pPr>
            <a:r>
              <a:rPr lang="en-US" sz="1800" dirty="0">
                <a:latin typeface="ArialMT"/>
              </a:rPr>
              <a:t>D. </a:t>
            </a:r>
            <a:r>
              <a:rPr lang="th-TH" sz="1800" dirty="0">
                <a:latin typeface="ArialMT"/>
              </a:rPr>
              <a:t>การนิยามคุณค่าของข้อเสนอที่เป็นเอกลักษณ์และการออกแบบลูกค้าสัมพันธ์</a:t>
            </a:r>
            <a:r>
              <a:rPr lang="en-US" sz="1800" dirty="0">
                <a:latin typeface="ArialMT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ArialMT"/>
              </a:rPr>
              <a:t>E. </a:t>
            </a:r>
            <a:r>
              <a:rPr lang="th-TH" sz="1800" dirty="0">
                <a:latin typeface="ArialMT"/>
              </a:rPr>
              <a:t>ความร่วมมือและการแข่งขันในยุคของการสร้างเครือข่าย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7052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th-TH" sz="3100" dirty="0">
                <a:solidFill>
                  <a:srgbClr val="002060"/>
                </a:solidFill>
                <a:latin typeface="Arial-BoldMT"/>
              </a:rPr>
              <a:t>การนิยามคุณค่าของข้อเสนอที่เป็นเอกลักษณ์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3D76F-C9DC-4062-8903-8CB9F8D2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3452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โดยสรุป</a:t>
            </a:r>
            <a:r>
              <a:rPr lang="en-US" dirty="0"/>
              <a:t>, </a:t>
            </a:r>
            <a:r>
              <a:rPr lang="th-TH" dirty="0"/>
              <a:t>ข้อเสนอที่มีคุณค่าคือต้องมีความชัดเจนในการนำเสนอด้วย </a:t>
            </a:r>
            <a:r>
              <a:rPr lang="en-US" dirty="0"/>
              <a:t>3 </a:t>
            </a:r>
            <a:r>
              <a:rPr lang="th-TH" dirty="0"/>
              <a:t>สิ่งนี้</a:t>
            </a:r>
            <a:r>
              <a:rPr lang="en-US" dirty="0"/>
              <a:t>:</a:t>
            </a:r>
            <a:r>
              <a:rPr lang="th-TH" dirty="0"/>
              <a:t> 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th-TH" b="1" dirty="0"/>
              <a:t>ความเกี่ยวข้อง</a:t>
            </a:r>
            <a:r>
              <a:rPr lang="en-US" b="1" dirty="0"/>
              <a:t> </a:t>
            </a:r>
            <a:r>
              <a:rPr lang="th-TH" dirty="0"/>
              <a:t>การอธิบายว่าผลิตภัณฑ์สามารถแก้ปัญหาของลูกค้าหรือปรับปรุงสถานการณ์ได้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th-TH" b="1" dirty="0"/>
              <a:t>มูลค่าเชิงปริมาณ</a:t>
            </a:r>
            <a:r>
              <a:rPr lang="en-US" dirty="0"/>
              <a:t> </a:t>
            </a:r>
            <a:r>
              <a:rPr lang="th-TH" dirty="0"/>
              <a:t>การส่งมอบสิทธิประโยชน์แบบเฉพาะ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th-TH" b="1" dirty="0"/>
              <a:t>ความแตกต่าง</a:t>
            </a:r>
            <a:r>
              <a:rPr lang="en-US" dirty="0"/>
              <a:t> </a:t>
            </a:r>
            <a:r>
              <a:rPr lang="th-TH" dirty="0"/>
              <a:t>เหตุผลสำหรับลูกค้าว่าทำไมพวกเขาควรซื้อจาก บริษัท ไม่ใช่จากคู่แข่ง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6BE38-AB79-4AD6-A45A-F86C16E0563F}"/>
              </a:ext>
            </a:extLst>
          </p:cNvPr>
          <p:cNvSpPr txBox="1"/>
          <p:nvPr/>
        </p:nvSpPr>
        <p:spPr>
          <a:xfrm>
            <a:off x="5018567" y="5583707"/>
            <a:ext cx="668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https://cxl.com/blog/value-proposition-examples-how-to-create/</a:t>
            </a:r>
          </a:p>
        </p:txBody>
      </p:sp>
    </p:spTree>
    <p:extLst>
      <p:ext uri="{BB962C8B-B14F-4D97-AF65-F5344CB8AC3E}">
        <p14:creationId xmlns:p14="http://schemas.microsoft.com/office/powerpoint/2010/main" val="364073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th-TH" sz="3100" dirty="0">
                <a:solidFill>
                  <a:srgbClr val="002060"/>
                </a:solidFill>
                <a:latin typeface="Arial-BoldMT"/>
              </a:rPr>
              <a:t>การนิยามคุณค่าของข้อเสนอที่เป็นเอกลักษณ์</a:t>
            </a:r>
            <a:br>
              <a:rPr lang="pl-PL" sz="3200" dirty="0">
                <a:solidFill>
                  <a:srgbClr val="002060"/>
                </a:solidFill>
                <a:latin typeface="Arial-BoldMT"/>
              </a:rPr>
            </a:b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องค์ประกอบของคุณค่าของข้อเสนอ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3D76F-C9DC-4062-8903-8CB9F8D2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34524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/>
              <a:t>คุณค่าของข้อเสนอมักจะเป็นกลุ่มข้อความ </a:t>
            </a:r>
            <a:r>
              <a:rPr lang="en-US" dirty="0"/>
              <a:t>(</a:t>
            </a:r>
            <a:r>
              <a:rPr lang="th-TH" dirty="0"/>
              <a:t>หัวข้อหลัก หัวข้อย่อย และย่อหน้า </a:t>
            </a:r>
            <a:r>
              <a:rPr lang="en-US" dirty="0"/>
              <a:t>1 </a:t>
            </a:r>
            <a:r>
              <a:rPr lang="th-TH" dirty="0"/>
              <a:t>ย่อหน้า</a:t>
            </a:r>
            <a:r>
              <a:rPr lang="en-US" dirty="0"/>
              <a:t>) </a:t>
            </a:r>
            <a:r>
              <a:rPr lang="th-TH" dirty="0"/>
              <a:t>และภาพ </a:t>
            </a:r>
            <a:r>
              <a:rPr lang="en-US" dirty="0"/>
              <a:t>(</a:t>
            </a:r>
            <a:r>
              <a:rPr lang="th-TH" dirty="0"/>
              <a:t>รูปภาพ</a:t>
            </a:r>
            <a:r>
              <a:rPr lang="en-US" dirty="0"/>
              <a:t>, </a:t>
            </a:r>
            <a:r>
              <a:rPr lang="th-TH" dirty="0"/>
              <a:t>ภาพที่เป็นจุดขาย</a:t>
            </a:r>
            <a:r>
              <a:rPr lang="en-US" dirty="0"/>
              <a:t>, </a:t>
            </a:r>
            <a:r>
              <a:rPr lang="th-TH" dirty="0"/>
              <a:t>กราฟฟิก</a:t>
            </a:r>
            <a:r>
              <a:rPr lang="en-US" dirty="0"/>
              <a:t>)</a:t>
            </a:r>
            <a:r>
              <a:rPr lang="th-TH" dirty="0"/>
              <a:t> ซึ่งโดยทั่วไปประกอบด้วย</a:t>
            </a:r>
            <a:r>
              <a:rPr lang="pl-PL" dirty="0"/>
              <a:t>:</a:t>
            </a:r>
          </a:p>
          <a:p>
            <a:r>
              <a:rPr lang="th-TH" b="1" dirty="0"/>
              <a:t>หัวข้อหลัก </a:t>
            </a:r>
            <a:r>
              <a:rPr lang="th-TH" dirty="0"/>
              <a:t>ประโยชน์สุดท้ายที่บริษัทนำเสนอคืออะไรในประโยคสั้น ๆ เพียงประโยคเดียว</a:t>
            </a:r>
            <a:r>
              <a:rPr lang="en-US" dirty="0"/>
              <a:t>? </a:t>
            </a:r>
            <a:r>
              <a:rPr lang="th-TH" dirty="0"/>
              <a:t>ควรสามารถกล่าวถึงผลิตภัณฑ์และ</a:t>
            </a:r>
            <a:r>
              <a:rPr lang="en-US" dirty="0"/>
              <a:t>/</a:t>
            </a:r>
            <a:r>
              <a:rPr lang="th-TH" dirty="0"/>
              <a:t>หรือลูกค้า</a:t>
            </a:r>
            <a:r>
              <a:rPr lang="en-US" dirty="0"/>
              <a:t> </a:t>
            </a:r>
            <a:r>
              <a:rPr lang="th-TH" dirty="0"/>
              <a:t>ควรใช้วลีเป็นตัวดึงดูดความสนใจ</a:t>
            </a:r>
            <a:endParaRPr lang="en-US" dirty="0"/>
          </a:p>
          <a:p>
            <a:r>
              <a:rPr lang="th-TH" b="1" dirty="0"/>
              <a:t>หัวข้อย่อย หรือ ย่อหน้าที่มี </a:t>
            </a:r>
            <a:r>
              <a:rPr lang="en-US" b="1" dirty="0"/>
              <a:t>2–3 </a:t>
            </a:r>
            <a:r>
              <a:rPr lang="th-TH" b="1" dirty="0"/>
              <a:t>ประโยค </a:t>
            </a:r>
            <a:r>
              <a:rPr lang="th-TH" dirty="0"/>
              <a:t>คำอธิบายที่เฉพาะเจาะจงเกี่ยวกับสิ่งที่บริษัททำหรือ เสนอ</a:t>
            </a:r>
            <a:r>
              <a:rPr lang="en-US" dirty="0"/>
              <a:t>, </a:t>
            </a:r>
            <a:r>
              <a:rPr lang="th-TH" dirty="0"/>
              <a:t>เพื่อใคร</a:t>
            </a:r>
            <a:r>
              <a:rPr lang="en-US" dirty="0"/>
              <a:t>, </a:t>
            </a:r>
            <a:r>
              <a:rPr lang="th-TH" dirty="0"/>
              <a:t>และเหตุใดจึงมีประโยชน์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th-TH" b="1" dirty="0"/>
              <a:t>รายการย่อย </a:t>
            </a:r>
            <a:r>
              <a:rPr lang="en-US" b="1" dirty="0"/>
              <a:t>3 </a:t>
            </a:r>
            <a:r>
              <a:rPr lang="th-TH" b="1" dirty="0"/>
              <a:t>รายการ </a:t>
            </a:r>
            <a:r>
              <a:rPr lang="th-TH" dirty="0"/>
              <a:t>รายการของประโยชน์หรือคุณสมบัติที่สำคัญ</a:t>
            </a:r>
            <a:endParaRPr lang="en-US" dirty="0"/>
          </a:p>
          <a:p>
            <a:r>
              <a:rPr lang="th-TH" b="1" dirty="0"/>
              <a:t>ภาพ</a:t>
            </a:r>
            <a:r>
              <a:rPr lang="en-US" b="1" dirty="0"/>
              <a:t> </a:t>
            </a:r>
            <a:r>
              <a:rPr lang="th-TH" dirty="0"/>
              <a:t>รูปภาพสื่อสารได้เร็วกว่าคำพูดมาก</a:t>
            </a:r>
            <a:r>
              <a:rPr lang="en-US" dirty="0"/>
              <a:t> </a:t>
            </a:r>
            <a:r>
              <a:rPr lang="th-TH" dirty="0"/>
              <a:t>ซึ่งสามารถเป็นรูปภาพผลิตภัณฑ์</a:t>
            </a:r>
            <a:r>
              <a:rPr lang="en-US" dirty="0"/>
              <a:t> </a:t>
            </a:r>
            <a:r>
              <a:rPr lang="th-TH" dirty="0"/>
              <a:t>รูปภาพที่เป็นจุดขายที่โดดเด่น</a:t>
            </a:r>
            <a:r>
              <a:rPr lang="en-US" dirty="0"/>
              <a:t> </a:t>
            </a:r>
            <a:r>
              <a:rPr lang="th-TH" dirty="0"/>
              <a:t>หรือรูปภาพที่ส่งเสริมข้อความหลัก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6BE38-AB79-4AD6-A45A-F86C16E0563F}"/>
              </a:ext>
            </a:extLst>
          </p:cNvPr>
          <p:cNvSpPr txBox="1"/>
          <p:nvPr/>
        </p:nvSpPr>
        <p:spPr>
          <a:xfrm>
            <a:off x="5018567" y="5583707"/>
            <a:ext cx="668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https://cxl.com/blog/value-proposition-examples-how-to-create/</a:t>
            </a:r>
          </a:p>
        </p:txBody>
      </p:sp>
    </p:spTree>
    <p:extLst>
      <p:ext uri="{BB962C8B-B14F-4D97-AF65-F5344CB8AC3E}">
        <p14:creationId xmlns:p14="http://schemas.microsoft.com/office/powerpoint/2010/main" val="58048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th-TH" sz="3100" dirty="0">
                <a:solidFill>
                  <a:srgbClr val="002060"/>
                </a:solidFill>
                <a:latin typeface="Arial-BoldMT"/>
              </a:rPr>
              <a:t>การนิยามคุณค่าของข้อเสนอที่เป็นเอกลักษณ์</a:t>
            </a:r>
            <a:br>
              <a:rPr lang="pl-PL" sz="3200" dirty="0">
                <a:solidFill>
                  <a:srgbClr val="002060"/>
                </a:solidFill>
                <a:latin typeface="Arial-BoldMT"/>
              </a:rPr>
            </a:b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การประเมินคุณค่าของข้อเสนอ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3D76F-C9DC-4062-8903-8CB9F8D2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3452455"/>
          </a:xfrm>
        </p:spPr>
        <p:txBody>
          <a:bodyPr>
            <a:normAutofit/>
          </a:bodyPr>
          <a:lstStyle/>
          <a:p>
            <a:r>
              <a:rPr lang="th-TH" dirty="0"/>
              <a:t>บริษัทขายสินค้าหรือบริการอะไร</a:t>
            </a:r>
            <a:r>
              <a:rPr lang="en-US" dirty="0"/>
              <a:t>?</a:t>
            </a:r>
          </a:p>
          <a:p>
            <a:r>
              <a:rPr lang="th-TH" dirty="0"/>
              <a:t>ประโยชน์สุดท้ายของการใช้งานคืออะไร</a:t>
            </a:r>
            <a:r>
              <a:rPr lang="en-US" dirty="0"/>
              <a:t>?</a:t>
            </a:r>
          </a:p>
          <a:p>
            <a:r>
              <a:rPr lang="th-TH" dirty="0"/>
              <a:t>ใครคือลูกค้าเป้าหมายสำหรับผลิตภัณฑ์หรือบริการนี้</a:t>
            </a:r>
            <a:r>
              <a:rPr lang="en-US" dirty="0"/>
              <a:t>?</a:t>
            </a:r>
          </a:p>
          <a:p>
            <a:r>
              <a:rPr lang="th-TH" dirty="0"/>
              <a:t>อะไรคือสิ่งที่ทำให้บริษัทนำเสนอความโดดเด่นและแตกต่าง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6BE38-AB79-4AD6-A45A-F86C16E0563F}"/>
              </a:ext>
            </a:extLst>
          </p:cNvPr>
          <p:cNvSpPr txBox="1"/>
          <p:nvPr/>
        </p:nvSpPr>
        <p:spPr>
          <a:xfrm>
            <a:off x="5018567" y="5583707"/>
            <a:ext cx="668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https://cxl.com/blog/value-proposition-examples-how-to-create/</a:t>
            </a:r>
          </a:p>
        </p:txBody>
      </p:sp>
    </p:spTree>
    <p:extLst>
      <p:ext uri="{BB962C8B-B14F-4D97-AF65-F5344CB8AC3E}">
        <p14:creationId xmlns:p14="http://schemas.microsoft.com/office/powerpoint/2010/main" val="290935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0DB9A601-C4CC-48D3-88DD-AEB2DC86D0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074214"/>
              </p:ext>
            </p:extLst>
          </p:nvPr>
        </p:nvGraphicFramePr>
        <p:xfrm>
          <a:off x="476941" y="1907402"/>
          <a:ext cx="11228388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th-TH" sz="2400" dirty="0">
                <a:solidFill>
                  <a:srgbClr val="002060"/>
                </a:solidFill>
                <a:latin typeface="Arial-BoldMT"/>
              </a:rPr>
              <a:t>ความร่วมมือและการแข่งขัน</a:t>
            </a:r>
            <a:br>
              <a:rPr lang="pl-PL" sz="2400" dirty="0">
                <a:solidFill>
                  <a:srgbClr val="002060"/>
                </a:solidFill>
                <a:latin typeface="Arial-BoldMT"/>
              </a:rPr>
            </a:b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ความเชื่อมโยง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ระหว่างบริษัทภาคส่วน</a:t>
            </a:r>
            <a:endParaRPr lang="pl-PL" sz="24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7DE673E-7264-4245-B4F7-413398505332}"/>
              </a:ext>
            </a:extLst>
          </p:cNvPr>
          <p:cNvSpPr txBox="1"/>
          <p:nvPr/>
        </p:nvSpPr>
        <p:spPr>
          <a:xfrm>
            <a:off x="3457575" y="1451323"/>
            <a:ext cx="534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/>
              <a:t>ตำแหน่งสัมพันธ์ในภาคส่วน</a:t>
            </a:r>
            <a:endParaRPr lang="pl-PL" sz="2400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3A7D431-6C39-4562-87DF-384AABE578CC}"/>
              </a:ext>
            </a:extLst>
          </p:cNvPr>
          <p:cNvSpPr txBox="1"/>
          <p:nvPr/>
        </p:nvSpPr>
        <p:spPr>
          <a:xfrm rot="16200000">
            <a:off x="-1447800" y="3584110"/>
            <a:ext cx="5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ความต้องการทรัพยาการภายนอก</a:t>
            </a:r>
            <a:endParaRPr lang="pl-PL" sz="2800" b="1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5BC48A4-B749-4506-9CAD-0CD5FA4BEA1F}"/>
              </a:ext>
            </a:extLst>
          </p:cNvPr>
          <p:cNvSpPr txBox="1"/>
          <p:nvPr/>
        </p:nvSpPr>
        <p:spPr>
          <a:xfrm>
            <a:off x="1792288" y="1684160"/>
            <a:ext cx="5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>
                    <a:lumMod val="50000"/>
                  </a:schemeClr>
                </a:solidFill>
              </a:rPr>
              <a:t>มาก</a:t>
            </a:r>
            <a:endParaRPr lang="pl-PL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35C6647-B00A-4BA8-81BD-7217ABFB989D}"/>
              </a:ext>
            </a:extLst>
          </p:cNvPr>
          <p:cNvSpPr txBox="1"/>
          <p:nvPr/>
        </p:nvSpPr>
        <p:spPr>
          <a:xfrm>
            <a:off x="-569912" y="2719170"/>
            <a:ext cx="5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>
                    <a:lumMod val="50000"/>
                  </a:schemeClr>
                </a:solidFill>
              </a:rPr>
              <a:t>มาก</a:t>
            </a:r>
            <a:endParaRPr lang="pl-PL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C850496-64F3-444D-9259-4E757001802E}"/>
              </a:ext>
            </a:extLst>
          </p:cNvPr>
          <p:cNvSpPr txBox="1"/>
          <p:nvPr/>
        </p:nvSpPr>
        <p:spPr>
          <a:xfrm>
            <a:off x="-569912" y="4640303"/>
            <a:ext cx="5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>
                    <a:lumMod val="50000"/>
                  </a:schemeClr>
                </a:solidFill>
              </a:rPr>
              <a:t>น้อย</a:t>
            </a:r>
            <a:endParaRPr lang="pl-PL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9B619DF-7112-409E-B948-514CD9A7F6BF}"/>
              </a:ext>
            </a:extLst>
          </p:cNvPr>
          <p:cNvSpPr txBox="1"/>
          <p:nvPr/>
        </p:nvSpPr>
        <p:spPr>
          <a:xfrm>
            <a:off x="5122862" y="1772555"/>
            <a:ext cx="5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>
                    <a:lumMod val="50000"/>
                  </a:schemeClr>
                </a:solidFill>
              </a:rPr>
              <a:t>น้อย</a:t>
            </a:r>
            <a:endParaRPr lang="pl-PL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2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(Workpackage Slide Master)</Template>
  <TotalTime>60742</TotalTime>
  <Words>557</Words>
  <Application>Microsoft Office PowerPoint</Application>
  <PresentationFormat>Widescreen</PresentationFormat>
  <Paragraphs>53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Arial-BoldMT</vt:lpstr>
      <vt:lpstr>ArialMT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Module 2: Sustainable and digital: new patterns for strategies and business models</vt:lpstr>
      <vt:lpstr>M2: การนิยามคุณค่าของข้อเสนอที่เป็นเอกลักษณ์</vt:lpstr>
      <vt:lpstr>M2: การนิยามคุณค่าของข้อเสนอที่เป็นเอกลักษณ์ องค์ประกอบของคุณค่าของข้อเสนอ</vt:lpstr>
      <vt:lpstr>M2: การนิยามคุณค่าของข้อเสนอที่เป็นเอกลักษณ์ การประเมินคุณค่าของข้อเสนอ</vt:lpstr>
      <vt:lpstr>M2: ความร่วมมือและการแข่งขัน ความเชื่อมโยงระหว่างบริษัทภาคส่วน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Sakdinon Nantana</cp:lastModifiedBy>
  <cp:revision>294</cp:revision>
  <dcterms:created xsi:type="dcterms:W3CDTF">2018-02-11T14:22:08Z</dcterms:created>
  <dcterms:modified xsi:type="dcterms:W3CDTF">2020-11-04T07:27:12Z</dcterms:modified>
</cp:coreProperties>
</file>