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345" r:id="rId3"/>
    <p:sldId id="346" r:id="rId4"/>
    <p:sldId id="360" r:id="rId5"/>
    <p:sldId id="361" r:id="rId6"/>
    <p:sldId id="359" r:id="rId7"/>
    <p:sldId id="348" r:id="rId8"/>
    <p:sldId id="349" r:id="rId9"/>
    <p:sldId id="350" r:id="rId10"/>
    <p:sldId id="272" r:id="rId11"/>
    <p:sldId id="354" r:id="rId12"/>
    <p:sldId id="355" r:id="rId13"/>
    <p:sldId id="356" r:id="rId14"/>
    <p:sldId id="357" r:id="rId15"/>
    <p:sldId id="3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84630" autoAdjust="0"/>
  </p:normalViewPr>
  <p:slideViewPr>
    <p:cSldViewPr snapToGrid="0">
      <p:cViewPr varScale="1">
        <p:scale>
          <a:sx n="72" d="100"/>
          <a:sy n="72" d="100"/>
        </p:scale>
        <p:origin x="150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04-Nov-20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Explanation</a:t>
            </a:r>
            <a:r>
              <a:rPr lang="pl-PL" dirty="0"/>
              <a:t>:</a:t>
            </a:r>
          </a:p>
          <a:p>
            <a:r>
              <a:rPr lang="pl-PL" dirty="0" err="1"/>
              <a:t>Comments</a:t>
            </a:r>
            <a:r>
              <a:rPr lang="pl-PL" dirty="0"/>
              <a:t> for </a:t>
            </a:r>
            <a:r>
              <a:rPr lang="pl-PL" dirty="0" err="1"/>
              <a:t>teachers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in the </a:t>
            </a:r>
            <a:r>
              <a:rPr lang="pl-PL" dirty="0" err="1"/>
              <a:t>footnotes</a:t>
            </a:r>
            <a:r>
              <a:rPr lang="pl-PL" dirty="0"/>
              <a:t> of </a:t>
            </a:r>
            <a:r>
              <a:rPr lang="pl-PL" dirty="0" err="1"/>
              <a:t>selected</a:t>
            </a:r>
            <a:r>
              <a:rPr lang="pl-PL" dirty="0"/>
              <a:t> </a:t>
            </a:r>
            <a:r>
              <a:rPr lang="pl-PL" dirty="0" err="1"/>
              <a:t>slides</a:t>
            </a:r>
            <a:r>
              <a:rPr lang="pl-PL" dirty="0"/>
              <a:t> (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needed</a:t>
            </a:r>
            <a:r>
              <a:rPr lang="pl-PL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8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i="1" dirty="0"/>
              <a:t>realizuje cel firmy</a:t>
            </a:r>
            <a:r>
              <a:rPr lang="pl-PL" dirty="0"/>
              <a:t> </a:t>
            </a:r>
            <a:r>
              <a:rPr lang="pl-P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(powiększanie wartości firmy, dostarczanie produktów i usług odpowiedniej jakości),</a:t>
            </a:r>
          </a:p>
          <a:p>
            <a:pPr eaLnBrk="1" hangingPunct="1">
              <a:defRPr/>
            </a:pPr>
            <a:r>
              <a:rPr lang="pl-PL" b="1" dirty="0"/>
              <a:t>czyniąc to </a:t>
            </a:r>
            <a:r>
              <a:rPr lang="pl-PL" b="1" i="1" dirty="0"/>
              <a:t>w długim horyzoncie czasowym</a:t>
            </a:r>
            <a:r>
              <a:rPr lang="pl-PL" dirty="0"/>
              <a:t> </a:t>
            </a:r>
            <a:r>
              <a:rPr lang="pl-P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(harmonijna trwałość), </a:t>
            </a:r>
          </a:p>
          <a:p>
            <a:pPr eaLnBrk="1" hangingPunct="1">
              <a:defRPr/>
            </a:pPr>
            <a:r>
              <a:rPr lang="pl-P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 jest zapewniane </a:t>
            </a:r>
            <a:r>
              <a:rPr lang="pl-PL" dirty="0"/>
              <a:t>przez</a:t>
            </a:r>
            <a:r>
              <a:rPr lang="pl-PL" b="1" dirty="0"/>
              <a:t> </a:t>
            </a:r>
            <a:r>
              <a:rPr lang="pl-PL" b="1" i="1" dirty="0"/>
              <a:t>należyte kształtowanie relacji z głównymi interesariuszami</a:t>
            </a:r>
            <a:r>
              <a:rPr lang="pl-PL" dirty="0"/>
              <a:t> </a:t>
            </a:r>
            <a:r>
              <a:rPr lang="pl-P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(akcjonariusze, pracownicy, menedżerowie, klienci, konsumenci, dostawcy, społeczność lokalna, środowisko naturalne itd.),</a:t>
            </a:r>
            <a:r>
              <a:rPr lang="pl-PL" dirty="0"/>
              <a:t> </a:t>
            </a:r>
          </a:p>
          <a:p>
            <a:pPr eaLnBrk="1" hangingPunct="1">
              <a:defRPr/>
            </a:pPr>
            <a:r>
              <a:rPr lang="pl-PL" dirty="0"/>
              <a:t>w toku </a:t>
            </a:r>
            <a:r>
              <a:rPr lang="pl-PL" b="1" i="1" dirty="0"/>
              <a:t>postępowania zgodnego z prawem i społecznie przyjętymi normami etycznymi</a:t>
            </a:r>
            <a:r>
              <a:rPr lang="pl-PL" b="1" dirty="0"/>
              <a:t>, społecznymi i </a:t>
            </a:r>
            <a:r>
              <a:rPr lang="pl-PL" b="1" dirty="0">
                <a:solidFill>
                  <a:srgbClr val="FF0000"/>
                </a:solidFill>
              </a:rPr>
              <a:t>ekologicznymi</a:t>
            </a:r>
            <a:r>
              <a:rPr lang="pl-P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err="1"/>
              <a:t>Explain</a:t>
            </a:r>
            <a:r>
              <a:rPr lang="pl-PL" dirty="0"/>
              <a:t> the </a:t>
            </a:r>
            <a:r>
              <a:rPr lang="pl-PL" dirty="0" err="1"/>
              <a:t>Porters</a:t>
            </a:r>
            <a:r>
              <a:rPr lang="pl-PL" dirty="0"/>
              <a:t> </a:t>
            </a:r>
            <a:r>
              <a:rPr lang="pl-PL" dirty="0" err="1"/>
              <a:t>generic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and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classification</a:t>
            </a:r>
            <a:r>
              <a:rPr lang="pl-PL" dirty="0"/>
              <a:t> </a:t>
            </a:r>
            <a:r>
              <a:rPr lang="pl-PL" dirty="0" err="1"/>
              <a:t>criteria</a:t>
            </a:r>
            <a:r>
              <a:rPr lang="pl-PL" dirty="0"/>
              <a:t> (</a:t>
            </a:r>
            <a:r>
              <a:rPr lang="pl-PL" dirty="0" err="1"/>
              <a:t>p.e</a:t>
            </a:r>
            <a:r>
              <a:rPr lang="pl-PL" dirty="0"/>
              <a:t>. https://www.youtube.com/watch?v=HiBRviA3lnI).</a:t>
            </a:r>
          </a:p>
          <a:p>
            <a:endParaRPr lang="pl-PL" dirty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87101-9776-40A0-8C06-3D4B6D5C1F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25255-3D87-4D49-B969-2D943432C2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1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8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3E2C-7C24-4607-869D-924FC38B9E12}" type="datetimeFigureOut">
              <a:rPr lang="pl-PL" smtClean="0"/>
              <a:pPr/>
              <a:t>04.11.2020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634C-5FE0-4336-BC42-984659F910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70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04-Nov-20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es.org/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lobalreporting.org/Pages/default.aspx" TargetMode="External"/><Relationship Id="rId4" Type="http://schemas.openxmlformats.org/officeDocument/2006/relationships/hyperlink" Target="https://www.iso.org/standard/60857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46" y="3674088"/>
            <a:ext cx="9421224" cy="1305161"/>
          </a:xfrm>
        </p:spPr>
        <p:txBody>
          <a:bodyPr/>
          <a:lstStyle/>
          <a:p>
            <a:r>
              <a:rPr lang="pl-PL" sz="2200" dirty="0">
                <a:solidFill>
                  <a:srgbClr val="002060"/>
                </a:solidFill>
              </a:rPr>
              <a:t>Tomasz Nitkiewicz (CUT)</a:t>
            </a:r>
          </a:p>
          <a:p>
            <a:r>
              <a:rPr lang="pl-PL" sz="1800" dirty="0">
                <a:solidFill>
                  <a:srgbClr val="002060"/>
                </a:solidFill>
              </a:rPr>
              <a:t>with</a:t>
            </a:r>
          </a:p>
          <a:p>
            <a:r>
              <a:rPr lang="pl-PL" sz="2200" dirty="0">
                <a:solidFill>
                  <a:srgbClr val="002060"/>
                </a:solidFill>
              </a:rPr>
              <a:t>Andrei Szuder (UPB), </a:t>
            </a:r>
            <a:r>
              <a:rPr lang="pl-PL" sz="2200" dirty="0" err="1">
                <a:solidFill>
                  <a:srgbClr val="002060"/>
                </a:solidFill>
              </a:rPr>
              <a:t>Uttapol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dirty="0" err="1">
                <a:solidFill>
                  <a:srgbClr val="002060"/>
                </a:solidFill>
              </a:rPr>
              <a:t>Smutkupt</a:t>
            </a:r>
            <a:r>
              <a:rPr lang="pl-PL" sz="2200" dirty="0">
                <a:solidFill>
                  <a:srgbClr val="002060"/>
                </a:solidFill>
              </a:rPr>
              <a:t> (CMU), Jorge Cunha (</a:t>
            </a:r>
            <a:r>
              <a:rPr lang="pl-PL" sz="2200" dirty="0" err="1">
                <a:solidFill>
                  <a:srgbClr val="002060"/>
                </a:solidFill>
              </a:rPr>
              <a:t>Uminho</a:t>
            </a:r>
            <a:r>
              <a:rPr lang="pl-PL" sz="2200" dirty="0">
                <a:solidFill>
                  <a:srgbClr val="002060"/>
                </a:solidFill>
              </a:rPr>
              <a:t>)</a:t>
            </a:r>
          </a:p>
          <a:p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th-TH" sz="2800" dirty="0">
                <a:solidFill>
                  <a:srgbClr val="002060"/>
                </a:solidFill>
              </a:rPr>
              <a:t>การบริหารจัดการองค์กรในเศรษฐกิจดิจิทัล</a:t>
            </a:r>
            <a:endParaRPr lang="pl-PL" sz="2800" i="0" u="none" strike="noStrike" baseline="0" dirty="0"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2060"/>
                </a:solidFill>
                <a:latin typeface="Arial-BoldMT"/>
              </a:rPr>
              <a:t>TEACHING AND LEARNING MATERIALS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lang="th-TH" sz="3200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lang="th-TH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กลยุทธ์ </a:t>
            </a: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th-TH" sz="3200" dirty="0">
                <a:latin typeface="Calibri" pitchFamily="34" charset="0"/>
                <a:cs typeface="Times New Roman" pitchFamily="18" charset="0"/>
              </a:rPr>
              <a:t>ความเป็นผู้นำเหนือกฏระเบียบ</a:t>
            </a:r>
            <a:endParaRPr lang="pl-PL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19932" y="1600201"/>
            <a:ext cx="106628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กลยุทธ์บนพื้นฐานของการพัฒนาชื่อเสียงและการประชาสัมพันธ์ผ่านการเพิ่มประสิทธิภาพของกระบวนการขององค์กรโดยบรรลุผลโดยการประเมินจากบุคคลที่สามและการเปิดรับข้อมูลเพื่อให้ประชาชนทั่วไปรับทราบถึงความพยายาม</a:t>
            </a:r>
          </a:p>
          <a:p>
            <a:pPr marL="0" indent="0">
              <a:buNone/>
            </a:pPr>
            <a:r>
              <a:rPr lang="th-TH" dirty="0"/>
              <a:t>การประยุกต์ใช้</a:t>
            </a:r>
            <a:r>
              <a:rPr lang="pl-PL" sz="2000" dirty="0"/>
              <a:t>:</a:t>
            </a:r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188715" y="4908651"/>
            <a:ext cx="4864413" cy="1810801"/>
            <a:chOff x="4211960" y="4885854"/>
            <a:chExt cx="4864413" cy="1810801"/>
          </a:xfrm>
        </p:grpSpPr>
        <p:pic>
          <p:nvPicPr>
            <p:cNvPr id="2050" name="Picture 2" descr="3M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498" y="4885854"/>
              <a:ext cx="90487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pole tekstowe 2"/>
            <p:cNvSpPr txBox="1"/>
            <p:nvPr/>
          </p:nvSpPr>
          <p:spPr>
            <a:xfrm>
              <a:off x="4211960" y="5373216"/>
              <a:ext cx="4388317" cy="13234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000" dirty="0"/>
                <a:t>1975 – </a:t>
              </a:r>
              <a:r>
                <a:rPr lang="th-TH" sz="2000" dirty="0"/>
                <a:t>นโยบายด้านสิ่งแวดล้อม</a:t>
              </a:r>
              <a:r>
                <a:rPr lang="pl-PL" sz="2000" dirty="0"/>
                <a:t>/ </a:t>
              </a:r>
              <a:r>
                <a:rPr lang="th-TH" sz="2000" dirty="0"/>
                <a:t>โปรแกรม </a:t>
              </a:r>
              <a:r>
                <a:rPr lang="pl-PL" sz="2000" dirty="0"/>
                <a:t>3P</a:t>
              </a:r>
            </a:p>
            <a:p>
              <a:r>
                <a:rPr lang="pl-PL" sz="2000" dirty="0"/>
                <a:t>1981 – </a:t>
              </a:r>
              <a:r>
                <a:rPr lang="th-TH" sz="2000" dirty="0"/>
                <a:t>การตรวจสอบสิ่งแวดล้อม</a:t>
              </a:r>
              <a:endParaRPr lang="pl-PL" sz="2000" dirty="0"/>
            </a:p>
            <a:p>
              <a:r>
                <a:rPr lang="pl-PL" sz="2000" dirty="0"/>
                <a:t>1997 – </a:t>
              </a:r>
              <a:r>
                <a:rPr lang="th-TH" sz="2000" dirty="0"/>
                <a:t>ระบบ </a:t>
              </a:r>
              <a:r>
                <a:rPr lang="pl-PL" sz="2000" dirty="0"/>
                <a:t>LCM</a:t>
              </a:r>
            </a:p>
            <a:p>
              <a:r>
                <a:rPr lang="pl-PL" sz="2000" dirty="0"/>
                <a:t>2002 – </a:t>
              </a:r>
              <a:r>
                <a:rPr lang="th-TH" sz="2000" dirty="0"/>
                <a:t>อันดับ 1 ของดัชนีความยั่งยืนของ </a:t>
              </a:r>
              <a:r>
                <a:rPr lang="pl-PL" sz="2000" dirty="0"/>
                <a:t>Dow Jones</a:t>
              </a:r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188713" y="3846816"/>
            <a:ext cx="5085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pl-PL" sz="2400" dirty="0"/>
              <a:t>Green </a:t>
            </a:r>
            <a:r>
              <a:rPr lang="pl-PL" sz="2400" dirty="0" err="1"/>
              <a:t>Clubs</a:t>
            </a:r>
            <a:r>
              <a:rPr lang="pl-PL" sz="2400" dirty="0"/>
              <a:t> (</a:t>
            </a:r>
            <a:r>
              <a:rPr lang="pl-PL" sz="2400" dirty="0">
                <a:hlinkClick r:id="rId3"/>
              </a:rPr>
              <a:t>CERES</a:t>
            </a:r>
            <a:r>
              <a:rPr lang="pl-PL" sz="2400" dirty="0"/>
              <a:t>)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มาตรฐานการจัดการ</a:t>
            </a:r>
            <a:r>
              <a:rPr lang="pl-PL" sz="2400" dirty="0"/>
              <a:t> (</a:t>
            </a:r>
            <a:r>
              <a:rPr lang="pl-PL" sz="2400" dirty="0">
                <a:hlinkClick r:id="rId4"/>
              </a:rPr>
              <a:t>ISO14001</a:t>
            </a:r>
            <a:r>
              <a:rPr lang="pl-PL" sz="2400" dirty="0"/>
              <a:t>)</a:t>
            </a:r>
            <a:endParaRPr lang="th-TH" sz="24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บทสนทนาของผู้มีส่วนได้ส่วนเสียและความโปร่งใส</a:t>
            </a:r>
            <a:r>
              <a:rPr lang="pl-PL" sz="2400" dirty="0"/>
              <a:t>(</a:t>
            </a:r>
            <a:r>
              <a:rPr lang="pl-PL" sz="2400" dirty="0">
                <a:hlinkClick r:id="rId5"/>
              </a:rPr>
              <a:t>GRI</a:t>
            </a:r>
            <a:r>
              <a:rPr lang="pl-PL" sz="2400" dirty="0"/>
              <a:t>)</a:t>
            </a:r>
          </a:p>
          <a:p>
            <a:endParaRPr lang="pl-PL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0933C9-0312-4D58-A21D-5C9A67B0E0D9}"/>
              </a:ext>
            </a:extLst>
          </p:cNvPr>
          <p:cNvSpPr txBox="1"/>
          <p:nvPr/>
        </p:nvSpPr>
        <p:spPr>
          <a:xfrm>
            <a:off x="5274016" y="3333037"/>
            <a:ext cx="65083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บริบท</a:t>
            </a:r>
            <a:r>
              <a:rPr lang="pl-P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ยี่ห้อที่โดดเด่นอย่างชัดเจน</a:t>
            </a:r>
            <a:r>
              <a:rPr lang="pl-PL" sz="2400" dirty="0"/>
              <a:t>, </a:t>
            </a:r>
            <a:r>
              <a:rPr lang="th-TH" sz="2400" dirty="0"/>
              <a:t>ขึ้นอยู่กับทรัพยากรธรรมชาติอย่างสูง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ผู้ส่งมอบของตลาดอุตสาหกรรมภายใต้แรงกดดันด้านสิ่งแวดล้อมผู้ส่งออกรับมือกับอุปสรรคทางการค้าด้านสิ่งแวดล้อ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บริษัทที่ขึ้นอยู่กับเงินกู้จากธนาคารระหว่างประเทศ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บริษัทข้ามชาติที่อ่อนไหวต่อแรงกดดันด้านสิ่งแวดล้อมในประเทศบ้านเกิด</a:t>
            </a:r>
            <a:endParaRPr lang="pl-P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lang="th-TH" sz="3200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lang="th-TH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กลยุทธ์ </a:t>
            </a: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th-TH" sz="3200" dirty="0">
                <a:latin typeface="Calibri" pitchFamily="34" charset="0"/>
                <a:cs typeface="Times New Roman" pitchFamily="18" charset="0"/>
              </a:rPr>
              <a:t>การสร้างตราสินค้าที่เป็นมิตรกับสิ่งแวดล้อม</a:t>
            </a:r>
            <a:r>
              <a:rPr lang="pl-PL" sz="3200" dirty="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19932" y="1600201"/>
            <a:ext cx="106628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กลยุทธ์บนพื้นฐานของการส่งเสริมข้อดีด้านสิ่งแวดล้อมของผลิตภัณฑ์และบริการผ่านการติดฉลากการรับรองและการส่งเสริมการขาย มีวัตถุประสงค์เพื่อสร้างความตระหนักของผู้บริโภคเกี่ยวกับประโยชน์ด้านสิ่งแวดล้อมของข้อเสนอของบริษัท</a:t>
            </a:r>
          </a:p>
          <a:p>
            <a:pPr marL="0" indent="0">
              <a:buNone/>
            </a:pPr>
            <a:r>
              <a:rPr lang="th-TH" dirty="0"/>
              <a:t>การประยุกต์ใช้ </a:t>
            </a:r>
            <a:r>
              <a:rPr lang="pl-PL" sz="2000" dirty="0"/>
              <a:t>: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0300" y="3647570"/>
            <a:ext cx="508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การออกแบบเพื่อสิ่งแวดล้อม</a:t>
            </a:r>
            <a:endParaRPr lang="pl-PL" sz="24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ฉลากเพื่อสิ่งแวดล้อม</a:t>
            </a:r>
            <a:endParaRPr lang="pl-PL" sz="24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ยี่ห้อที่เป็นมิตรกับสิ่งแวดล้อม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0933C9-0312-4D58-A21D-5C9A67B0E0D9}"/>
              </a:ext>
            </a:extLst>
          </p:cNvPr>
          <p:cNvSpPr txBox="1"/>
          <p:nvPr/>
        </p:nvSpPr>
        <p:spPr>
          <a:xfrm>
            <a:off x="7070696" y="3318570"/>
            <a:ext cx="48450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บริบท</a:t>
            </a:r>
            <a:r>
              <a:rPr lang="pl-P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ข้อมูลที่เชื่อถือได้และไม่มีข้อโต้แย้งเกี่ยวกับประสิทธิภาพด้านสิ่งแวดล้อมมีให้สำหรับผู้บริโภค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ความแตกต่างที่ยากเกินกว่าที่คู่แข่งจะเลียนแบบได้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ผู้บริโภคยินดีจ่ายค่าใช้จ่ายในการสร้างความแตกต่างของระบบนิเวศ</a:t>
            </a:r>
            <a:endParaRPr lang="pl-PL" sz="2800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686355DE-F41B-4269-A6BD-47744779CE8E}"/>
              </a:ext>
            </a:extLst>
          </p:cNvPr>
          <p:cNvGrpSpPr/>
          <p:nvPr/>
        </p:nvGrpSpPr>
        <p:grpSpPr>
          <a:xfrm>
            <a:off x="2283262" y="4087011"/>
            <a:ext cx="4464496" cy="2301260"/>
            <a:chOff x="4572000" y="4056261"/>
            <a:chExt cx="4464496" cy="2301260"/>
          </a:xfrm>
        </p:grpSpPr>
        <p:pic>
          <p:nvPicPr>
            <p:cNvPr id="10" name="Picture 2" descr="http://www.ekoprodukt.pl/wp-content/themes/ekoprodukt/images/logo_ekoprodukt.png">
              <a:extLst>
                <a:ext uri="{FF2B5EF4-FFF2-40B4-BE49-F238E27FC236}">
                  <a16:creationId xmlns:a16="http://schemas.microsoft.com/office/drawing/2014/main" id="{2B703BC8-A9A9-4CBE-AFEB-24D91D39D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056261"/>
              <a:ext cx="35814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1BAEB04-292E-4A06-AD4C-996FAB4F50DD}"/>
                </a:ext>
              </a:extLst>
            </p:cNvPr>
            <p:cNvSpPr txBox="1"/>
            <p:nvPr/>
          </p:nvSpPr>
          <p:spPr>
            <a:xfrm>
              <a:off x="4572000" y="5157192"/>
              <a:ext cx="4464496" cy="120032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400" dirty="0"/>
                <a:t>ผู้ผลิตผลิตภัณฑ์อาหารชีวภาพและอาหารเชิงนิเวศโดยมากกว่าครึ่งหนึ่งของผลิตภัณฑ์ที่มีใบรับรองด้านสิ่งแวดล้อมและฉลากเพื่อสิ่งแวดล้อม</a:t>
              </a:r>
              <a:endParaRPr lang="pl-P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065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lang="th-TH" sz="3200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 </a:t>
            </a:r>
            <a:br>
              <a:rPr lang="th-TH" sz="3200" dirty="0">
                <a:solidFill>
                  <a:srgbClr val="002060"/>
                </a:solidFill>
                <a:latin typeface="Arial-BoldMT"/>
              </a:rPr>
            </a:br>
            <a:r>
              <a:rPr lang="th-TH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กลยุทธ์ </a:t>
            </a: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th-TH" sz="3200" dirty="0">
                <a:latin typeface="Calibri" pitchFamily="34" charset="0"/>
                <a:cs typeface="Times New Roman" pitchFamily="18" charset="0"/>
              </a:rPr>
              <a:t>ความเป็นผู้นำด้านต้นทุนสิ่งแวดล้อม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19932" y="1600201"/>
            <a:ext cx="106628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/>
              <a:t>กลยุทธ์บนพื้นฐานของการนำเสนอนวัตกรรมในการออกแบบผลิตภัณฑ์โดยใช้วัสดุทางเลือกและการเปลี่ยนแปลงระบบการผลิตและการขายเพื่อให้ได้มาซึ่งต้นทุนของผลิตภัณฑ์และบริการที่ลดลงพร้อมกับการลดแรงกดดันด้านสิ่งแวดล้อม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การประยุกต์ใช้ </a:t>
            </a:r>
            <a:r>
              <a:rPr lang="pl-PL" sz="2000" dirty="0"/>
              <a:t>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88713" y="3846816"/>
            <a:ext cx="5085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800" dirty="0"/>
              <a:t>การออกแบบเพื่อสิ่งแวดล้อม</a:t>
            </a:r>
            <a:endParaRPr lang="pl-PL" sz="28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800" dirty="0"/>
              <a:t>นวัตกรรมเชิงนิเวศ</a:t>
            </a:r>
            <a:endParaRPr lang="pl-PL" sz="28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800" dirty="0"/>
              <a:t>การเปลี่ยนแปลงลักษณะและวิธีการใช้ผลิตภัณฑ์</a:t>
            </a:r>
            <a:endParaRPr lang="pl-PL" sz="20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0933C9-0312-4D58-A21D-5C9A67B0E0D9}"/>
              </a:ext>
            </a:extLst>
          </p:cNvPr>
          <p:cNvSpPr txBox="1"/>
          <p:nvPr/>
        </p:nvSpPr>
        <p:spPr>
          <a:xfrm>
            <a:off x="5274016" y="2949254"/>
            <a:ext cx="6508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บริบท </a:t>
            </a:r>
            <a:r>
              <a:rPr lang="pl-P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แข่งขันบนพื้นฐานของต้นทุน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การทดแทนวัสดุอย่างสิ้นเชิง / การออกแบบผลิตภัณฑ์ใหม่สามารถทำได้โดยไม่ต้องประกอบด้วยประสิทธิภาพ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/>
              <a:t>แรงกดดันในการเพิ่มประสิทธิภาพด้านสิ่งแวดล้อม</a:t>
            </a:r>
            <a:endParaRPr lang="pl-PL" sz="2800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C37B85AD-1524-4D0E-AF1A-01951B2F567B}"/>
              </a:ext>
            </a:extLst>
          </p:cNvPr>
          <p:cNvGrpSpPr/>
          <p:nvPr/>
        </p:nvGrpSpPr>
        <p:grpSpPr>
          <a:xfrm>
            <a:off x="6900944" y="5366547"/>
            <a:ext cx="4248472" cy="1116946"/>
            <a:chOff x="4716016" y="4213879"/>
            <a:chExt cx="4248472" cy="1116946"/>
          </a:xfrm>
        </p:grpSpPr>
        <p:pic>
          <p:nvPicPr>
            <p:cNvPr id="10" name="Picture 2" descr="PPG Industries: Bringing innovation to the surface">
              <a:extLst>
                <a:ext uri="{FF2B5EF4-FFF2-40B4-BE49-F238E27FC236}">
                  <a16:creationId xmlns:a16="http://schemas.microsoft.com/office/drawing/2014/main" id="{4660C5FC-6C8C-497B-AE0F-F38B44D82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075" y="4213879"/>
              <a:ext cx="733425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hrysler Polska - Strona g&amp;lstrok;ówna">
              <a:extLst>
                <a:ext uri="{FF2B5EF4-FFF2-40B4-BE49-F238E27FC236}">
                  <a16:creationId xmlns:a16="http://schemas.microsoft.com/office/drawing/2014/main" id="{9BE58F3C-3980-4018-A092-EF029BF51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313" y="4275868"/>
              <a:ext cx="2162175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7B805E53-6D73-47A6-BC5D-C55B7A6BE2BD}"/>
                </a:ext>
              </a:extLst>
            </p:cNvPr>
            <p:cNvSpPr txBox="1"/>
            <p:nvPr/>
          </p:nvSpPr>
          <p:spPr>
            <a:xfrm>
              <a:off x="4716016" y="4869160"/>
              <a:ext cx="4248472" cy="461665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/>
                <a:t>การเปลี่ยนสัญญาจัดหาแบบเดิมไปสู่บริการทาสี</a:t>
              </a:r>
              <a:endParaRPr lang="pl-P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765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lang="th-TH" sz="3200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lang="th-TH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กลยุทธ์ </a:t>
            </a:r>
            <a: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 </a:t>
            </a:r>
            <a:r>
              <a:rPr lang="th-TH" sz="3200" dirty="0">
                <a:latin typeface="Calibri" pitchFamily="34" charset="0"/>
                <a:cs typeface="Times New Roman" pitchFamily="18" charset="0"/>
              </a:rPr>
              <a:t>นวัตกรรมที่มีคุณค่าอย่างยั่งยืน</a:t>
            </a:r>
            <a:endParaRPr lang="pl-PL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19932" y="1600201"/>
            <a:ext cx="106628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กลยุทธ์ที่ตั้งอยู่บนพื้นฐานของการลดต้นทุนในขณะที่ให้คุณค่าใหม่ ๆ แก่ลูกค้าโดยเชื่อมโยงกับการให้ผลประโยชน์ที่ได้รับการยอมรับจากสาธารณชนในรูปแบบของการลดผลกระทบต่อสิ่งแวดล้อมและทำให้เกิดคุณค่าต่อสังคม</a:t>
            </a:r>
          </a:p>
          <a:p>
            <a:pPr marL="0" indent="0">
              <a:buNone/>
            </a:pPr>
            <a:r>
              <a:rPr lang="th-TH" dirty="0"/>
              <a:t>การประยุกต์ใช้ </a:t>
            </a:r>
            <a:r>
              <a:rPr lang="pl-PL" sz="2000" dirty="0"/>
              <a:t>: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0302" y="3595568"/>
            <a:ext cx="5085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นิยามใหม่ของการผลิตและการใช้ผลิตภัณฑ์และบริการ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การสร้างขอบเขตของตลาดใหม่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th-TH" sz="2400" dirty="0"/>
              <a:t>มุ่งเน้นไปที่ความต้องการขั้นสุดท้ายของผู้บริโภค</a:t>
            </a:r>
            <a:endParaRPr lang="pl-PL" sz="2400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0933C9-0312-4D58-A21D-5C9A67B0E0D9}"/>
              </a:ext>
            </a:extLst>
          </p:cNvPr>
          <p:cNvSpPr txBox="1"/>
          <p:nvPr/>
        </p:nvSpPr>
        <p:spPr>
          <a:xfrm>
            <a:off x="5274016" y="3165431"/>
            <a:ext cx="65083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บริบท </a:t>
            </a:r>
            <a:r>
              <a:rPr lang="pl-P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การแข่งขันสูงด้านราคา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ความไม่มีประสิทธิภาพของระบบ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แรงดันสูงเพื่อลดผลกระทบต่อสิ่งแวดล้อมของผลิตภัณฑ์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มีศักยภาพสูงในการเคลื่อนย้ายผลิตภัณฑ์ไปสู่การบริการ </a:t>
            </a:r>
            <a:r>
              <a:rPr lang="en-US" sz="2400" dirty="0"/>
              <a:t>- </a:t>
            </a:r>
            <a:r>
              <a:rPr lang="th-TH" sz="2400" dirty="0"/>
              <a:t>มุ่งเน้นการดำเนินงานและรายได้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/>
              <a:t>ศักยภาพในการขยายฐานรายได้ผู้บริโภคระดับล่าง</a:t>
            </a:r>
            <a:endParaRPr lang="pl-PL" sz="2400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D6E4801-AD91-443D-AE20-012428CA23DC}"/>
              </a:ext>
            </a:extLst>
          </p:cNvPr>
          <p:cNvGrpSpPr/>
          <p:nvPr/>
        </p:nvGrpSpPr>
        <p:grpSpPr>
          <a:xfrm>
            <a:off x="876300" y="5124971"/>
            <a:ext cx="4397716" cy="1825362"/>
            <a:chOff x="4478814" y="3863181"/>
            <a:chExt cx="4397716" cy="1825362"/>
          </a:xfrm>
        </p:grpSpPr>
        <p:pic>
          <p:nvPicPr>
            <p:cNvPr id="17" name="Picture 2" descr="Yelo">
              <a:extLst>
                <a:ext uri="{FF2B5EF4-FFF2-40B4-BE49-F238E27FC236}">
                  <a16:creationId xmlns:a16="http://schemas.microsoft.com/office/drawing/2014/main" id="{9C11870B-CA94-41A2-9732-D7CEE3DF8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856" y="3863181"/>
              <a:ext cx="3343275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0777CA1B-ED25-4165-BB89-E9ABD48BF8A6}"/>
                </a:ext>
              </a:extLst>
            </p:cNvPr>
            <p:cNvSpPr txBox="1"/>
            <p:nvPr/>
          </p:nvSpPr>
          <p:spPr>
            <a:xfrm>
              <a:off x="4478814" y="4580547"/>
              <a:ext cx="4397716" cy="110799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200" dirty="0"/>
                <a:t>ระบบขนส่งส่วนบุคคลในเมือง </a:t>
              </a:r>
              <a:r>
                <a:rPr lang="pl-PL" sz="2200" dirty="0"/>
                <a:t>La Rochelle – </a:t>
              </a:r>
              <a:r>
                <a:rPr lang="th-TH" sz="2200" dirty="0"/>
                <a:t>ยานพาหนะ </a:t>
              </a:r>
              <a:r>
                <a:rPr lang="pl-PL" sz="2200" dirty="0"/>
                <a:t>EV </a:t>
              </a:r>
              <a:r>
                <a:rPr lang="th-TH" sz="2200" dirty="0"/>
                <a:t>พร้อมโครงสร้างพื้นฐานของสถานีในเมือง</a:t>
              </a:r>
              <a:endParaRPr lang="pl-PL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436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642888" cy="1143000"/>
          </a:xfrm>
        </p:spPr>
        <p:txBody>
          <a:bodyPr>
            <a:normAutofit/>
          </a:bodyPr>
          <a:lstStyle/>
          <a:p>
            <a:pPr>
              <a:tabLst>
                <a:tab pos="95250" algn="l"/>
              </a:tabLst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lang="th-TH" sz="3200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 </a:t>
            </a:r>
            <a:br>
              <a:rPr lang="th-TH" sz="27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lang="th-TH" sz="27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การดำเนินกลยุทธ์นวัตกรรมมูลค่าที่ยั่งยืน</a:t>
            </a:r>
            <a:endParaRPr lang="pl-PL" sz="32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DF4BAC10-2822-4B59-BF3D-6E555A83C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849927"/>
              </p:ext>
            </p:extLst>
          </p:nvPr>
        </p:nvGraphicFramePr>
        <p:xfrm>
          <a:off x="323850" y="1825625"/>
          <a:ext cx="1167765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825">
                  <a:extLst>
                    <a:ext uri="{9D8B030D-6E8A-4147-A177-3AD203B41FA5}">
                      <a16:colId xmlns:a16="http://schemas.microsoft.com/office/drawing/2014/main" val="3814993973"/>
                    </a:ext>
                  </a:extLst>
                </a:gridCol>
                <a:gridCol w="5838825">
                  <a:extLst>
                    <a:ext uri="{9D8B030D-6E8A-4147-A177-3AD203B41FA5}">
                      <a16:colId xmlns:a16="http://schemas.microsoft.com/office/drawing/2014/main" val="1091316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ทำสิ่งนี้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แทนที่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9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ค้นหาอุตสาหกรรมทางเลือก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การแข่งขันภายในอุตสาหกรรม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4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การค้นหากลุ่มเชิงกลยุทธ์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ระบุเฉพาะกลุ่มใดกลุ่มหนึ่ง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3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ค้นหากลุ่มผู้ซื้อ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มุ่งเน้นไปที่กลุ่มผู้ซื้อเฉพาะในภาคส่วน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ค้นหาผลิตภัณฑ์และบริการเสริม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จำกัดเฉพาะกลุ่มของโครงการและบริการ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7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การค้นหาสิ่งกระตุ้นทางความรู้สึกและการทำงานของลูกค้า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ยอมรับสถานะการทำงานและความรู้สึกของอุตสาหกรรม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7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/>
                        <a:t>การนำไปใช้กับตลาดแบบที่มีการเปลี่ยนแปลงตลอดเวลา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มุ่งเน้นไปที่ช่วงเวลาใดเวลาหนึ่งที่เฉพาะเจาะจง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73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321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1524000" y="17760"/>
            <a:ext cx="8642888" cy="1143000"/>
          </a:xfrm>
        </p:spPr>
        <p:txBody>
          <a:bodyPr>
            <a:normAutofit/>
          </a:bodyPr>
          <a:lstStyle/>
          <a:p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M2: </a:t>
            </a:r>
            <a:r>
              <a:rPr lang="th-TH" sz="3200" dirty="0">
                <a:solidFill>
                  <a:srgbClr val="002060"/>
                </a:solidFill>
                <a:latin typeface="Arial-BoldMT"/>
              </a:rPr>
              <a:t>ประเภทของกลยุทธ์เพื่อความยั่งยืน</a:t>
            </a:r>
            <a:br>
              <a:rPr kumimoji="0" lang="pl-PL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lang="th-TH" sz="27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แรงจูงใจในการดำเนินกลยุทธ์ด้านความยั่งยืนขององค์กร</a:t>
            </a:r>
            <a:endParaRPr lang="pl-PL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6EC15A-02D7-42E9-9803-4A632CF7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การบริหารความเสี่ยง</a:t>
            </a:r>
            <a:r>
              <a:rPr lang="pl-PL" dirty="0"/>
              <a:t> – </a:t>
            </a:r>
            <a:r>
              <a:rPr lang="th-TH" dirty="0"/>
              <a:t>ลดการสูญเสียที่อาจเกิดขึ้น</a:t>
            </a:r>
          </a:p>
          <a:p>
            <a:r>
              <a:rPr lang="th-TH" dirty="0"/>
              <a:t>การบริหารกระบวรการ </a:t>
            </a:r>
            <a:r>
              <a:rPr lang="pl-PL" dirty="0"/>
              <a:t>– </a:t>
            </a:r>
            <a:r>
              <a:rPr lang="th-TH" dirty="0"/>
              <a:t>ลดต้นทุนที่เกี่ยวข้อง</a:t>
            </a:r>
          </a:p>
          <a:p>
            <a:r>
              <a:rPr lang="th-TH" dirty="0"/>
              <a:t>การแข่งขัน </a:t>
            </a:r>
            <a:r>
              <a:rPr lang="pl-PL" dirty="0"/>
              <a:t>– </a:t>
            </a:r>
            <a:r>
              <a:rPr lang="th-TH" dirty="0"/>
              <a:t>เพิ่มการทำกำไรในระยะยาว</a:t>
            </a:r>
          </a:p>
          <a:p>
            <a:r>
              <a:rPr lang="th-TH" dirty="0"/>
              <a:t>ถูกต้องตามกฏหมาย </a:t>
            </a:r>
            <a:r>
              <a:rPr lang="pl-PL" dirty="0"/>
              <a:t>– </a:t>
            </a:r>
            <a:r>
              <a:rPr lang="th-TH" dirty="0"/>
              <a:t>ปฏิบัติตามบรรทัดฐานและความคาดหวังที่กำหนดไว้</a:t>
            </a:r>
          </a:p>
          <a:p>
            <a:r>
              <a:rPr lang="th-TH" dirty="0"/>
              <a:t>ความรับผิดชอบต่อสังคม </a:t>
            </a:r>
            <a:r>
              <a:rPr lang="pl-PL" dirty="0"/>
              <a:t>– </a:t>
            </a:r>
            <a:r>
              <a:rPr lang="th-TH" dirty="0"/>
              <a:t>ความห่วงใยต่อหน้าที่และคุณค่าทางสังคม</a:t>
            </a:r>
            <a:endParaRPr lang="pl-PL" dirty="0"/>
          </a:p>
          <a:p>
            <a:r>
              <a:rPr lang="th-TH" dirty="0"/>
              <a:t>การบริหารภาพลักษณ์ </a:t>
            </a:r>
            <a:r>
              <a:rPr lang="pl-PL" dirty="0"/>
              <a:t>– </a:t>
            </a:r>
            <a:r>
              <a:rPr lang="th-TH" dirty="0"/>
              <a:t>เพิ่มชื่อเสียง </a:t>
            </a:r>
          </a:p>
          <a:p>
            <a:r>
              <a:rPr lang="th-TH" dirty="0"/>
              <a:t>ความได้เปรียบด้านการตลาด </a:t>
            </a:r>
            <a:r>
              <a:rPr lang="pl-PL" dirty="0"/>
              <a:t>– </a:t>
            </a:r>
            <a:r>
              <a:rPr lang="th-TH" dirty="0"/>
              <a:t>เพิ่มยอดขาย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98888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9895" y="186776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Course </a:t>
            </a:r>
            <a:r>
              <a:rPr lang="pl-PL" sz="2800" dirty="0">
                <a:solidFill>
                  <a:srgbClr val="002060"/>
                </a:solidFill>
              </a:rPr>
              <a:t>1. </a:t>
            </a:r>
            <a:r>
              <a:rPr lang="th-TH" sz="2800" dirty="0">
                <a:solidFill>
                  <a:srgbClr val="002060"/>
                </a:solidFill>
              </a:rPr>
              <a:t>การบริหารจัดการองค์กรในเศรษฐกิจดิจิตัล</a:t>
            </a:r>
            <a:endParaRPr lang="pl-PL" sz="2800" i="0" u="none" strike="noStrike" baseline="0" dirty="0"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2060"/>
                </a:solidFill>
                <a:latin typeface="Arial-BoldMT"/>
              </a:rPr>
              <a:t>Module 2:</a:t>
            </a:r>
            <a:r>
              <a:rPr lang="en-US" sz="2000" dirty="0">
                <a:solidFill>
                  <a:srgbClr val="002060"/>
                </a:solidFill>
                <a:latin typeface="Arial-BoldMT"/>
              </a:rPr>
              <a:t> </a:t>
            </a:r>
            <a:r>
              <a:rPr lang="th-TH" sz="2000" b="0" i="0" u="none" strike="noStrike" baseline="0" dirty="0">
                <a:latin typeface="ArialMT"/>
              </a:rPr>
              <a:t>ความยั่งยืน</a:t>
            </a:r>
            <a:r>
              <a:rPr lang="th-TH" sz="2000" dirty="0">
                <a:latin typeface="ArialMT"/>
              </a:rPr>
              <a:t>ในยุคดิจิทัล</a:t>
            </a:r>
            <a:r>
              <a:rPr lang="en-US" sz="2000" dirty="0">
                <a:latin typeface="ArialMT"/>
              </a:rPr>
              <a:t>: </a:t>
            </a:r>
            <a:r>
              <a:rPr lang="th-TH" sz="2000" dirty="0">
                <a:latin typeface="ArialMT"/>
              </a:rPr>
              <a:t>รูปแบบใหม่สำหรับกลยุทธ์และแบบจำลองธุรกิจ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6983A29F-7241-4195-9BAB-8406F55BF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03" y="3444875"/>
            <a:ext cx="9287147" cy="130651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Tomasz Nitkiewicz (CUT)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Andrei Szuder (UPB),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Uttapol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Smutkupt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(CMU), Jorge Cunha (</a:t>
            </a:r>
            <a:r>
              <a:rPr kumimoji="0" lang="pl-P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Uminho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13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0254" y="448674"/>
            <a:ext cx="10282988" cy="888031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002060"/>
                </a:solidFill>
                <a:latin typeface="Arial-BoldMT"/>
              </a:rPr>
              <a:t>บทเรียน</a:t>
            </a:r>
            <a:r>
              <a:rPr lang="pl-PL" sz="3200" dirty="0">
                <a:solidFill>
                  <a:srgbClr val="002060"/>
                </a:solidFill>
                <a:latin typeface="Arial-BoldMT"/>
              </a:rPr>
              <a:t> 2: </a:t>
            </a:r>
            <a:r>
              <a:rPr lang="th-TH" dirty="0">
                <a:latin typeface="Arial-BoldMT"/>
              </a:rPr>
              <a:t>ความยั่งยืนในยุคดิจิทัล: รูปแบบใหม่สำหรับกลยุทธ์และแบบจำลองธุรกิจ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sz="2000" b="0" i="0" u="none" strike="noStrike" baseline="0" dirty="0">
                <a:latin typeface="ArialMT"/>
              </a:rPr>
              <a:t>หัวข้อ</a:t>
            </a:r>
            <a:endParaRPr lang="pl-PL" sz="2000" b="0" i="0" u="none" strike="noStrike" baseline="0" dirty="0">
              <a:latin typeface="ArialMT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ArialMT"/>
              </a:rPr>
              <a:t>A. </a:t>
            </a:r>
            <a:r>
              <a:rPr lang="th-TH" sz="1800" dirty="0">
                <a:latin typeface="ArialMT"/>
              </a:rPr>
              <a:t>กลยุทธ์และแบบจำลองธุรกิจคืออะไร</a:t>
            </a:r>
            <a:r>
              <a:rPr lang="en-US" sz="1800" b="0" i="0" u="none" strike="noStrike" baseline="0" dirty="0">
                <a:latin typeface="ArialMT"/>
              </a:rPr>
              <a:t>? </a:t>
            </a:r>
            <a:r>
              <a:rPr lang="th-TH" sz="1800" dirty="0">
                <a:latin typeface="ArialMT"/>
              </a:rPr>
              <a:t>วิธีต่าง ๆ ในการดำเนินธุรกิจ</a:t>
            </a:r>
            <a:endParaRPr lang="en-US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B. </a:t>
            </a:r>
            <a:r>
              <a:rPr lang="th-TH" sz="1800" dirty="0">
                <a:latin typeface="ArialMT"/>
              </a:rPr>
              <a:t>ความยั่งยืนหรือดิจิทัล</a:t>
            </a:r>
            <a:r>
              <a:rPr lang="en-US" sz="1800" b="0" i="0" u="none" strike="noStrike" baseline="0" dirty="0">
                <a:latin typeface="ArialMT"/>
              </a:rPr>
              <a:t>: </a:t>
            </a:r>
            <a:r>
              <a:rPr lang="th-TH" sz="1800" b="0" i="0" u="none" strike="noStrike" baseline="0" dirty="0">
                <a:latin typeface="ArialMT"/>
              </a:rPr>
              <a:t>แบบ</a:t>
            </a:r>
            <a:r>
              <a:rPr lang="th-TH" sz="1800" dirty="0">
                <a:latin typeface="ArialMT"/>
              </a:rPr>
              <a:t>จำลองธุรกิจที่เกิดขึ้นและองค์ประกอบ</a:t>
            </a:r>
            <a:endParaRPr lang="en-US" sz="1800" dirty="0">
              <a:latin typeface="ArialM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C. </a:t>
            </a:r>
            <a:r>
              <a:rPr lang="th-TH" sz="1800" dirty="0">
                <a:latin typeface="ArialMT"/>
              </a:rPr>
              <a:t>นวัตกรรมทางเทคนิคที่มาพร้อมกับแบบจำลองธุรกิจที่ยั่งยืน</a:t>
            </a:r>
            <a:endParaRPr lang="en-US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D. </a:t>
            </a:r>
            <a:r>
              <a:rPr lang="th-TH" sz="1800" dirty="0">
                <a:latin typeface="ArialMT"/>
              </a:rPr>
              <a:t>การนิยามคุณค่าของข้อเสนอที่เป็นเอกลักษณ์และการออกแบบลูกค้าสัมพันธ์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endParaRPr lang="en-US" sz="1800" dirty="0">
              <a:latin typeface="ArialM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E. </a:t>
            </a:r>
            <a:r>
              <a:rPr lang="th-TH" sz="1800" b="0" i="0" u="none" strike="noStrike" baseline="0" dirty="0">
                <a:latin typeface="ArialMT"/>
              </a:rPr>
              <a:t>ความร่</a:t>
            </a:r>
            <a:r>
              <a:rPr lang="th-TH" sz="1800" dirty="0">
                <a:latin typeface="ArialMT"/>
              </a:rPr>
              <a:t>วมมือและการแข่งขันในยุคของการสร้างเครือข่าย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7052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A572D-3E12-4F9E-AF68-48202843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lang="pl-PL" sz="3600" dirty="0">
                <a:solidFill>
                  <a:srgbClr val="002060"/>
                </a:solidFill>
                <a:latin typeface="Arial-BoldMT"/>
              </a:rPr>
            </a:br>
            <a:r>
              <a:rPr lang="th-TH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คุณลักษณะของกลยุทธ์ด้านความยั่งยืน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A410B-E91A-4A93-8B0E-CF12A781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ความมุ่งมั่นต่อวัตถุประสงค์ขององค์กร </a:t>
            </a:r>
            <a:r>
              <a:rPr lang="pl-PL" dirty="0"/>
              <a:t>(</a:t>
            </a:r>
            <a:r>
              <a:rPr lang="th-TH" dirty="0"/>
              <a:t>การเพิ่มคุณค่า</a:t>
            </a:r>
            <a:r>
              <a:rPr lang="pl-PL" dirty="0"/>
              <a:t>, </a:t>
            </a:r>
            <a:r>
              <a:rPr lang="th-TH" dirty="0"/>
              <a:t>การส่งมอบผลิตภัณฑ์และบริการด้วยคุณภาพที่เหมาะสม</a:t>
            </a:r>
            <a:r>
              <a:rPr lang="en-US" dirty="0"/>
              <a:t>, </a:t>
            </a:r>
            <a:r>
              <a:rPr lang="th-TH" dirty="0"/>
              <a:t>การสร้างผลกำไร</a:t>
            </a:r>
            <a:r>
              <a:rPr lang="pl-PL" dirty="0"/>
              <a:t>)</a:t>
            </a:r>
          </a:p>
          <a:p>
            <a:r>
              <a:rPr lang="th-TH" dirty="0"/>
              <a:t>มีการดำเนินการภายใน</a:t>
            </a:r>
            <a:r>
              <a:rPr lang="th-TH" b="1" dirty="0"/>
              <a:t>ระยะเวลาอันยาวนาน</a:t>
            </a:r>
            <a:r>
              <a:rPr lang="th-TH" dirty="0"/>
              <a:t>ซึ่งมั่นใจได้จากการ</a:t>
            </a:r>
            <a:r>
              <a:rPr lang="th-TH" b="1" dirty="0"/>
              <a:t>พัฒนาความสัมพันธ์ที่เหมาะสม</a:t>
            </a:r>
            <a:r>
              <a:rPr lang="th-TH" dirty="0"/>
              <a:t>ของผู้มีส่วนได้ส่วนเสียหลัก </a:t>
            </a:r>
            <a:r>
              <a:rPr lang="pl-PL" dirty="0"/>
              <a:t>(</a:t>
            </a:r>
            <a:r>
              <a:rPr lang="th-TH" dirty="0"/>
              <a:t>ผู้ถือหุ้น</a:t>
            </a:r>
            <a:r>
              <a:rPr lang="pl-PL" dirty="0"/>
              <a:t>,</a:t>
            </a:r>
            <a:r>
              <a:rPr lang="th-TH" dirty="0"/>
              <a:t> พนักงาน</a:t>
            </a:r>
            <a:r>
              <a:rPr lang="pl-PL" dirty="0"/>
              <a:t>,</a:t>
            </a:r>
            <a:r>
              <a:rPr lang="th-TH" dirty="0"/>
              <a:t> ผู้จัดการ</a:t>
            </a:r>
            <a:r>
              <a:rPr lang="pl-PL" dirty="0"/>
              <a:t>, </a:t>
            </a:r>
            <a:r>
              <a:rPr lang="th-TH" dirty="0"/>
              <a:t>ลูกค้า</a:t>
            </a:r>
            <a:r>
              <a:rPr lang="pl-PL" dirty="0"/>
              <a:t>, </a:t>
            </a:r>
            <a:r>
              <a:rPr lang="th-TH" dirty="0"/>
              <a:t>ผู้ส่งมอบ</a:t>
            </a:r>
            <a:r>
              <a:rPr lang="pl-PL" dirty="0"/>
              <a:t>, </a:t>
            </a:r>
            <a:r>
              <a:rPr lang="th-TH" dirty="0"/>
              <a:t>สังคมรอบข้าง</a:t>
            </a:r>
            <a:r>
              <a:rPr lang="pl-PL" dirty="0"/>
              <a:t>, </a:t>
            </a:r>
            <a:r>
              <a:rPr lang="th-TH" dirty="0"/>
              <a:t>สิ่งแวดล้อมทางธรรมชาติ</a:t>
            </a:r>
            <a:r>
              <a:rPr lang="pl-PL" dirty="0"/>
              <a:t>)</a:t>
            </a:r>
          </a:p>
          <a:p>
            <a:r>
              <a:rPr lang="th-TH" dirty="0"/>
              <a:t>การกระทำที่</a:t>
            </a:r>
            <a:r>
              <a:rPr lang="th-TH" b="1" dirty="0"/>
              <a:t>สอดคล้องกับกฏหมาย</a:t>
            </a:r>
            <a:r>
              <a:rPr lang="th-TH" dirty="0"/>
              <a:t>และลักษณะอันควรทาง</a:t>
            </a:r>
            <a:r>
              <a:rPr lang="th-TH" b="1" dirty="0"/>
              <a:t>จริยธรรม สังคม และระบบนิเวศ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5320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CA572D-3E12-4F9E-AF68-48202843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lang="pl-PL" sz="3600" dirty="0">
                <a:solidFill>
                  <a:srgbClr val="002060"/>
                </a:solidFill>
                <a:latin typeface="Arial-BoldMT"/>
              </a:rPr>
            </a:br>
            <a:r>
              <a:rPr lang="th-TH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ระดับของ</a:t>
            </a:r>
            <a:r>
              <a:rPr lang="th-TH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กลยุทธ์ด้านความยั่งยืน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A410B-E91A-4A93-8B0E-CF12A781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b="1" dirty="0"/>
              <a:t>ระดับองค์กร</a:t>
            </a:r>
            <a:r>
              <a:rPr lang="pl-PL" b="1" dirty="0"/>
              <a:t> </a:t>
            </a:r>
          </a:p>
          <a:p>
            <a:pPr lvl="1"/>
            <a:r>
              <a:rPr lang="th-TH" dirty="0"/>
              <a:t>กลยุทธ์เพื่อความยั่งยืนขององค์กร</a:t>
            </a:r>
            <a:endParaRPr lang="pl-PL" dirty="0"/>
          </a:p>
          <a:p>
            <a:pPr marL="0" indent="0">
              <a:buNone/>
            </a:pPr>
            <a:r>
              <a:rPr lang="th-TH" b="1" dirty="0"/>
              <a:t>ระดับหน่วยธุรกิจ</a:t>
            </a:r>
            <a:endParaRPr lang="pl-PL" b="1" dirty="0"/>
          </a:p>
          <a:p>
            <a:pPr lvl="1"/>
            <a:r>
              <a:rPr lang="th-TH" dirty="0"/>
              <a:t>กลยุทธ์ด้านความยั่งยืน</a:t>
            </a:r>
            <a:endParaRPr lang="pl-PL" dirty="0"/>
          </a:p>
          <a:p>
            <a:pPr lvl="1"/>
            <a:r>
              <a:rPr lang="th-TH" dirty="0"/>
              <a:t>กลยุทธ์ด้านความสิ่งแวดล้อม</a:t>
            </a:r>
            <a:endParaRPr lang="pl-PL" dirty="0"/>
          </a:p>
          <a:p>
            <a:pPr lvl="1"/>
            <a:r>
              <a:rPr lang="th-TH" dirty="0"/>
              <a:t>กลยุทธ์ด้านความรับผิดชอบทางธุรกิจขององค์กร</a:t>
            </a:r>
            <a:endParaRPr lang="pl-PL" dirty="0"/>
          </a:p>
          <a:p>
            <a:pPr marL="0" indent="0">
              <a:buNone/>
            </a:pPr>
            <a:r>
              <a:rPr lang="th-TH" b="1" dirty="0"/>
              <a:t>ระดับการปฏิบัติการ</a:t>
            </a:r>
            <a:endParaRPr lang="pl-PL" b="1" dirty="0"/>
          </a:p>
          <a:p>
            <a:pPr lvl="1"/>
            <a:r>
              <a:rPr lang="th-TH" dirty="0"/>
              <a:t>กลยุทธ์ด้านการบริหารทรัพยากรบุคคล</a:t>
            </a:r>
            <a:endParaRPr lang="pl-PL" dirty="0"/>
          </a:p>
          <a:p>
            <a:pPr lvl="1"/>
            <a:r>
              <a:rPr lang="th-TH" dirty="0"/>
              <a:t>กลยุทธ์การทำงานด้านสิ่งแวดล้อม</a:t>
            </a:r>
            <a:endParaRPr lang="pl-PL" dirty="0"/>
          </a:p>
          <a:p>
            <a:pPr lvl="1"/>
            <a:r>
              <a:rPr lang="th-TH" dirty="0"/>
              <a:t>กลยุทธ์การผลิต</a:t>
            </a:r>
          </a:p>
          <a:p>
            <a:pPr lvl="1"/>
            <a:r>
              <a:rPr lang="th-TH" dirty="0"/>
              <a:t>นโยบายด้านการตลาด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95ECF-7341-4BDF-85AC-67766D34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9239250" algn="l"/>
              </a:tabLst>
            </a:pPr>
            <a:r>
              <a:rPr lang="pl-PL" sz="31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th-TH" sz="2800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lang="pl-PL" sz="2800" dirty="0">
                <a:solidFill>
                  <a:srgbClr val="002060"/>
                </a:solidFill>
                <a:latin typeface="Arial-BoldMT"/>
              </a:rPr>
            </a:b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กลยุทธ์ด้านความยั่งยืน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31BA4C6-185F-402C-89AB-BFCAD5F96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208" y="1777915"/>
            <a:ext cx="7284852" cy="412649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09F5B3E-618D-4575-BE0C-D71AA02B730D}"/>
              </a:ext>
            </a:extLst>
          </p:cNvPr>
          <p:cNvSpPr txBox="1"/>
          <p:nvPr/>
        </p:nvSpPr>
        <p:spPr>
          <a:xfrm>
            <a:off x="9177867" y="5719745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</a:t>
            </a:r>
            <a:r>
              <a:rPr lang="pl-PL" dirty="0" err="1"/>
              <a:t>Orsato</a:t>
            </a:r>
            <a:r>
              <a:rPr lang="pl-PL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348128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0484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486" name="AutoShape 17"/>
          <p:cNvSpPr>
            <a:spLocks noChangeAspect="1" noChangeArrowheads="1" noTextEdit="1"/>
          </p:cNvSpPr>
          <p:nvPr/>
        </p:nvSpPr>
        <p:spPr bwMode="auto">
          <a:xfrm>
            <a:off x="1824038" y="1530350"/>
            <a:ext cx="838676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87" name="AutoShape 16"/>
          <p:cNvSpPr>
            <a:spLocks noChangeArrowheads="1"/>
          </p:cNvSpPr>
          <p:nvPr/>
        </p:nvSpPr>
        <p:spPr bwMode="auto">
          <a:xfrm>
            <a:off x="4080613" y="2115413"/>
            <a:ext cx="2415888" cy="10244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กลยุทธ์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  1</a:t>
            </a:r>
            <a:endParaRPr lang="en-AU" sz="1600" dirty="0"/>
          </a:p>
          <a:p>
            <a:pPr algn="ctr" eaLnBrk="0" hangingPunct="0"/>
            <a:r>
              <a:rPr lang="th-TH" b="1" dirty="0">
                <a:latin typeface="Calibri" pitchFamily="34" charset="0"/>
                <a:cs typeface="Times New Roman" pitchFamily="18" charset="0"/>
              </a:rPr>
              <a:t>ประสิทธิภาพเชิงนิเวศเศรษฐกิจ</a:t>
            </a:r>
            <a:endParaRPr lang="en-AU" sz="4400" b="1" dirty="0"/>
          </a:p>
        </p:txBody>
      </p:sp>
      <p:sp>
        <p:nvSpPr>
          <p:cNvPr id="20488" name="AutoShape 15"/>
          <p:cNvSpPr>
            <a:spLocks noChangeArrowheads="1"/>
          </p:cNvSpPr>
          <p:nvPr/>
        </p:nvSpPr>
        <p:spPr bwMode="auto">
          <a:xfrm>
            <a:off x="4080613" y="3310577"/>
            <a:ext cx="2415888" cy="10244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กลยุทธ์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2</a:t>
            </a:r>
            <a:endParaRPr lang="en-AU" sz="1600" dirty="0"/>
          </a:p>
          <a:p>
            <a:pPr algn="ctr" eaLnBrk="0" hangingPunct="0"/>
            <a:r>
              <a:rPr lang="th-TH" b="1" dirty="0">
                <a:latin typeface="Calibri" pitchFamily="34" charset="0"/>
                <a:cs typeface="Times New Roman" pitchFamily="18" charset="0"/>
              </a:rPr>
              <a:t>ความเป็นผู้นำเหนือกฏระเบียบ</a:t>
            </a:r>
            <a:endParaRPr lang="en-AU" sz="4400" b="1" dirty="0"/>
          </a:p>
        </p:txBody>
      </p:sp>
      <p:sp>
        <p:nvSpPr>
          <p:cNvPr id="20489" name="AutoShape 14"/>
          <p:cNvSpPr>
            <a:spLocks noChangeArrowheads="1"/>
          </p:cNvSpPr>
          <p:nvPr/>
        </p:nvSpPr>
        <p:spPr bwMode="auto">
          <a:xfrm>
            <a:off x="6584123" y="3310577"/>
            <a:ext cx="2456854" cy="10244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กลยุทธ์</a:t>
            </a:r>
            <a:r>
              <a:rPr lang="pl-PL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3</a:t>
            </a:r>
            <a:endParaRPr lang="en-AU" sz="1600" dirty="0"/>
          </a:p>
          <a:p>
            <a:pPr algn="ctr" eaLnBrk="0" hangingPunct="0"/>
            <a:r>
              <a:rPr lang="th-TH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การสร้างตราสินค้าที่เป็นมิตรกับสิ่งแวดล้อม</a:t>
            </a:r>
            <a:endParaRPr lang="en-AU" sz="4400" b="1" dirty="0">
              <a:solidFill>
                <a:schemeClr val="tx1"/>
              </a:solidFill>
            </a:endParaRPr>
          </a:p>
        </p:txBody>
      </p:sp>
      <p:sp>
        <p:nvSpPr>
          <p:cNvPr id="20490" name="AutoShape 13"/>
          <p:cNvSpPr>
            <a:spLocks noChangeArrowheads="1"/>
          </p:cNvSpPr>
          <p:nvPr/>
        </p:nvSpPr>
        <p:spPr bwMode="auto">
          <a:xfrm>
            <a:off x="6585261" y="2115413"/>
            <a:ext cx="2455716" cy="10244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0800" rIns="0" bIns="10800" anchor="ctr"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กลยุทธ์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  4</a:t>
            </a:r>
            <a:endParaRPr lang="en-AU" sz="1600" dirty="0"/>
          </a:p>
          <a:p>
            <a:pPr algn="ctr" eaLnBrk="0" hangingPunct="0"/>
            <a:r>
              <a:rPr lang="th-TH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ความเป็นผู้นำด้านต้นทุนสิ่งแวดล้อม</a:t>
            </a:r>
            <a:endParaRPr lang="en-AU" sz="4400" b="1" dirty="0">
              <a:solidFill>
                <a:schemeClr val="tx1"/>
              </a:solidFill>
            </a:endParaRP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4343481" y="5683832"/>
            <a:ext cx="4422111" cy="44391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sz="2800" dirty="0">
                <a:solidFill>
                  <a:srgbClr val="FFFFFF"/>
                </a:solidFill>
                <a:latin typeface="Calibri" pitchFamily="34" charset="0"/>
              </a:rPr>
              <a:t>การมุ่งเน้นการแข่งขัน</a:t>
            </a:r>
            <a:endParaRPr lang="en-AU" sz="2800" dirty="0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 rot="16200000">
            <a:off x="561631" y="2908830"/>
            <a:ext cx="3200765" cy="443804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sz="2800" dirty="0">
                <a:solidFill>
                  <a:srgbClr val="FFFFFF"/>
                </a:solidFill>
                <a:latin typeface="Calibri" pitchFamily="34" charset="0"/>
              </a:rPr>
              <a:t>ความได้เปรียบทางการแข่งขัน</a:t>
            </a:r>
            <a:endParaRPr lang="en-AU" sz="2800" dirty="0"/>
          </a:p>
        </p:txBody>
      </p:sp>
      <p:cxnSp>
        <p:nvCxnSpPr>
          <p:cNvPr id="20493" name="AutoShape 10"/>
          <p:cNvCxnSpPr>
            <a:cxnSpLocks noChangeShapeType="1"/>
          </p:cNvCxnSpPr>
          <p:nvPr/>
        </p:nvCxnSpPr>
        <p:spPr bwMode="auto">
          <a:xfrm>
            <a:off x="2657025" y="2579818"/>
            <a:ext cx="1365551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494" name="AutoShape 9"/>
          <p:cNvCxnSpPr>
            <a:cxnSpLocks noChangeShapeType="1"/>
          </p:cNvCxnSpPr>
          <p:nvPr/>
        </p:nvCxnSpPr>
        <p:spPr bwMode="auto">
          <a:xfrm>
            <a:off x="2663853" y="3749941"/>
            <a:ext cx="1365551" cy="1138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495" name="AutoShape 8"/>
          <p:cNvCxnSpPr>
            <a:cxnSpLocks noChangeShapeType="1"/>
          </p:cNvCxnSpPr>
          <p:nvPr/>
        </p:nvCxnSpPr>
        <p:spPr bwMode="auto">
          <a:xfrm>
            <a:off x="4080613" y="5047549"/>
            <a:ext cx="5042299" cy="1138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496" name="AutoShape 7"/>
          <p:cNvCxnSpPr>
            <a:cxnSpLocks noChangeShapeType="1"/>
          </p:cNvCxnSpPr>
          <p:nvPr/>
        </p:nvCxnSpPr>
        <p:spPr bwMode="auto">
          <a:xfrm flipV="1">
            <a:off x="7712979" y="4492083"/>
            <a:ext cx="1138" cy="83661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497" name="AutoShape 6"/>
          <p:cNvCxnSpPr>
            <a:cxnSpLocks noChangeShapeType="1"/>
          </p:cNvCxnSpPr>
          <p:nvPr/>
        </p:nvCxnSpPr>
        <p:spPr bwMode="auto">
          <a:xfrm flipV="1">
            <a:off x="5401783" y="4492083"/>
            <a:ext cx="1138" cy="836615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sp>
        <p:nvSpPr>
          <p:cNvPr id="20498" name="Text Box 5"/>
          <p:cNvSpPr txBox="1">
            <a:spLocks noChangeArrowheads="1"/>
          </p:cNvSpPr>
          <p:nvPr/>
        </p:nvSpPr>
        <p:spPr bwMode="auto">
          <a:xfrm>
            <a:off x="2206393" y="2118826"/>
            <a:ext cx="2345335" cy="4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ตันทุน</a:t>
            </a:r>
            <a:endParaRPr lang="en-AU" dirty="0"/>
          </a:p>
        </p:txBody>
      </p:sp>
      <p:sp>
        <p:nvSpPr>
          <p:cNvPr id="20499" name="Text Box 4"/>
          <p:cNvSpPr txBox="1">
            <a:spLocks noChangeArrowheads="1"/>
          </p:cNvSpPr>
          <p:nvPr/>
        </p:nvSpPr>
        <p:spPr bwMode="auto">
          <a:xfrm>
            <a:off x="2206393" y="3296917"/>
            <a:ext cx="2345335" cy="4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ความแตกต่าง</a:t>
            </a:r>
            <a:endParaRPr lang="en-AU" dirty="0"/>
          </a:p>
        </p:txBody>
      </p:sp>
      <p:sp>
        <p:nvSpPr>
          <p:cNvPr id="20500" name="Text Box 3"/>
          <p:cNvSpPr txBox="1">
            <a:spLocks noChangeArrowheads="1"/>
          </p:cNvSpPr>
          <p:nvPr/>
        </p:nvSpPr>
        <p:spPr bwMode="auto">
          <a:xfrm>
            <a:off x="4039645" y="5260402"/>
            <a:ext cx="2696964" cy="4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กระบวนการขององค์กร</a:t>
            </a:r>
            <a:endParaRPr lang="en-AU" dirty="0"/>
          </a:p>
        </p:txBody>
      </p:sp>
      <p:sp>
        <p:nvSpPr>
          <p:cNvPr id="20501" name="Text Box 2"/>
          <p:cNvSpPr txBox="1">
            <a:spLocks noChangeArrowheads="1"/>
          </p:cNvSpPr>
          <p:nvPr/>
        </p:nvSpPr>
        <p:spPr bwMode="auto">
          <a:xfrm>
            <a:off x="6344013" y="5260402"/>
            <a:ext cx="2696964" cy="4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ผลิตภัณฑ์และบริการ</a:t>
            </a:r>
            <a:endParaRPr lang="en-AU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A5CF7357-8220-4EB2-B483-6E174940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lang="pl-PL" sz="3200" dirty="0">
                <a:solidFill>
                  <a:srgbClr val="002060"/>
                </a:solidFill>
                <a:latin typeface="Arial-BoldMT"/>
              </a:rPr>
            </a:br>
            <a:r>
              <a:rPr lang="th-TH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เงื่อนไขการจำแนกประเภทของกลยุทธ์ด้านความยั่งยืน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8" grpId="0"/>
      <p:bldP spid="20499" grpId="0"/>
      <p:bldP spid="20500" grpId="0"/>
      <p:bldP spid="205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1510" name="AutoShape 11"/>
          <p:cNvSpPr>
            <a:spLocks noChangeAspect="1" noChangeArrowheads="1" noTextEdit="1"/>
          </p:cNvSpPr>
          <p:nvPr/>
        </p:nvSpPr>
        <p:spPr bwMode="auto">
          <a:xfrm>
            <a:off x="1970089" y="1603375"/>
            <a:ext cx="82962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 rot="10800000">
            <a:off x="2927643" y="1603372"/>
            <a:ext cx="6048675" cy="3441523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  <a:alpha val="59999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pl-PL" sz="4000"/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2927646" y="2543353"/>
            <a:ext cx="6048675" cy="3441523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  <a:alpha val="59999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pl-PL" sz="4000"/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969299" y="1614633"/>
            <a:ext cx="1492654" cy="8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ต้นทุนทางเศรษฐกิจ</a:t>
            </a:r>
            <a:endParaRPr lang="en-AU" dirty="0"/>
          </a:p>
        </p:txBody>
      </p:sp>
      <p:sp>
        <p:nvSpPr>
          <p:cNvPr id="21514" name="Text Box 7"/>
          <p:cNvSpPr txBox="1">
            <a:spLocks noChangeArrowheads="1"/>
          </p:cNvSpPr>
          <p:nvPr/>
        </p:nvSpPr>
        <p:spPr bwMode="auto">
          <a:xfrm>
            <a:off x="3986184" y="4974909"/>
            <a:ext cx="1492654" cy="8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คุณค่าสำหรับลูกค้า</a:t>
            </a:r>
            <a:endParaRPr lang="en-AU" dirty="0"/>
          </a:p>
        </p:txBody>
      </p:sp>
      <p:sp>
        <p:nvSpPr>
          <p:cNvPr id="21515" name="Text Box 6"/>
          <p:cNvSpPr txBox="1">
            <a:spLocks noChangeArrowheads="1"/>
          </p:cNvSpPr>
          <p:nvPr/>
        </p:nvSpPr>
        <p:spPr bwMode="auto">
          <a:xfrm>
            <a:off x="6204904" y="4991795"/>
            <a:ext cx="1772949" cy="8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ประโยชน์ต่อสังคม</a:t>
            </a:r>
            <a:endParaRPr lang="en-AU" dirty="0"/>
          </a:p>
        </p:txBody>
      </p:sp>
      <p:sp>
        <p:nvSpPr>
          <p:cNvPr id="21516" name="Text Box 5"/>
          <p:cNvSpPr txBox="1">
            <a:spLocks noChangeArrowheads="1"/>
          </p:cNvSpPr>
          <p:nvPr/>
        </p:nvSpPr>
        <p:spPr bwMode="auto">
          <a:xfrm>
            <a:off x="6289330" y="1614633"/>
            <a:ext cx="1688523" cy="8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ผลกระทบต่อสิ่งแวดล้อม</a:t>
            </a:r>
            <a:endParaRPr lang="en-AU" dirty="0"/>
          </a:p>
        </p:txBody>
      </p:sp>
      <p:sp>
        <p:nvSpPr>
          <p:cNvPr id="21519" name="Text Box 2"/>
          <p:cNvSpPr txBox="1">
            <a:spLocks noChangeArrowheads="1"/>
          </p:cNvSpPr>
          <p:nvPr/>
        </p:nvSpPr>
        <p:spPr bwMode="auto">
          <a:xfrm>
            <a:off x="5073593" y="3178556"/>
            <a:ext cx="1825856" cy="125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h-TH" dirty="0">
                <a:latin typeface="Calibri" pitchFamily="34" charset="0"/>
                <a:cs typeface="Times New Roman" pitchFamily="18" charset="0"/>
              </a:rPr>
              <a:t>กลยุทธ์</a:t>
            </a:r>
            <a:r>
              <a:rPr lang="en-AU" dirty="0">
                <a:latin typeface="Calibri" pitchFamily="34" charset="0"/>
                <a:cs typeface="Times New Roman" pitchFamily="18" charset="0"/>
              </a:rPr>
              <a:t> 5</a:t>
            </a:r>
            <a:endParaRPr lang="en-AU" dirty="0"/>
          </a:p>
          <a:p>
            <a:pPr algn="ctr" eaLnBrk="0" hangingPunct="0"/>
            <a:r>
              <a:rPr lang="th-TH" b="1" dirty="0">
                <a:latin typeface="Calibri" pitchFamily="34" charset="0"/>
                <a:cs typeface="Times New Roman" pitchFamily="18" charset="0"/>
              </a:rPr>
              <a:t>นวัตกรรมที่มีคุณค่าอย่างยั่งยืน</a:t>
            </a:r>
            <a:endParaRPr lang="en-AU" b="1" dirty="0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238AD46A-1D46-440A-8DAF-732AFC1BF2F4}"/>
              </a:ext>
            </a:extLst>
          </p:cNvPr>
          <p:cNvSpPr/>
          <p:nvPr/>
        </p:nvSpPr>
        <p:spPr>
          <a:xfrm rot="10800000">
            <a:off x="5796366" y="5154840"/>
            <a:ext cx="299634" cy="729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4B44F449-D5E3-4221-802F-1E7A31F58A25}"/>
              </a:ext>
            </a:extLst>
          </p:cNvPr>
          <p:cNvSpPr/>
          <p:nvPr/>
        </p:nvSpPr>
        <p:spPr>
          <a:xfrm>
            <a:off x="5793860" y="1713318"/>
            <a:ext cx="299634" cy="729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A5CF7357-8220-4EB2-B483-6E174940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010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002060"/>
                </a:solidFill>
                <a:latin typeface="Arial-BoldMT"/>
              </a:rPr>
              <a:t>M2: </a:t>
            </a:r>
            <a:r>
              <a:rPr lang="th-TH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lang="pl-PL" sz="3200" dirty="0">
                <a:solidFill>
                  <a:srgbClr val="002060"/>
                </a:solidFill>
                <a:latin typeface="Arial-BoldMT"/>
              </a:rPr>
            </a:br>
            <a:r>
              <a:rPr lang="th-TH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กลยุทธ์ด้านนวัตกรรม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1" grpId="0" animBg="1"/>
      <p:bldP spid="21512" grpId="0" animBg="1"/>
      <p:bldP spid="21513" grpId="0"/>
      <p:bldP spid="21514" grpId="0"/>
      <p:bldP spid="21515" grpId="0"/>
      <p:bldP spid="21516" grpId="0"/>
      <p:bldP spid="215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345440" y="1546655"/>
            <a:ext cx="1135988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กลยุทธ์ที่มุ่งเน้นไปที่การลดต้นทุนของกระบวนการทางธุรกิจผ่านการเพิ่มประสิทธิภาพ ซึ่งทำได้โดยการเพิ่มผลผลิตของทรัพยากรตลอดวงจรชีวิตในขณะที่ลดผลกระทบต่อสิ่งแวดล้อม</a:t>
            </a:r>
          </a:p>
          <a:p>
            <a:pPr marL="0" indent="0">
              <a:buNone/>
            </a:pPr>
            <a:r>
              <a:rPr lang="th-TH" dirty="0"/>
              <a:t>บริบท</a:t>
            </a:r>
            <a:r>
              <a:rPr lang="pl-PL" dirty="0"/>
              <a:t>:</a:t>
            </a:r>
          </a:p>
          <a:p>
            <a:pPr lvl="1">
              <a:tabLst>
                <a:tab pos="352425" algn="l"/>
                <a:tab pos="5656263" algn="l"/>
              </a:tabLst>
            </a:pPr>
            <a:r>
              <a:rPr lang="th-TH" sz="2800" dirty="0"/>
              <a:t>ธุรกิจที่เน้น </a:t>
            </a:r>
            <a:r>
              <a:rPr lang="pl-PL" dirty="0"/>
              <a:t>B2B</a:t>
            </a:r>
            <a:r>
              <a:rPr lang="pl-PL" sz="2800" dirty="0"/>
              <a:t>, </a:t>
            </a:r>
            <a:r>
              <a:rPr lang="th-TH" sz="2800" dirty="0"/>
              <a:t>การใช้ทรัพยากรสูง</a:t>
            </a:r>
            <a:r>
              <a:rPr lang="pl-PL" sz="2800" dirty="0"/>
              <a:t>, </a:t>
            </a:r>
            <a:r>
              <a:rPr lang="th-TH" sz="2800" dirty="0"/>
              <a:t>ต้นทุนสูงและผลพลอยได้</a:t>
            </a:r>
            <a:endParaRPr lang="en-US" sz="2800" dirty="0"/>
          </a:p>
          <a:p>
            <a:pPr lvl="1">
              <a:tabLst>
                <a:tab pos="352425" algn="l"/>
                <a:tab pos="5656263" algn="l"/>
              </a:tabLst>
            </a:pPr>
            <a:r>
              <a:rPr lang="th-TH" sz="2800" dirty="0"/>
              <a:t>ภาคส่วนภายใต้แรงกดดันในการลดต้นทุนและผลกระทบ</a:t>
            </a:r>
          </a:p>
          <a:p>
            <a:pPr lvl="1">
              <a:tabLst>
                <a:tab pos="352425" algn="l"/>
                <a:tab pos="5656263" algn="l"/>
              </a:tabLst>
            </a:pPr>
            <a:r>
              <a:rPr lang="th-TH" sz="2800" dirty="0"/>
              <a:t>บริษัทที่ไม่อ่อนไหวต่อแรงกดดันจากการเคลื่อนไหวเชิงนิเวศ</a:t>
            </a:r>
            <a:endParaRPr lang="pl-PL" sz="2800" dirty="0"/>
          </a:p>
          <a:p>
            <a:pPr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th-TH" dirty="0"/>
              <a:t>การประยุกต์ใช้</a:t>
            </a:r>
            <a:endParaRPr lang="pl-PL" dirty="0"/>
          </a:p>
          <a:p>
            <a:pPr lvl="1" algn="r"/>
            <a:r>
              <a:rPr lang="th-TH" dirty="0"/>
              <a:t>แนวคิดลีน</a:t>
            </a:r>
            <a:endParaRPr lang="pl-PL" dirty="0"/>
          </a:p>
          <a:p>
            <a:pPr lvl="1" algn="r"/>
            <a:r>
              <a:rPr lang="th-TH" dirty="0"/>
              <a:t>การพึ่งพาอาศัยด้านอุตสาหกรรม</a:t>
            </a:r>
            <a:endParaRPr lang="pl-PL" dirty="0"/>
          </a:p>
          <a:p>
            <a:pPr lvl="1" algn="r"/>
            <a:r>
              <a:rPr lang="th-TH" dirty="0"/>
              <a:t>คาร์บอนเครดิต</a:t>
            </a:r>
            <a:endParaRPr lang="pl-PL" dirty="0"/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3771865"/>
            <a:ext cx="5214799" cy="2997360"/>
            <a:chOff x="4932040" y="3503522"/>
            <a:chExt cx="5238750" cy="3354478"/>
          </a:xfrm>
        </p:grpSpPr>
        <p:pic>
          <p:nvPicPr>
            <p:cNvPr id="1030" name="Picture 6" descr="http://www.symbiosis.dk/sites/default/files/System%20billede%20u%20text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133849"/>
              <a:ext cx="5238750" cy="272415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om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503522"/>
              <a:ext cx="1543050" cy="552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ytuł 1">
            <a:extLst>
              <a:ext uri="{FF2B5EF4-FFF2-40B4-BE49-F238E27FC236}">
                <a16:creationId xmlns:a16="http://schemas.microsoft.com/office/drawing/2014/main" id="{6A9B6690-146B-4B02-83BC-50373F8A89C9}"/>
              </a:ext>
            </a:extLst>
          </p:cNvPr>
          <p:cNvSpPr txBox="1">
            <a:spLocks/>
          </p:cNvSpPr>
          <p:nvPr/>
        </p:nvSpPr>
        <p:spPr>
          <a:xfrm>
            <a:off x="1792288" y="448674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505950" algn="l"/>
              </a:tabLst>
            </a:pPr>
            <a:r>
              <a:rPr lang="pl-PL" sz="3700" dirty="0">
                <a:solidFill>
                  <a:srgbClr val="002060"/>
                </a:solidFill>
                <a:latin typeface="Arial-BoldMT"/>
              </a:rPr>
              <a:t>M2</a:t>
            </a:r>
            <a:r>
              <a:rPr lang="pl-PL" sz="3100" dirty="0">
                <a:solidFill>
                  <a:srgbClr val="002060"/>
                </a:solidFill>
                <a:latin typeface="Arial-BoldMT"/>
              </a:rPr>
              <a:t>: </a:t>
            </a:r>
            <a:r>
              <a:rPr lang="th-TH" sz="5300" dirty="0">
                <a:solidFill>
                  <a:srgbClr val="002060"/>
                </a:solidFill>
                <a:latin typeface="Arial-BoldMT"/>
              </a:rPr>
              <a:t>ประเภทของกลยุทธ์ด้านความยั่งยืน</a:t>
            </a:r>
            <a:br>
              <a:rPr lang="pl-PL" sz="3200" dirty="0">
                <a:solidFill>
                  <a:srgbClr val="002060"/>
                </a:solidFill>
                <a:latin typeface="Arial-BoldMT"/>
              </a:rPr>
            </a:br>
            <a:r>
              <a:rPr lang="th-TH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กลยุทธ์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ประสิทธิภาพเชิงนิเวศเศรษฐกิจ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64182</TotalTime>
  <Words>1493</Words>
  <Application>Microsoft Office PowerPoint</Application>
  <PresentationFormat>Widescreen</PresentationFormat>
  <Paragraphs>154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Arial-BoldMT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บทเรียน 2: ความยั่งยืนในยุคดิจิทัล: รูปแบบใหม่สำหรับกลยุทธ์และแบบจำลองธุรกิจ</vt:lpstr>
      <vt:lpstr>M2: ประเภทของกลยุทธ์ด้านความยั่งยืน คุณลักษณะของกลยุทธ์ด้านความยั่งยืน</vt:lpstr>
      <vt:lpstr>M2: ประเภทของกลยุทธ์ด้านความยั่งยืน ระดับของกลยุทธ์ด้านความยั่งยืน</vt:lpstr>
      <vt:lpstr>M2: ประเภทของกลยุทธ์ด้านความยั่งยืน กลยุทธ์ด้านความยั่งยืน</vt:lpstr>
      <vt:lpstr>M2: ประเภทของกลยุทธ์ด้านความยั่งยืน เงื่อนไขการจำแนกประเภทของกลยุทธ์ด้านความยั่งยืน</vt:lpstr>
      <vt:lpstr>M2: ประเภทของกลยุทธ์ด้านความยั่งยืน กลยุทธ์ด้านนวัตกรรม</vt:lpstr>
      <vt:lpstr>PowerPoint Presentation</vt:lpstr>
      <vt:lpstr>M2: ประเภทของกลยุทธ์ด้านความยั่งยืน กลยุทธ์ 2: ความเป็นผู้นำเหนือกฏระเบียบ</vt:lpstr>
      <vt:lpstr>M2: ประเภทของกลยุทธ์ด้านความยั่งยืน กลยุทธ์ 3: การสร้างตราสินค้าที่เป็นมิตรกับสิ่งแวดล้อม </vt:lpstr>
      <vt:lpstr>M2: ประเภทของกลยุทธ์ด้านความยั่งยืน  กลยุทธ์ 4: ความเป็นผู้นำด้านต้นทุนสิ่งแวดล้อม</vt:lpstr>
      <vt:lpstr>M2: ประเภทของกลยุทธ์ด้านความยั่งยืน กลยุทธ์ 5: นวัตกรรมที่มีคุณค่าอย่างยั่งยืน</vt:lpstr>
      <vt:lpstr>M2: ประเภทของกลยุทธ์ด้านความยั่งยืน  การดำเนินกลยุทธ์นวัตกรรมมูลค่าที่ยั่งยืน</vt:lpstr>
      <vt:lpstr>M2: ประเภทของกลยุทธ์เพื่อความยั่งยืน แรงจูงใจในการดำเนินกลยุทธ์ด้านความยั่งยืนขององค์กร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Sakdinon Nantana</cp:lastModifiedBy>
  <cp:revision>314</cp:revision>
  <dcterms:created xsi:type="dcterms:W3CDTF">2018-02-11T14:22:08Z</dcterms:created>
  <dcterms:modified xsi:type="dcterms:W3CDTF">2020-11-04T07:22:52Z</dcterms:modified>
</cp:coreProperties>
</file>