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8" r:id="rId2"/>
    <p:sldId id="363" r:id="rId3"/>
    <p:sldId id="364" r:id="rId4"/>
    <p:sldId id="345" r:id="rId5"/>
    <p:sldId id="346" r:id="rId6"/>
    <p:sldId id="305" r:id="rId7"/>
    <p:sldId id="309" r:id="rId8"/>
    <p:sldId id="336" r:id="rId9"/>
    <p:sldId id="362" r:id="rId10"/>
    <p:sldId id="337" r:id="rId11"/>
    <p:sldId id="338" r:id="rId12"/>
    <p:sldId id="339" r:id="rId13"/>
    <p:sldId id="340" r:id="rId14"/>
    <p:sldId id="341" r:id="rId15"/>
    <p:sldId id="330" r:id="rId16"/>
    <p:sldId id="333" r:id="rId17"/>
    <p:sldId id="334" r:id="rId18"/>
    <p:sldId id="331" r:id="rId19"/>
    <p:sldId id="335" r:id="rId20"/>
    <p:sldId id="332" r:id="rId21"/>
    <p:sldId id="281" r:id="rId22"/>
    <p:sldId id="268" r:id="rId23"/>
    <p:sldId id="282" r:id="rId24"/>
    <p:sldId id="269" r:id="rId25"/>
    <p:sldId id="270" r:id="rId26"/>
    <p:sldId id="271" r:id="rId27"/>
    <p:sldId id="283" r:id="rId28"/>
    <p:sldId id="278" r:id="rId29"/>
    <p:sldId id="273" r:id="rId30"/>
    <p:sldId id="284" r:id="rId31"/>
    <p:sldId id="303" r:id="rId32"/>
    <p:sldId id="277" r:id="rId33"/>
    <p:sldId id="261" r:id="rId34"/>
    <p:sldId id="304" r:id="rId35"/>
    <p:sldId id="276"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autoAdjust="0"/>
    <p:restoredTop sz="77658" autoAdjust="0"/>
  </p:normalViewPr>
  <p:slideViewPr>
    <p:cSldViewPr snapToGrid="0">
      <p:cViewPr varScale="1">
        <p:scale>
          <a:sx n="69" d="100"/>
          <a:sy n="69" d="100"/>
        </p:scale>
        <p:origin x="1603" y="48"/>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11/4/2020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dirty="0"/>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rcommunity.com/a2016/b856.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brcommunity.com/authors.php?id=sinj" TargetMode="External"/><Relationship Id="rId4" Type="http://schemas.openxmlformats.org/officeDocument/2006/relationships/hyperlink" Target="http://www.brcommunity.com/articles.php?id=b856#biography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16/j.indmarman.2020.02.00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rcommunity.com/a2016/b856.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brcommunity.com/authors.php?id=sinj" TargetMode="External"/><Relationship Id="rId4" Type="http://schemas.openxmlformats.org/officeDocument/2006/relationships/hyperlink" Target="http://www.brcommunity.com/articles.php?id=b856#biography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bvaopenmind.com/en/articles/business-models-for-the-companies-of-the-futu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Explanation</a:t>
            </a:r>
            <a:r>
              <a:rPr lang="pl-PL" dirty="0"/>
              <a:t>:</a:t>
            </a:r>
          </a:p>
          <a:p>
            <a:r>
              <a:rPr lang="pl-PL" dirty="0" err="1"/>
              <a:t>Comments</a:t>
            </a:r>
            <a:r>
              <a:rPr lang="pl-PL" dirty="0"/>
              <a:t> for </a:t>
            </a:r>
            <a:r>
              <a:rPr lang="pl-PL" dirty="0" err="1"/>
              <a:t>teachers</a:t>
            </a:r>
            <a:r>
              <a:rPr lang="pl-PL" dirty="0"/>
              <a:t> </a:t>
            </a:r>
            <a:r>
              <a:rPr lang="pl-PL" dirty="0" err="1"/>
              <a:t>are</a:t>
            </a:r>
            <a:r>
              <a:rPr lang="pl-PL" dirty="0"/>
              <a:t> in the </a:t>
            </a:r>
            <a:r>
              <a:rPr lang="pl-PL" dirty="0" err="1"/>
              <a:t>footnotes</a:t>
            </a:r>
            <a:r>
              <a:rPr lang="pl-PL" dirty="0"/>
              <a:t> of </a:t>
            </a:r>
            <a:r>
              <a:rPr lang="pl-PL" dirty="0" err="1"/>
              <a:t>selected</a:t>
            </a:r>
            <a:r>
              <a:rPr lang="pl-PL" dirty="0"/>
              <a:t> </a:t>
            </a:r>
            <a:r>
              <a:rPr lang="pl-PL" dirty="0" err="1"/>
              <a:t>slides</a:t>
            </a:r>
            <a:r>
              <a:rPr lang="pl-PL" dirty="0"/>
              <a:t> (</a:t>
            </a:r>
            <a:r>
              <a:rPr lang="pl-PL" dirty="0" err="1"/>
              <a:t>if</a:t>
            </a:r>
            <a:r>
              <a:rPr lang="pl-PL" dirty="0"/>
              <a:t> </a:t>
            </a:r>
            <a:r>
              <a:rPr lang="pl-PL" dirty="0" err="1"/>
              <a:t>needed</a:t>
            </a:r>
            <a:r>
              <a:rPr lang="pl-PL" dirty="0"/>
              <a:t>)</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a:t>
            </a:fld>
            <a:endParaRPr lang="en-US" dirty="0"/>
          </a:p>
        </p:txBody>
      </p:sp>
    </p:spTree>
    <p:extLst>
      <p:ext uri="{BB962C8B-B14F-4D97-AF65-F5344CB8AC3E}">
        <p14:creationId xmlns:p14="http://schemas.microsoft.com/office/powerpoint/2010/main" val="68688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pl-PL" dirty="0"/>
              <a:t>https://www.cio.com/article/3515498/organisational-structures-for-digital-transformation-4-archetypes-emerge.html</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16</a:t>
            </a:fld>
            <a:endParaRPr lang="en-US" dirty="0"/>
          </a:p>
        </p:txBody>
      </p:sp>
    </p:spTree>
    <p:extLst>
      <p:ext uri="{BB962C8B-B14F-4D97-AF65-F5344CB8AC3E}">
        <p14:creationId xmlns:p14="http://schemas.microsoft.com/office/powerpoint/2010/main" val="423502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pl-PL" dirty="0"/>
              <a:t>http://hosting.fluidbook.com/open-resource-magazine-05/EN/m/index.html#/page/10</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17</a:t>
            </a:fld>
            <a:endParaRPr lang="en-US" dirty="0"/>
          </a:p>
        </p:txBody>
      </p:sp>
    </p:spTree>
    <p:extLst>
      <p:ext uri="{BB962C8B-B14F-4D97-AF65-F5344CB8AC3E}">
        <p14:creationId xmlns:p14="http://schemas.microsoft.com/office/powerpoint/2010/main" val="323848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2800" b="1" dirty="0"/>
              <a:t>Jim </a:t>
            </a:r>
            <a:r>
              <a:rPr lang="en-US" sz="2800" b="1" dirty="0" err="1"/>
              <a:t>Sinur</a:t>
            </a:r>
            <a:r>
              <a:rPr lang="en-US" sz="2800" dirty="0"/>
              <a:t> , "The Top Seven Digital Competencies for Organizations" </a:t>
            </a:r>
            <a:r>
              <a:rPr lang="en-US" sz="2800" i="1" dirty="0"/>
              <a:t>Business Rules Journal</a:t>
            </a:r>
            <a:r>
              <a:rPr lang="en-US" sz="2800" dirty="0"/>
              <a:t> Vol. 17, No. 4, (Apr. 2016) </a:t>
            </a:r>
            <a:br>
              <a:rPr lang="en-US" sz="2800" dirty="0"/>
            </a:br>
            <a:r>
              <a:rPr lang="en-US" sz="2800" dirty="0"/>
              <a:t>URL: </a:t>
            </a:r>
            <a:r>
              <a:rPr lang="en-US" sz="2800" dirty="0">
                <a:hlinkClick r:id="rId3"/>
              </a:rPr>
              <a:t>http://www.brcommunity.com/a2016/b856.html</a:t>
            </a:r>
            <a:r>
              <a:rPr lang="en-US" sz="2800" dirty="0"/>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t>The Top Seven Digital Competencies for Organizations</a:t>
            </a:r>
          </a:p>
          <a:p>
            <a:r>
              <a:rPr lang="en-US" b="1" dirty="0">
                <a:effectLst/>
              </a:rPr>
              <a:t>Summary:</a:t>
            </a:r>
            <a:r>
              <a:rPr lang="en-US" b="0" dirty="0">
                <a:effectLst/>
              </a:rPr>
              <a:t> </a:t>
            </a:r>
            <a:r>
              <a:rPr lang="en-US" b="0" i="1" dirty="0">
                <a:effectLst/>
              </a:rPr>
              <a:t>When you move technology from a supporting role in business to a leading player in business innovation, it requires deep competencies plus more and different skills. In this month's column Jim </a:t>
            </a:r>
            <a:r>
              <a:rPr lang="en-US" b="0" i="1" dirty="0" err="1">
                <a:effectLst/>
              </a:rPr>
              <a:t>Sinur</a:t>
            </a:r>
            <a:r>
              <a:rPr lang="en-US" b="0" i="1" dirty="0">
                <a:effectLst/>
              </a:rPr>
              <a:t> lists the top seven digital competencies he believes that organizations will need to possess as we progress in the digital age. </a:t>
            </a:r>
            <a:endParaRPr lang="en-US" b="0" dirty="0">
              <a:effectLst/>
            </a:endParaRPr>
          </a:p>
          <a:p>
            <a:r>
              <a:rPr lang="en-US" b="1" dirty="0">
                <a:effectLst/>
              </a:rPr>
              <a:t>Jim </a:t>
            </a:r>
            <a:r>
              <a:rPr lang="en-US" b="1" dirty="0" err="1">
                <a:effectLst/>
              </a:rPr>
              <a:t>Sinur</a:t>
            </a:r>
            <a:r>
              <a:rPr lang="en-US" dirty="0">
                <a:effectLst/>
              </a:rPr>
              <a:t> VP and Research Fellow, </a:t>
            </a:r>
            <a:r>
              <a:rPr lang="en-US" i="1" dirty="0">
                <a:effectLst/>
              </a:rPr>
              <a:t>Aragon Research </a:t>
            </a:r>
            <a:r>
              <a:rPr lang="en-US" dirty="0">
                <a:effectLst/>
                <a:hlinkClick r:id="rId4"/>
              </a:rPr>
              <a:t>Read Author Bio</a:t>
            </a:r>
            <a:r>
              <a:rPr lang="en-US" dirty="0">
                <a:effectLst/>
              </a:rPr>
              <a:t> || </a:t>
            </a:r>
            <a:r>
              <a:rPr lang="en-US" dirty="0">
                <a:effectLst/>
                <a:hlinkClick r:id="rId5"/>
              </a:rPr>
              <a:t>Read All Articles by Jim </a:t>
            </a:r>
            <a:r>
              <a:rPr lang="en-US" dirty="0" err="1">
                <a:effectLst/>
                <a:hlinkClick r:id="rId5"/>
              </a:rPr>
              <a:t>Sinur</a:t>
            </a:r>
            <a:r>
              <a:rPr lang="en-US" dirty="0">
                <a:effectLst/>
              </a:rPr>
              <a:t> </a:t>
            </a:r>
          </a:p>
          <a:p>
            <a:r>
              <a:rPr lang="en-US" dirty="0"/>
              <a:t>When you move technology from a supporting role in business to a leading player in innovation in business, it requires deep competencies plus more and different skills.  I think there will be a change in what organizations will be looking for in new hires, technology professionals, business professionals, and business leaders.  This is primarily motivated by organizations having to anticipate and respond to opportunities and threats from traditional and non-traditional sources.  </a:t>
            </a:r>
          </a:p>
          <a:p>
            <a:r>
              <a:rPr lang="en-US" dirty="0"/>
              <a:t>Here are my top seven digital competencies that organizations must possess as we progress in the digital age.  There are a number of new base skills &amp; behaviors, values, and performance targets (standards &amp; dimensions) that help build these competencies:</a:t>
            </a:r>
          </a:p>
          <a:p>
            <a:r>
              <a:rPr lang="en-US" dirty="0"/>
              <a:t>1 — Constituency Engagement</a:t>
            </a:r>
          </a:p>
          <a:p>
            <a:r>
              <a:rPr lang="en-US" dirty="0"/>
              <a:t>Customer relationships will be a big area of focus through better digital engagement designs, journey mapping, customer input, and realistic feedback loops.  This is the start of digital, but better engagement needs to be expanded to include employees, partners, and value chain participants.  The skills here are about listening and acting on what's best for all parties, not just the organization, and will require a much better "give and take" balance in relationships.</a:t>
            </a:r>
          </a:p>
          <a:p>
            <a:r>
              <a:rPr lang="en-US" dirty="0"/>
              <a:t>2 — Hyper Awareness</a:t>
            </a:r>
          </a:p>
          <a:p>
            <a:r>
              <a:rPr lang="en-US" dirty="0"/>
              <a:t>Organizations are no longer playing in a static world with simple business models.  This puts a premium on not only being aware of traditional business contexts and simple business signals, but also on understanding emerging patterns.  This requires skills in big data analytic capabilities that leverage algorithms and new/large data sources for emerging patterns of interest.</a:t>
            </a:r>
          </a:p>
          <a:p>
            <a:r>
              <a:rPr lang="en-US" dirty="0"/>
              <a:t>3 — Complex Problem Solving</a:t>
            </a:r>
          </a:p>
          <a:p>
            <a:r>
              <a:rPr lang="en-US" dirty="0"/>
              <a:t>In a fast-paced and complex world, the kinds of problems that will surface will be compound in nature and have more dimensions.  This means the skills around complexity management will play a bigger role for organizations over time, as measured actions will have to be thought out over time in many arenas of impact.  Organizations are ecosystems that play in and around other ecosystems, and potential interactions will need to be considered.  </a:t>
            </a:r>
          </a:p>
          <a:p>
            <a:r>
              <a:rPr lang="en-US" dirty="0"/>
              <a:t>4 — Creative Digital Design</a:t>
            </a:r>
          </a:p>
          <a:p>
            <a:r>
              <a:rPr lang="en-US" dirty="0"/>
              <a:t>Knowing how to best combine digital capabilities with traditional capabilities, in not only an attractive way but also in a compelling way, is where most organizations are headed.  This requires knowing the kind of user experience and man/machine interfaces that will compel an increase in business activity.</a:t>
            </a:r>
          </a:p>
          <a:p>
            <a:r>
              <a:rPr lang="en-US" dirty="0"/>
              <a:t>5 — Anticipatory Decision Making</a:t>
            </a:r>
          </a:p>
          <a:p>
            <a:r>
              <a:rPr lang="en-US" dirty="0"/>
              <a:t>Not only will organizations have to be acutely aware of what is happening in their own and neighboring contexts, they will have to be able to predict trends and new areas of impact.  This includes predictive analytics, simulation, and cognitive computing capabilities.  Driving organizations by looking through rear view mirrors is not the way forward, so there will be a premium on fast and future decisions.</a:t>
            </a:r>
          </a:p>
          <a:p>
            <a:r>
              <a:rPr lang="en-US" dirty="0"/>
              <a:t>6 — Innovative Productivity</a:t>
            </a:r>
          </a:p>
          <a:p>
            <a:r>
              <a:rPr lang="en-US" dirty="0"/>
              <a:t>While the traditional productivity levers will still work at times, there will be a demand to increase the new leveraging technologies such as bots and cognitive services (cogs).  Resource optimization will go beyond simply creating stretch goals with punitive enforcement approaches.  Resources will be considered in all the contexts they participate in at any moment in time and will be given assists that are both temporary and permanent.</a:t>
            </a:r>
          </a:p>
          <a:p>
            <a:r>
              <a:rPr lang="en-US" dirty="0"/>
              <a:t>7 — Operations Agility</a:t>
            </a:r>
          </a:p>
          <a:p>
            <a:r>
              <a:rPr lang="en-US" dirty="0"/>
              <a:t>There will be a premium on change management and technologies that respond quickly to change.  This means that resources that are flexible will be desired.  For people, it means that they might have to have incentives to take on risk.  For software and hardware, dynamic configuration features will be a necessity.  There will be pressure for rapid development through composition and configuration.</a:t>
            </a:r>
          </a:p>
          <a:p>
            <a:r>
              <a:rPr lang="en-US" dirty="0"/>
              <a:t>Net; Net</a:t>
            </a:r>
          </a:p>
          <a:p>
            <a:r>
              <a:rPr lang="en-US" dirty="0"/>
              <a:t>The digital world will be different, requiring additional competencies over and above the base competencies of an organization.  This will require new skills that will be prized in the future.  These skills will be shaped by the competencies that organizations need to build to survive and thrive in the digital world.</a:t>
            </a:r>
          </a:p>
          <a:p>
            <a:pPr>
              <a:lnSpc>
                <a:spcPct val="107000"/>
              </a:lnSpc>
              <a:spcAft>
                <a:spcPts val="800"/>
              </a:spcAft>
            </a:pPr>
            <a:endParaRPr lang="pl-PL" dirty="0"/>
          </a:p>
        </p:txBody>
      </p:sp>
      <p:sp>
        <p:nvSpPr>
          <p:cNvPr id="4" name="Symbol zastępczy numeru slajdu 3"/>
          <p:cNvSpPr>
            <a:spLocks noGrp="1"/>
          </p:cNvSpPr>
          <p:nvPr>
            <p:ph type="sldNum" sz="quarter" idx="5"/>
          </p:nvPr>
        </p:nvSpPr>
        <p:spPr/>
        <p:txBody>
          <a:bodyPr/>
          <a:lstStyle/>
          <a:p>
            <a:fld id="{D9E50DBC-2896-0A4C-AFF9-CCB22DA1C35C}" type="slidenum">
              <a:rPr lang="en-US" smtClean="0"/>
              <a:t>18</a:t>
            </a:fld>
            <a:endParaRPr lang="en-US" dirty="0"/>
          </a:p>
        </p:txBody>
      </p:sp>
    </p:spTree>
    <p:extLst>
      <p:ext uri="{BB962C8B-B14F-4D97-AF65-F5344CB8AC3E}">
        <p14:creationId xmlns:p14="http://schemas.microsoft.com/office/powerpoint/2010/main" val="802337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pl-PL" dirty="0">
                <a:hlinkClick r:id="rId3" tooltip="Persistent link using digital object identifier"/>
              </a:rPr>
              <a:t>https://doi.org/10.1016/j.indmarman.2020.02.004</a:t>
            </a:r>
            <a:endParaRPr lang="pl-PL" dirty="0"/>
          </a:p>
        </p:txBody>
      </p:sp>
      <p:sp>
        <p:nvSpPr>
          <p:cNvPr id="4" name="Symbol zastępczy numeru slajdu 3"/>
          <p:cNvSpPr>
            <a:spLocks noGrp="1"/>
          </p:cNvSpPr>
          <p:nvPr>
            <p:ph type="sldNum" sz="quarter" idx="5"/>
          </p:nvPr>
        </p:nvSpPr>
        <p:spPr/>
        <p:txBody>
          <a:bodyPr/>
          <a:lstStyle/>
          <a:p>
            <a:fld id="{D9E50DBC-2896-0A4C-AFF9-CCB22DA1C35C}" type="slidenum">
              <a:rPr lang="en-US" smtClean="0"/>
              <a:t>19</a:t>
            </a:fld>
            <a:endParaRPr lang="en-US" dirty="0"/>
          </a:p>
        </p:txBody>
      </p:sp>
    </p:spTree>
    <p:extLst>
      <p:ext uri="{BB962C8B-B14F-4D97-AF65-F5344CB8AC3E}">
        <p14:creationId xmlns:p14="http://schemas.microsoft.com/office/powerpoint/2010/main" val="313414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2800" b="1" dirty="0"/>
              <a:t>Jim </a:t>
            </a:r>
            <a:r>
              <a:rPr lang="en-US" sz="2800" b="1" dirty="0" err="1"/>
              <a:t>Sinur</a:t>
            </a:r>
            <a:r>
              <a:rPr lang="en-US" sz="2800" dirty="0"/>
              <a:t> , "The Top Seven Digital Competencies for Organizations" </a:t>
            </a:r>
            <a:r>
              <a:rPr lang="en-US" sz="2800" i="1" dirty="0"/>
              <a:t>Business Rules Journal</a:t>
            </a:r>
            <a:r>
              <a:rPr lang="en-US" sz="2800" dirty="0"/>
              <a:t> Vol. 17, No. 4, (Apr. 2016) </a:t>
            </a:r>
            <a:br>
              <a:rPr lang="en-US" sz="2800" dirty="0"/>
            </a:br>
            <a:r>
              <a:rPr lang="en-US" sz="2800" dirty="0"/>
              <a:t>URL: </a:t>
            </a:r>
            <a:r>
              <a:rPr lang="en-US" sz="2800" dirty="0">
                <a:hlinkClick r:id="rId3"/>
              </a:rPr>
              <a:t>http://www.brcommunity.com/a2016/b856.html</a:t>
            </a:r>
            <a:r>
              <a:rPr lang="en-US" sz="2800" dirty="0"/>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t>The Top Seven Digital Competencies for Organizations</a:t>
            </a:r>
          </a:p>
          <a:p>
            <a:r>
              <a:rPr lang="en-US" b="1" dirty="0">
                <a:effectLst/>
              </a:rPr>
              <a:t>Summary:</a:t>
            </a:r>
            <a:r>
              <a:rPr lang="en-US" b="0" dirty="0">
                <a:effectLst/>
              </a:rPr>
              <a:t> </a:t>
            </a:r>
            <a:r>
              <a:rPr lang="en-US" b="0" i="1" dirty="0">
                <a:effectLst/>
              </a:rPr>
              <a:t>When you move technology from a supporting role in business to a leading player in business innovation, it requires deep competencies plus more and different skills. In this month's column Jim </a:t>
            </a:r>
            <a:r>
              <a:rPr lang="en-US" b="0" i="1" dirty="0" err="1">
                <a:effectLst/>
              </a:rPr>
              <a:t>Sinur</a:t>
            </a:r>
            <a:r>
              <a:rPr lang="en-US" b="0" i="1" dirty="0">
                <a:effectLst/>
              </a:rPr>
              <a:t> lists the top seven digital competencies he believes that organizations will need to possess as we progress in the digital age. </a:t>
            </a:r>
            <a:endParaRPr lang="en-US" b="0" dirty="0">
              <a:effectLst/>
            </a:endParaRPr>
          </a:p>
          <a:p>
            <a:r>
              <a:rPr lang="en-US" b="1" dirty="0">
                <a:effectLst/>
              </a:rPr>
              <a:t>Jim </a:t>
            </a:r>
            <a:r>
              <a:rPr lang="en-US" b="1" dirty="0" err="1">
                <a:effectLst/>
              </a:rPr>
              <a:t>Sinur</a:t>
            </a:r>
            <a:r>
              <a:rPr lang="en-US" dirty="0">
                <a:effectLst/>
              </a:rPr>
              <a:t> VP and Research Fellow, </a:t>
            </a:r>
            <a:r>
              <a:rPr lang="en-US" i="1" dirty="0">
                <a:effectLst/>
              </a:rPr>
              <a:t>Aragon Research </a:t>
            </a:r>
            <a:r>
              <a:rPr lang="en-US" dirty="0">
                <a:effectLst/>
                <a:hlinkClick r:id="rId4"/>
              </a:rPr>
              <a:t>Read Author Bio</a:t>
            </a:r>
            <a:r>
              <a:rPr lang="en-US" dirty="0">
                <a:effectLst/>
              </a:rPr>
              <a:t> || </a:t>
            </a:r>
            <a:r>
              <a:rPr lang="en-US" dirty="0">
                <a:effectLst/>
                <a:hlinkClick r:id="rId5"/>
              </a:rPr>
              <a:t>Read All Articles by Jim </a:t>
            </a:r>
            <a:r>
              <a:rPr lang="en-US" dirty="0" err="1">
                <a:effectLst/>
                <a:hlinkClick r:id="rId5"/>
              </a:rPr>
              <a:t>Sinur</a:t>
            </a:r>
            <a:r>
              <a:rPr lang="en-US" dirty="0">
                <a:effectLst/>
              </a:rPr>
              <a:t> </a:t>
            </a:r>
          </a:p>
          <a:p>
            <a:r>
              <a:rPr lang="en-US" dirty="0"/>
              <a:t>When you move technology from a supporting role in business to a leading player in innovation in business, it requires deep competencies plus more and different skills.  I think there will be a change in what organizations will be looking for in new hires, technology professionals, business professionals, and business leaders.  This is primarily motivated by organizations having to anticipate and respond to opportunities and threats from traditional and non-traditional sources.  </a:t>
            </a:r>
          </a:p>
          <a:p>
            <a:r>
              <a:rPr lang="en-US" dirty="0"/>
              <a:t>Here are my top seven digital competencies that organizations must possess as we progress in the digital age.  There are a number of new base skills &amp; behaviors, values, and performance targets (standards &amp; dimensions) that help build these competencies:</a:t>
            </a:r>
          </a:p>
          <a:p>
            <a:r>
              <a:rPr lang="en-US" dirty="0"/>
              <a:t>1 — Constituency Engagement</a:t>
            </a:r>
          </a:p>
          <a:p>
            <a:r>
              <a:rPr lang="en-US" dirty="0"/>
              <a:t>Customer relationships will be a big area of focus through better digital engagement designs, journey mapping, customer input, and realistic feedback loops.  This is the start of digital, but better engagement needs to be expanded to include employees, partners, and value chain participants.  The skills here are about listening and acting on what's best for all parties, not just the organization, and will require a much better "give and take" balance in relationships.</a:t>
            </a:r>
          </a:p>
          <a:p>
            <a:r>
              <a:rPr lang="en-US" dirty="0"/>
              <a:t>2 — Hyper Awareness</a:t>
            </a:r>
          </a:p>
          <a:p>
            <a:r>
              <a:rPr lang="en-US" dirty="0"/>
              <a:t>Organizations are no longer playing in a static world with simple business models.  This puts a premium on not only being aware of traditional business contexts and simple business signals, but also on understanding emerging patterns.  This requires skills in big data analytic capabilities that leverage algorithms and new/large data sources for emerging patterns of interest.</a:t>
            </a:r>
          </a:p>
          <a:p>
            <a:r>
              <a:rPr lang="en-US" dirty="0"/>
              <a:t>3 — Complex Problem Solving</a:t>
            </a:r>
          </a:p>
          <a:p>
            <a:r>
              <a:rPr lang="en-US" dirty="0"/>
              <a:t>In a fast-paced and complex world, the kinds of problems that will surface will be compound in nature and have more dimensions.  This means the skills around complexity management will play a bigger role for organizations over time, as measured actions will have to be thought out over time in many arenas of impact.  Organizations are ecosystems that play in and around other ecosystems, and potential interactions will need to be considered.  </a:t>
            </a:r>
          </a:p>
          <a:p>
            <a:r>
              <a:rPr lang="en-US" dirty="0"/>
              <a:t>4 — Creative Digital Design</a:t>
            </a:r>
          </a:p>
          <a:p>
            <a:r>
              <a:rPr lang="en-US" dirty="0"/>
              <a:t>Knowing how to best combine digital capabilities with traditional capabilities, in not only an attractive way but also in a compelling way, is where most organizations are headed.  This requires knowing the kind of user experience and man/machine interfaces that will compel an increase in business activity.</a:t>
            </a:r>
          </a:p>
          <a:p>
            <a:r>
              <a:rPr lang="en-US" dirty="0"/>
              <a:t>5 — Anticipatory Decision Making</a:t>
            </a:r>
          </a:p>
          <a:p>
            <a:r>
              <a:rPr lang="en-US" dirty="0"/>
              <a:t>Not only will organizations have to be acutely aware of what is happening in their own and neighboring contexts, they will have to be able to predict trends and new areas of impact.  This includes predictive analytics, simulation, and cognitive computing capabilities.  Driving organizations by looking through rear view mirrors is not the way forward, so there will be a premium on fast and future decisions.</a:t>
            </a:r>
          </a:p>
          <a:p>
            <a:r>
              <a:rPr lang="en-US" dirty="0"/>
              <a:t>6 — Innovative Productivity</a:t>
            </a:r>
          </a:p>
          <a:p>
            <a:r>
              <a:rPr lang="en-US" dirty="0"/>
              <a:t>While the traditional productivity levers will still work at times, there will be a demand to increase the new leveraging technologies such as bots and cognitive services (cogs).  Resource optimization will go beyond simply creating stretch goals with punitive enforcement approaches.  Resources will be considered in all the contexts they participate in at any moment in time and will be given assists that are both temporary and permanent.</a:t>
            </a:r>
          </a:p>
          <a:p>
            <a:r>
              <a:rPr lang="en-US" dirty="0"/>
              <a:t>7 — Operations Agility</a:t>
            </a:r>
          </a:p>
          <a:p>
            <a:r>
              <a:rPr lang="en-US" dirty="0"/>
              <a:t>There will be a premium on change management and technologies that respond quickly to change.  This means that resources that are flexible will be desired.  For people, it means that they might have to have incentives to take on risk.  For software and hardware, dynamic configuration features will be a necessity.  There will be pressure for rapid development through composition and configuration.</a:t>
            </a:r>
          </a:p>
          <a:p>
            <a:r>
              <a:rPr lang="en-US" dirty="0"/>
              <a:t>Net; Net</a:t>
            </a:r>
          </a:p>
          <a:p>
            <a:r>
              <a:rPr lang="en-US" dirty="0"/>
              <a:t>The digital world will be different, requiring additional competencies over and above the base competencies of an organization.  This will require new skills that will be prized in the future.  These skills will be shaped by the competencies that organizations need to build to survive and thrive in the digital world.</a:t>
            </a:r>
          </a:p>
          <a:p>
            <a:pPr>
              <a:lnSpc>
                <a:spcPct val="107000"/>
              </a:lnSpc>
              <a:spcAft>
                <a:spcPts val="800"/>
              </a:spcAft>
            </a:pPr>
            <a:endParaRPr lang="pl-PL" dirty="0"/>
          </a:p>
        </p:txBody>
      </p:sp>
      <p:sp>
        <p:nvSpPr>
          <p:cNvPr id="4" name="Symbol zastępczy numeru slajdu 3"/>
          <p:cNvSpPr>
            <a:spLocks noGrp="1"/>
          </p:cNvSpPr>
          <p:nvPr>
            <p:ph type="sldNum" sz="quarter" idx="5"/>
          </p:nvPr>
        </p:nvSpPr>
        <p:spPr/>
        <p:txBody>
          <a:bodyPr/>
          <a:lstStyle/>
          <a:p>
            <a:fld id="{D9E50DBC-2896-0A4C-AFF9-CCB22DA1C35C}" type="slidenum">
              <a:rPr lang="en-US" smtClean="0"/>
              <a:t>20</a:t>
            </a:fld>
            <a:endParaRPr lang="en-US" dirty="0"/>
          </a:p>
        </p:txBody>
      </p:sp>
    </p:spTree>
    <p:extLst>
      <p:ext uri="{BB962C8B-B14F-4D97-AF65-F5344CB8AC3E}">
        <p14:creationId xmlns:p14="http://schemas.microsoft.com/office/powerpoint/2010/main" val="22658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https://visichain.io/digital-transformation-imperative/</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8</a:t>
            </a:fld>
            <a:endParaRPr lang="en-US" dirty="0"/>
          </a:p>
        </p:txBody>
      </p:sp>
    </p:spTree>
    <p:extLst>
      <p:ext uri="{BB962C8B-B14F-4D97-AF65-F5344CB8AC3E}">
        <p14:creationId xmlns:p14="http://schemas.microsoft.com/office/powerpoint/2010/main" val="90678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For </a:t>
            </a:r>
            <a:r>
              <a:rPr lang="pl-PL" dirty="0" err="1"/>
              <a:t>explanation</a:t>
            </a:r>
            <a:r>
              <a:rPr lang="pl-PL" dirty="0"/>
              <a:t> and </a:t>
            </a:r>
            <a:r>
              <a:rPr lang="pl-PL" dirty="0" err="1"/>
              <a:t>examples</a:t>
            </a:r>
            <a:r>
              <a:rPr lang="pl-PL" dirty="0"/>
              <a:t> </a:t>
            </a:r>
            <a:r>
              <a:rPr lang="pl-PL" dirty="0" err="1"/>
              <a:t>see</a:t>
            </a:r>
            <a:r>
              <a:rPr lang="pl-PL" dirty="0"/>
              <a:t>:</a:t>
            </a:r>
          </a:p>
          <a:p>
            <a:r>
              <a:rPr lang="pl-PL" dirty="0"/>
              <a:t>https://www.diamandis.com/blog/7-business-models-for-2020s</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9</a:t>
            </a:fld>
            <a:endParaRPr lang="en-US" dirty="0"/>
          </a:p>
        </p:txBody>
      </p:sp>
    </p:spTree>
    <p:extLst>
      <p:ext uri="{BB962C8B-B14F-4D97-AF65-F5344CB8AC3E}">
        <p14:creationId xmlns:p14="http://schemas.microsoft.com/office/powerpoint/2010/main" val="335353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https://dionhinchcliffe.com/2018/10/18/four-strategic-frameworks-for-digital-transformation/</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10</a:t>
            </a:fld>
            <a:endParaRPr lang="en-US" dirty="0"/>
          </a:p>
        </p:txBody>
      </p:sp>
    </p:spTree>
    <p:extLst>
      <p:ext uri="{BB962C8B-B14F-4D97-AF65-F5344CB8AC3E}">
        <p14:creationId xmlns:p14="http://schemas.microsoft.com/office/powerpoint/2010/main" val="327878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https://dionhinchcliffe.com/2018/10/18/four-strategic-frameworks-for-digital-transformation/</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11</a:t>
            </a:fld>
            <a:endParaRPr lang="en-US" dirty="0"/>
          </a:p>
        </p:txBody>
      </p:sp>
    </p:spTree>
    <p:extLst>
      <p:ext uri="{BB962C8B-B14F-4D97-AF65-F5344CB8AC3E}">
        <p14:creationId xmlns:p14="http://schemas.microsoft.com/office/powerpoint/2010/main" val="74985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https://dionhinchcliffe.com/2018/10/18/four-strategic-frameworks-for-digital-transformation/</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12</a:t>
            </a:fld>
            <a:endParaRPr lang="en-US" dirty="0"/>
          </a:p>
        </p:txBody>
      </p:sp>
    </p:spTree>
    <p:extLst>
      <p:ext uri="{BB962C8B-B14F-4D97-AF65-F5344CB8AC3E}">
        <p14:creationId xmlns:p14="http://schemas.microsoft.com/office/powerpoint/2010/main" val="25544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https://dionhinchcliffe.com/2018/10/18/four-strategic-frameworks-for-digital-transformation/</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13</a:t>
            </a:fld>
            <a:endParaRPr lang="en-US" dirty="0"/>
          </a:p>
        </p:txBody>
      </p:sp>
    </p:spTree>
    <p:extLst>
      <p:ext uri="{BB962C8B-B14F-4D97-AF65-F5344CB8AC3E}">
        <p14:creationId xmlns:p14="http://schemas.microsoft.com/office/powerpoint/2010/main" val="341796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https://dionhinchcliffe.com/2018/10/18/four-strategic-frameworks-for-digital-transformation/</a:t>
            </a:r>
          </a:p>
        </p:txBody>
      </p:sp>
      <p:sp>
        <p:nvSpPr>
          <p:cNvPr id="4" name="Symbol zastępczy numeru slajdu 3"/>
          <p:cNvSpPr>
            <a:spLocks noGrp="1"/>
          </p:cNvSpPr>
          <p:nvPr>
            <p:ph type="sldNum" sz="quarter" idx="5"/>
          </p:nvPr>
        </p:nvSpPr>
        <p:spPr/>
        <p:txBody>
          <a:bodyPr/>
          <a:lstStyle/>
          <a:p>
            <a:fld id="{D9E50DBC-2896-0A4C-AFF9-CCB22DA1C35C}" type="slidenum">
              <a:rPr lang="en-US" smtClean="0"/>
              <a:t>14</a:t>
            </a:fld>
            <a:endParaRPr lang="en-US" dirty="0"/>
          </a:p>
        </p:txBody>
      </p:sp>
    </p:spTree>
    <p:extLst>
      <p:ext uri="{BB962C8B-B14F-4D97-AF65-F5344CB8AC3E}">
        <p14:creationId xmlns:p14="http://schemas.microsoft.com/office/powerpoint/2010/main" val="31346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l-P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https://www.bbvaopenmind.com/en/articles/business-models-for-the-companies-of-the-future/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Technological change and its related developments allow for far-reaching innovation in business models. The companies of the future will surprise us with novel and original business models. In this new world, opportunities are on the rise. It is by definition impossible to predict what will take us by surprise or what will prove innovative. But we can to some extent cast our gaze over the businesses that are now emerging—because, as we have said, the future starts today.</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One strongly rising trend in business models might be dubbed </a:t>
            </a:r>
            <a:r>
              <a:rPr lang="en-US" sz="1800" b="1" dirty="0">
                <a:effectLst/>
                <a:latin typeface="Times New Roman" panose="02020603050405020304" pitchFamily="18" charset="0"/>
                <a:ea typeface="Times New Roman" panose="02020603050405020304" pitchFamily="18" charset="0"/>
              </a:rPr>
              <a:t>“cost obsession.”</a:t>
            </a:r>
            <a:r>
              <a:rPr lang="en-US" sz="1800" dirty="0">
                <a:effectLst/>
                <a:latin typeface="Times New Roman" panose="02020603050405020304" pitchFamily="18" charset="0"/>
                <a:ea typeface="Times New Roman" panose="02020603050405020304" pitchFamily="18" charset="0"/>
              </a:rPr>
              <a:t> The paradigm is perhaps the low-cost airline, based on the scheme developed by Southwest Airlines in the United States—the only American airline that has never failed to turn a profit. Southwest decided to fly point-to-point using smaller, less crowded airports, and used a range of operational measures to make sure its aircraft spent more time in the air and carried more passengers on each flight. Costs came down hugely, flights could be sold more cheaply, more passengers became willing to buy—this made routes more profitable, and a virtuous circle took care of the rest. With variations, this is the business model of Ryanair in Europe, Air Asia in Asia, and any number of other carriers that operate this same model today. Cost obsession has emerged in many other industries. It is present in retail, for instance, Walmart being a prime example. The cost obsession philosophy—developed with care by Sam Walton at Walmart—has spread to an increasing number of sectors. The idea is to get rid of frills and make use of economies of scale, scope, utilization, experience and other factors for the benefit of consumers. Anything that does not create value for the consumer is stripped out.</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Another business model category that is powerfully on the rise is the “</a:t>
            </a:r>
            <a:r>
              <a:rPr lang="en-US" sz="1800" b="1" dirty="0">
                <a:effectLst/>
                <a:latin typeface="Times New Roman" panose="02020603050405020304" pitchFamily="18" charset="0"/>
                <a:ea typeface="Times New Roman" panose="02020603050405020304" pitchFamily="18" charset="0"/>
              </a:rPr>
              <a:t>platform</a:t>
            </a:r>
            <a:r>
              <a:rPr lang="en-US" sz="1800" dirty="0">
                <a:effectLst/>
                <a:latin typeface="Times New Roman" panose="02020603050405020304" pitchFamily="18" charset="0"/>
                <a:ea typeface="Times New Roman" panose="02020603050405020304" pitchFamily="18" charset="0"/>
              </a:rPr>
              <a:t>.” This term refers to a business model that supports two or more markets at the same time. A conventional market attracts buyers by providing a venue that supports the presence of sellers, and attracts sellers by the promise of the presence of buyers, all for a specific domain of goods or services. Modern technology, however, removes barriers of time (accessible 24 hours a day) and place (accessible from almost anywhere). Platforms spring up in increasing numbers and compete with one another. One fascinating feature of inter-platform competition is that each platform seeks to achieve network externalities5 leading to a “winner takes all” outcome. Another feature is that competitors put a lot of effort into raising the costs for the weaker party to switch platforms in a bid to keep members captive. A well-known example is eBay. This platform started out auctioning second-hand goods, then grew into a third-party market where businesses of all kinds sold all sorts of products, creating a huge online bazaar.</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Other examples of platforms include game consoles, operating systems, and smartphones. The key variable is the “installed base.” If a video game platform—Nintendo, say—makes big sales, it achieves a large installed base. This makes it attractive to game developers, seeking to reach a wide range of potential buyers. A continued influx of more and (one hopes) better games in turn enhances the attractiveness of the platform, further aiding the growth of the installed base. This entrenches the virtuous circle of this network externality.</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 third category of business model is the </a:t>
            </a:r>
            <a:r>
              <a:rPr lang="en-US" sz="1800" b="1" dirty="0">
                <a:effectLst/>
                <a:latin typeface="Times New Roman" panose="02020603050405020304" pitchFamily="18" charset="0"/>
                <a:ea typeface="Times New Roman" panose="02020603050405020304" pitchFamily="18" charset="0"/>
              </a:rPr>
              <a:t>“global business”</a:t>
            </a:r>
            <a:r>
              <a:rPr lang="en-US" sz="1800" dirty="0">
                <a:effectLst/>
                <a:latin typeface="Times New Roman" panose="02020603050405020304" pitchFamily="18" charset="0"/>
                <a:ea typeface="Times New Roman" panose="02020603050405020304" pitchFamily="18" charset="0"/>
              </a:rPr>
              <a:t> that opens up to the world in a brief lapse of time. Take Mango. Unlike Zara, Mango creates its own fashions. The firm designs collections and places them on the market at affordable prices, driven by manufacturing in low-cost countries and the flexibility to produce goods that get sold rather than selling goods that get produced. From the outset, Mango focused on urban, modern, professional, relatively young women.6 So the target segment was not particularly large, and required operating in fairly big cities. International growth was crucial to achieving economies of scale and attaining the mass that would enable the firm to develop and manage its production and logistics efficiently. Swift globalization was key. An apposite supporting example is Desigual: though targeting a different segment, its strategy is analogous to Mango’s, and its inter-nationalization was even quicker.</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Elsewhere, we can look at </a:t>
            </a:r>
            <a:r>
              <a:rPr lang="en-US" sz="1800" dirty="0" err="1">
                <a:effectLst/>
                <a:latin typeface="Times New Roman" panose="02020603050405020304" pitchFamily="18" charset="0"/>
                <a:ea typeface="Times New Roman" panose="02020603050405020304" pitchFamily="18" charset="0"/>
              </a:rPr>
              <a:t>Metalquimia</a:t>
            </a:r>
            <a:r>
              <a:rPr lang="en-US" sz="1800" dirty="0">
                <a:effectLst/>
                <a:latin typeface="Times New Roman" panose="02020603050405020304" pitchFamily="18" charset="0"/>
                <a:ea typeface="Times New Roman" panose="02020603050405020304" pitchFamily="18" charset="0"/>
              </a:rPr>
              <a:t>, a small company in Girona, Spain, which makes machinery for the meat processing industry in a highly specialized niche. Because each individual country’s market is so small, internationalization is essential. This enables </a:t>
            </a:r>
            <a:r>
              <a:rPr lang="en-US" sz="1800" dirty="0" err="1">
                <a:effectLst/>
                <a:latin typeface="Times New Roman" panose="02020603050405020304" pitchFamily="18" charset="0"/>
                <a:ea typeface="Times New Roman" panose="02020603050405020304" pitchFamily="18" charset="0"/>
              </a:rPr>
              <a:t>Metalquimia</a:t>
            </a:r>
            <a:r>
              <a:rPr lang="en-US" sz="1800" dirty="0">
                <a:effectLst/>
                <a:latin typeface="Times New Roman" panose="02020603050405020304" pitchFamily="18" charset="0"/>
                <a:ea typeface="Times New Roman" panose="02020603050405020304" pitchFamily="18" charset="0"/>
              </a:rPr>
              <a:t> to learn from its most demanding customers, wherever they may be based, and apply this learning to create an effective innovation process that makes the firm the spearhead of its niche, while lending it the scale for its innovation costs to pay for themselves.</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example of </a:t>
            </a:r>
            <a:r>
              <a:rPr lang="en-US" sz="1800" dirty="0" err="1">
                <a:effectLst/>
                <a:latin typeface="Times New Roman" panose="02020603050405020304" pitchFamily="18" charset="0"/>
                <a:ea typeface="Times New Roman" panose="02020603050405020304" pitchFamily="18" charset="0"/>
              </a:rPr>
              <a:t>Metalquimia</a:t>
            </a:r>
            <a:r>
              <a:rPr lang="en-US" sz="1800" dirty="0">
                <a:effectLst/>
                <a:latin typeface="Times New Roman" panose="02020603050405020304" pitchFamily="18" charset="0"/>
                <a:ea typeface="Times New Roman" panose="02020603050405020304" pitchFamily="18" charset="0"/>
              </a:rPr>
              <a:t> brings us to a fourth business model category which one might classify as </a:t>
            </a:r>
            <a:r>
              <a:rPr lang="en-US" sz="1800" b="1" dirty="0">
                <a:effectLst/>
                <a:latin typeface="Times New Roman" panose="02020603050405020304" pitchFamily="18" charset="0"/>
                <a:ea typeface="Times New Roman" panose="02020603050405020304" pitchFamily="18" charset="0"/>
              </a:rPr>
              <a:t>“seeking excellence.”</a:t>
            </a:r>
            <a:r>
              <a:rPr lang="en-US" sz="1800" dirty="0">
                <a:effectLst/>
                <a:latin typeface="Times New Roman" panose="02020603050405020304" pitchFamily="18" charset="0"/>
                <a:ea typeface="Times New Roman" panose="02020603050405020304" pitchFamily="18" charset="0"/>
              </a:rPr>
              <a:t> These companies focus on innovation, surprise their customers with new features, and satisfy needs which weren’t even there when the product comes out. The paradigm is Apple. After inventing the personal computer and almost the battle against the Wintel alliance, Apple revolutionized the world of media players with the iPod and the world of telephony with the iPhone—then it created the entirely new world of the tablet, with the iPad. In its own niche, </a:t>
            </a:r>
            <a:r>
              <a:rPr lang="en-US" sz="1800" dirty="0" err="1">
                <a:effectLst/>
                <a:latin typeface="Times New Roman" panose="02020603050405020304" pitchFamily="18" charset="0"/>
                <a:ea typeface="Times New Roman" panose="02020603050405020304" pitchFamily="18" charset="0"/>
              </a:rPr>
              <a:t>Metalquimia</a:t>
            </a:r>
            <a:r>
              <a:rPr lang="en-US" sz="1800" dirty="0">
                <a:effectLst/>
                <a:latin typeface="Times New Roman" panose="02020603050405020304" pitchFamily="18" charset="0"/>
                <a:ea typeface="Times New Roman" panose="02020603050405020304" pitchFamily="18" charset="0"/>
              </a:rPr>
              <a:t> has made analogous breakthroughs.</a:t>
            </a:r>
            <a:endParaRPr lang="pl-PL" sz="1800" dirty="0">
              <a:effectLst/>
              <a:latin typeface="Times New Roman" panose="02020603050405020304" pitchFamily="18" charset="0"/>
              <a:ea typeface="Times New Roman" panose="02020603050405020304" pitchFamily="18" charset="0"/>
            </a:endParaRPr>
          </a:p>
          <a:p>
            <a:r>
              <a:rPr lang="en-US" sz="1800" dirty="0" err="1">
                <a:effectLst/>
                <a:latin typeface="Times New Roman" panose="02020603050405020304" pitchFamily="18" charset="0"/>
                <a:ea typeface="Times New Roman" panose="02020603050405020304" pitchFamily="18" charset="0"/>
              </a:rPr>
              <a:t>Irizar</a:t>
            </a:r>
            <a:r>
              <a:rPr lang="en-US" sz="1800" dirty="0">
                <a:effectLst/>
                <a:latin typeface="Times New Roman" panose="02020603050405020304" pitchFamily="18" charset="0"/>
                <a:ea typeface="Times New Roman" panose="02020603050405020304" pitchFamily="18" charset="0"/>
              </a:rPr>
              <a:t>, originally a family-owned firm in the Spanish Basque Country, became a cooperative partnership within the </a:t>
            </a:r>
            <a:r>
              <a:rPr lang="en-US" sz="1800" dirty="0" err="1">
                <a:effectLst/>
                <a:latin typeface="Times New Roman" panose="02020603050405020304" pitchFamily="18" charset="0"/>
                <a:ea typeface="Times New Roman" panose="02020603050405020304" pitchFamily="18" charset="0"/>
              </a:rPr>
              <a:t>Mondragón</a:t>
            </a:r>
            <a:r>
              <a:rPr lang="en-US" sz="1800" dirty="0">
                <a:effectLst/>
                <a:latin typeface="Times New Roman" panose="02020603050405020304" pitchFamily="18" charset="0"/>
                <a:ea typeface="Times New Roman" panose="02020603050405020304" pitchFamily="18" charset="0"/>
              </a:rPr>
              <a:t> group, then went its own way in 2005. It makes vehicle bodywork for upmarket buses for a worldwide client base. Its highly distinctive management model is based on independently led teams and on giving everyone who works for the company an ownership stake. This approach enables </a:t>
            </a:r>
            <a:r>
              <a:rPr lang="en-US" sz="1800" dirty="0" err="1">
                <a:effectLst/>
                <a:latin typeface="Times New Roman" panose="02020603050405020304" pitchFamily="18" charset="0"/>
                <a:ea typeface="Times New Roman" panose="02020603050405020304" pitchFamily="18" charset="0"/>
              </a:rPr>
              <a:t>Irizar</a:t>
            </a:r>
            <a:r>
              <a:rPr lang="en-US" sz="1800" dirty="0">
                <a:effectLst/>
                <a:latin typeface="Times New Roman" panose="02020603050405020304" pitchFamily="18" charset="0"/>
                <a:ea typeface="Times New Roman" panose="02020603050405020304" pitchFamily="18" charset="0"/>
              </a:rPr>
              <a:t> to achieve an unsurpassed standard of innovative excellence in the niche market of bodywork for high-end buses.</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Each of the businesses mentioned so far operates a distinct business model that supports the specific way in which it seeks to develop its capabilities. However, they all share a continuing pursuit of excellence, distinctiveness of goods and services, and an ongoing bid to innovate.</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Distinctiveness of goods and services is achievable through innovation, but can also be the outcome of other factors. Some business models, for instance, are based on “</a:t>
            </a:r>
            <a:r>
              <a:rPr lang="en-US" sz="1800" b="1" dirty="0">
                <a:effectLst/>
                <a:latin typeface="Times New Roman" panose="02020603050405020304" pitchFamily="18" charset="0"/>
                <a:ea typeface="Times New Roman" panose="02020603050405020304" pitchFamily="18" charset="0"/>
              </a:rPr>
              <a:t>speed</a:t>
            </a:r>
            <a:r>
              <a:rPr lang="en-US" sz="1800" dirty="0">
                <a:effectLst/>
                <a:latin typeface="Times New Roman" panose="02020603050405020304" pitchFamily="18" charset="0"/>
                <a:ea typeface="Times New Roman" panose="02020603050405020304" pitchFamily="18" charset="0"/>
              </a:rPr>
              <a:t>”: adapting quickly to customer requirements, as seen in the paradigm case of Zara. Other enterprises find distinctiveness in their quality—whether intrinsic (Rolls-Royce), or linked to a highly characteristic market segment or “tribe” of buyers (Ducati). Still other firms adapt to local tastes or cater to relatively uninformed customers. The common denominator of these business models underpins a fifth category, “distinctive/adapted.” In the digital world, what’s more, distinctiveness can be taken to an extreme, where the relationship is one-on-one. This model has earned itself the name “long tail.” The concept flourishes on online sales platforms, which might take the form of a “store”—Amazon in its beginnings—or a “bazaar”—eBay. The crux is that drastically lowered transaction costs enable sellers to approach tiny market segments—sometimes comprising a single buyer—almost as efficiently as wide swathes of the market.</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These five categories of business models are not exhaustive. There must be others that are unclassifiable now, and still less so in the future—innovation being unpredictable by definition. What’s more, the categories overlap. A case study illustrating one category could just as easily illustrate another. So this outline, rather than providing a taxonomy, merely points out features that make a business model “good” at creating and capturing value. These business model features set in motion virtuous circles7 and bring about a positive dynamic. The robustness of a given business model is determined by the number of positive dynamics it is capable of enlisting, so lending it the ability to survive competition with other models, both present and potential.</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For further insight into these categories of business model, we can look at the virtuous circles that each of them entails. “Cost obsession” business models generate virtuous circles that gradually bring down the cost of manufacturing goods or providing services. The model might be driven by economies of scale (costs decrease as manufacturing volume increases), economies of learning (costs decrease as production accumulates), economies of capacity use (costs decrease as utilized capacity increases), or any combination of these elements and factors relating to scarce resources, such as location, techno-logy or knowledge. To generalize, all these virtuous circles lie on the supply side. We should be aware that the behavior of these costs in the tangible world, which is subject to physical limits, is not the same as in the online world, where scalability may be unlimited.</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By way of contrast, the virtuous circles garnered by “platform” models arise from network externalities and the “switch” costs accepted by the customer (“lock-in”)—here, the onus lies on the demand side of the market. These powerful virtuous circles sometimes enable the “winner” to corner most of the demand; but they are fragile, being easily transformed into vicious circles when another firm grabs the “winner” spot.</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“Global businesses” also depend on demand-linked virtuous circles, but usually require interaction with a key variable on the supply side. Swift internationalization captures the volume to achieve economies of scale, cover overheads, and reach innovation and brand-value milestones that would be otherwise unthinkable.</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other two business model categories also depend on supply/demand interactions. In the “seeking excellence” model, the key is innovation. Triggering a cycle of innovation is tough, because it requires you to outdo your competitors in several different ways at once to keep ahead. You need to implement best practices, secure employee commitment and attract the best talent—this is hard to keep up sustainably over time.</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“Distinctive/adapted” models impose the tough challenge of maintaining a sufficient standard of distinctiveness. Speed of adaptation is the key to winning the ongoing race to be first with what the consumer wants at the given time—the best she can get at that moment, because there is no other comparable choice. There is a constant struggle against the swift “commoditization” of the product or service.</a:t>
            </a:r>
            <a:endParaRPr lang="pl-PL"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 good business model is one capable of keeping alive a virtuous circle, or a combination of them. And in the competitive setting of the twenty-first century, strength lies in developing better and more innovative business models.</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D9E50DBC-2896-0A4C-AFF9-CCB22DA1C35C}" type="slidenum">
              <a:rPr lang="en-US" smtClean="0"/>
              <a:t>15</a:t>
            </a:fld>
            <a:endParaRPr lang="en-US" dirty="0"/>
          </a:p>
        </p:txBody>
      </p:sp>
    </p:spTree>
    <p:extLst>
      <p:ext uri="{BB962C8B-B14F-4D97-AF65-F5344CB8AC3E}">
        <p14:creationId xmlns:p14="http://schemas.microsoft.com/office/powerpoint/2010/main" val="15879427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A26271-6150-4D11-A0A9-1E6A556FA55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7F1ABA38-3555-4BD7-8040-3486DDDA1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43BA2478-B615-4BF3-BEE0-F588734C7615}"/>
              </a:ext>
            </a:extLst>
          </p:cNvPr>
          <p:cNvSpPr>
            <a:spLocks noGrp="1"/>
          </p:cNvSpPr>
          <p:nvPr>
            <p:ph type="dt" sz="half" idx="10"/>
          </p:nvPr>
        </p:nvSpPr>
        <p:spPr/>
        <p:txBody>
          <a:bodyPr/>
          <a:lstStyle/>
          <a:p>
            <a:fld id="{40DC04F5-EABF-41FE-9B3B-5E2D5C094455}" type="datetimeFigureOut">
              <a:rPr lang="pl-PL" smtClean="0"/>
              <a:t>04.11.2020</a:t>
            </a:fld>
            <a:endParaRPr lang="pl-PL"/>
          </a:p>
        </p:txBody>
      </p:sp>
      <p:sp>
        <p:nvSpPr>
          <p:cNvPr id="5" name="Symbol zastępczy stopki 4">
            <a:extLst>
              <a:ext uri="{FF2B5EF4-FFF2-40B4-BE49-F238E27FC236}">
                <a16:creationId xmlns="" xmlns:a16="http://schemas.microsoft.com/office/drawing/2014/main" id="{91504A81-BEB9-4E36-A7F1-0CCFF9942C7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4E876BD9-34AE-4CE2-985C-E3388E6220CE}"/>
              </a:ext>
            </a:extLst>
          </p:cNvPr>
          <p:cNvSpPr>
            <a:spLocks noGrp="1"/>
          </p:cNvSpPr>
          <p:nvPr>
            <p:ph type="sldNum" sz="quarter" idx="12"/>
          </p:nvPr>
        </p:nvSpPr>
        <p:spPr/>
        <p:txBody>
          <a:bodyPr/>
          <a:lstStyle/>
          <a:p>
            <a:fld id="{9E987C02-9ADA-4B99-AFAF-15C228295828}" type="slidenum">
              <a:rPr lang="pl-PL" smtClean="0"/>
              <a:t>‹#›</a:t>
            </a:fld>
            <a:endParaRPr lang="pl-PL"/>
          </a:p>
        </p:txBody>
      </p:sp>
    </p:spTree>
    <p:extLst>
      <p:ext uri="{BB962C8B-B14F-4D97-AF65-F5344CB8AC3E}">
        <p14:creationId xmlns:p14="http://schemas.microsoft.com/office/powerpoint/2010/main" val="2174309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11/4/2020</a:t>
            </a:fld>
            <a:endParaRPr lang="en-US" dirty="0"/>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dirty="0"/>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E8C3049-6B68-4E38-977A-C7B28A94B82F}"/>
              </a:ext>
            </a:extLst>
          </p:cNvPr>
          <p:cNvSpPr>
            <a:spLocks noGrp="1"/>
          </p:cNvSpPr>
          <p:nvPr>
            <p:ph type="subTitle" idx="1"/>
          </p:nvPr>
        </p:nvSpPr>
        <p:spPr>
          <a:xfrm>
            <a:off x="757646" y="3674088"/>
            <a:ext cx="9421224" cy="1305161"/>
          </a:xfrm>
        </p:spPr>
        <p:txBody>
          <a:bodyPr/>
          <a:lstStyle/>
          <a:p>
            <a:r>
              <a:rPr lang="pl-PL" sz="2200" dirty="0">
                <a:solidFill>
                  <a:srgbClr val="002060"/>
                </a:solidFill>
              </a:rPr>
              <a:t>Tomasz Nitkiewicz (CUT)</a:t>
            </a:r>
          </a:p>
          <a:p>
            <a:r>
              <a:rPr lang="pl-PL" sz="1800" dirty="0">
                <a:solidFill>
                  <a:srgbClr val="002060"/>
                </a:solidFill>
              </a:rPr>
              <a:t>with</a:t>
            </a:r>
          </a:p>
          <a:p>
            <a:r>
              <a:rPr lang="pl-PL" sz="2200" dirty="0">
                <a:solidFill>
                  <a:srgbClr val="002060"/>
                </a:solidFill>
              </a:rPr>
              <a:t>Andrei Szuder (UPB), </a:t>
            </a:r>
            <a:r>
              <a:rPr lang="pl-PL" sz="2200" dirty="0" err="1">
                <a:solidFill>
                  <a:srgbClr val="002060"/>
                </a:solidFill>
              </a:rPr>
              <a:t>Uttapol</a:t>
            </a:r>
            <a:r>
              <a:rPr lang="pl-PL" sz="2200" dirty="0">
                <a:solidFill>
                  <a:srgbClr val="002060"/>
                </a:solidFill>
              </a:rPr>
              <a:t> </a:t>
            </a:r>
            <a:r>
              <a:rPr lang="pl-PL" sz="2200" dirty="0" err="1">
                <a:solidFill>
                  <a:srgbClr val="002060"/>
                </a:solidFill>
              </a:rPr>
              <a:t>Smutkupt</a:t>
            </a:r>
            <a:r>
              <a:rPr lang="pl-PL" sz="2200" dirty="0">
                <a:solidFill>
                  <a:srgbClr val="002060"/>
                </a:solidFill>
              </a:rPr>
              <a:t> (CMU), Jorge Cunha (</a:t>
            </a:r>
            <a:r>
              <a:rPr lang="pl-PL" sz="2200" dirty="0" err="1">
                <a:solidFill>
                  <a:srgbClr val="002060"/>
                </a:solidFill>
              </a:rPr>
              <a:t>Uminho</a:t>
            </a:r>
            <a:r>
              <a:rPr lang="pl-PL" sz="2200" dirty="0">
                <a:solidFill>
                  <a:srgbClr val="002060"/>
                </a:solidFill>
              </a:rPr>
              <a:t>)</a:t>
            </a:r>
          </a:p>
          <a:p>
            <a:endParaRPr lang="pl-PL" sz="2400" dirty="0">
              <a:solidFill>
                <a:srgbClr val="002060"/>
              </a:solidFill>
            </a:endParaRPr>
          </a:p>
        </p:txBody>
      </p:sp>
      <p:sp>
        <p:nvSpPr>
          <p:cNvPr id="4" name="Title 1"/>
          <p:cNvSpPr txBox="1">
            <a:spLocks/>
          </p:cNvSpPr>
          <p:nvPr/>
        </p:nvSpPr>
        <p:spPr>
          <a:xfrm>
            <a:off x="1259895" y="1867769"/>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nSpc>
                <a:spcPct val="150000"/>
              </a:lnSpc>
            </a:pPr>
            <a:r>
              <a:rPr lang="en-US" sz="2800" dirty="0">
                <a:solidFill>
                  <a:srgbClr val="002060"/>
                </a:solidFill>
              </a:rPr>
              <a:t>Course </a:t>
            </a:r>
            <a:r>
              <a:rPr lang="pl-PL" sz="2800" dirty="0">
                <a:solidFill>
                  <a:srgbClr val="002060"/>
                </a:solidFill>
              </a:rPr>
              <a:t>1. </a:t>
            </a:r>
            <a:r>
              <a:rPr lang="th-TH" sz="2800" dirty="0">
                <a:solidFill>
                  <a:srgbClr val="002060"/>
                </a:solidFill>
              </a:rPr>
              <a:t>การบริหารจัดการองค์กรใน</a:t>
            </a:r>
            <a:r>
              <a:rPr lang="th-TH" sz="2800" dirty="0" err="1">
                <a:solidFill>
                  <a:srgbClr val="002060"/>
                </a:solidFill>
              </a:rPr>
              <a:t>เศรษฐกิจ</a:t>
            </a:r>
            <a:r>
              <a:rPr lang="th-TH" sz="2800" dirty="0" err="1" smtClean="0">
                <a:solidFill>
                  <a:srgbClr val="002060"/>
                </a:solidFill>
              </a:rPr>
              <a:t>ดิจิทัล</a:t>
            </a:r>
            <a:endParaRPr lang="pl-PL" sz="2800" i="0" u="none" strike="noStrike" baseline="0" dirty="0">
              <a:latin typeface="Arial-BoldMT"/>
            </a:endParaRPr>
          </a:p>
          <a:p>
            <a:pPr>
              <a:lnSpc>
                <a:spcPct val="150000"/>
              </a:lnSpc>
            </a:pPr>
            <a:r>
              <a:rPr lang="th-TH" sz="2000" dirty="0" smtClean="0">
                <a:solidFill>
                  <a:srgbClr val="002060"/>
                </a:solidFill>
                <a:latin typeface="Arial-BoldMT"/>
              </a:rPr>
              <a:t>เอกสาร</a:t>
            </a:r>
            <a:r>
              <a:rPr lang="th-TH" sz="2000" dirty="0">
                <a:solidFill>
                  <a:srgbClr val="002060"/>
                </a:solidFill>
                <a:latin typeface="Arial-BoldMT"/>
              </a:rPr>
              <a:t>ประกอบการเรียนการสอน</a:t>
            </a:r>
            <a:endParaRPr lang="en-US" sz="2000" dirty="0">
              <a:solidFill>
                <a:srgbClr val="002060"/>
              </a:solidFill>
            </a:endParaRPr>
          </a:p>
          <a:p>
            <a:pPr>
              <a:lnSpc>
                <a:spcPct val="150000"/>
              </a:lnSpc>
            </a:pPr>
            <a:endParaRPr lang="en-US" sz="2000" dirty="0">
              <a:solidFill>
                <a:srgbClr val="002060"/>
              </a:solidFill>
            </a:endParaRPr>
          </a:p>
        </p:txBody>
      </p:sp>
    </p:spTree>
    <p:extLst>
      <p:ext uri="{BB962C8B-B14F-4D97-AF65-F5344CB8AC3E}">
        <p14:creationId xmlns:p14="http://schemas.microsoft.com/office/powerpoint/2010/main" val="201405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CE01CD-1966-4F5F-9D26-689A49CA9657}"/>
              </a:ext>
            </a:extLst>
          </p:cNvPr>
          <p:cNvSpPr>
            <a:spLocks noGrp="1"/>
          </p:cNvSpPr>
          <p:nvPr>
            <p:ph type="title"/>
          </p:nvPr>
        </p:nvSpPr>
        <p:spPr/>
        <p:txBody>
          <a:bodyPr>
            <a:normAutofit fontScale="90000"/>
          </a:bodyPr>
          <a:lstStyle/>
          <a:p>
            <a:r>
              <a:rPr lang="pl-PL" sz="2800" dirty="0">
                <a:solidFill>
                  <a:srgbClr val="002060"/>
                </a:solidFill>
                <a:latin typeface="Arial-BoldMT"/>
              </a:rPr>
              <a:t>M2: </a:t>
            </a:r>
            <a:r>
              <a:rPr lang="th-TH" sz="2800" dirty="0">
                <a:solidFill>
                  <a:srgbClr val="002060"/>
                </a:solidFill>
                <a:latin typeface="Arial-BoldMT"/>
              </a:rPr>
              <a:t>สิ่งจำเป็นสำหรับธุรกิจแนว</a:t>
            </a:r>
            <a:r>
              <a:rPr lang="th-TH" sz="2800" dirty="0" smtClean="0">
                <a:solidFill>
                  <a:srgbClr val="002060"/>
                </a:solidFill>
                <a:latin typeface="Arial-BoldMT"/>
              </a:rPr>
              <a:t>ใหม่</a:t>
            </a:r>
            <a:r>
              <a:rPr lang="pl-PL" sz="2800" dirty="0">
                <a:solidFill>
                  <a:srgbClr val="002060"/>
                </a:solidFill>
                <a:latin typeface="Arial-BoldMT"/>
              </a:rPr>
              <a:t/>
            </a:r>
            <a:br>
              <a:rPr lang="pl-PL" sz="2800" dirty="0">
                <a:solidFill>
                  <a:srgbClr val="002060"/>
                </a:solidFill>
                <a:latin typeface="Arial-BoldMT"/>
              </a:rPr>
            </a:br>
            <a:r>
              <a:rPr lang="th-TH" sz="2800" dirty="0" smtClean="0">
                <a:solidFill>
                  <a:srgbClr val="002060"/>
                </a:solidFill>
                <a:latin typeface="Arial-BoldMT"/>
              </a:rPr>
              <a:t>กระบวนการ</a:t>
            </a:r>
            <a:r>
              <a:rPr lang="th-TH" sz="2800" dirty="0" err="1" smtClean="0">
                <a:solidFill>
                  <a:srgbClr val="002060"/>
                </a:solidFill>
                <a:latin typeface="Arial-BoldMT"/>
              </a:rPr>
              <a:t>เปลี่ยนแปลง</a:t>
            </a:r>
            <a:r>
              <a:rPr lang="th-TH" sz="2800" dirty="0" err="1" smtClean="0">
                <a:solidFill>
                  <a:srgbClr val="002060"/>
                </a:solidFill>
                <a:latin typeface="Arial-BoldMT"/>
              </a:rPr>
              <a:t>ดิจิทัล</a:t>
            </a:r>
            <a:endParaRPr lang="pl-PL" sz="2800" dirty="0"/>
          </a:p>
        </p:txBody>
      </p:sp>
      <p:pic>
        <p:nvPicPr>
          <p:cNvPr id="4" name="Symbol zastępczy zawartości 3">
            <a:extLst>
              <a:ext uri="{FF2B5EF4-FFF2-40B4-BE49-F238E27FC236}">
                <a16:creationId xmlns="" xmlns:a16="http://schemas.microsoft.com/office/drawing/2014/main" id="{6E4020BE-BAD9-46CB-8DB9-6EE9159671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998" y="4220024"/>
            <a:ext cx="5181524" cy="2552700"/>
          </a:xfrm>
        </p:spPr>
      </p:pic>
      <p:sp>
        <p:nvSpPr>
          <p:cNvPr id="7" name="pole tekstowe 6">
            <a:extLst>
              <a:ext uri="{FF2B5EF4-FFF2-40B4-BE49-F238E27FC236}">
                <a16:creationId xmlns="" xmlns:a16="http://schemas.microsoft.com/office/drawing/2014/main" id="{73F8302D-49FE-466A-BC55-AAA484B2F27F}"/>
              </a:ext>
            </a:extLst>
          </p:cNvPr>
          <p:cNvSpPr txBox="1"/>
          <p:nvPr/>
        </p:nvSpPr>
        <p:spPr>
          <a:xfrm>
            <a:off x="8699500" y="6108208"/>
            <a:ext cx="1895071" cy="369332"/>
          </a:xfrm>
          <a:prstGeom prst="rect">
            <a:avLst/>
          </a:prstGeom>
          <a:noFill/>
        </p:spPr>
        <p:txBody>
          <a:bodyPr wrap="none" rtlCol="0">
            <a:spAutoFit/>
          </a:bodyPr>
          <a:lstStyle/>
          <a:p>
            <a:r>
              <a:rPr lang="pl-PL" dirty="0"/>
              <a:t>(</a:t>
            </a:r>
            <a:r>
              <a:rPr lang="pl-PL" dirty="0" err="1"/>
              <a:t>Hinchcliffe</a:t>
            </a:r>
            <a:r>
              <a:rPr lang="pl-PL" dirty="0"/>
              <a:t>, 2018)</a:t>
            </a:r>
          </a:p>
        </p:txBody>
      </p:sp>
      <p:pic>
        <p:nvPicPr>
          <p:cNvPr id="9" name="Obraz 8">
            <a:extLst>
              <a:ext uri="{FF2B5EF4-FFF2-40B4-BE49-F238E27FC236}">
                <a16:creationId xmlns="" xmlns:a16="http://schemas.microsoft.com/office/drawing/2014/main" id="{B2B74867-2E40-406A-8292-74439559D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303" y="1504154"/>
            <a:ext cx="4175794" cy="2394511"/>
          </a:xfrm>
          <a:prstGeom prst="rect">
            <a:avLst/>
          </a:prstGeom>
        </p:spPr>
      </p:pic>
      <p:pic>
        <p:nvPicPr>
          <p:cNvPr id="11" name="Obraz 10">
            <a:extLst>
              <a:ext uri="{FF2B5EF4-FFF2-40B4-BE49-F238E27FC236}">
                <a16:creationId xmlns="" xmlns:a16="http://schemas.microsoft.com/office/drawing/2014/main" id="{9D9527C4-EDF9-424B-9424-2E944378F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614" y="1529427"/>
            <a:ext cx="3834482" cy="2712306"/>
          </a:xfrm>
          <a:prstGeom prst="rect">
            <a:avLst/>
          </a:prstGeom>
        </p:spPr>
      </p:pic>
      <p:pic>
        <p:nvPicPr>
          <p:cNvPr id="13" name="Obraz 12">
            <a:extLst>
              <a:ext uri="{FF2B5EF4-FFF2-40B4-BE49-F238E27FC236}">
                <a16:creationId xmlns="" xmlns:a16="http://schemas.microsoft.com/office/drawing/2014/main" id="{9AC3C4A6-8A46-4D23-85BA-2EBED533F5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034" y="3102005"/>
            <a:ext cx="3736001" cy="2729410"/>
          </a:xfrm>
          <a:prstGeom prst="rect">
            <a:avLst/>
          </a:prstGeom>
        </p:spPr>
      </p:pic>
    </p:spTree>
    <p:extLst>
      <p:ext uri="{BB962C8B-B14F-4D97-AF65-F5344CB8AC3E}">
        <p14:creationId xmlns:p14="http://schemas.microsoft.com/office/powerpoint/2010/main" val="20535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 xmlns:a16="http://schemas.microsoft.com/office/drawing/2014/main" id="{B2B74867-2E40-406A-8292-74439559D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91216"/>
          </a:xfrm>
          <a:prstGeom prst="rect">
            <a:avLst/>
          </a:prstGeom>
        </p:spPr>
      </p:pic>
    </p:spTree>
    <p:extLst>
      <p:ext uri="{BB962C8B-B14F-4D97-AF65-F5344CB8AC3E}">
        <p14:creationId xmlns:p14="http://schemas.microsoft.com/office/powerpoint/2010/main" val="277227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CE01CD-1966-4F5F-9D26-689A49CA9657}"/>
              </a:ext>
            </a:extLst>
          </p:cNvPr>
          <p:cNvSpPr>
            <a:spLocks noGrp="1"/>
          </p:cNvSpPr>
          <p:nvPr>
            <p:ph type="title"/>
          </p:nvPr>
        </p:nvSpPr>
        <p:spPr/>
        <p:txBody>
          <a:bodyPr>
            <a:normAutofit/>
          </a:bodyPr>
          <a:lstStyle/>
          <a:p>
            <a:r>
              <a:rPr lang="pl-PL" sz="2800" dirty="0">
                <a:solidFill>
                  <a:srgbClr val="002060"/>
                </a:solidFill>
                <a:latin typeface="Arial-BoldMT"/>
              </a:rPr>
              <a:t>M2: New business </a:t>
            </a:r>
            <a:r>
              <a:rPr lang="pl-PL" sz="2800" dirty="0" err="1">
                <a:solidFill>
                  <a:srgbClr val="002060"/>
                </a:solidFill>
                <a:latin typeface="Arial-BoldMT"/>
              </a:rPr>
              <a:t>imperatives</a:t>
            </a:r>
            <a:r>
              <a:rPr lang="pl-PL" sz="2800" dirty="0">
                <a:solidFill>
                  <a:srgbClr val="002060"/>
                </a:solidFill>
                <a:latin typeface="Arial-BoldMT"/>
              </a:rPr>
              <a:t/>
            </a:r>
            <a:br>
              <a:rPr lang="pl-PL" sz="2800" dirty="0">
                <a:solidFill>
                  <a:srgbClr val="002060"/>
                </a:solidFill>
                <a:latin typeface="Arial-BoldMT"/>
              </a:rPr>
            </a:br>
            <a:r>
              <a:rPr lang="pl-PL" sz="2000" dirty="0">
                <a:latin typeface="Arial-BoldMT"/>
              </a:rPr>
              <a:t>Digital </a:t>
            </a:r>
            <a:r>
              <a:rPr lang="pl-PL" sz="2000" dirty="0" err="1">
                <a:latin typeface="Arial-BoldMT"/>
              </a:rPr>
              <a:t>transformation</a:t>
            </a:r>
            <a:r>
              <a:rPr lang="pl-PL" sz="2000" dirty="0">
                <a:latin typeface="Arial-BoldMT"/>
              </a:rPr>
              <a:t> </a:t>
            </a:r>
            <a:r>
              <a:rPr lang="pl-PL" sz="2000" dirty="0" err="1">
                <a:latin typeface="Arial-BoldMT"/>
              </a:rPr>
              <a:t>process</a:t>
            </a:r>
            <a:endParaRPr lang="pl-PL" sz="2800" dirty="0"/>
          </a:p>
        </p:txBody>
      </p:sp>
      <p:pic>
        <p:nvPicPr>
          <p:cNvPr id="4" name="Symbol zastępczy zawartości 3">
            <a:extLst>
              <a:ext uri="{FF2B5EF4-FFF2-40B4-BE49-F238E27FC236}">
                <a16:creationId xmlns="" xmlns:a16="http://schemas.microsoft.com/office/drawing/2014/main" id="{6E4020BE-BAD9-46CB-8DB9-6EE9159671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998" y="4220024"/>
            <a:ext cx="5181524" cy="2552700"/>
          </a:xfrm>
        </p:spPr>
      </p:pic>
      <p:sp>
        <p:nvSpPr>
          <p:cNvPr id="7" name="pole tekstowe 6">
            <a:extLst>
              <a:ext uri="{FF2B5EF4-FFF2-40B4-BE49-F238E27FC236}">
                <a16:creationId xmlns="" xmlns:a16="http://schemas.microsoft.com/office/drawing/2014/main" id="{73F8302D-49FE-466A-BC55-AAA484B2F27F}"/>
              </a:ext>
            </a:extLst>
          </p:cNvPr>
          <p:cNvSpPr txBox="1"/>
          <p:nvPr/>
        </p:nvSpPr>
        <p:spPr>
          <a:xfrm>
            <a:off x="8699500" y="6108208"/>
            <a:ext cx="1895071" cy="369332"/>
          </a:xfrm>
          <a:prstGeom prst="rect">
            <a:avLst/>
          </a:prstGeom>
          <a:noFill/>
        </p:spPr>
        <p:txBody>
          <a:bodyPr wrap="none" rtlCol="0">
            <a:spAutoFit/>
          </a:bodyPr>
          <a:lstStyle/>
          <a:p>
            <a:r>
              <a:rPr lang="pl-PL" dirty="0"/>
              <a:t>(</a:t>
            </a:r>
            <a:r>
              <a:rPr lang="pl-PL" dirty="0" err="1"/>
              <a:t>Hinchcliffe</a:t>
            </a:r>
            <a:r>
              <a:rPr lang="pl-PL" dirty="0"/>
              <a:t>, 2018)</a:t>
            </a:r>
          </a:p>
        </p:txBody>
      </p:sp>
      <p:pic>
        <p:nvPicPr>
          <p:cNvPr id="9" name="Obraz 8">
            <a:extLst>
              <a:ext uri="{FF2B5EF4-FFF2-40B4-BE49-F238E27FC236}">
                <a16:creationId xmlns="" xmlns:a16="http://schemas.microsoft.com/office/drawing/2014/main" id="{B2B74867-2E40-406A-8292-74439559D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303" y="1504154"/>
            <a:ext cx="4175794" cy="2394511"/>
          </a:xfrm>
          <a:prstGeom prst="rect">
            <a:avLst/>
          </a:prstGeom>
        </p:spPr>
      </p:pic>
      <p:pic>
        <p:nvPicPr>
          <p:cNvPr id="13" name="Obraz 12">
            <a:extLst>
              <a:ext uri="{FF2B5EF4-FFF2-40B4-BE49-F238E27FC236}">
                <a16:creationId xmlns="" xmlns:a16="http://schemas.microsoft.com/office/drawing/2014/main" id="{9AC3C4A6-8A46-4D23-85BA-2EBED533F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9034" y="3102005"/>
            <a:ext cx="3736001" cy="2729410"/>
          </a:xfrm>
          <a:prstGeom prst="rect">
            <a:avLst/>
          </a:prstGeom>
        </p:spPr>
      </p:pic>
      <p:pic>
        <p:nvPicPr>
          <p:cNvPr id="11" name="Obraz 10">
            <a:extLst>
              <a:ext uri="{FF2B5EF4-FFF2-40B4-BE49-F238E27FC236}">
                <a16:creationId xmlns="" xmlns:a16="http://schemas.microsoft.com/office/drawing/2014/main" id="{9D9527C4-EDF9-424B-9424-2E944378F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6058"/>
            <a:ext cx="9613900" cy="6800355"/>
          </a:xfrm>
          <a:prstGeom prst="rect">
            <a:avLst/>
          </a:prstGeom>
        </p:spPr>
      </p:pic>
    </p:spTree>
    <p:extLst>
      <p:ext uri="{BB962C8B-B14F-4D97-AF65-F5344CB8AC3E}">
        <p14:creationId xmlns:p14="http://schemas.microsoft.com/office/powerpoint/2010/main" val="307057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 xmlns:a16="http://schemas.microsoft.com/office/drawing/2014/main" id="{9D9527C4-EDF9-424B-9424-2E944378F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18" y="1336705"/>
            <a:ext cx="4394200" cy="3108220"/>
          </a:xfrm>
          <a:prstGeom prst="rect">
            <a:avLst/>
          </a:prstGeom>
        </p:spPr>
      </p:pic>
      <p:sp>
        <p:nvSpPr>
          <p:cNvPr id="2" name="Tytuł 1">
            <a:extLst>
              <a:ext uri="{FF2B5EF4-FFF2-40B4-BE49-F238E27FC236}">
                <a16:creationId xmlns="" xmlns:a16="http://schemas.microsoft.com/office/drawing/2014/main" id="{59CE01CD-1966-4F5F-9D26-689A49CA9657}"/>
              </a:ext>
            </a:extLst>
          </p:cNvPr>
          <p:cNvSpPr>
            <a:spLocks noGrp="1"/>
          </p:cNvSpPr>
          <p:nvPr>
            <p:ph type="title"/>
          </p:nvPr>
        </p:nvSpPr>
        <p:spPr/>
        <p:txBody>
          <a:bodyPr>
            <a:normAutofit/>
          </a:bodyPr>
          <a:lstStyle/>
          <a:p>
            <a:r>
              <a:rPr lang="pl-PL" sz="2800" dirty="0">
                <a:solidFill>
                  <a:srgbClr val="002060"/>
                </a:solidFill>
                <a:latin typeface="Arial-BoldMT"/>
              </a:rPr>
              <a:t>M2: New business </a:t>
            </a:r>
            <a:r>
              <a:rPr lang="pl-PL" sz="2800" dirty="0" err="1">
                <a:solidFill>
                  <a:srgbClr val="002060"/>
                </a:solidFill>
                <a:latin typeface="Arial-BoldMT"/>
              </a:rPr>
              <a:t>imperatives</a:t>
            </a:r>
            <a:r>
              <a:rPr lang="pl-PL" sz="2800" dirty="0">
                <a:solidFill>
                  <a:srgbClr val="002060"/>
                </a:solidFill>
                <a:latin typeface="Arial-BoldMT"/>
              </a:rPr>
              <a:t/>
            </a:r>
            <a:br>
              <a:rPr lang="pl-PL" sz="2800" dirty="0">
                <a:solidFill>
                  <a:srgbClr val="002060"/>
                </a:solidFill>
                <a:latin typeface="Arial-BoldMT"/>
              </a:rPr>
            </a:br>
            <a:r>
              <a:rPr lang="pl-PL" sz="2000" dirty="0">
                <a:latin typeface="Arial-BoldMT"/>
              </a:rPr>
              <a:t>Digital </a:t>
            </a:r>
            <a:r>
              <a:rPr lang="pl-PL" sz="2000" dirty="0" err="1">
                <a:latin typeface="Arial-BoldMT"/>
              </a:rPr>
              <a:t>transformation</a:t>
            </a:r>
            <a:r>
              <a:rPr lang="pl-PL" sz="2000" dirty="0">
                <a:latin typeface="Arial-BoldMT"/>
              </a:rPr>
              <a:t> </a:t>
            </a:r>
            <a:r>
              <a:rPr lang="pl-PL" sz="2000" dirty="0" err="1">
                <a:latin typeface="Arial-BoldMT"/>
              </a:rPr>
              <a:t>process</a:t>
            </a:r>
            <a:endParaRPr lang="pl-PL" sz="2800" dirty="0"/>
          </a:p>
        </p:txBody>
      </p:sp>
      <p:pic>
        <p:nvPicPr>
          <p:cNvPr id="4" name="Symbol zastępczy zawartości 3">
            <a:extLst>
              <a:ext uri="{FF2B5EF4-FFF2-40B4-BE49-F238E27FC236}">
                <a16:creationId xmlns="" xmlns:a16="http://schemas.microsoft.com/office/drawing/2014/main" id="{6E4020BE-BAD9-46CB-8DB9-6EE91596713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8998" y="4220024"/>
            <a:ext cx="5181524" cy="2552700"/>
          </a:xfrm>
        </p:spPr>
      </p:pic>
      <p:sp>
        <p:nvSpPr>
          <p:cNvPr id="7" name="pole tekstowe 6">
            <a:extLst>
              <a:ext uri="{FF2B5EF4-FFF2-40B4-BE49-F238E27FC236}">
                <a16:creationId xmlns="" xmlns:a16="http://schemas.microsoft.com/office/drawing/2014/main" id="{73F8302D-49FE-466A-BC55-AAA484B2F27F}"/>
              </a:ext>
            </a:extLst>
          </p:cNvPr>
          <p:cNvSpPr txBox="1"/>
          <p:nvPr/>
        </p:nvSpPr>
        <p:spPr>
          <a:xfrm>
            <a:off x="8699500" y="6108208"/>
            <a:ext cx="1895071" cy="369332"/>
          </a:xfrm>
          <a:prstGeom prst="rect">
            <a:avLst/>
          </a:prstGeom>
          <a:noFill/>
        </p:spPr>
        <p:txBody>
          <a:bodyPr wrap="none" rtlCol="0">
            <a:spAutoFit/>
          </a:bodyPr>
          <a:lstStyle/>
          <a:p>
            <a:r>
              <a:rPr lang="pl-PL" dirty="0"/>
              <a:t>(</a:t>
            </a:r>
            <a:r>
              <a:rPr lang="pl-PL" dirty="0" err="1"/>
              <a:t>Hinchcliffe</a:t>
            </a:r>
            <a:r>
              <a:rPr lang="pl-PL" dirty="0"/>
              <a:t>, 2018)</a:t>
            </a:r>
          </a:p>
        </p:txBody>
      </p:sp>
      <p:pic>
        <p:nvPicPr>
          <p:cNvPr id="9" name="Obraz 8">
            <a:extLst>
              <a:ext uri="{FF2B5EF4-FFF2-40B4-BE49-F238E27FC236}">
                <a16:creationId xmlns="" xmlns:a16="http://schemas.microsoft.com/office/drawing/2014/main" id="{B2B74867-2E40-406A-8292-74439559D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5303" y="1504154"/>
            <a:ext cx="4175794" cy="2394511"/>
          </a:xfrm>
          <a:prstGeom prst="rect">
            <a:avLst/>
          </a:prstGeom>
        </p:spPr>
      </p:pic>
      <p:pic>
        <p:nvPicPr>
          <p:cNvPr id="13" name="Obraz 12">
            <a:extLst>
              <a:ext uri="{FF2B5EF4-FFF2-40B4-BE49-F238E27FC236}">
                <a16:creationId xmlns="" xmlns:a16="http://schemas.microsoft.com/office/drawing/2014/main" id="{9AC3C4A6-8A46-4D23-85BA-2EBED533F5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050" y="-45578"/>
            <a:ext cx="9613900" cy="7023626"/>
          </a:xfrm>
          <a:prstGeom prst="rect">
            <a:avLst/>
          </a:prstGeom>
        </p:spPr>
      </p:pic>
    </p:spTree>
    <p:extLst>
      <p:ext uri="{BB962C8B-B14F-4D97-AF65-F5344CB8AC3E}">
        <p14:creationId xmlns:p14="http://schemas.microsoft.com/office/powerpoint/2010/main" val="332387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CE01CD-1966-4F5F-9D26-689A49CA9657}"/>
              </a:ext>
            </a:extLst>
          </p:cNvPr>
          <p:cNvSpPr>
            <a:spLocks noGrp="1"/>
          </p:cNvSpPr>
          <p:nvPr>
            <p:ph type="title"/>
          </p:nvPr>
        </p:nvSpPr>
        <p:spPr/>
        <p:txBody>
          <a:bodyPr>
            <a:normAutofit/>
          </a:bodyPr>
          <a:lstStyle/>
          <a:p>
            <a:r>
              <a:rPr lang="pl-PL" sz="2800" dirty="0">
                <a:solidFill>
                  <a:srgbClr val="002060"/>
                </a:solidFill>
                <a:latin typeface="Arial-BoldMT"/>
              </a:rPr>
              <a:t>M2: New business </a:t>
            </a:r>
            <a:r>
              <a:rPr lang="pl-PL" sz="2800" dirty="0" err="1">
                <a:solidFill>
                  <a:srgbClr val="002060"/>
                </a:solidFill>
                <a:latin typeface="Arial-BoldMT"/>
              </a:rPr>
              <a:t>imperatives</a:t>
            </a:r>
            <a:r>
              <a:rPr lang="pl-PL" sz="2800" dirty="0">
                <a:solidFill>
                  <a:srgbClr val="002060"/>
                </a:solidFill>
                <a:latin typeface="Arial-BoldMT"/>
              </a:rPr>
              <a:t/>
            </a:r>
            <a:br>
              <a:rPr lang="pl-PL" sz="2800" dirty="0">
                <a:solidFill>
                  <a:srgbClr val="002060"/>
                </a:solidFill>
                <a:latin typeface="Arial-BoldMT"/>
              </a:rPr>
            </a:br>
            <a:r>
              <a:rPr lang="pl-PL" sz="2000" dirty="0">
                <a:latin typeface="Arial-BoldMT"/>
              </a:rPr>
              <a:t>Digital </a:t>
            </a:r>
            <a:r>
              <a:rPr lang="pl-PL" sz="2000" dirty="0" err="1">
                <a:latin typeface="Arial-BoldMT"/>
              </a:rPr>
              <a:t>transformation</a:t>
            </a:r>
            <a:r>
              <a:rPr lang="pl-PL" sz="2000" dirty="0">
                <a:latin typeface="Arial-BoldMT"/>
              </a:rPr>
              <a:t> </a:t>
            </a:r>
            <a:r>
              <a:rPr lang="pl-PL" sz="2000" dirty="0" err="1">
                <a:latin typeface="Arial-BoldMT"/>
              </a:rPr>
              <a:t>process</a:t>
            </a:r>
            <a:endParaRPr lang="pl-PL" sz="2800" dirty="0"/>
          </a:p>
        </p:txBody>
      </p:sp>
      <p:pic>
        <p:nvPicPr>
          <p:cNvPr id="9" name="Obraz 8">
            <a:extLst>
              <a:ext uri="{FF2B5EF4-FFF2-40B4-BE49-F238E27FC236}">
                <a16:creationId xmlns="" xmlns:a16="http://schemas.microsoft.com/office/drawing/2014/main" id="{B2B74867-2E40-406A-8292-74439559D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303" y="1504154"/>
            <a:ext cx="4175794" cy="2394511"/>
          </a:xfrm>
          <a:prstGeom prst="rect">
            <a:avLst/>
          </a:prstGeom>
        </p:spPr>
      </p:pic>
      <p:pic>
        <p:nvPicPr>
          <p:cNvPr id="11" name="Obraz 10">
            <a:extLst>
              <a:ext uri="{FF2B5EF4-FFF2-40B4-BE49-F238E27FC236}">
                <a16:creationId xmlns="" xmlns:a16="http://schemas.microsoft.com/office/drawing/2014/main" id="{9D9527C4-EDF9-424B-9424-2E944378F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614" y="1529427"/>
            <a:ext cx="3834482" cy="2712306"/>
          </a:xfrm>
          <a:prstGeom prst="rect">
            <a:avLst/>
          </a:prstGeom>
        </p:spPr>
      </p:pic>
      <p:pic>
        <p:nvPicPr>
          <p:cNvPr id="13" name="Obraz 12">
            <a:extLst>
              <a:ext uri="{FF2B5EF4-FFF2-40B4-BE49-F238E27FC236}">
                <a16:creationId xmlns="" xmlns:a16="http://schemas.microsoft.com/office/drawing/2014/main" id="{9AC3C4A6-8A46-4D23-85BA-2EBED533F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9034" y="3102005"/>
            <a:ext cx="3736001" cy="2729410"/>
          </a:xfrm>
          <a:prstGeom prst="rect">
            <a:avLst/>
          </a:prstGeom>
        </p:spPr>
      </p:pic>
      <p:pic>
        <p:nvPicPr>
          <p:cNvPr id="4" name="Symbol zastępczy zawartości 3">
            <a:extLst>
              <a:ext uri="{FF2B5EF4-FFF2-40B4-BE49-F238E27FC236}">
                <a16:creationId xmlns="" xmlns:a16="http://schemas.microsoft.com/office/drawing/2014/main" id="{6E4020BE-BAD9-46CB-8DB9-6EE915967138}"/>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60354"/>
            <a:ext cx="12276061" cy="6047854"/>
          </a:xfrm>
        </p:spPr>
      </p:pic>
    </p:spTree>
    <p:extLst>
      <p:ext uri="{BB962C8B-B14F-4D97-AF65-F5344CB8AC3E}">
        <p14:creationId xmlns:p14="http://schemas.microsoft.com/office/powerpoint/2010/main" val="76427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3D2D64-D021-42EC-9B8A-2CA3D39CCD4E}"/>
              </a:ext>
            </a:extLst>
          </p:cNvPr>
          <p:cNvSpPr>
            <a:spLocks noGrp="1"/>
          </p:cNvSpPr>
          <p:nvPr>
            <p:ph type="title"/>
          </p:nvPr>
        </p:nvSpPr>
        <p:spPr/>
        <p:txBody>
          <a:bodyPr>
            <a:normAutofit fontScale="90000"/>
          </a:bodyPr>
          <a:lstStyle/>
          <a:p>
            <a:r>
              <a:rPr lang="pl-PL" sz="3200" dirty="0">
                <a:solidFill>
                  <a:srgbClr val="002060"/>
                </a:solidFill>
                <a:latin typeface="Arial-BoldMT"/>
              </a:rPr>
              <a:t>M2: </a:t>
            </a:r>
            <a:r>
              <a:rPr lang="th-TH" dirty="0" smtClean="0">
                <a:solidFill>
                  <a:srgbClr val="002060"/>
                </a:solidFill>
                <a:latin typeface="Arial-BoldMT"/>
              </a:rPr>
              <a:t>การ</a:t>
            </a:r>
            <a:r>
              <a:rPr lang="th-TH" dirty="0">
                <a:solidFill>
                  <a:srgbClr val="002060"/>
                </a:solidFill>
                <a:latin typeface="Arial-BoldMT"/>
              </a:rPr>
              <a:t>ก่อโมเดลธุรกิจและ</a:t>
            </a:r>
            <a:r>
              <a:rPr lang="th-TH" dirty="0" smtClean="0">
                <a:solidFill>
                  <a:srgbClr val="002060"/>
                </a:solidFill>
                <a:latin typeface="Arial-BoldMT"/>
              </a:rPr>
              <a:t>องค์ประกอบ</a:t>
            </a:r>
            <a:r>
              <a:rPr lang="pl-PL" sz="3200" dirty="0">
                <a:solidFill>
                  <a:srgbClr val="002060"/>
                </a:solidFill>
                <a:latin typeface="Arial-BoldMT"/>
              </a:rPr>
              <a:t/>
            </a:r>
            <a:br>
              <a:rPr lang="pl-PL" sz="3200" dirty="0">
                <a:solidFill>
                  <a:srgbClr val="002060"/>
                </a:solidFill>
                <a:latin typeface="Arial-BoldMT"/>
              </a:rPr>
            </a:br>
            <a:r>
              <a:rPr lang="th-TH" sz="3200" dirty="0" smtClean="0">
                <a:solidFill>
                  <a:srgbClr val="002060"/>
                </a:solidFill>
                <a:latin typeface="Arial-BoldMT"/>
              </a:rPr>
              <a:t>ประเภทของนวัตกรรมโมเดลธุรกิจ</a:t>
            </a:r>
            <a:endParaRPr lang="pl-PL" dirty="0"/>
          </a:p>
        </p:txBody>
      </p:sp>
      <p:graphicFrame>
        <p:nvGraphicFramePr>
          <p:cNvPr id="4" name="Tabela 4">
            <a:extLst>
              <a:ext uri="{FF2B5EF4-FFF2-40B4-BE49-F238E27FC236}">
                <a16:creationId xmlns="" xmlns:a16="http://schemas.microsoft.com/office/drawing/2014/main" id="{D07DD134-A546-4D99-88C7-17E5C9B5FCFA}"/>
              </a:ext>
            </a:extLst>
          </p:cNvPr>
          <p:cNvGraphicFramePr>
            <a:graphicFrameLocks noGrp="1"/>
          </p:cNvGraphicFramePr>
          <p:nvPr>
            <p:ph idx="1"/>
            <p:extLst>
              <p:ext uri="{D42A27DB-BD31-4B8C-83A1-F6EECF244321}">
                <p14:modId xmlns:p14="http://schemas.microsoft.com/office/powerpoint/2010/main" val="837913721"/>
              </p:ext>
            </p:extLst>
          </p:nvPr>
        </p:nvGraphicFramePr>
        <p:xfrm>
          <a:off x="476250" y="1693863"/>
          <a:ext cx="11228388" cy="4668520"/>
        </p:xfrm>
        <a:graphic>
          <a:graphicData uri="http://schemas.openxmlformats.org/drawingml/2006/table">
            <a:tbl>
              <a:tblPr firstRow="1" bandRow="1">
                <a:tableStyleId>{5C22544A-7EE6-4342-B048-85BDC9FD1C3A}</a:tableStyleId>
              </a:tblPr>
              <a:tblGrid>
                <a:gridCol w="1581150">
                  <a:extLst>
                    <a:ext uri="{9D8B030D-6E8A-4147-A177-3AD203B41FA5}">
                      <a16:colId xmlns="" xmlns:a16="http://schemas.microsoft.com/office/drawing/2014/main" val="1169367643"/>
                    </a:ext>
                  </a:extLst>
                </a:gridCol>
                <a:gridCol w="9647238">
                  <a:extLst>
                    <a:ext uri="{9D8B030D-6E8A-4147-A177-3AD203B41FA5}">
                      <a16:colId xmlns="" xmlns:a16="http://schemas.microsoft.com/office/drawing/2014/main" val="2491182700"/>
                    </a:ext>
                  </a:extLst>
                </a:gridCol>
              </a:tblGrid>
              <a:tr h="370840">
                <a:tc>
                  <a:txBody>
                    <a:bodyPr/>
                    <a:lstStyle/>
                    <a:p>
                      <a:r>
                        <a:rPr lang="pl-PL" dirty="0"/>
                        <a:t>Key </a:t>
                      </a:r>
                      <a:r>
                        <a:rPr lang="pl-PL" dirty="0" smtClean="0"/>
                        <a:t>feature</a:t>
                      </a:r>
                      <a:endParaRPr lang="pl-PL" dirty="0"/>
                    </a:p>
                  </a:txBody>
                  <a:tcPr/>
                </a:tc>
                <a:tc>
                  <a:txBody>
                    <a:bodyPr/>
                    <a:lstStyle/>
                    <a:p>
                      <a:r>
                        <a:rPr lang="pl-PL" dirty="0" err="1"/>
                        <a:t>Description</a:t>
                      </a:r>
                      <a:endParaRPr lang="pl-PL" dirty="0"/>
                    </a:p>
                  </a:txBody>
                  <a:tcPr/>
                </a:tc>
                <a:extLst>
                  <a:ext uri="{0D108BD9-81ED-4DB2-BD59-A6C34878D82A}">
                    <a16:rowId xmlns="" xmlns:a16="http://schemas.microsoft.com/office/drawing/2014/main" val="46766362"/>
                  </a:ext>
                </a:extLst>
              </a:tr>
              <a:tr h="370840">
                <a:tc>
                  <a:txBody>
                    <a:bodyPr/>
                    <a:lstStyle/>
                    <a:p>
                      <a:r>
                        <a:rPr lang="en-US" sz="1800" b="1" kern="1200" dirty="0">
                          <a:solidFill>
                            <a:schemeClr val="dk1"/>
                          </a:solidFill>
                          <a:effectLst/>
                          <a:latin typeface="+mn-lt"/>
                          <a:ea typeface="+mn-ea"/>
                          <a:cs typeface="+mn-cs"/>
                        </a:rPr>
                        <a:t>cost obsession</a:t>
                      </a:r>
                      <a:endParaRPr lang="pl-PL" dirty="0"/>
                    </a:p>
                  </a:txBody>
                  <a:tcPr/>
                </a:tc>
                <a:tc>
                  <a:txBody>
                    <a:bodyPr/>
                    <a:lstStyle/>
                    <a:p>
                      <a:r>
                        <a:rPr lang="en-US" sz="1800" kern="1200" dirty="0">
                          <a:solidFill>
                            <a:schemeClr val="dk1"/>
                          </a:solidFill>
                          <a:effectLst/>
                          <a:latin typeface="+mn-lt"/>
                          <a:ea typeface="+mn-ea"/>
                          <a:cs typeface="+mn-cs"/>
                        </a:rPr>
                        <a:t>The idea is to get rid of frills and make use of economies of scale, scope, utilization, experience and other factors for the benefit of consumers. Anything that does not create value for the consumer is stripped out.</a:t>
                      </a:r>
                      <a:endParaRPr lang="pl-PL" dirty="0"/>
                    </a:p>
                  </a:txBody>
                  <a:tcPr/>
                </a:tc>
                <a:extLst>
                  <a:ext uri="{0D108BD9-81ED-4DB2-BD59-A6C34878D82A}">
                    <a16:rowId xmlns="" xmlns:a16="http://schemas.microsoft.com/office/drawing/2014/main" val="4139004724"/>
                  </a:ext>
                </a:extLst>
              </a:tr>
              <a:tr h="370840">
                <a:tc>
                  <a:txBody>
                    <a:bodyPr/>
                    <a:lstStyle/>
                    <a:p>
                      <a:r>
                        <a:rPr lang="en-US" sz="1800" b="1" kern="1200" dirty="0">
                          <a:solidFill>
                            <a:schemeClr val="dk1"/>
                          </a:solidFill>
                          <a:effectLst/>
                          <a:latin typeface="+mn-lt"/>
                          <a:ea typeface="+mn-ea"/>
                          <a:cs typeface="+mn-cs"/>
                        </a:rPr>
                        <a:t>platform</a:t>
                      </a:r>
                      <a:endParaRPr lang="pl-PL" dirty="0"/>
                    </a:p>
                  </a:txBody>
                  <a:tcPr/>
                </a:tc>
                <a:tc>
                  <a:txBody>
                    <a:bodyPr/>
                    <a:lstStyle/>
                    <a:p>
                      <a:r>
                        <a:rPr lang="en-US" sz="1800" kern="1200" dirty="0">
                          <a:solidFill>
                            <a:schemeClr val="dk1"/>
                          </a:solidFill>
                          <a:effectLst/>
                          <a:latin typeface="+mn-lt"/>
                          <a:ea typeface="+mn-ea"/>
                          <a:cs typeface="+mn-cs"/>
                        </a:rPr>
                        <a:t>This term refers to a business model that supports two or more markets at the same time. A conventional market attracts buyers by providing a venue that supports the presence of sellers, and attracts sellers by the promise of the presence of buyers, all for a specific domain of goods or services. </a:t>
                      </a:r>
                      <a:endParaRPr lang="pl-PL" dirty="0"/>
                    </a:p>
                  </a:txBody>
                  <a:tcPr/>
                </a:tc>
                <a:extLst>
                  <a:ext uri="{0D108BD9-81ED-4DB2-BD59-A6C34878D82A}">
                    <a16:rowId xmlns="" xmlns:a16="http://schemas.microsoft.com/office/drawing/2014/main" val="3786635479"/>
                  </a:ext>
                </a:extLst>
              </a:tr>
              <a:tr h="370840">
                <a:tc>
                  <a:txBody>
                    <a:bodyPr/>
                    <a:lstStyle/>
                    <a:p>
                      <a:r>
                        <a:rPr lang="en-US" sz="1800" b="1" kern="1200" dirty="0">
                          <a:solidFill>
                            <a:schemeClr val="dk1"/>
                          </a:solidFill>
                          <a:effectLst/>
                          <a:latin typeface="+mn-lt"/>
                          <a:ea typeface="+mn-ea"/>
                          <a:cs typeface="+mn-cs"/>
                        </a:rPr>
                        <a:t>global business</a:t>
                      </a:r>
                      <a:endParaRPr lang="pl-PL" dirty="0"/>
                    </a:p>
                  </a:txBody>
                  <a:tcPr/>
                </a:tc>
                <a:tc>
                  <a:txBody>
                    <a:bodyPr/>
                    <a:lstStyle/>
                    <a:p>
                      <a:r>
                        <a:rPr lang="en-US" sz="1800" kern="1200" dirty="0">
                          <a:solidFill>
                            <a:schemeClr val="dk1"/>
                          </a:solidFill>
                          <a:effectLst/>
                          <a:latin typeface="+mn-lt"/>
                          <a:ea typeface="+mn-ea"/>
                          <a:cs typeface="+mn-cs"/>
                        </a:rPr>
                        <a:t>International growth </a:t>
                      </a:r>
                      <a:r>
                        <a:rPr lang="pl-PL" sz="1800" kern="1200" dirty="0" err="1">
                          <a:solidFill>
                            <a:schemeClr val="dk1"/>
                          </a:solidFill>
                          <a:effectLst/>
                          <a:latin typeface="+mn-lt"/>
                          <a:ea typeface="+mn-ea"/>
                          <a:cs typeface="+mn-cs"/>
                        </a:rPr>
                        <a:t>is</a:t>
                      </a:r>
                      <a:r>
                        <a:rPr lang="en-US" sz="1800" kern="1200" dirty="0">
                          <a:solidFill>
                            <a:schemeClr val="dk1"/>
                          </a:solidFill>
                          <a:effectLst/>
                          <a:latin typeface="+mn-lt"/>
                          <a:ea typeface="+mn-ea"/>
                          <a:cs typeface="+mn-cs"/>
                        </a:rPr>
                        <a:t> crucial to achieving economies of scale and attaining the mass that would enable the firm to develop and manage its production and logistics efficiently. Swift globalization </a:t>
                      </a:r>
                      <a:r>
                        <a:rPr lang="pl-PL" sz="1800" kern="1200" dirty="0" err="1">
                          <a:solidFill>
                            <a:schemeClr val="dk1"/>
                          </a:solidFill>
                          <a:effectLst/>
                          <a:latin typeface="+mn-lt"/>
                          <a:ea typeface="+mn-ea"/>
                          <a:cs typeface="+mn-cs"/>
                        </a:rPr>
                        <a:t>is</a:t>
                      </a:r>
                      <a:r>
                        <a:rPr lang="pl-PL" sz="1800" kern="1200" dirty="0">
                          <a:solidFill>
                            <a:schemeClr val="dk1"/>
                          </a:solidFill>
                          <a:effectLst/>
                          <a:latin typeface="+mn-lt"/>
                          <a:ea typeface="+mn-ea"/>
                          <a:cs typeface="+mn-cs"/>
                        </a:rPr>
                        <a:t> a</a:t>
                      </a:r>
                      <a:r>
                        <a:rPr lang="en-US" sz="1800" kern="1200" dirty="0">
                          <a:solidFill>
                            <a:schemeClr val="dk1"/>
                          </a:solidFill>
                          <a:effectLst/>
                          <a:latin typeface="+mn-lt"/>
                          <a:ea typeface="+mn-ea"/>
                          <a:cs typeface="+mn-cs"/>
                        </a:rPr>
                        <a:t> key. </a:t>
                      </a:r>
                      <a:endParaRPr lang="pl-PL" dirty="0"/>
                    </a:p>
                  </a:txBody>
                  <a:tcPr/>
                </a:tc>
                <a:extLst>
                  <a:ext uri="{0D108BD9-81ED-4DB2-BD59-A6C34878D82A}">
                    <a16:rowId xmlns="" xmlns:a16="http://schemas.microsoft.com/office/drawing/2014/main" val="1668137896"/>
                  </a:ext>
                </a:extLst>
              </a:tr>
              <a:tr h="515937">
                <a:tc>
                  <a:txBody>
                    <a:bodyPr/>
                    <a:lstStyle/>
                    <a:p>
                      <a:r>
                        <a:rPr lang="en-US" sz="1800" b="1" kern="1200" dirty="0">
                          <a:solidFill>
                            <a:schemeClr val="dk1"/>
                          </a:solidFill>
                          <a:effectLst/>
                          <a:latin typeface="+mn-lt"/>
                          <a:ea typeface="+mn-ea"/>
                          <a:cs typeface="+mn-cs"/>
                        </a:rPr>
                        <a:t>seeking excellence</a:t>
                      </a:r>
                      <a:endParaRPr lang="pl-PL" dirty="0"/>
                    </a:p>
                  </a:txBody>
                  <a:tcPr/>
                </a:tc>
                <a:tc>
                  <a:txBody>
                    <a:bodyPr/>
                    <a:lstStyle/>
                    <a:p>
                      <a:r>
                        <a:rPr lang="en-US" sz="1800" kern="1200" dirty="0">
                          <a:solidFill>
                            <a:schemeClr val="dk1"/>
                          </a:solidFill>
                          <a:effectLst/>
                          <a:latin typeface="+mn-lt"/>
                          <a:ea typeface="+mn-ea"/>
                          <a:cs typeface="+mn-cs"/>
                        </a:rPr>
                        <a:t>These companies focus on innovation, surprise their customers with new features, and satisfy needs which weren’t even there when the product comes out. </a:t>
                      </a:r>
                      <a:endParaRPr lang="pl-PL" dirty="0"/>
                    </a:p>
                  </a:txBody>
                  <a:tcPr/>
                </a:tc>
                <a:extLst>
                  <a:ext uri="{0D108BD9-81ED-4DB2-BD59-A6C34878D82A}">
                    <a16:rowId xmlns="" xmlns:a16="http://schemas.microsoft.com/office/drawing/2014/main" val="35897343"/>
                  </a:ext>
                </a:extLst>
              </a:tr>
              <a:tr h="370840">
                <a:tc>
                  <a:txBody>
                    <a:bodyPr/>
                    <a:lstStyle/>
                    <a:p>
                      <a:r>
                        <a:rPr lang="en-US" sz="1800" b="1" kern="1200" dirty="0">
                          <a:solidFill>
                            <a:schemeClr val="dk1"/>
                          </a:solidFill>
                          <a:effectLst/>
                          <a:latin typeface="+mn-lt"/>
                          <a:ea typeface="+mn-ea"/>
                          <a:cs typeface="+mn-cs"/>
                        </a:rPr>
                        <a:t>distinctive/</a:t>
                      </a:r>
                      <a:r>
                        <a:rPr lang="pl-PL" sz="1800" b="1"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adapted</a:t>
                      </a:r>
                      <a:endParaRPr lang="pl-PL" dirty="0"/>
                    </a:p>
                  </a:txBody>
                  <a:tcPr/>
                </a:tc>
                <a:tc>
                  <a:txBody>
                    <a:bodyPr/>
                    <a:lstStyle/>
                    <a:p>
                      <a:r>
                        <a:rPr lang="en-US" sz="1800" kern="1200" dirty="0">
                          <a:solidFill>
                            <a:schemeClr val="dk1"/>
                          </a:solidFill>
                          <a:effectLst/>
                          <a:latin typeface="+mn-lt"/>
                          <a:ea typeface="+mn-ea"/>
                          <a:cs typeface="+mn-cs"/>
                        </a:rPr>
                        <a:t>drastically lowered transaction costs enable sellers to approach tiny market segments—sometimes comprising a single buyer—almost as efficiently as wide swathes of the market</a:t>
                      </a:r>
                      <a:endParaRPr lang="pl-PL" dirty="0"/>
                    </a:p>
                  </a:txBody>
                  <a:tcPr/>
                </a:tc>
                <a:extLst>
                  <a:ext uri="{0D108BD9-81ED-4DB2-BD59-A6C34878D82A}">
                    <a16:rowId xmlns="" xmlns:a16="http://schemas.microsoft.com/office/drawing/2014/main" val="2007827638"/>
                  </a:ext>
                </a:extLst>
              </a:tr>
            </a:tbl>
          </a:graphicData>
        </a:graphic>
      </p:graphicFrame>
    </p:spTree>
    <p:extLst>
      <p:ext uri="{BB962C8B-B14F-4D97-AF65-F5344CB8AC3E}">
        <p14:creationId xmlns:p14="http://schemas.microsoft.com/office/powerpoint/2010/main" val="184140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3D2D64-D021-42EC-9B8A-2CA3D39CCD4E}"/>
              </a:ext>
            </a:extLst>
          </p:cNvPr>
          <p:cNvSpPr>
            <a:spLocks noGrp="1"/>
          </p:cNvSpPr>
          <p:nvPr>
            <p:ph type="title"/>
          </p:nvPr>
        </p:nvSpPr>
        <p:spPr/>
        <p:txBody>
          <a:bodyPr>
            <a:normAutofit fontScale="90000"/>
          </a:bodyPr>
          <a:lstStyle/>
          <a:p>
            <a:r>
              <a:rPr lang="pl-PL" sz="2700" dirty="0">
                <a:solidFill>
                  <a:srgbClr val="002060"/>
                </a:solidFill>
                <a:latin typeface="Arial-BoldMT"/>
              </a:rPr>
              <a:t>M2: </a:t>
            </a:r>
            <a:r>
              <a:rPr lang="th-TH" sz="2700" dirty="0" smtClean="0">
                <a:solidFill>
                  <a:srgbClr val="002060"/>
                </a:solidFill>
                <a:latin typeface="Arial-BoldMT"/>
              </a:rPr>
              <a:t>โครงสร้างสำหรับ</a:t>
            </a:r>
            <a:r>
              <a:rPr lang="th-TH" sz="2700" dirty="0" err="1" smtClean="0">
                <a:solidFill>
                  <a:srgbClr val="002060"/>
                </a:solidFill>
                <a:latin typeface="Arial-BoldMT"/>
              </a:rPr>
              <a:t>ยุคดิจิทัล</a:t>
            </a:r>
            <a:r>
              <a:rPr lang="pl-PL" sz="3200" dirty="0">
                <a:solidFill>
                  <a:srgbClr val="002060"/>
                </a:solidFill>
                <a:latin typeface="Arial-BoldMT"/>
              </a:rPr>
              <a:t/>
            </a:r>
            <a:br>
              <a:rPr lang="pl-PL" sz="3200" dirty="0">
                <a:solidFill>
                  <a:srgbClr val="002060"/>
                </a:solidFill>
                <a:latin typeface="Arial-BoldMT"/>
              </a:rPr>
            </a:br>
            <a:r>
              <a:rPr lang="th-TH" sz="3200" dirty="0" smtClean="0">
                <a:solidFill>
                  <a:srgbClr val="002060"/>
                </a:solidFill>
                <a:latin typeface="Arial-BoldMT"/>
              </a:rPr>
              <a:t>แนวทางการจัดองค์กรเพื่อการแปลง</a:t>
            </a:r>
            <a:r>
              <a:rPr lang="th-TH" sz="3200" dirty="0" err="1" smtClean="0">
                <a:solidFill>
                  <a:srgbClr val="002060"/>
                </a:solidFill>
                <a:latin typeface="Arial-BoldMT"/>
              </a:rPr>
              <a:t>แบบดิจิทัล</a:t>
            </a:r>
            <a:endParaRPr lang="pl-PL" dirty="0"/>
          </a:p>
        </p:txBody>
      </p:sp>
      <p:graphicFrame>
        <p:nvGraphicFramePr>
          <p:cNvPr id="3" name="Tabela 3">
            <a:extLst>
              <a:ext uri="{FF2B5EF4-FFF2-40B4-BE49-F238E27FC236}">
                <a16:creationId xmlns="" xmlns:a16="http://schemas.microsoft.com/office/drawing/2014/main" id="{455AD115-F4A0-4C35-A2DF-33B8FE1282A5}"/>
              </a:ext>
            </a:extLst>
          </p:cNvPr>
          <p:cNvGraphicFramePr>
            <a:graphicFrameLocks noGrp="1"/>
          </p:cNvGraphicFramePr>
          <p:nvPr>
            <p:ph idx="1"/>
            <p:extLst>
              <p:ext uri="{D42A27DB-BD31-4B8C-83A1-F6EECF244321}">
                <p14:modId xmlns:p14="http://schemas.microsoft.com/office/powerpoint/2010/main" val="1469920509"/>
              </p:ext>
            </p:extLst>
          </p:nvPr>
        </p:nvGraphicFramePr>
        <p:xfrm>
          <a:off x="813135" y="1574800"/>
          <a:ext cx="9902991" cy="3017520"/>
        </p:xfrm>
        <a:graphic>
          <a:graphicData uri="http://schemas.openxmlformats.org/drawingml/2006/table">
            <a:tbl>
              <a:tblPr firstRow="1" bandRow="1">
                <a:tableStyleId>{5C22544A-7EE6-4342-B048-85BDC9FD1C3A}</a:tableStyleId>
              </a:tblPr>
              <a:tblGrid>
                <a:gridCol w="2956760">
                  <a:extLst>
                    <a:ext uri="{9D8B030D-6E8A-4147-A177-3AD203B41FA5}">
                      <a16:colId xmlns="" xmlns:a16="http://schemas.microsoft.com/office/drawing/2014/main" val="1640509495"/>
                    </a:ext>
                  </a:extLst>
                </a:gridCol>
                <a:gridCol w="6946231">
                  <a:extLst>
                    <a:ext uri="{9D8B030D-6E8A-4147-A177-3AD203B41FA5}">
                      <a16:colId xmlns="" xmlns:a16="http://schemas.microsoft.com/office/drawing/2014/main" val="3002390682"/>
                    </a:ext>
                  </a:extLst>
                </a:gridCol>
              </a:tblGrid>
              <a:tr h="370840">
                <a:tc>
                  <a:txBody>
                    <a:bodyPr/>
                    <a:lstStyle/>
                    <a:p>
                      <a:r>
                        <a:rPr lang="th-TH" sz="2800" dirty="0" smtClean="0"/>
                        <a:t>ประเภท</a:t>
                      </a:r>
                      <a:endParaRPr lang="pl-PL" sz="2800" dirty="0"/>
                    </a:p>
                  </a:txBody>
                  <a:tcPr/>
                </a:tc>
                <a:tc>
                  <a:txBody>
                    <a:bodyPr/>
                    <a:lstStyle/>
                    <a:p>
                      <a:r>
                        <a:rPr lang="th-TH" sz="2800" dirty="0" smtClean="0"/>
                        <a:t>วัตถุประสงค์</a:t>
                      </a:r>
                      <a:endParaRPr lang="pl-PL" sz="2800" dirty="0"/>
                    </a:p>
                  </a:txBody>
                  <a:tcPr/>
                </a:tc>
                <a:extLst>
                  <a:ext uri="{0D108BD9-81ED-4DB2-BD59-A6C34878D82A}">
                    <a16:rowId xmlns="" xmlns:a16="http://schemas.microsoft.com/office/drawing/2014/main" val="3656484397"/>
                  </a:ext>
                </a:extLst>
              </a:tr>
              <a:tr h="370840">
                <a:tc>
                  <a:txBody>
                    <a:bodyPr/>
                    <a:lstStyle/>
                    <a:p>
                      <a:r>
                        <a:rPr lang="th-TH" sz="2800" b="1" dirty="0" smtClean="0"/>
                        <a:t>ทีมโครงการพิเศษ</a:t>
                      </a:r>
                      <a:endParaRPr lang="pl-PL" sz="2800" dirty="0"/>
                    </a:p>
                  </a:txBody>
                  <a:tcPr/>
                </a:tc>
                <a:tc>
                  <a:txBody>
                    <a:bodyPr/>
                    <a:lstStyle/>
                    <a:p>
                      <a:r>
                        <a:rPr lang="th-TH" sz="2800" i="1" dirty="0" smtClean="0"/>
                        <a:t>กำหนดเป้าหมายการแปลงแบบดิจิตอล</a:t>
                      </a:r>
                      <a:endParaRPr lang="pl-PL" sz="2800" dirty="0"/>
                    </a:p>
                  </a:txBody>
                  <a:tcPr/>
                </a:tc>
                <a:extLst>
                  <a:ext uri="{0D108BD9-81ED-4DB2-BD59-A6C34878D82A}">
                    <a16:rowId xmlns="" xmlns:a16="http://schemas.microsoft.com/office/drawing/2014/main" val="1852139123"/>
                  </a:ext>
                </a:extLst>
              </a:tr>
              <a:tr h="370840">
                <a:tc>
                  <a:txBody>
                    <a:bodyPr/>
                    <a:lstStyle/>
                    <a:p>
                      <a:r>
                        <a:rPr lang="th-TH" sz="2800" b="1" dirty="0" err="1" smtClean="0"/>
                        <a:t>ออฟฟิส</a:t>
                      </a:r>
                      <a:r>
                        <a:rPr lang="th-TH" sz="2800" b="1" dirty="0" smtClean="0"/>
                        <a:t>ของการ</a:t>
                      </a:r>
                      <a:r>
                        <a:rPr lang="th-TH" sz="2800" b="1" dirty="0" err="1" smtClean="0"/>
                        <a:t>เปลี่ยนแปลง</a:t>
                      </a:r>
                      <a:r>
                        <a:rPr lang="th-TH" sz="2800" b="1" dirty="0" err="1" smtClean="0"/>
                        <a:t>ดิจิทัล</a:t>
                      </a:r>
                      <a:endParaRPr lang="pl-PL" sz="2800" dirty="0"/>
                    </a:p>
                  </a:txBody>
                  <a:tcPr/>
                </a:tc>
                <a:tc>
                  <a:txBody>
                    <a:bodyPr/>
                    <a:lstStyle/>
                    <a:p>
                      <a:r>
                        <a:rPr lang="th-TH" sz="2800" i="1" dirty="0" smtClean="0"/>
                        <a:t>กำหนดความสำคัญของดิจิตอลเพื่อองค์กร</a:t>
                      </a:r>
                      <a:endParaRPr lang="pl-PL" sz="2800" dirty="0"/>
                    </a:p>
                  </a:txBody>
                  <a:tcPr/>
                </a:tc>
                <a:extLst>
                  <a:ext uri="{0D108BD9-81ED-4DB2-BD59-A6C34878D82A}">
                    <a16:rowId xmlns="" xmlns:a16="http://schemas.microsoft.com/office/drawing/2014/main" val="1561867031"/>
                  </a:ext>
                </a:extLst>
              </a:tr>
              <a:tr h="370840">
                <a:tc>
                  <a:txBody>
                    <a:bodyPr/>
                    <a:lstStyle/>
                    <a:p>
                      <a:r>
                        <a:rPr lang="th-TH" sz="2800" b="1" dirty="0" smtClean="0"/>
                        <a:t>รากฐาน</a:t>
                      </a:r>
                      <a:r>
                        <a:rPr lang="th-TH" sz="2800" b="1" dirty="0" err="1" smtClean="0"/>
                        <a:t>ธุรกิจ</a:t>
                      </a:r>
                      <a:r>
                        <a:rPr lang="th-TH" sz="2800" b="1" dirty="0" err="1" smtClean="0"/>
                        <a:t>ดิจิทัล</a:t>
                      </a:r>
                      <a:endParaRPr lang="pl-PL" sz="2800" dirty="0"/>
                    </a:p>
                  </a:txBody>
                  <a:tcPr/>
                </a:tc>
                <a:tc>
                  <a:txBody>
                    <a:bodyPr/>
                    <a:lstStyle/>
                    <a:p>
                      <a:r>
                        <a:rPr lang="th-TH" sz="2800" i="1" dirty="0" smtClean="0"/>
                        <a:t>เริ่มใช้การแปลงแบบดิจิตอลทั่วทั้งองค์กร</a:t>
                      </a:r>
                      <a:endParaRPr lang="pl-PL" sz="2800" dirty="0"/>
                    </a:p>
                  </a:txBody>
                  <a:tcPr/>
                </a:tc>
                <a:extLst>
                  <a:ext uri="{0D108BD9-81ED-4DB2-BD59-A6C34878D82A}">
                    <a16:rowId xmlns="" xmlns:a16="http://schemas.microsoft.com/office/drawing/2014/main" val="38114037"/>
                  </a:ext>
                </a:extLst>
              </a:tr>
              <a:tr h="370840">
                <a:tc>
                  <a:txBody>
                    <a:bodyPr/>
                    <a:lstStyle/>
                    <a:p>
                      <a:r>
                        <a:rPr lang="th-TH" sz="2800" b="1" dirty="0" smtClean="0"/>
                        <a:t>หน่วย</a:t>
                      </a:r>
                      <a:r>
                        <a:rPr lang="th-TH" sz="2800" b="1" dirty="0" err="1" smtClean="0"/>
                        <a:t>ธุรกิจ</a:t>
                      </a:r>
                      <a:r>
                        <a:rPr lang="th-TH" sz="2800" b="1" dirty="0" err="1" smtClean="0"/>
                        <a:t>ดิจิทัล</a:t>
                      </a:r>
                      <a:endParaRPr lang="pl-PL" sz="2800" dirty="0"/>
                    </a:p>
                  </a:txBody>
                  <a:tcPr/>
                </a:tc>
                <a:tc>
                  <a:txBody>
                    <a:bodyPr/>
                    <a:lstStyle/>
                    <a:p>
                      <a:r>
                        <a:rPr lang="th-TH" sz="2800" i="1" dirty="0" smtClean="0"/>
                        <a:t>สร้างธุรกิจที่สามารถตอบสนองต่อการรบกวน</a:t>
                      </a:r>
                      <a:endParaRPr lang="pl-PL" sz="2800" dirty="0"/>
                    </a:p>
                  </a:txBody>
                  <a:tcPr/>
                </a:tc>
                <a:extLst>
                  <a:ext uri="{0D108BD9-81ED-4DB2-BD59-A6C34878D82A}">
                    <a16:rowId xmlns="" xmlns:a16="http://schemas.microsoft.com/office/drawing/2014/main" val="1686474195"/>
                  </a:ext>
                </a:extLst>
              </a:tr>
            </a:tbl>
          </a:graphicData>
        </a:graphic>
      </p:graphicFrame>
    </p:spTree>
    <p:extLst>
      <p:ext uri="{BB962C8B-B14F-4D97-AF65-F5344CB8AC3E}">
        <p14:creationId xmlns:p14="http://schemas.microsoft.com/office/powerpoint/2010/main" val="48458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3D2D64-D021-42EC-9B8A-2CA3D39CCD4E}"/>
              </a:ext>
            </a:extLst>
          </p:cNvPr>
          <p:cNvSpPr>
            <a:spLocks noGrp="1"/>
          </p:cNvSpPr>
          <p:nvPr>
            <p:ph type="title"/>
          </p:nvPr>
        </p:nvSpPr>
        <p:spPr/>
        <p:txBody>
          <a:bodyPr>
            <a:normAutofit fontScale="90000"/>
          </a:bodyPr>
          <a:lstStyle/>
          <a:p>
            <a:r>
              <a:rPr lang="pl-PL" sz="2700" dirty="0">
                <a:solidFill>
                  <a:srgbClr val="002060"/>
                </a:solidFill>
                <a:latin typeface="Arial-BoldMT"/>
              </a:rPr>
              <a:t>M2: </a:t>
            </a:r>
            <a:r>
              <a:rPr lang="th-TH" sz="2700" dirty="0" smtClean="0">
                <a:solidFill>
                  <a:srgbClr val="002060"/>
                </a:solidFill>
                <a:latin typeface="Arial-BoldMT"/>
              </a:rPr>
              <a:t>ทรัพยากรจำเป็นสำหรับ</a:t>
            </a:r>
            <a:r>
              <a:rPr lang="th-TH" sz="2700" dirty="0" err="1" smtClean="0">
                <a:solidFill>
                  <a:srgbClr val="002060"/>
                </a:solidFill>
                <a:latin typeface="Arial-BoldMT"/>
              </a:rPr>
              <a:t>ยุคดิจิทัล</a:t>
            </a:r>
            <a:r>
              <a:rPr lang="pl-PL" sz="3200" dirty="0">
                <a:solidFill>
                  <a:srgbClr val="002060"/>
                </a:solidFill>
                <a:latin typeface="Arial-BoldMT"/>
              </a:rPr>
              <a:t/>
            </a:r>
            <a:br>
              <a:rPr lang="pl-PL" sz="3200" dirty="0">
                <a:solidFill>
                  <a:srgbClr val="002060"/>
                </a:solidFill>
                <a:latin typeface="Arial-BoldMT"/>
              </a:rPr>
            </a:br>
            <a:r>
              <a:rPr lang="th-TH" dirty="0" smtClean="0">
                <a:latin typeface="Calibri" panose="020F0502020204030204" pitchFamily="34" charset="0"/>
              </a:rPr>
              <a:t>การบริหารจัดการทรัพยากร</a:t>
            </a:r>
            <a:endParaRPr lang="pl-PL" dirty="0"/>
          </a:p>
        </p:txBody>
      </p:sp>
      <p:sp>
        <p:nvSpPr>
          <p:cNvPr id="9" name="Symbol zastępczy zawartości 8">
            <a:extLst>
              <a:ext uri="{FF2B5EF4-FFF2-40B4-BE49-F238E27FC236}">
                <a16:creationId xmlns="" xmlns:a16="http://schemas.microsoft.com/office/drawing/2014/main" id="{981B6313-EC7B-48C4-8CF5-C383540BB552}"/>
              </a:ext>
            </a:extLst>
          </p:cNvPr>
          <p:cNvSpPr>
            <a:spLocks noGrp="1"/>
          </p:cNvSpPr>
          <p:nvPr>
            <p:ph idx="1"/>
          </p:nvPr>
        </p:nvSpPr>
        <p:spPr>
          <a:xfrm>
            <a:off x="475814" y="1693704"/>
            <a:ext cx="11229516" cy="3648318"/>
          </a:xfrm>
        </p:spPr>
        <p:txBody>
          <a:bodyPr/>
          <a:lstStyle/>
          <a:p>
            <a:r>
              <a:rPr lang="th-TH" dirty="0" smtClean="0"/>
              <a:t>ความชาญฉลาดและยั่งยืน</a:t>
            </a:r>
            <a:endParaRPr lang="pl-PL" dirty="0"/>
          </a:p>
          <a:p>
            <a:r>
              <a:rPr lang="th-TH" dirty="0" smtClean="0"/>
              <a:t>ความยืดหยุ่น</a:t>
            </a:r>
            <a:endParaRPr lang="pl-PL" dirty="0"/>
          </a:p>
          <a:p>
            <a:r>
              <a:rPr lang="th-TH" dirty="0" smtClean="0"/>
              <a:t>พลังของข้อมูล</a:t>
            </a:r>
            <a:endParaRPr lang="pl-PL" dirty="0"/>
          </a:p>
          <a:p>
            <a:r>
              <a:rPr lang="th-TH" dirty="0" smtClean="0"/>
              <a:t>หลักการ</a:t>
            </a:r>
            <a:r>
              <a:rPr lang="th-TH" dirty="0" err="1" smtClean="0"/>
              <a:t>ลีน</a:t>
            </a:r>
            <a:endParaRPr lang="pl-PL" dirty="0"/>
          </a:p>
          <a:p>
            <a:endParaRPr lang="pl-PL" dirty="0"/>
          </a:p>
        </p:txBody>
      </p:sp>
    </p:spTree>
    <p:extLst>
      <p:ext uri="{BB962C8B-B14F-4D97-AF65-F5344CB8AC3E}">
        <p14:creationId xmlns:p14="http://schemas.microsoft.com/office/powerpoint/2010/main" val="97001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3D2D64-D021-42EC-9B8A-2CA3D39CCD4E}"/>
              </a:ext>
            </a:extLst>
          </p:cNvPr>
          <p:cNvSpPr>
            <a:spLocks noGrp="1"/>
          </p:cNvSpPr>
          <p:nvPr>
            <p:ph type="title"/>
          </p:nvPr>
        </p:nvSpPr>
        <p:spPr/>
        <p:txBody>
          <a:bodyPr>
            <a:normAutofit fontScale="90000"/>
          </a:bodyPr>
          <a:lstStyle/>
          <a:p>
            <a:r>
              <a:rPr lang="pl-PL" sz="2700" dirty="0">
                <a:solidFill>
                  <a:srgbClr val="002060"/>
                </a:solidFill>
                <a:latin typeface="Arial-BoldMT"/>
              </a:rPr>
              <a:t>M2: </a:t>
            </a:r>
            <a:r>
              <a:rPr lang="th-TH" sz="2700" dirty="0" smtClean="0">
                <a:solidFill>
                  <a:srgbClr val="002060"/>
                </a:solidFill>
                <a:latin typeface="Arial-BoldMT"/>
              </a:rPr>
              <a:t>ความสามารถในการแข่งขันสำหรับ</a:t>
            </a:r>
            <a:r>
              <a:rPr lang="th-TH" sz="2700" dirty="0" err="1" smtClean="0">
                <a:solidFill>
                  <a:srgbClr val="002060"/>
                </a:solidFill>
                <a:latin typeface="Arial-BoldMT"/>
              </a:rPr>
              <a:t>ยุคดิจิทัล</a:t>
            </a:r>
            <a:r>
              <a:rPr lang="pl-PL" sz="3200" dirty="0">
                <a:solidFill>
                  <a:srgbClr val="002060"/>
                </a:solidFill>
                <a:latin typeface="Arial-BoldMT"/>
              </a:rPr>
              <a:t/>
            </a:r>
            <a:br>
              <a:rPr lang="pl-PL" sz="3200" dirty="0">
                <a:solidFill>
                  <a:srgbClr val="002060"/>
                </a:solidFill>
                <a:latin typeface="Arial-BoldMT"/>
              </a:rPr>
            </a:br>
            <a:r>
              <a:rPr lang="th-TH" sz="3200" dirty="0" smtClean="0">
                <a:solidFill>
                  <a:srgbClr val="002060"/>
                </a:solidFill>
                <a:latin typeface="Arial-BoldMT"/>
              </a:rPr>
              <a:t>กรอบการพัฒนาสมรรถนะส่วนบุคคล</a:t>
            </a:r>
            <a:endParaRPr lang="pl-PL" dirty="0"/>
          </a:p>
        </p:txBody>
      </p:sp>
      <p:sp>
        <p:nvSpPr>
          <p:cNvPr id="9" name="Symbol zastępczy zawartości 8">
            <a:extLst>
              <a:ext uri="{FF2B5EF4-FFF2-40B4-BE49-F238E27FC236}">
                <a16:creationId xmlns="" xmlns:a16="http://schemas.microsoft.com/office/drawing/2014/main" id="{981B6313-EC7B-48C4-8CF5-C383540BB552}"/>
              </a:ext>
            </a:extLst>
          </p:cNvPr>
          <p:cNvSpPr>
            <a:spLocks noGrp="1"/>
          </p:cNvSpPr>
          <p:nvPr>
            <p:ph idx="1"/>
          </p:nvPr>
        </p:nvSpPr>
        <p:spPr>
          <a:xfrm>
            <a:off x="475814" y="1693704"/>
            <a:ext cx="11229516" cy="3648318"/>
          </a:xfrm>
        </p:spPr>
        <p:txBody>
          <a:bodyPr/>
          <a:lstStyle/>
          <a:p>
            <a:endParaRPr lang="pl-PL" dirty="0"/>
          </a:p>
        </p:txBody>
      </p:sp>
      <p:pic>
        <p:nvPicPr>
          <p:cNvPr id="10" name="Obraz 9">
            <a:extLst>
              <a:ext uri="{FF2B5EF4-FFF2-40B4-BE49-F238E27FC236}">
                <a16:creationId xmlns="" xmlns:a16="http://schemas.microsoft.com/office/drawing/2014/main" id="{E04BA229-AAEF-4CF7-9750-01F79F569C23}"/>
              </a:ext>
            </a:extLst>
          </p:cNvPr>
          <p:cNvPicPr>
            <a:picLocks noChangeAspect="1"/>
          </p:cNvPicPr>
          <p:nvPr/>
        </p:nvPicPr>
        <p:blipFill>
          <a:blip r:embed="rId3"/>
          <a:stretch>
            <a:fillRect/>
          </a:stretch>
        </p:blipFill>
        <p:spPr>
          <a:xfrm>
            <a:off x="359088" y="1515978"/>
            <a:ext cx="11696468" cy="4515854"/>
          </a:xfrm>
          <a:prstGeom prst="rect">
            <a:avLst/>
          </a:prstGeom>
        </p:spPr>
      </p:pic>
    </p:spTree>
    <p:extLst>
      <p:ext uri="{BB962C8B-B14F-4D97-AF65-F5344CB8AC3E}">
        <p14:creationId xmlns:p14="http://schemas.microsoft.com/office/powerpoint/2010/main" val="17739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3D2D64-D021-42EC-9B8A-2CA3D39CCD4E}"/>
              </a:ext>
            </a:extLst>
          </p:cNvPr>
          <p:cNvSpPr>
            <a:spLocks noGrp="1"/>
          </p:cNvSpPr>
          <p:nvPr>
            <p:ph type="title"/>
          </p:nvPr>
        </p:nvSpPr>
        <p:spPr/>
        <p:txBody>
          <a:bodyPr>
            <a:normAutofit fontScale="90000"/>
          </a:bodyPr>
          <a:lstStyle/>
          <a:p>
            <a:r>
              <a:rPr lang="pl-PL" sz="2700" dirty="0">
                <a:solidFill>
                  <a:srgbClr val="002060"/>
                </a:solidFill>
                <a:latin typeface="Arial-BoldMT"/>
              </a:rPr>
              <a:t>M2: S</a:t>
            </a:r>
            <a:r>
              <a:rPr lang="en-US" sz="2700" dirty="0" err="1">
                <a:solidFill>
                  <a:srgbClr val="002060"/>
                </a:solidFill>
                <a:latin typeface="Arial-BoldMT"/>
              </a:rPr>
              <a:t>tructures</a:t>
            </a:r>
            <a:r>
              <a:rPr lang="en-US" sz="2700" dirty="0">
                <a:solidFill>
                  <a:srgbClr val="002060"/>
                </a:solidFill>
                <a:latin typeface="Arial-BoldMT"/>
              </a:rPr>
              <a:t>, resources and competences and relations </a:t>
            </a:r>
            <a:r>
              <a:rPr lang="pl-PL" sz="2700" dirty="0">
                <a:solidFill>
                  <a:srgbClr val="002060"/>
                </a:solidFill>
                <a:latin typeface="Arial-BoldMT"/>
              </a:rPr>
              <a:t>for </a:t>
            </a:r>
            <a:r>
              <a:rPr lang="pl-PL" sz="2700" dirty="0" err="1">
                <a:solidFill>
                  <a:srgbClr val="002060"/>
                </a:solidFill>
                <a:latin typeface="Arial-BoldMT"/>
              </a:rPr>
              <a:t>digital</a:t>
            </a:r>
            <a:r>
              <a:rPr lang="pl-PL" sz="2700" dirty="0">
                <a:solidFill>
                  <a:srgbClr val="002060"/>
                </a:solidFill>
                <a:latin typeface="Arial-BoldMT"/>
              </a:rPr>
              <a:t> era</a:t>
            </a:r>
            <a:r>
              <a:rPr lang="pl-PL" sz="3200" dirty="0">
                <a:solidFill>
                  <a:srgbClr val="002060"/>
                </a:solidFill>
                <a:latin typeface="Arial-BoldMT"/>
              </a:rPr>
              <a:t/>
            </a:r>
            <a:br>
              <a:rPr lang="pl-PL" sz="3200" dirty="0">
                <a:solidFill>
                  <a:srgbClr val="002060"/>
                </a:solidFill>
                <a:latin typeface="Arial-BoldMT"/>
              </a:rPr>
            </a:br>
            <a:r>
              <a:rPr lang="pl-PL" sz="3200" dirty="0">
                <a:effectLst/>
                <a:latin typeface="Calibri" panose="020F0502020204030204" pitchFamily="34" charset="0"/>
                <a:ea typeface="Calibri" panose="020F0502020204030204" pitchFamily="34" charset="0"/>
                <a:cs typeface="Times New Roman" panose="02020603050405020304" pitchFamily="18" charset="0"/>
              </a:rPr>
              <a:t>Personal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competencies</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framework</a:t>
            </a:r>
            <a:endParaRPr lang="pl-PL" dirty="0"/>
          </a:p>
        </p:txBody>
      </p:sp>
      <p:pic>
        <p:nvPicPr>
          <p:cNvPr id="4" name="Symbol zastępczy zawartości 3">
            <a:extLst>
              <a:ext uri="{FF2B5EF4-FFF2-40B4-BE49-F238E27FC236}">
                <a16:creationId xmlns="" xmlns:a16="http://schemas.microsoft.com/office/drawing/2014/main" id="{E44F4B9A-2CAB-4F90-93F5-EDB90B5EA9D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5200"/>
            <a:ext cx="12192000" cy="6356309"/>
          </a:xfrm>
        </p:spPr>
      </p:pic>
      <p:sp>
        <p:nvSpPr>
          <p:cNvPr id="5" name="Tytuł 1">
            <a:extLst>
              <a:ext uri="{FF2B5EF4-FFF2-40B4-BE49-F238E27FC236}">
                <a16:creationId xmlns="" xmlns:a16="http://schemas.microsoft.com/office/drawing/2014/main" id="{231F24F6-A719-43EC-B099-9E05B80BBFA9}"/>
              </a:ext>
            </a:extLst>
          </p:cNvPr>
          <p:cNvSpPr txBox="1">
            <a:spLocks/>
          </p:cNvSpPr>
          <p:nvPr/>
        </p:nvSpPr>
        <p:spPr>
          <a:xfrm>
            <a:off x="-1" y="-86138"/>
            <a:ext cx="5750806" cy="888031"/>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pl-PL" sz="2400" dirty="0">
                <a:solidFill>
                  <a:srgbClr val="002060"/>
                </a:solidFill>
                <a:latin typeface="Arial-BoldMT"/>
              </a:rPr>
              <a:t>M2: </a:t>
            </a:r>
            <a:r>
              <a:rPr lang="th-TH" sz="2400" dirty="0">
                <a:solidFill>
                  <a:srgbClr val="002060"/>
                </a:solidFill>
                <a:latin typeface="Arial-BoldMT"/>
              </a:rPr>
              <a:t>ความสามารถในการแข่งขันสำหรับ</a:t>
            </a:r>
            <a:r>
              <a:rPr lang="th-TH" sz="2400" dirty="0" err="1" smtClean="0">
                <a:solidFill>
                  <a:srgbClr val="002060"/>
                </a:solidFill>
                <a:latin typeface="Arial-BoldMT"/>
              </a:rPr>
              <a:t>ยุคดิจิทัล</a:t>
            </a:r>
            <a:r>
              <a:rPr lang="pl-PL" sz="2800" dirty="0">
                <a:solidFill>
                  <a:srgbClr val="002060"/>
                </a:solidFill>
                <a:latin typeface="Arial-BoldMT"/>
              </a:rPr>
              <a:t/>
            </a:r>
            <a:br>
              <a:rPr lang="pl-PL" sz="2800" dirty="0">
                <a:solidFill>
                  <a:srgbClr val="002060"/>
                </a:solidFill>
                <a:latin typeface="Arial-BoldMT"/>
              </a:rPr>
            </a:br>
            <a:r>
              <a:rPr lang="th-TH" sz="2000" dirty="0" smtClean="0">
                <a:latin typeface="Calibri" panose="020F0502020204030204" pitchFamily="34" charset="0"/>
              </a:rPr>
              <a:t>กรอบการแปลงความสัมพันธ์</a:t>
            </a:r>
            <a:endParaRPr lang="pl-PL"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89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C4F983C-9F82-4162-95D1-651D06E5FCF3}"/>
              </a:ext>
            </a:extLst>
          </p:cNvPr>
          <p:cNvSpPr>
            <a:spLocks noGrp="1"/>
          </p:cNvSpPr>
          <p:nvPr>
            <p:ph type="title"/>
          </p:nvPr>
        </p:nvSpPr>
        <p:spPr/>
        <p:txBody>
          <a:bodyPr>
            <a:normAutofit fontScale="90000"/>
          </a:bodyPr>
          <a:lstStyle/>
          <a:p>
            <a:r>
              <a:rPr lang="pl-PL" dirty="0"/>
              <a:t>Course 1. </a:t>
            </a:r>
            <a:r>
              <a:rPr lang="th-TH" dirty="0" smtClean="0"/>
              <a:t>หัวข้อการ</a:t>
            </a:r>
            <a:r>
              <a:rPr lang="th-TH" dirty="0"/>
              <a:t>บริหารจัดการองค์กรใน</a:t>
            </a:r>
            <a:r>
              <a:rPr lang="th-TH" dirty="0" err="1"/>
              <a:t>เศรษฐกิจ</a:t>
            </a:r>
            <a:r>
              <a:rPr lang="th-TH" dirty="0" err="1" smtClean="0"/>
              <a:t>ดิจิทัล</a:t>
            </a:r>
            <a:endParaRPr lang="pl-PL" dirty="0"/>
          </a:p>
        </p:txBody>
      </p:sp>
      <p:sp>
        <p:nvSpPr>
          <p:cNvPr id="3" name="Symbol zastępczy zawartości 2">
            <a:extLst>
              <a:ext uri="{FF2B5EF4-FFF2-40B4-BE49-F238E27FC236}">
                <a16:creationId xmlns:a16="http://schemas.microsoft.com/office/drawing/2014/main" xmlns="" id="{9F1992F6-791E-4B60-83BC-04A827628589}"/>
              </a:ext>
            </a:extLst>
          </p:cNvPr>
          <p:cNvSpPr>
            <a:spLocks noGrp="1"/>
          </p:cNvSpPr>
          <p:nvPr>
            <p:ph idx="1"/>
          </p:nvPr>
        </p:nvSpPr>
        <p:spPr>
          <a:xfrm>
            <a:off x="584097" y="1457021"/>
            <a:ext cx="11229516" cy="4303509"/>
          </a:xfrm>
        </p:spPr>
        <p:txBody>
          <a:bodyPr>
            <a:noAutofit/>
          </a:bodyPr>
          <a:lstStyle/>
          <a:p>
            <a:pPr marL="0" indent="0">
              <a:buNone/>
            </a:pPr>
            <a:r>
              <a:rPr lang="en-US" sz="1800" dirty="0" smtClean="0"/>
              <a:t>I</a:t>
            </a:r>
            <a:r>
              <a:rPr lang="en-US" sz="1400" kern="1100" dirty="0" smtClean="0"/>
              <a:t>. </a:t>
            </a:r>
            <a:r>
              <a:rPr lang="th-TH" sz="1300" b="1" kern="1100" dirty="0" smtClean="0"/>
              <a:t>มุมมองทางธุรกิจเพื่อสร้างความเข้าใจในหลักการและผลกระทบต่อการบริหารจัดการองค์กรใน</a:t>
            </a:r>
            <a:r>
              <a:rPr lang="th-TH" sz="1300" b="1" kern="1100" dirty="0" err="1" smtClean="0"/>
              <a:t>เศรษฐกิจ</a:t>
            </a:r>
            <a:r>
              <a:rPr lang="th-TH" sz="1300" b="1" kern="1100" dirty="0" err="1" smtClean="0"/>
              <a:t>ดิจิทัล</a:t>
            </a:r>
            <a:endParaRPr lang="en-US" sz="1300" b="1" kern="1100" dirty="0" smtClean="0"/>
          </a:p>
          <a:p>
            <a:pPr marL="457200" lvl="1" indent="0">
              <a:buNone/>
            </a:pPr>
            <a:r>
              <a:rPr lang="en-US" sz="1300" kern="1100" dirty="0" smtClean="0"/>
              <a:t>A. </a:t>
            </a:r>
            <a:r>
              <a:rPr lang="th-TH" sz="1300" kern="1100" dirty="0" smtClean="0"/>
              <a:t>การใช้นวัตกรรมด้านเศรษฐกิจดิจิตอลเพื่อสร้างผลกระทบทางสังคมในธุรกิจประเภทต่างๆ</a:t>
            </a:r>
            <a:endParaRPr lang="en-US" sz="1300" kern="1100" dirty="0" smtClean="0"/>
          </a:p>
          <a:p>
            <a:pPr marL="457200" lvl="1" indent="0">
              <a:buNone/>
            </a:pPr>
            <a:r>
              <a:rPr lang="en-US" sz="1300" kern="1100" dirty="0" smtClean="0"/>
              <a:t>B</a:t>
            </a:r>
            <a:r>
              <a:rPr lang="en-US" sz="1300" kern="1100" dirty="0"/>
              <a:t>. </a:t>
            </a:r>
            <a:r>
              <a:rPr lang="th-TH" sz="1300" kern="1100" dirty="0" smtClean="0"/>
              <a:t>ความจำเป็นของการทำ</a:t>
            </a:r>
            <a:r>
              <a:rPr lang="th-TH" sz="1300" kern="1100" dirty="0" err="1" smtClean="0"/>
              <a:t>ดิจิ</a:t>
            </a:r>
            <a:r>
              <a:rPr lang="en-US" sz="1300" kern="1100" dirty="0" smtClean="0"/>
              <a:t>my] </a:t>
            </a:r>
            <a:r>
              <a:rPr lang="en-US" sz="1300" kern="1100" dirty="0" smtClean="0"/>
              <a:t>(digitalization) </a:t>
            </a:r>
            <a:r>
              <a:rPr lang="th-TH" sz="1300" kern="1100" dirty="0" smtClean="0"/>
              <a:t>ในด้านความจำเป็น การตลาด ช่องทางการตลาด สินค้า และบริการ</a:t>
            </a:r>
            <a:r>
              <a:rPr lang="en-US" sz="1300" kern="1100" dirty="0" smtClean="0"/>
              <a:t> </a:t>
            </a:r>
            <a:r>
              <a:rPr lang="th-TH" sz="1300" kern="1100" dirty="0" smtClean="0"/>
              <a:t>รวมถึงการจัดเตรียมองค์กร การจัดการในแต่ละยุคสมัยของภาคธุรกิจ</a:t>
            </a:r>
            <a:endParaRPr lang="en-US" sz="1300" kern="1100" dirty="0"/>
          </a:p>
          <a:p>
            <a:pPr marL="457200" lvl="1" indent="0">
              <a:buNone/>
            </a:pPr>
            <a:r>
              <a:rPr lang="en-US" sz="1300" kern="1100" dirty="0"/>
              <a:t>C. </a:t>
            </a:r>
            <a:r>
              <a:rPr lang="th-TH" sz="1300" kern="1100" dirty="0" smtClean="0"/>
              <a:t>ผลกระทบของการเปลี่ยนแปลงอย่างรวดเร็วใน</a:t>
            </a:r>
            <a:r>
              <a:rPr lang="th-TH" sz="1300" kern="1100" dirty="0" err="1" smtClean="0"/>
              <a:t>เศรษฐกิจ</a:t>
            </a:r>
            <a:r>
              <a:rPr lang="th-TH" sz="1300" kern="1100" dirty="0" err="1" smtClean="0"/>
              <a:t>ดิจิทัล</a:t>
            </a:r>
            <a:r>
              <a:rPr lang="th-TH" sz="1300" kern="1100" dirty="0" smtClean="0"/>
              <a:t> </a:t>
            </a:r>
            <a:r>
              <a:rPr lang="th-TH" sz="1300" kern="1100" dirty="0" smtClean="0"/>
              <a:t>ต่อการสร้างธุรกิจใหม่</a:t>
            </a:r>
            <a:endParaRPr lang="en-US" sz="1300" kern="1100" dirty="0"/>
          </a:p>
          <a:p>
            <a:pPr marL="457200" lvl="1" indent="0">
              <a:buNone/>
            </a:pPr>
            <a:r>
              <a:rPr lang="en-US" sz="1300" kern="1100" dirty="0"/>
              <a:t>D. </a:t>
            </a:r>
            <a:r>
              <a:rPr lang="th-TH" sz="1300" kern="1100" dirty="0" smtClean="0"/>
              <a:t>โครงสร้างการจัดการขององค์กร</a:t>
            </a:r>
            <a:r>
              <a:rPr lang="en-US" sz="1300" kern="1100" dirty="0" smtClean="0"/>
              <a:t>: </a:t>
            </a:r>
            <a:r>
              <a:rPr lang="th-TH" sz="1300" kern="1100" dirty="0" smtClean="0"/>
              <a:t>การจัดทัพองค์กรใหม่ การรวมทรัพยากรและสมรรถนะ และการสร้างความสัมพันธ์ของในส่วนต่างๆของการจัดการ</a:t>
            </a:r>
            <a:endParaRPr lang="en-US" sz="1300" kern="1100" dirty="0"/>
          </a:p>
          <a:p>
            <a:pPr marL="0" indent="0">
              <a:buNone/>
            </a:pPr>
            <a:r>
              <a:rPr lang="en-US" sz="1300" kern="1100" dirty="0"/>
              <a:t>II. </a:t>
            </a:r>
            <a:r>
              <a:rPr lang="th-TH" sz="1300" b="1" kern="1100" dirty="0" smtClean="0"/>
              <a:t>ดิจิตอล และความยั่งยืน</a:t>
            </a:r>
            <a:r>
              <a:rPr lang="en-US" sz="1300" b="1" kern="1100" dirty="0" smtClean="0"/>
              <a:t>: </a:t>
            </a:r>
            <a:r>
              <a:rPr lang="th-TH" sz="1300" b="1" kern="1100" dirty="0" smtClean="0"/>
              <a:t>แนวทางใหม่สำหรับการสร้างกลยุทธ์และแบบจำลองธุรกิจ</a:t>
            </a:r>
            <a:endParaRPr lang="en-US" sz="1300" b="1" kern="1100" dirty="0"/>
          </a:p>
          <a:p>
            <a:pPr marL="457200" lvl="1" indent="0">
              <a:buNone/>
            </a:pPr>
            <a:r>
              <a:rPr lang="en-US" sz="1300" kern="1100" dirty="0"/>
              <a:t>A. </a:t>
            </a:r>
            <a:r>
              <a:rPr lang="th-TH" sz="1300" kern="1100" dirty="0" smtClean="0"/>
              <a:t>กลยุทธ์</a:t>
            </a:r>
            <a:r>
              <a:rPr lang="en-US" sz="1300" kern="1100" dirty="0" smtClean="0"/>
              <a:t> </a:t>
            </a:r>
            <a:r>
              <a:rPr lang="th-TH" sz="1300" kern="1100" dirty="0" smtClean="0"/>
              <a:t>หรือ แบบจำลองธุรกิจ</a:t>
            </a:r>
            <a:r>
              <a:rPr lang="en-US" sz="1300" kern="1100" dirty="0" smtClean="0"/>
              <a:t>? </a:t>
            </a:r>
            <a:r>
              <a:rPr lang="th-TH" sz="1300" kern="1100" dirty="0" smtClean="0"/>
              <a:t>แนวทางต่างๆเพื่อการนำองค์กร</a:t>
            </a:r>
            <a:endParaRPr lang="en-US" sz="1300" kern="1100" dirty="0"/>
          </a:p>
          <a:p>
            <a:pPr marL="457200" lvl="1" indent="0">
              <a:buNone/>
            </a:pPr>
            <a:r>
              <a:rPr lang="en-US" sz="1300" kern="1100" dirty="0"/>
              <a:t>B. </a:t>
            </a:r>
            <a:r>
              <a:rPr lang="th-TH" sz="1300" kern="1100" dirty="0" err="1" smtClean="0"/>
              <a:t>ดิจิทัล</a:t>
            </a:r>
            <a:r>
              <a:rPr lang="th-TH" sz="1300" kern="1100" dirty="0" smtClean="0"/>
              <a:t> </a:t>
            </a:r>
            <a:r>
              <a:rPr lang="th-TH" sz="1300" kern="1100" dirty="0" smtClean="0"/>
              <a:t>และ ความยั่งยืน</a:t>
            </a:r>
            <a:r>
              <a:rPr lang="th-TH" sz="1300" kern="1100" dirty="0"/>
              <a:t> </a:t>
            </a:r>
            <a:r>
              <a:rPr lang="th-TH" sz="1300" kern="1100" dirty="0" smtClean="0"/>
              <a:t>แบบจำลองธุรกิจที่เกิดขึ้นใหม่ และส่วนประกอบของแบบจำลองธุรกิจ</a:t>
            </a:r>
            <a:endParaRPr lang="en-US" sz="1300" kern="1100" dirty="0"/>
          </a:p>
          <a:p>
            <a:pPr marL="457200" lvl="1" indent="0">
              <a:buNone/>
            </a:pPr>
            <a:r>
              <a:rPr lang="en-US" sz="1300" kern="1100" dirty="0"/>
              <a:t>C. </a:t>
            </a:r>
            <a:r>
              <a:rPr lang="th-TH" sz="1300" kern="1100" dirty="0" smtClean="0"/>
              <a:t>การประยุกต์ใช้นวัตกรรมกับแบบจำลองธุรกิจอย่างยั่งยืน</a:t>
            </a:r>
            <a:endParaRPr lang="en-US" sz="1300" kern="1100" dirty="0"/>
          </a:p>
          <a:p>
            <a:pPr marL="457200" lvl="1" indent="0">
              <a:buNone/>
            </a:pPr>
            <a:r>
              <a:rPr lang="en-US" sz="1300" kern="1100" dirty="0"/>
              <a:t>D. </a:t>
            </a:r>
            <a:r>
              <a:rPr lang="th-TH" sz="1300" kern="1100" dirty="0" smtClean="0"/>
              <a:t>การใช้วิธีการระบุคุณค่าเฉพาะการออกแบบการสร้างความสัมพันธ์กับลูกค้า</a:t>
            </a:r>
            <a:endParaRPr lang="en-US" sz="1300" kern="1100" dirty="0"/>
          </a:p>
          <a:p>
            <a:pPr marL="457200" lvl="1" indent="0">
              <a:buNone/>
            </a:pPr>
            <a:r>
              <a:rPr lang="en-US" sz="1300" kern="1100" dirty="0"/>
              <a:t>E. </a:t>
            </a:r>
            <a:r>
              <a:rPr lang="th-TH" sz="1300" kern="1100" dirty="0" smtClean="0"/>
              <a:t>ความร่วมมือและการแข่งขันในยุคของการสร้างเครือข่ายความร่วมมือทางธุรกิจ</a:t>
            </a:r>
            <a:endParaRPr lang="en-US" sz="1300" kern="1100" dirty="0"/>
          </a:p>
          <a:p>
            <a:pPr marL="0" indent="0">
              <a:buNone/>
            </a:pPr>
            <a:r>
              <a:rPr lang="en-US" sz="1300" kern="1100" dirty="0"/>
              <a:t>III</a:t>
            </a:r>
            <a:r>
              <a:rPr lang="en-US" sz="1300" b="1" kern="1100" dirty="0"/>
              <a:t>. </a:t>
            </a:r>
            <a:r>
              <a:rPr lang="th-TH" sz="1300" b="1" kern="1100" dirty="0" smtClean="0"/>
              <a:t>เครื่องมือการวิเคราะห์เชิงกลยุทธ์และการประยุกต์ใช้ในการสร้างความได้เปรียบเชิงการแข่งขันใน</a:t>
            </a:r>
            <a:r>
              <a:rPr lang="th-TH" sz="1300" b="1" kern="1100" dirty="0" err="1" smtClean="0"/>
              <a:t>เศรษฐกิจ</a:t>
            </a:r>
            <a:r>
              <a:rPr lang="th-TH" sz="1300" b="1" kern="1100" dirty="0" err="1" smtClean="0"/>
              <a:t>ดิจิทัล</a:t>
            </a:r>
            <a:endParaRPr lang="en-US" sz="1300" b="1" kern="1100" dirty="0"/>
          </a:p>
          <a:p>
            <a:pPr marL="457200" lvl="1" indent="0">
              <a:buNone/>
            </a:pPr>
            <a:r>
              <a:rPr lang="en-US" sz="1300" kern="1100" dirty="0"/>
              <a:t>A. </a:t>
            </a:r>
            <a:r>
              <a:rPr lang="th-TH" sz="1300" kern="1100" dirty="0" smtClean="0"/>
              <a:t>แบบจำลองธุรกิจ</a:t>
            </a:r>
            <a:r>
              <a:rPr lang="en-US" sz="1300" kern="1100" dirty="0" smtClean="0"/>
              <a:t>: </a:t>
            </a:r>
            <a:r>
              <a:rPr lang="th-TH" sz="1300" kern="1100" dirty="0" smtClean="0"/>
              <a:t>เก็บเกี่ยวประเด็นสำคัญใน</a:t>
            </a:r>
            <a:r>
              <a:rPr lang="th-TH" sz="1300" kern="1100" dirty="0" err="1" smtClean="0"/>
              <a:t>เศรษฐกิจ</a:t>
            </a:r>
            <a:r>
              <a:rPr lang="th-TH" sz="1300" kern="1100" dirty="0" err="1" smtClean="0"/>
              <a:t>ดิจิทัล</a:t>
            </a:r>
            <a:endParaRPr lang="en-US" sz="1300" kern="1100" dirty="0"/>
          </a:p>
          <a:p>
            <a:pPr marL="457200" lvl="1" indent="0">
              <a:buNone/>
            </a:pPr>
            <a:r>
              <a:rPr lang="en-US" sz="1300" kern="1100" dirty="0"/>
              <a:t>B. </a:t>
            </a:r>
            <a:r>
              <a:rPr lang="th-TH" sz="1300" kern="1100" dirty="0" smtClean="0"/>
              <a:t>สร้างสายธารคุณค่า</a:t>
            </a:r>
            <a:r>
              <a:rPr lang="en-US" sz="1300" kern="1100" dirty="0" smtClean="0"/>
              <a:t>: </a:t>
            </a:r>
            <a:r>
              <a:rPr lang="th-TH" sz="1300" kern="1100" dirty="0" smtClean="0"/>
              <a:t>แสดงการไหลและความสัมพันธ์</a:t>
            </a:r>
            <a:endParaRPr lang="en-US" sz="1300" kern="1100" dirty="0"/>
          </a:p>
          <a:p>
            <a:pPr marL="457200" lvl="1" indent="0">
              <a:buNone/>
            </a:pPr>
            <a:r>
              <a:rPr lang="pl-PL" sz="1300" dirty="0"/>
              <a:t>C. </a:t>
            </a:r>
            <a:r>
              <a:rPr lang="th-TH" sz="1300" dirty="0" smtClean="0"/>
              <a:t>ระบบสนับสนุนการตัดสินใจโดยใช้เครื่องมือด้านกลยุทธ์</a:t>
            </a:r>
            <a:r>
              <a:rPr lang="en-US" sz="1300" dirty="0" smtClean="0"/>
              <a:t>:</a:t>
            </a:r>
            <a:r>
              <a:rPr lang="th-TH" sz="1300" dirty="0" smtClean="0"/>
              <a:t> ทางเลือกในด้านกลยุทธ์และการดำเนินการทางธุรกิจ</a:t>
            </a:r>
            <a:endParaRPr lang="pl-PL" sz="1300" dirty="0"/>
          </a:p>
        </p:txBody>
      </p:sp>
    </p:spTree>
    <p:extLst>
      <p:ext uri="{BB962C8B-B14F-4D97-AF65-F5344CB8AC3E}">
        <p14:creationId xmlns:p14="http://schemas.microsoft.com/office/powerpoint/2010/main" val="3898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3D2D64-D021-42EC-9B8A-2CA3D39CCD4E}"/>
              </a:ext>
            </a:extLst>
          </p:cNvPr>
          <p:cNvSpPr>
            <a:spLocks noGrp="1"/>
          </p:cNvSpPr>
          <p:nvPr>
            <p:ph type="title"/>
          </p:nvPr>
        </p:nvSpPr>
        <p:spPr/>
        <p:txBody>
          <a:bodyPr>
            <a:normAutofit fontScale="90000"/>
          </a:bodyPr>
          <a:lstStyle/>
          <a:p>
            <a:r>
              <a:rPr lang="pl-PL" sz="2700" dirty="0">
                <a:solidFill>
                  <a:srgbClr val="002060"/>
                </a:solidFill>
                <a:latin typeface="Arial-BoldMT"/>
              </a:rPr>
              <a:t>M2: </a:t>
            </a:r>
            <a:r>
              <a:rPr lang="th-TH" sz="2700" dirty="0" smtClean="0">
                <a:solidFill>
                  <a:srgbClr val="002060"/>
                </a:solidFill>
                <a:latin typeface="Arial-BoldMT"/>
              </a:rPr>
              <a:t>โครงสร้าง ทรัพยากร และสมรรถนะในการแข่งขันสำหรับ</a:t>
            </a:r>
            <a:r>
              <a:rPr lang="th-TH" sz="2700" dirty="0" err="1" smtClean="0">
                <a:solidFill>
                  <a:srgbClr val="002060"/>
                </a:solidFill>
                <a:latin typeface="Arial-BoldMT"/>
              </a:rPr>
              <a:t>ยุค</a:t>
            </a:r>
            <a:r>
              <a:rPr lang="th-TH" sz="2700" dirty="0" err="1" smtClean="0">
                <a:solidFill>
                  <a:srgbClr val="002060"/>
                </a:solidFill>
                <a:latin typeface="Arial-BoldMT"/>
              </a:rPr>
              <a:t>ดิจิทัล</a:t>
            </a:r>
            <a:r>
              <a:rPr lang="th-TH" sz="3200" dirty="0" err="1" smtClean="0">
                <a:effectLst/>
                <a:latin typeface="Calibri" panose="020F0502020204030204" pitchFamily="34" charset="0"/>
                <a:ea typeface="Calibri" panose="020F0502020204030204" pitchFamily="34" charset="0"/>
                <a:cs typeface="Times New Roman" panose="02020603050405020304" pitchFamily="18" charset="0"/>
              </a:rPr>
              <a:t>สมรรถนะดิจิทัล</a:t>
            </a:r>
            <a:r>
              <a:rPr lang="th-TH" sz="3200" dirty="0" smtClean="0">
                <a:effectLst/>
                <a:latin typeface="Calibri" panose="020F0502020204030204" pitchFamily="34" charset="0"/>
                <a:ea typeface="Calibri" panose="020F0502020204030204" pitchFamily="34" charset="0"/>
                <a:cs typeface="Times New Roman" panose="02020603050405020304" pitchFamily="18" charset="0"/>
              </a:rPr>
              <a:t>สำหรับ</a:t>
            </a:r>
            <a:r>
              <a:rPr lang="th-TH" sz="3200" dirty="0" smtClean="0">
                <a:effectLst/>
                <a:latin typeface="Calibri" panose="020F0502020204030204" pitchFamily="34" charset="0"/>
                <a:ea typeface="Calibri" panose="020F0502020204030204" pitchFamily="34" charset="0"/>
                <a:cs typeface="Times New Roman" panose="02020603050405020304" pitchFamily="18" charset="0"/>
              </a:rPr>
              <a:t>องค์กร</a:t>
            </a:r>
            <a:endParaRPr lang="pl-PL" dirty="0"/>
          </a:p>
        </p:txBody>
      </p:sp>
      <p:sp>
        <p:nvSpPr>
          <p:cNvPr id="5" name="Symbol zastępczy zawartości 4">
            <a:extLst>
              <a:ext uri="{FF2B5EF4-FFF2-40B4-BE49-F238E27FC236}">
                <a16:creationId xmlns="" xmlns:a16="http://schemas.microsoft.com/office/drawing/2014/main" id="{F9CB9FAA-A935-49CD-B2E7-803642BA0C1A}"/>
              </a:ext>
            </a:extLst>
          </p:cNvPr>
          <p:cNvSpPr>
            <a:spLocks noGrp="1"/>
          </p:cNvSpPr>
          <p:nvPr>
            <p:ph idx="1"/>
          </p:nvPr>
        </p:nvSpPr>
        <p:spPr/>
        <p:txBody>
          <a:bodyPr/>
          <a:lstStyle/>
          <a:p>
            <a:pPr marL="514350" indent="-514350">
              <a:buFont typeface="+mj-lt"/>
              <a:buAutoNum type="arabicPeriod"/>
            </a:pPr>
            <a:r>
              <a:rPr lang="en-US" dirty="0"/>
              <a:t>Constituency Engagement</a:t>
            </a:r>
            <a:endParaRPr lang="pl-PL" dirty="0"/>
          </a:p>
          <a:p>
            <a:pPr marL="514350" indent="-514350">
              <a:buFont typeface="+mj-lt"/>
              <a:buAutoNum type="arabicPeriod"/>
            </a:pPr>
            <a:r>
              <a:rPr lang="en-US" dirty="0"/>
              <a:t>Hyper Awareness</a:t>
            </a:r>
            <a:endParaRPr lang="pl-PL" dirty="0"/>
          </a:p>
          <a:p>
            <a:pPr marL="514350" indent="-514350">
              <a:buFont typeface="+mj-lt"/>
              <a:buAutoNum type="arabicPeriod"/>
            </a:pPr>
            <a:r>
              <a:rPr lang="pl-PL" dirty="0" err="1"/>
              <a:t>Complex</a:t>
            </a:r>
            <a:r>
              <a:rPr lang="pl-PL" dirty="0"/>
              <a:t> Problem </a:t>
            </a:r>
            <a:r>
              <a:rPr lang="pl-PL" dirty="0" err="1"/>
              <a:t>Solving</a:t>
            </a:r>
            <a:endParaRPr lang="pl-PL" dirty="0"/>
          </a:p>
          <a:p>
            <a:pPr marL="514350" indent="-514350">
              <a:buFont typeface="+mj-lt"/>
              <a:buAutoNum type="arabicPeriod"/>
            </a:pPr>
            <a:r>
              <a:rPr lang="pl-PL" dirty="0"/>
              <a:t>Creative Digital Design</a:t>
            </a:r>
          </a:p>
          <a:p>
            <a:pPr marL="514350" indent="-514350">
              <a:buFont typeface="+mj-lt"/>
              <a:buAutoNum type="arabicPeriod"/>
            </a:pPr>
            <a:r>
              <a:rPr lang="pl-PL" dirty="0" err="1"/>
              <a:t>Anticipatory</a:t>
            </a:r>
            <a:r>
              <a:rPr lang="pl-PL" dirty="0"/>
              <a:t> </a:t>
            </a:r>
            <a:r>
              <a:rPr lang="pl-PL" dirty="0" err="1"/>
              <a:t>Decision</a:t>
            </a:r>
            <a:r>
              <a:rPr lang="pl-PL" dirty="0"/>
              <a:t> </a:t>
            </a:r>
            <a:r>
              <a:rPr lang="pl-PL" dirty="0" err="1"/>
              <a:t>Making</a:t>
            </a:r>
            <a:endParaRPr lang="pl-PL" dirty="0"/>
          </a:p>
          <a:p>
            <a:pPr marL="514350" indent="-514350">
              <a:buFont typeface="+mj-lt"/>
              <a:buAutoNum type="arabicPeriod"/>
            </a:pPr>
            <a:r>
              <a:rPr lang="pl-PL" dirty="0" err="1"/>
              <a:t>Innovative</a:t>
            </a:r>
            <a:r>
              <a:rPr lang="pl-PL" dirty="0"/>
              <a:t> Productivity</a:t>
            </a:r>
          </a:p>
          <a:p>
            <a:pPr marL="514350" indent="-514350">
              <a:buFont typeface="+mj-lt"/>
              <a:buAutoNum type="arabicPeriod"/>
            </a:pPr>
            <a:r>
              <a:rPr lang="pl-PL" dirty="0"/>
              <a:t>Operations </a:t>
            </a:r>
            <a:r>
              <a:rPr lang="pl-PL" dirty="0" err="1"/>
              <a:t>Agility</a:t>
            </a:r>
            <a:endParaRPr lang="pl-PL" dirty="0"/>
          </a:p>
          <a:p>
            <a:endParaRPr lang="pl-PL" dirty="0"/>
          </a:p>
          <a:p>
            <a:endParaRPr lang="pl-PL" dirty="0"/>
          </a:p>
        </p:txBody>
      </p:sp>
      <p:sp>
        <p:nvSpPr>
          <p:cNvPr id="7" name="pole tekstowe 6">
            <a:extLst>
              <a:ext uri="{FF2B5EF4-FFF2-40B4-BE49-F238E27FC236}">
                <a16:creationId xmlns="" xmlns:a16="http://schemas.microsoft.com/office/drawing/2014/main" id="{5C852D83-204B-4FD5-B843-7E718620E149}"/>
              </a:ext>
            </a:extLst>
          </p:cNvPr>
          <p:cNvSpPr txBox="1"/>
          <p:nvPr/>
        </p:nvSpPr>
        <p:spPr>
          <a:xfrm>
            <a:off x="6090572" y="5478197"/>
            <a:ext cx="6096000" cy="369332"/>
          </a:xfrm>
          <a:prstGeom prst="rect">
            <a:avLst/>
          </a:prstGeom>
          <a:noFill/>
        </p:spPr>
        <p:txBody>
          <a:bodyPr wrap="square">
            <a:spAutoFit/>
          </a:bodyPr>
          <a:lstStyle/>
          <a:p>
            <a:pPr algn="ctr"/>
            <a:r>
              <a:rPr lang="pl-PL" dirty="0"/>
              <a:t>(</a:t>
            </a:r>
            <a:r>
              <a:rPr lang="pl-PL" dirty="0" err="1"/>
              <a:t>Sinur</a:t>
            </a:r>
            <a:r>
              <a:rPr lang="pl-PL" dirty="0"/>
              <a:t>, 2016)</a:t>
            </a:r>
          </a:p>
        </p:txBody>
      </p:sp>
    </p:spTree>
    <p:extLst>
      <p:ext uri="{BB962C8B-B14F-4D97-AF65-F5344CB8AC3E}">
        <p14:creationId xmlns:p14="http://schemas.microsoft.com/office/powerpoint/2010/main" val="211546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67000" intensity="8"/>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sp>
        <p:nvSpPr>
          <p:cNvPr id="8" name="Prostokąt 7">
            <a:extLst>
              <a:ext uri="{FF2B5EF4-FFF2-40B4-BE49-F238E27FC236}">
                <a16:creationId xmlns="" xmlns:a16="http://schemas.microsoft.com/office/drawing/2014/main" id="{2E3F2A95-2D73-409B-8BFF-BC80C9062844}"/>
              </a:ext>
            </a:extLst>
          </p:cNvPr>
          <p:cNvSpPr/>
          <p:nvPr/>
        </p:nvSpPr>
        <p:spPr>
          <a:xfrm>
            <a:off x="139430" y="90261"/>
            <a:ext cx="5299849" cy="609398"/>
          </a:xfrm>
          <a:prstGeom prst="rect">
            <a:avLst/>
          </a:prstGeom>
        </p:spPr>
        <p:txBody>
          <a:bodyPr wrap="none">
            <a:spAutoFit/>
          </a:bodyPr>
          <a:lstStyle/>
          <a:p>
            <a:r>
              <a:rPr kumimoji="0" lang="pl-PL" sz="2400" b="1" i="0" u="none" strike="noStrike" kern="1200" cap="none" spc="0" normalizeH="0" baseline="0" noProof="0" dirty="0">
                <a:ln>
                  <a:noFill/>
                </a:ln>
                <a:solidFill>
                  <a:srgbClr val="002060"/>
                </a:solidFill>
                <a:effectLst/>
                <a:uLnTx/>
                <a:uFillTx/>
                <a:latin typeface="Arial-BoldMT"/>
                <a:ea typeface="+mj-ea"/>
                <a:cs typeface="Arial" panose="020B0604020202020204" pitchFamily="34" charset="0"/>
              </a:rPr>
              <a:t>M2: </a:t>
            </a:r>
            <a:r>
              <a:rPr lang="th-TH" sz="2400" b="1" noProof="0" dirty="0" smtClean="0">
                <a:solidFill>
                  <a:srgbClr val="002060"/>
                </a:solidFill>
                <a:latin typeface="Arial-BoldMT"/>
                <a:ea typeface="+mj-ea"/>
                <a:cs typeface="Arial" panose="020B0604020202020204" pitchFamily="34" charset="0"/>
              </a:rPr>
              <a:t>โมเดลธุรกิจสำหรับ</a:t>
            </a:r>
            <a:r>
              <a:rPr lang="th-TH" sz="2400" b="1" noProof="0" dirty="0" err="1" smtClean="0">
                <a:solidFill>
                  <a:srgbClr val="002060"/>
                </a:solidFill>
                <a:latin typeface="Arial-BoldMT"/>
                <a:ea typeface="+mj-ea"/>
                <a:cs typeface="Arial" panose="020B0604020202020204" pitchFamily="34" charset="0"/>
              </a:rPr>
              <a:t>เศรษฐกิจ</a:t>
            </a:r>
            <a:r>
              <a:rPr lang="th-TH" sz="2400" b="1" noProof="0" dirty="0" err="1" smtClean="0">
                <a:solidFill>
                  <a:srgbClr val="002060"/>
                </a:solidFill>
                <a:latin typeface="Arial-BoldMT"/>
                <a:ea typeface="+mj-ea"/>
                <a:cs typeface="Arial" panose="020B0604020202020204" pitchFamily="34" charset="0"/>
              </a:rPr>
              <a:t>ดิจิทัล</a:t>
            </a:r>
            <a:endParaRPr lang="pl-PL" sz="2800" b="1" dirty="0"/>
          </a:p>
        </p:txBody>
      </p:sp>
      <p:pic>
        <p:nvPicPr>
          <p:cNvPr id="10" name="Obraz 9">
            <a:extLst>
              <a:ext uri="{FF2B5EF4-FFF2-40B4-BE49-F238E27FC236}">
                <a16:creationId xmlns="" xmlns:a16="http://schemas.microsoft.com/office/drawing/2014/main" id="{7CDAB5B5-E7B4-4C19-A403-D4C8FCD575BE}"/>
              </a:ext>
            </a:extLst>
          </p:cNvPr>
          <p:cNvPicPr>
            <a:picLocks noChangeAspect="1"/>
          </p:cNvPicPr>
          <p:nvPr/>
        </p:nvPicPr>
        <p:blipFill>
          <a:blip r:embed="rId4"/>
          <a:stretch>
            <a:fillRect/>
          </a:stretch>
        </p:blipFill>
        <p:spPr>
          <a:xfrm rot="20351907">
            <a:off x="6862509" y="749489"/>
            <a:ext cx="3293716" cy="1767993"/>
          </a:xfrm>
          <a:prstGeom prst="rect">
            <a:avLst/>
          </a:prstGeom>
        </p:spPr>
      </p:pic>
      <p:sp>
        <p:nvSpPr>
          <p:cNvPr id="5" name="กล่องข้อความ 4"/>
          <p:cNvSpPr txBox="1"/>
          <p:nvPr/>
        </p:nvSpPr>
        <p:spPr>
          <a:xfrm>
            <a:off x="7026794" y="3744719"/>
            <a:ext cx="4307596" cy="2123658"/>
          </a:xfrm>
          <a:prstGeom prst="rect">
            <a:avLst/>
          </a:prstGeom>
          <a:noFill/>
        </p:spPr>
        <p:txBody>
          <a:bodyPr wrap="square" rtlCol="0">
            <a:spAutoFit/>
          </a:bodyPr>
          <a:lstStyle/>
          <a:p>
            <a:pPr marL="742950" indent="-742950">
              <a:buAutoNum type="arabicPeriod"/>
            </a:pPr>
            <a:r>
              <a:rPr lang="th-TH" sz="4400" dirty="0" smtClean="0"/>
              <a:t>โมเดลธุรกิจแคน</a:t>
            </a:r>
            <a:r>
              <a:rPr lang="th-TH" sz="4400" dirty="0" err="1" smtClean="0"/>
              <a:t>วาส</a:t>
            </a:r>
            <a:endParaRPr lang="th-TH" sz="4400" dirty="0" smtClean="0"/>
          </a:p>
          <a:p>
            <a:pPr marL="742950" indent="-742950">
              <a:buAutoNum type="arabicPeriod"/>
            </a:pPr>
            <a:r>
              <a:rPr lang="th-TH" sz="4400" dirty="0" err="1" smtClean="0"/>
              <a:t>ลีน</a:t>
            </a:r>
            <a:r>
              <a:rPr lang="th-TH" sz="4400" dirty="0" smtClean="0"/>
              <a:t>แคน</a:t>
            </a:r>
            <a:r>
              <a:rPr lang="th-TH" sz="4400" dirty="0" err="1" smtClean="0"/>
              <a:t>วาส</a:t>
            </a:r>
            <a:endParaRPr lang="th-TH" sz="4400" dirty="0" smtClean="0"/>
          </a:p>
          <a:p>
            <a:pPr marL="742950" indent="-742950">
              <a:buAutoNum type="arabicPeriod"/>
            </a:pPr>
            <a:r>
              <a:rPr lang="th-TH" sz="4400" dirty="0" err="1" smtClean="0"/>
              <a:t>ลีน</a:t>
            </a:r>
            <a:r>
              <a:rPr lang="th-TH" sz="4400" dirty="0" smtClean="0"/>
              <a:t>สตาร์ทอัพ</a:t>
            </a:r>
            <a:endParaRPr lang="th-TH" sz="4400" dirty="0"/>
          </a:p>
        </p:txBody>
      </p:sp>
    </p:spTree>
    <p:extLst>
      <p:ext uri="{BB962C8B-B14F-4D97-AF65-F5344CB8AC3E}">
        <p14:creationId xmlns:p14="http://schemas.microsoft.com/office/powerpoint/2010/main" val="3828928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pic>
        <p:nvPicPr>
          <p:cNvPr id="4" name="Obraz 3">
            <a:extLst>
              <a:ext uri="{FF2B5EF4-FFF2-40B4-BE49-F238E27FC236}">
                <a16:creationId xmlns="" xmlns:a16="http://schemas.microsoft.com/office/drawing/2014/main" id="{AABC495C-E109-44FF-8A32-24708B68C749}"/>
              </a:ext>
            </a:extLst>
          </p:cNvPr>
          <p:cNvPicPr>
            <a:picLocks noChangeAspect="1"/>
          </p:cNvPicPr>
          <p:nvPr/>
        </p:nvPicPr>
        <p:blipFill>
          <a:blip r:embed="rId4"/>
          <a:stretch>
            <a:fillRect/>
          </a:stretch>
        </p:blipFill>
        <p:spPr>
          <a:xfrm rot="5013823">
            <a:off x="5502991" y="4047091"/>
            <a:ext cx="3467814" cy="1767993"/>
          </a:xfrm>
          <a:prstGeom prst="rect">
            <a:avLst/>
          </a:prstGeom>
        </p:spPr>
      </p:pic>
      <p:sp>
        <p:nvSpPr>
          <p:cNvPr id="2" name="กล่องข้อความ 1"/>
          <p:cNvSpPr txBox="1"/>
          <p:nvPr/>
        </p:nvSpPr>
        <p:spPr>
          <a:xfrm>
            <a:off x="5397292" y="2445745"/>
            <a:ext cx="3679212" cy="769441"/>
          </a:xfrm>
          <a:prstGeom prst="rect">
            <a:avLst/>
          </a:prstGeom>
          <a:noFill/>
          <a:ln>
            <a:solidFill>
              <a:schemeClr val="tx1"/>
            </a:solidFill>
          </a:ln>
        </p:spPr>
        <p:txBody>
          <a:bodyPr wrap="none" rtlCol="0">
            <a:spAutoFit/>
          </a:bodyPr>
          <a:lstStyle/>
          <a:p>
            <a:r>
              <a:rPr lang="th-TH" sz="4400" dirty="0" smtClean="0"/>
              <a:t>1. โมเดลธุรกิจแคน</a:t>
            </a:r>
            <a:r>
              <a:rPr lang="th-TH" sz="4400" dirty="0" err="1" smtClean="0"/>
              <a:t>วาส</a:t>
            </a:r>
            <a:endParaRPr lang="th-TH" sz="4400" dirty="0"/>
          </a:p>
        </p:txBody>
      </p:sp>
    </p:spTree>
    <p:extLst>
      <p:ext uri="{BB962C8B-B14F-4D97-AF65-F5344CB8AC3E}">
        <p14:creationId xmlns:p14="http://schemas.microsoft.com/office/powerpoint/2010/main" val="265897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sp>
        <p:nvSpPr>
          <p:cNvPr id="2" name="Prostokąt 1">
            <a:extLst>
              <a:ext uri="{FF2B5EF4-FFF2-40B4-BE49-F238E27FC236}">
                <a16:creationId xmlns="" xmlns:a16="http://schemas.microsoft.com/office/drawing/2014/main" id="{C8E65283-8982-448B-8E97-C21C1A658A6A}"/>
              </a:ext>
            </a:extLst>
          </p:cNvPr>
          <p:cNvSpPr/>
          <p:nvPr/>
        </p:nvSpPr>
        <p:spPr>
          <a:xfrm>
            <a:off x="3485906" y="1398949"/>
            <a:ext cx="8291125" cy="1569660"/>
          </a:xfrm>
          <a:prstGeom prst="rect">
            <a:avLst/>
          </a:prstGeom>
        </p:spPr>
        <p:txBody>
          <a:bodyPr wrap="square">
            <a:spAutoFit/>
          </a:bodyPr>
          <a:lstStyle/>
          <a:p>
            <a:pPr algn="just"/>
            <a:r>
              <a:rPr lang="th-TH" sz="3200" dirty="0" smtClean="0"/>
              <a:t>ในช่วงที่ผ่านมาได้มีการนำเสนอเครื่องมือพื้นฐาน ที่พัฒนาขึ้นจากแนวความคิดที่มีการปรับโลกทัศน์ในการดำเนินงานทางธุรกิจ เรียกว่า โมเดลธุรกิจแคน</a:t>
            </a:r>
            <a:r>
              <a:rPr lang="th-TH" sz="3200" dirty="0" err="1" smtClean="0"/>
              <a:t>วาส</a:t>
            </a:r>
            <a:endParaRPr lang="pl-PL" sz="3200" dirty="0"/>
          </a:p>
        </p:txBody>
      </p:sp>
      <p:pic>
        <p:nvPicPr>
          <p:cNvPr id="4" name="Obraz 3">
            <a:extLst>
              <a:ext uri="{FF2B5EF4-FFF2-40B4-BE49-F238E27FC236}">
                <a16:creationId xmlns="" xmlns:a16="http://schemas.microsoft.com/office/drawing/2014/main" id="{AABC495C-E109-44FF-8A32-24708B68C749}"/>
              </a:ext>
            </a:extLst>
          </p:cNvPr>
          <p:cNvPicPr>
            <a:picLocks noChangeAspect="1"/>
          </p:cNvPicPr>
          <p:nvPr/>
        </p:nvPicPr>
        <p:blipFill>
          <a:blip r:embed="rId4"/>
          <a:stretch>
            <a:fillRect/>
          </a:stretch>
        </p:blipFill>
        <p:spPr>
          <a:xfrm rot="5013823">
            <a:off x="5502991" y="4047091"/>
            <a:ext cx="3467814" cy="1767993"/>
          </a:xfrm>
          <a:prstGeom prst="rect">
            <a:avLst/>
          </a:prstGeom>
        </p:spPr>
      </p:pic>
      <p:pic>
        <p:nvPicPr>
          <p:cNvPr id="9" name="Obraz 8">
            <a:extLst>
              <a:ext uri="{FF2B5EF4-FFF2-40B4-BE49-F238E27FC236}">
                <a16:creationId xmlns="" xmlns:a16="http://schemas.microsoft.com/office/drawing/2014/main" id="{ACBB1A41-83CC-429A-A48A-0F80B019E69A}"/>
              </a:ext>
            </a:extLst>
          </p:cNvPr>
          <p:cNvPicPr>
            <a:picLocks noChangeAspect="1"/>
          </p:cNvPicPr>
          <p:nvPr/>
        </p:nvPicPr>
        <p:blipFill>
          <a:blip r:embed="rId5"/>
          <a:stretch>
            <a:fillRect/>
          </a:stretch>
        </p:blipFill>
        <p:spPr>
          <a:xfrm>
            <a:off x="415068" y="3429000"/>
            <a:ext cx="5627569" cy="3165508"/>
          </a:xfrm>
          <a:prstGeom prst="rect">
            <a:avLst/>
          </a:prstGeom>
        </p:spPr>
      </p:pic>
      <p:pic>
        <p:nvPicPr>
          <p:cNvPr id="10" name="Obraz 9">
            <a:extLst>
              <a:ext uri="{FF2B5EF4-FFF2-40B4-BE49-F238E27FC236}">
                <a16:creationId xmlns="" xmlns:a16="http://schemas.microsoft.com/office/drawing/2014/main" id="{2AE80B0F-D638-490C-BAD1-F4361E6F0559}"/>
              </a:ext>
            </a:extLst>
          </p:cNvPr>
          <p:cNvPicPr>
            <a:picLocks noChangeAspect="1"/>
          </p:cNvPicPr>
          <p:nvPr/>
        </p:nvPicPr>
        <p:blipFill>
          <a:blip r:embed="rId6"/>
          <a:stretch>
            <a:fillRect/>
          </a:stretch>
        </p:blipFill>
        <p:spPr>
          <a:xfrm>
            <a:off x="8398682" y="3894475"/>
            <a:ext cx="3545060" cy="2658795"/>
          </a:xfrm>
          <a:prstGeom prst="rect">
            <a:avLst/>
          </a:prstGeom>
        </p:spPr>
      </p:pic>
      <p:sp>
        <p:nvSpPr>
          <p:cNvPr id="8" name="กล่องข้อความ 7"/>
          <p:cNvSpPr txBox="1"/>
          <p:nvPr/>
        </p:nvSpPr>
        <p:spPr>
          <a:xfrm>
            <a:off x="139430" y="169117"/>
            <a:ext cx="3679212" cy="769441"/>
          </a:xfrm>
          <a:prstGeom prst="rect">
            <a:avLst/>
          </a:prstGeom>
          <a:noFill/>
          <a:ln>
            <a:solidFill>
              <a:schemeClr val="tx1"/>
            </a:solidFill>
          </a:ln>
        </p:spPr>
        <p:txBody>
          <a:bodyPr wrap="none" rtlCol="0">
            <a:spAutoFit/>
          </a:bodyPr>
          <a:lstStyle/>
          <a:p>
            <a:r>
              <a:rPr lang="th-TH" sz="4400" dirty="0" smtClean="0"/>
              <a:t>1. โมเดลธุรกิจแคน</a:t>
            </a:r>
            <a:r>
              <a:rPr lang="th-TH" sz="4400" dirty="0" err="1" smtClean="0"/>
              <a:t>วาส</a:t>
            </a:r>
            <a:endParaRPr lang="th-TH" sz="4400" dirty="0"/>
          </a:p>
        </p:txBody>
      </p:sp>
    </p:spTree>
    <p:extLst>
      <p:ext uri="{BB962C8B-B14F-4D97-AF65-F5344CB8AC3E}">
        <p14:creationId xmlns:p14="http://schemas.microsoft.com/office/powerpoint/2010/main" val="309294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9FF6DA99-2158-4A72-B4DB-C9E8DEA240E7}"/>
              </a:ext>
            </a:extLst>
          </p:cNvPr>
          <p:cNvPicPr>
            <a:picLocks noChangeAspect="1"/>
          </p:cNvPicPr>
          <p:nvPr/>
        </p:nvPicPr>
        <p:blipFill>
          <a:blip r:embed="rId2"/>
          <a:stretch>
            <a:fillRect/>
          </a:stretch>
        </p:blipFill>
        <p:spPr>
          <a:xfrm>
            <a:off x="477926" y="581856"/>
            <a:ext cx="5885494" cy="5900076"/>
          </a:xfrm>
          <a:prstGeom prst="rect">
            <a:avLst/>
          </a:prstGeom>
        </p:spPr>
      </p:pic>
      <p:pic>
        <p:nvPicPr>
          <p:cNvPr id="11" name="Obraz 10">
            <a:extLst>
              <a:ext uri="{FF2B5EF4-FFF2-40B4-BE49-F238E27FC236}">
                <a16:creationId xmlns="" xmlns:a16="http://schemas.microsoft.com/office/drawing/2014/main" id="{79E89765-24F5-42AE-9C59-705AF47EA931}"/>
              </a:ext>
            </a:extLst>
          </p:cNvPr>
          <p:cNvPicPr>
            <a:picLocks noChangeAspect="1"/>
          </p:cNvPicPr>
          <p:nvPr/>
        </p:nvPicPr>
        <p:blipFill>
          <a:blip r:embed="rId3"/>
          <a:stretch>
            <a:fillRect/>
          </a:stretch>
        </p:blipFill>
        <p:spPr>
          <a:xfrm>
            <a:off x="6481167" y="703254"/>
            <a:ext cx="5397407" cy="1967832"/>
          </a:xfrm>
          <a:prstGeom prst="rect">
            <a:avLst/>
          </a:prstGeom>
        </p:spPr>
      </p:pic>
      <p:pic>
        <p:nvPicPr>
          <p:cNvPr id="2" name="Obraz 1">
            <a:extLst>
              <a:ext uri="{FF2B5EF4-FFF2-40B4-BE49-F238E27FC236}">
                <a16:creationId xmlns="" xmlns:a16="http://schemas.microsoft.com/office/drawing/2014/main" id="{1E7F3CAE-18BE-41E1-B73F-84AB08284A98}"/>
              </a:ext>
            </a:extLst>
          </p:cNvPr>
          <p:cNvPicPr>
            <a:picLocks noChangeAspect="1"/>
          </p:cNvPicPr>
          <p:nvPr/>
        </p:nvPicPr>
        <p:blipFill>
          <a:blip r:embed="rId4"/>
          <a:stretch>
            <a:fillRect/>
          </a:stretch>
        </p:blipFill>
        <p:spPr>
          <a:xfrm>
            <a:off x="6688201" y="3122935"/>
            <a:ext cx="5129988" cy="3624447"/>
          </a:xfrm>
          <a:prstGeom prst="rect">
            <a:avLst/>
          </a:prstGeom>
        </p:spPr>
      </p:pic>
    </p:spTree>
    <p:extLst>
      <p:ext uri="{BB962C8B-B14F-4D97-AF65-F5344CB8AC3E}">
        <p14:creationId xmlns:p14="http://schemas.microsoft.com/office/powerpoint/2010/main" val="319851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19E4F4A9-A0E3-4B6C-9A77-CED8F17446DC}"/>
              </a:ext>
            </a:extLst>
          </p:cNvPr>
          <p:cNvPicPr>
            <a:picLocks noChangeAspect="1"/>
          </p:cNvPicPr>
          <p:nvPr/>
        </p:nvPicPr>
        <p:blipFill>
          <a:blip r:embed="rId2"/>
          <a:stretch>
            <a:fillRect/>
          </a:stretch>
        </p:blipFill>
        <p:spPr>
          <a:xfrm>
            <a:off x="93794" y="595222"/>
            <a:ext cx="4984289" cy="3746021"/>
          </a:xfrm>
          <a:prstGeom prst="rect">
            <a:avLst/>
          </a:prstGeom>
        </p:spPr>
      </p:pic>
      <p:pic>
        <p:nvPicPr>
          <p:cNvPr id="4" name="Obraz 3">
            <a:extLst>
              <a:ext uri="{FF2B5EF4-FFF2-40B4-BE49-F238E27FC236}">
                <a16:creationId xmlns="" xmlns:a16="http://schemas.microsoft.com/office/drawing/2014/main" id="{1798D1A5-D90A-4B0A-ACAB-B1E11C2756D3}"/>
              </a:ext>
            </a:extLst>
          </p:cNvPr>
          <p:cNvPicPr>
            <a:picLocks noChangeAspect="1"/>
          </p:cNvPicPr>
          <p:nvPr/>
        </p:nvPicPr>
        <p:blipFill>
          <a:blip r:embed="rId3"/>
          <a:stretch>
            <a:fillRect/>
          </a:stretch>
        </p:blipFill>
        <p:spPr>
          <a:xfrm>
            <a:off x="4586377" y="2328052"/>
            <a:ext cx="7113977" cy="4124503"/>
          </a:xfrm>
          <a:prstGeom prst="rect">
            <a:avLst/>
          </a:prstGeom>
        </p:spPr>
      </p:pic>
    </p:spTree>
    <p:extLst>
      <p:ext uri="{BB962C8B-B14F-4D97-AF65-F5344CB8AC3E}">
        <p14:creationId xmlns:p14="http://schemas.microsoft.com/office/powerpoint/2010/main" val="278776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pic>
        <p:nvPicPr>
          <p:cNvPr id="12" name="Obraz 11">
            <a:extLst>
              <a:ext uri="{FF2B5EF4-FFF2-40B4-BE49-F238E27FC236}">
                <a16:creationId xmlns="" xmlns:a16="http://schemas.microsoft.com/office/drawing/2014/main" id="{B3D3EB97-49CD-483E-9565-66AB822E7C83}"/>
              </a:ext>
            </a:extLst>
          </p:cNvPr>
          <p:cNvPicPr>
            <a:picLocks noChangeAspect="1"/>
          </p:cNvPicPr>
          <p:nvPr/>
        </p:nvPicPr>
        <p:blipFill>
          <a:blip r:embed="rId4"/>
          <a:stretch>
            <a:fillRect/>
          </a:stretch>
        </p:blipFill>
        <p:spPr>
          <a:xfrm>
            <a:off x="492640" y="3429000"/>
            <a:ext cx="7620000" cy="3181350"/>
          </a:xfrm>
          <a:prstGeom prst="rect">
            <a:avLst/>
          </a:prstGeom>
        </p:spPr>
      </p:pic>
      <p:pic>
        <p:nvPicPr>
          <p:cNvPr id="10" name="Obraz 9">
            <a:extLst>
              <a:ext uri="{FF2B5EF4-FFF2-40B4-BE49-F238E27FC236}">
                <a16:creationId xmlns="" xmlns:a16="http://schemas.microsoft.com/office/drawing/2014/main" id="{1E0B15F0-E5B7-480D-A9EA-5BCD60D5A6ED}"/>
              </a:ext>
            </a:extLst>
          </p:cNvPr>
          <p:cNvPicPr>
            <a:picLocks noChangeAspect="1"/>
          </p:cNvPicPr>
          <p:nvPr/>
        </p:nvPicPr>
        <p:blipFill>
          <a:blip r:embed="rId5"/>
          <a:stretch>
            <a:fillRect/>
          </a:stretch>
        </p:blipFill>
        <p:spPr>
          <a:xfrm rot="20930098">
            <a:off x="5575057" y="2224508"/>
            <a:ext cx="5245824" cy="2080351"/>
          </a:xfrm>
          <a:prstGeom prst="rect">
            <a:avLst/>
          </a:prstGeom>
        </p:spPr>
      </p:pic>
      <p:sp>
        <p:nvSpPr>
          <p:cNvPr id="6" name="กล่องข้อความ 5"/>
          <p:cNvSpPr txBox="1"/>
          <p:nvPr/>
        </p:nvSpPr>
        <p:spPr>
          <a:xfrm>
            <a:off x="5736669" y="1351584"/>
            <a:ext cx="2375971" cy="769441"/>
          </a:xfrm>
          <a:prstGeom prst="rect">
            <a:avLst/>
          </a:prstGeom>
          <a:noFill/>
          <a:ln>
            <a:solidFill>
              <a:schemeClr val="tx1"/>
            </a:solidFill>
          </a:ln>
        </p:spPr>
        <p:txBody>
          <a:bodyPr wrap="none" rtlCol="0">
            <a:spAutoFit/>
          </a:bodyPr>
          <a:lstStyle/>
          <a:p>
            <a:r>
              <a:rPr lang="th-TH" sz="4400" dirty="0" smtClean="0"/>
              <a:t>2. </a:t>
            </a:r>
            <a:r>
              <a:rPr lang="th-TH" sz="4400" dirty="0" err="1" smtClean="0"/>
              <a:t>ลีน</a:t>
            </a:r>
            <a:r>
              <a:rPr lang="th-TH" sz="4400" dirty="0" smtClean="0"/>
              <a:t>แคน</a:t>
            </a:r>
            <a:r>
              <a:rPr lang="th-TH" sz="4400" dirty="0" err="1" smtClean="0"/>
              <a:t>วาส</a:t>
            </a:r>
            <a:endParaRPr lang="th-TH" sz="4400" dirty="0"/>
          </a:p>
        </p:txBody>
      </p:sp>
    </p:spTree>
    <p:extLst>
      <p:ext uri="{BB962C8B-B14F-4D97-AF65-F5344CB8AC3E}">
        <p14:creationId xmlns:p14="http://schemas.microsoft.com/office/powerpoint/2010/main" val="2249683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sp>
        <p:nvSpPr>
          <p:cNvPr id="3" name="Prostokąt 2">
            <a:extLst>
              <a:ext uri="{FF2B5EF4-FFF2-40B4-BE49-F238E27FC236}">
                <a16:creationId xmlns="" xmlns:a16="http://schemas.microsoft.com/office/drawing/2014/main" id="{BA1ACCB1-67F6-415C-9DEE-A5CA7C02421E}"/>
              </a:ext>
            </a:extLst>
          </p:cNvPr>
          <p:cNvSpPr/>
          <p:nvPr/>
        </p:nvSpPr>
        <p:spPr>
          <a:xfrm>
            <a:off x="257084" y="1181536"/>
            <a:ext cx="3628846" cy="2246769"/>
          </a:xfrm>
          <a:prstGeom prst="rect">
            <a:avLst/>
          </a:prstGeom>
        </p:spPr>
        <p:txBody>
          <a:bodyPr wrap="square">
            <a:spAutoFit/>
          </a:bodyPr>
          <a:lstStyle/>
          <a:p>
            <a:pPr algn="just"/>
            <a:r>
              <a:rPr lang="th-TH" sz="2800" dirty="0" smtClean="0">
                <a:latin typeface="Cordia New" panose="020B0304020202020204" pitchFamily="34" charset="-34"/>
                <a:cs typeface="Cordia New" panose="020B0304020202020204" pitchFamily="34" charset="-34"/>
              </a:rPr>
              <a:t>โมเดลนี้ถูกพัฒนาขึ้นสำหรับธุรกิจเชิงนวัตกรรม เช่น การขึ้นรูป 3 มิติ</a:t>
            </a:r>
            <a:endParaRPr lang="en-US" sz="2800" dirty="0" smtClean="0">
              <a:latin typeface="Cordia New" panose="020B0304020202020204" pitchFamily="34" charset="-34"/>
              <a:cs typeface="Cordia New" panose="020B0304020202020204" pitchFamily="34" charset="-34"/>
            </a:endParaRPr>
          </a:p>
          <a:p>
            <a:pPr algn="just"/>
            <a:r>
              <a:rPr lang="th-TH" sz="2800" dirty="0" smtClean="0">
                <a:latin typeface="Cordia New" panose="020B0304020202020204" pitchFamily="34" charset="-34"/>
                <a:cs typeface="Cordia New" panose="020B0304020202020204" pitchFamily="34" charset="-34"/>
              </a:rPr>
              <a:t>ผู้เขียน</a:t>
            </a:r>
            <a:r>
              <a:rPr lang="en-US" sz="2800" dirty="0" smtClean="0">
                <a:latin typeface="Cordia New" panose="020B0304020202020204" pitchFamily="34" charset="-34"/>
                <a:cs typeface="Cordia New" panose="020B0304020202020204" pitchFamily="34" charset="-34"/>
              </a:rPr>
              <a:t> </a:t>
            </a:r>
            <a:r>
              <a:rPr lang="en-US" sz="2800" dirty="0" smtClean="0">
                <a:latin typeface="Cordia New" panose="020B0304020202020204" pitchFamily="34" charset="-34"/>
                <a:cs typeface="Cordia New" panose="020B0304020202020204" pitchFamily="34" charset="-34"/>
              </a:rPr>
              <a:t>Ash </a:t>
            </a:r>
            <a:r>
              <a:rPr lang="en-US" sz="2800" dirty="0" err="1" smtClean="0">
                <a:latin typeface="Cordia New" panose="020B0304020202020204" pitchFamily="34" charset="-34"/>
                <a:cs typeface="Cordia New" panose="020B0304020202020204" pitchFamily="34" charset="-34"/>
              </a:rPr>
              <a:t>Maurya</a:t>
            </a:r>
            <a:r>
              <a:rPr lang="en-US" sz="2800" dirty="0" smtClean="0">
                <a:latin typeface="Cordia New" panose="020B0304020202020204" pitchFamily="34" charset="-34"/>
                <a:cs typeface="Cordia New" panose="020B0304020202020204" pitchFamily="34" charset="-34"/>
              </a:rPr>
              <a:t> </a:t>
            </a:r>
            <a:r>
              <a:rPr lang="th-TH" sz="2800" dirty="0" smtClean="0">
                <a:latin typeface="Cordia New" panose="020B0304020202020204" pitchFamily="34" charset="-34"/>
                <a:cs typeface="Cordia New" panose="020B0304020202020204" pitchFamily="34" charset="-34"/>
              </a:rPr>
              <a:t>เป็นผู้นำเสนอ โดยได้รับแนวคิดพื้นฐานจากเครื่องมือโมเดลธุ</a:t>
            </a:r>
            <a:r>
              <a:rPr lang="th-TH" sz="2800" dirty="0" smtClean="0">
                <a:latin typeface="Cordia New" panose="020B0304020202020204" pitchFamily="34" charset="-34"/>
                <a:cs typeface="Cordia New" panose="020B0304020202020204" pitchFamily="34" charset="-34"/>
              </a:rPr>
              <a:t>รกิจแคน</a:t>
            </a:r>
            <a:r>
              <a:rPr lang="th-TH" sz="2800" dirty="0" err="1" smtClean="0">
                <a:latin typeface="Cordia New" panose="020B0304020202020204" pitchFamily="34" charset="-34"/>
                <a:cs typeface="Cordia New" panose="020B0304020202020204" pitchFamily="34" charset="-34"/>
              </a:rPr>
              <a:t>วาส</a:t>
            </a:r>
            <a:endParaRPr lang="pl-PL" sz="2800" dirty="0">
              <a:latin typeface="Cordia New" panose="020B0304020202020204" pitchFamily="34" charset="-34"/>
              <a:cs typeface="Cordia New" panose="020B0304020202020204" pitchFamily="34" charset="-34"/>
            </a:endParaRPr>
          </a:p>
        </p:txBody>
      </p:sp>
      <p:pic>
        <p:nvPicPr>
          <p:cNvPr id="10" name="Obraz 9">
            <a:extLst>
              <a:ext uri="{FF2B5EF4-FFF2-40B4-BE49-F238E27FC236}">
                <a16:creationId xmlns="" xmlns:a16="http://schemas.microsoft.com/office/drawing/2014/main" id="{1E0B15F0-E5B7-480D-A9EA-5BCD60D5A6ED}"/>
              </a:ext>
            </a:extLst>
          </p:cNvPr>
          <p:cNvPicPr>
            <a:picLocks noChangeAspect="1"/>
          </p:cNvPicPr>
          <p:nvPr/>
        </p:nvPicPr>
        <p:blipFill>
          <a:blip r:embed="rId4"/>
          <a:stretch>
            <a:fillRect/>
          </a:stretch>
        </p:blipFill>
        <p:spPr>
          <a:xfrm rot="13339060">
            <a:off x="139996" y="4233577"/>
            <a:ext cx="4191310" cy="1767993"/>
          </a:xfrm>
          <a:prstGeom prst="rect">
            <a:avLst/>
          </a:prstGeom>
        </p:spPr>
      </p:pic>
      <p:pic>
        <p:nvPicPr>
          <p:cNvPr id="8" name="Obraz 7">
            <a:extLst>
              <a:ext uri="{FF2B5EF4-FFF2-40B4-BE49-F238E27FC236}">
                <a16:creationId xmlns="" xmlns:a16="http://schemas.microsoft.com/office/drawing/2014/main" id="{723CF0A8-03CF-4F05-B95D-E5CD38D0C560}"/>
              </a:ext>
            </a:extLst>
          </p:cNvPr>
          <p:cNvPicPr>
            <a:picLocks noChangeAspect="1"/>
          </p:cNvPicPr>
          <p:nvPr/>
        </p:nvPicPr>
        <p:blipFill>
          <a:blip r:embed="rId5"/>
          <a:stretch>
            <a:fillRect/>
          </a:stretch>
        </p:blipFill>
        <p:spPr>
          <a:xfrm>
            <a:off x="4003584" y="1069676"/>
            <a:ext cx="8048986" cy="6162280"/>
          </a:xfrm>
          <a:prstGeom prst="rect">
            <a:avLst/>
          </a:prstGeom>
        </p:spPr>
      </p:pic>
      <p:sp>
        <p:nvSpPr>
          <p:cNvPr id="9" name="กล่องข้อความ 8"/>
          <p:cNvSpPr txBox="1"/>
          <p:nvPr/>
        </p:nvSpPr>
        <p:spPr>
          <a:xfrm>
            <a:off x="139430" y="169117"/>
            <a:ext cx="2375971" cy="769441"/>
          </a:xfrm>
          <a:prstGeom prst="rect">
            <a:avLst/>
          </a:prstGeom>
          <a:noFill/>
          <a:ln>
            <a:solidFill>
              <a:schemeClr val="tx1"/>
            </a:solidFill>
          </a:ln>
        </p:spPr>
        <p:txBody>
          <a:bodyPr wrap="none" rtlCol="0">
            <a:spAutoFit/>
          </a:bodyPr>
          <a:lstStyle/>
          <a:p>
            <a:r>
              <a:rPr lang="th-TH" sz="4400" dirty="0" smtClean="0"/>
              <a:t>2. </a:t>
            </a:r>
            <a:r>
              <a:rPr lang="th-TH" sz="4400" dirty="0" err="1" smtClean="0"/>
              <a:t>ลีน</a:t>
            </a:r>
            <a:r>
              <a:rPr lang="th-TH" sz="4400" dirty="0" smtClean="0"/>
              <a:t>แคน</a:t>
            </a:r>
            <a:r>
              <a:rPr lang="th-TH" sz="4400" dirty="0" err="1" smtClean="0"/>
              <a:t>วาส</a:t>
            </a:r>
            <a:endParaRPr lang="th-TH" sz="4400" dirty="0"/>
          </a:p>
        </p:txBody>
      </p:sp>
    </p:spTree>
    <p:extLst>
      <p:ext uri="{BB962C8B-B14F-4D97-AF65-F5344CB8AC3E}">
        <p14:creationId xmlns:p14="http://schemas.microsoft.com/office/powerpoint/2010/main" val="2732912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sp>
        <p:nvSpPr>
          <p:cNvPr id="3" name="Prostokąt 2">
            <a:extLst>
              <a:ext uri="{FF2B5EF4-FFF2-40B4-BE49-F238E27FC236}">
                <a16:creationId xmlns="" xmlns:a16="http://schemas.microsoft.com/office/drawing/2014/main" id="{5A31CF2D-63FE-41F1-BB0D-EA4B90CCC025}"/>
              </a:ext>
            </a:extLst>
          </p:cNvPr>
          <p:cNvSpPr/>
          <p:nvPr/>
        </p:nvSpPr>
        <p:spPr>
          <a:xfrm>
            <a:off x="906212" y="722482"/>
            <a:ext cx="7133356" cy="954107"/>
          </a:xfrm>
          <a:prstGeom prst="rect">
            <a:avLst/>
          </a:prstGeom>
          <a:ln w="60325">
            <a:solidFill>
              <a:schemeClr val="accent1"/>
            </a:solidFill>
          </a:ln>
        </p:spPr>
        <p:txBody>
          <a:bodyPr wrap="square">
            <a:spAutoFit/>
          </a:bodyPr>
          <a:lstStyle/>
          <a:p>
            <a:pPr algn="just"/>
            <a:r>
              <a:rPr lang="en-US" sz="2800" dirty="0"/>
              <a:t>Without a </a:t>
            </a:r>
            <a:r>
              <a:rPr lang="en-US" sz="2800" b="1" dirty="0"/>
              <a:t>problem</a:t>
            </a:r>
            <a:r>
              <a:rPr lang="en-US" sz="2800" dirty="0"/>
              <a:t> to solve, you don’t have </a:t>
            </a:r>
            <a:endParaRPr lang="pl-PL" sz="2800" dirty="0"/>
          </a:p>
          <a:p>
            <a:pPr algn="just"/>
            <a:r>
              <a:rPr lang="en-US" sz="2800" dirty="0"/>
              <a:t>a product/service to offer.</a:t>
            </a:r>
            <a:endParaRPr lang="pl-PL" sz="2800" dirty="0"/>
          </a:p>
        </p:txBody>
      </p:sp>
      <p:sp>
        <p:nvSpPr>
          <p:cNvPr id="4" name="Prostokąt 3">
            <a:extLst>
              <a:ext uri="{FF2B5EF4-FFF2-40B4-BE49-F238E27FC236}">
                <a16:creationId xmlns="" xmlns:a16="http://schemas.microsoft.com/office/drawing/2014/main" id="{68CAEADC-7D1B-4820-B476-8CD41B158871}"/>
              </a:ext>
            </a:extLst>
          </p:cNvPr>
          <p:cNvSpPr/>
          <p:nvPr/>
        </p:nvSpPr>
        <p:spPr>
          <a:xfrm>
            <a:off x="4172355" y="2176916"/>
            <a:ext cx="7734425" cy="523220"/>
          </a:xfrm>
          <a:prstGeom prst="rect">
            <a:avLst/>
          </a:prstGeom>
          <a:solidFill>
            <a:schemeClr val="accent2">
              <a:lumMod val="60000"/>
              <a:lumOff val="40000"/>
            </a:schemeClr>
          </a:solidFill>
        </p:spPr>
        <p:txBody>
          <a:bodyPr wrap="none">
            <a:spAutoFit/>
          </a:bodyPr>
          <a:lstStyle/>
          <a:p>
            <a:r>
              <a:rPr lang="en-US" sz="2800" dirty="0"/>
              <a:t>Finding a </a:t>
            </a:r>
            <a:r>
              <a:rPr lang="en-US" sz="2800" b="1" dirty="0"/>
              <a:t>solution</a:t>
            </a:r>
            <a:r>
              <a:rPr lang="en-US" sz="2800" dirty="0"/>
              <a:t> to the problem is the golden egg!</a:t>
            </a:r>
            <a:endParaRPr lang="pl-PL" sz="2800" dirty="0"/>
          </a:p>
        </p:txBody>
      </p:sp>
      <p:sp>
        <p:nvSpPr>
          <p:cNvPr id="8" name="Prostokąt 7">
            <a:extLst>
              <a:ext uri="{FF2B5EF4-FFF2-40B4-BE49-F238E27FC236}">
                <a16:creationId xmlns="" xmlns:a16="http://schemas.microsoft.com/office/drawing/2014/main" id="{E3FDF9F0-FB46-4290-A9B9-9F2A6C95B23B}"/>
              </a:ext>
            </a:extLst>
          </p:cNvPr>
          <p:cNvSpPr/>
          <p:nvPr/>
        </p:nvSpPr>
        <p:spPr>
          <a:xfrm>
            <a:off x="3050186" y="3193854"/>
            <a:ext cx="7350205" cy="1815882"/>
          </a:xfrm>
          <a:prstGeom prst="rect">
            <a:avLst/>
          </a:prstGeom>
          <a:ln w="63500">
            <a:solidFill>
              <a:srgbClr val="FF0000"/>
            </a:solidFill>
          </a:ln>
        </p:spPr>
        <p:txBody>
          <a:bodyPr wrap="square">
            <a:spAutoFit/>
          </a:bodyPr>
          <a:lstStyle/>
          <a:p>
            <a:r>
              <a:rPr lang="en-US" sz="2800" b="1" dirty="0"/>
              <a:t>Key Metrics</a:t>
            </a:r>
          </a:p>
          <a:p>
            <a:pPr algn="just"/>
            <a:r>
              <a:rPr lang="en-US" sz="2800" dirty="0"/>
              <a:t>Every business, no matter what industry or size, will have some key metrics that are used to monitor performance.</a:t>
            </a:r>
            <a:endParaRPr lang="pl-PL" sz="2800" dirty="0"/>
          </a:p>
        </p:txBody>
      </p:sp>
      <p:sp>
        <p:nvSpPr>
          <p:cNvPr id="9" name="Prostokąt 8">
            <a:extLst>
              <a:ext uri="{FF2B5EF4-FFF2-40B4-BE49-F238E27FC236}">
                <a16:creationId xmlns="" xmlns:a16="http://schemas.microsoft.com/office/drawing/2014/main" id="{DFBA6D37-0BF2-4D67-A6DB-74E656BB5469}"/>
              </a:ext>
            </a:extLst>
          </p:cNvPr>
          <p:cNvSpPr/>
          <p:nvPr/>
        </p:nvSpPr>
        <p:spPr>
          <a:xfrm>
            <a:off x="2421208" y="5294686"/>
            <a:ext cx="7204954" cy="1384995"/>
          </a:xfrm>
          <a:prstGeom prst="rect">
            <a:avLst/>
          </a:prstGeom>
          <a:ln w="57150">
            <a:solidFill>
              <a:srgbClr val="00B050"/>
            </a:solidFill>
          </a:ln>
        </p:spPr>
        <p:txBody>
          <a:bodyPr wrap="square">
            <a:spAutoFit/>
          </a:bodyPr>
          <a:lstStyle/>
          <a:p>
            <a:pPr algn="just"/>
            <a:r>
              <a:rPr lang="en-US" sz="2800" b="1" dirty="0"/>
              <a:t>Unfair advantage </a:t>
            </a:r>
            <a:r>
              <a:rPr lang="en-US" sz="2800" dirty="0"/>
              <a:t>can be insider information, a dream team, getting expert endorsements, existing customers etc.</a:t>
            </a:r>
            <a:endParaRPr lang="pl-PL" sz="2800" dirty="0"/>
          </a:p>
        </p:txBody>
      </p:sp>
      <p:pic>
        <p:nvPicPr>
          <p:cNvPr id="10" name="Obraz 9">
            <a:extLst>
              <a:ext uri="{FF2B5EF4-FFF2-40B4-BE49-F238E27FC236}">
                <a16:creationId xmlns="" xmlns:a16="http://schemas.microsoft.com/office/drawing/2014/main" id="{B42A540A-1C84-44A0-B25D-3CFC67F598AF}"/>
              </a:ext>
            </a:extLst>
          </p:cNvPr>
          <p:cNvPicPr>
            <a:picLocks noChangeAspect="1"/>
          </p:cNvPicPr>
          <p:nvPr/>
        </p:nvPicPr>
        <p:blipFill>
          <a:blip r:embed="rId4"/>
          <a:stretch>
            <a:fillRect/>
          </a:stretch>
        </p:blipFill>
        <p:spPr>
          <a:xfrm rot="8521904">
            <a:off x="-292515" y="2721775"/>
            <a:ext cx="3303527" cy="1767993"/>
          </a:xfrm>
          <a:prstGeom prst="rect">
            <a:avLst/>
          </a:prstGeom>
        </p:spPr>
      </p:pic>
    </p:spTree>
    <p:extLst>
      <p:ext uri="{BB962C8B-B14F-4D97-AF65-F5344CB8AC3E}">
        <p14:creationId xmlns:p14="http://schemas.microsoft.com/office/powerpoint/2010/main" val="835548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pic>
        <p:nvPicPr>
          <p:cNvPr id="3" name="Obraz 2">
            <a:extLst>
              <a:ext uri="{FF2B5EF4-FFF2-40B4-BE49-F238E27FC236}">
                <a16:creationId xmlns="" xmlns:a16="http://schemas.microsoft.com/office/drawing/2014/main" id="{69887FFD-394B-42F9-9C6A-508F9760539C}"/>
              </a:ext>
            </a:extLst>
          </p:cNvPr>
          <p:cNvPicPr>
            <a:picLocks noChangeAspect="1"/>
          </p:cNvPicPr>
          <p:nvPr/>
        </p:nvPicPr>
        <p:blipFill>
          <a:blip r:embed="rId4"/>
          <a:stretch>
            <a:fillRect/>
          </a:stretch>
        </p:blipFill>
        <p:spPr>
          <a:xfrm rot="16619276">
            <a:off x="6261673" y="3423619"/>
            <a:ext cx="3075365" cy="2862221"/>
          </a:xfrm>
          <a:prstGeom prst="rect">
            <a:avLst/>
          </a:prstGeom>
        </p:spPr>
      </p:pic>
      <p:pic>
        <p:nvPicPr>
          <p:cNvPr id="4" name="Obraz 3">
            <a:extLst>
              <a:ext uri="{FF2B5EF4-FFF2-40B4-BE49-F238E27FC236}">
                <a16:creationId xmlns="" xmlns:a16="http://schemas.microsoft.com/office/drawing/2014/main" id="{A4B0A6D8-9D4F-4B01-9644-F74C5F1EFBF3}"/>
              </a:ext>
            </a:extLst>
          </p:cNvPr>
          <p:cNvPicPr>
            <a:picLocks noChangeAspect="1"/>
          </p:cNvPicPr>
          <p:nvPr/>
        </p:nvPicPr>
        <p:blipFill>
          <a:blip r:embed="rId5"/>
          <a:stretch>
            <a:fillRect/>
          </a:stretch>
        </p:blipFill>
        <p:spPr>
          <a:xfrm>
            <a:off x="1007701" y="1001696"/>
            <a:ext cx="3798349" cy="5702904"/>
          </a:xfrm>
          <a:prstGeom prst="rect">
            <a:avLst/>
          </a:prstGeom>
        </p:spPr>
      </p:pic>
      <p:sp>
        <p:nvSpPr>
          <p:cNvPr id="6" name="กล่องข้อความ 5"/>
          <p:cNvSpPr txBox="1"/>
          <p:nvPr/>
        </p:nvSpPr>
        <p:spPr>
          <a:xfrm>
            <a:off x="6487938" y="2552423"/>
            <a:ext cx="2622834" cy="769441"/>
          </a:xfrm>
          <a:prstGeom prst="rect">
            <a:avLst/>
          </a:prstGeom>
          <a:noFill/>
          <a:ln>
            <a:solidFill>
              <a:schemeClr val="tx1"/>
            </a:solidFill>
          </a:ln>
        </p:spPr>
        <p:txBody>
          <a:bodyPr wrap="none" rtlCol="0">
            <a:spAutoFit/>
          </a:bodyPr>
          <a:lstStyle/>
          <a:p>
            <a:r>
              <a:rPr lang="th-TH" sz="4400" dirty="0"/>
              <a:t>3</a:t>
            </a:r>
            <a:r>
              <a:rPr lang="th-TH" sz="4400" dirty="0" smtClean="0"/>
              <a:t>. </a:t>
            </a:r>
            <a:r>
              <a:rPr lang="th-TH" sz="4400" dirty="0" err="1" smtClean="0"/>
              <a:t>ลีน</a:t>
            </a:r>
            <a:r>
              <a:rPr lang="th-TH" sz="4400" dirty="0" smtClean="0"/>
              <a:t>สตาร์ทอัพ</a:t>
            </a:r>
            <a:endParaRPr lang="th-TH" sz="4400" dirty="0"/>
          </a:p>
        </p:txBody>
      </p:sp>
    </p:spTree>
    <p:extLst>
      <p:ext uri="{BB962C8B-B14F-4D97-AF65-F5344CB8AC3E}">
        <p14:creationId xmlns:p14="http://schemas.microsoft.com/office/powerpoint/2010/main" val="275879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C4F983C-9F82-4162-95D1-651D06E5FCF3}"/>
              </a:ext>
            </a:extLst>
          </p:cNvPr>
          <p:cNvSpPr>
            <a:spLocks noGrp="1"/>
          </p:cNvSpPr>
          <p:nvPr>
            <p:ph type="title"/>
          </p:nvPr>
        </p:nvSpPr>
        <p:spPr/>
        <p:txBody>
          <a:bodyPr>
            <a:normAutofit fontScale="90000"/>
          </a:bodyPr>
          <a:lstStyle/>
          <a:p>
            <a:r>
              <a:rPr lang="pl-PL" dirty="0"/>
              <a:t>Course 1. </a:t>
            </a:r>
            <a:r>
              <a:rPr lang="th-TH" dirty="0"/>
              <a:t>รายชื่อ</a:t>
            </a:r>
            <a:r>
              <a:rPr lang="th-TH" dirty="0" smtClean="0"/>
              <a:t>กิจกรรมการสอนการ</a:t>
            </a:r>
            <a:r>
              <a:rPr lang="th-TH" dirty="0"/>
              <a:t>บริหารจัดการองค์กรใน</a:t>
            </a:r>
            <a:r>
              <a:rPr lang="th-TH" dirty="0" err="1"/>
              <a:t>เศรษฐกิจ</a:t>
            </a:r>
            <a:r>
              <a:rPr lang="th-TH" dirty="0" err="1" smtClean="0"/>
              <a:t>ดิจิทัล</a:t>
            </a:r>
            <a:endParaRPr lang="pl-PL" dirty="0"/>
          </a:p>
        </p:txBody>
      </p:sp>
      <p:sp>
        <p:nvSpPr>
          <p:cNvPr id="3" name="Symbol zastępczy zawartości 2">
            <a:extLst>
              <a:ext uri="{FF2B5EF4-FFF2-40B4-BE49-F238E27FC236}">
                <a16:creationId xmlns:a16="http://schemas.microsoft.com/office/drawing/2014/main" xmlns="" id="{9F1992F6-791E-4B60-83BC-04A827628589}"/>
              </a:ext>
            </a:extLst>
          </p:cNvPr>
          <p:cNvSpPr>
            <a:spLocks noGrp="1"/>
          </p:cNvSpPr>
          <p:nvPr>
            <p:ph idx="1"/>
          </p:nvPr>
        </p:nvSpPr>
        <p:spPr/>
        <p:txBody>
          <a:bodyPr>
            <a:normAutofit fontScale="85000" lnSpcReduction="20000"/>
          </a:bodyPr>
          <a:lstStyle/>
          <a:p>
            <a:pPr marL="0" indent="0">
              <a:buNone/>
            </a:pPr>
            <a:r>
              <a:rPr lang="th-TH" sz="1800" dirty="0" smtClean="0">
                <a:solidFill>
                  <a:srgbClr val="000000"/>
                </a:solidFill>
                <a:latin typeface="Calibri" panose="020F0502020204030204" pitchFamily="34" charset="0"/>
              </a:rPr>
              <a:t>ผลกระทบของนวัตกรรมด้าน</a:t>
            </a:r>
            <a:r>
              <a:rPr lang="th-TH" sz="1800" dirty="0" err="1" smtClean="0">
                <a:solidFill>
                  <a:srgbClr val="000000"/>
                </a:solidFill>
                <a:latin typeface="Calibri" panose="020F0502020204030204" pitchFamily="34" charset="0"/>
              </a:rPr>
              <a:t>เศรษฐกิจ</a:t>
            </a:r>
            <a:r>
              <a:rPr lang="th-TH" sz="1800" dirty="0" err="1" smtClean="0">
                <a:solidFill>
                  <a:srgbClr val="000000"/>
                </a:solidFill>
                <a:latin typeface="Calibri" panose="020F0502020204030204" pitchFamily="34" charset="0"/>
              </a:rPr>
              <a:t>ดิจิทัล</a:t>
            </a:r>
            <a:r>
              <a:rPr lang="th-TH" sz="1800" dirty="0" smtClean="0">
                <a:solidFill>
                  <a:srgbClr val="000000"/>
                </a:solidFill>
                <a:latin typeface="Calibri" panose="020F0502020204030204" pitchFamily="34" charset="0"/>
              </a:rPr>
              <a:t> </a:t>
            </a:r>
            <a:r>
              <a:rPr lang="th-TH" sz="1800" dirty="0" smtClean="0">
                <a:solidFill>
                  <a:srgbClr val="000000"/>
                </a:solidFill>
                <a:latin typeface="Calibri" panose="020F0502020204030204" pitchFamily="34" charset="0"/>
              </a:rPr>
              <a:t>ต่อสังคมในธุรกิจประเภทต่างๆ</a:t>
            </a:r>
            <a:endParaRPr lang="en-US" sz="1800" b="0" i="0" u="none" strike="noStrike" baseline="0" dirty="0">
              <a:solidFill>
                <a:srgbClr val="000000"/>
              </a:solidFill>
              <a:latin typeface="Calibri" panose="020F0502020204030204" pitchFamily="34" charset="0"/>
            </a:endParaRPr>
          </a:p>
          <a:p>
            <a:pPr marL="0" indent="0">
              <a:buNone/>
            </a:pPr>
            <a:r>
              <a:rPr lang="th-TH" sz="1800" dirty="0" smtClean="0">
                <a:solidFill>
                  <a:srgbClr val="000000"/>
                </a:solidFill>
                <a:latin typeface="Calibri" panose="020F0502020204030204" pitchFamily="34" charset="0"/>
              </a:rPr>
              <a:t>ระบุการเปลี่ยนแปลงทางธุรกิจที่เกิดขึ้นจากการ</a:t>
            </a:r>
            <a:r>
              <a:rPr lang="th-TH" sz="1800" dirty="0" err="1" smtClean="0">
                <a:solidFill>
                  <a:srgbClr val="000000"/>
                </a:solidFill>
                <a:latin typeface="Calibri" panose="020F0502020204030204" pitchFamily="34" charset="0"/>
              </a:rPr>
              <a:t>ใช้ดิจิทัล</a:t>
            </a:r>
            <a:endParaRPr lang="en-US" sz="1800" b="0" i="0" u="none" strike="noStrike" baseline="0" dirty="0">
              <a:solidFill>
                <a:srgbClr val="000000"/>
              </a:solidFill>
              <a:latin typeface="Calibri" panose="020F0502020204030204" pitchFamily="34" charset="0"/>
            </a:endParaRPr>
          </a:p>
          <a:p>
            <a:pPr marL="0" indent="0">
              <a:buNone/>
            </a:pPr>
            <a:r>
              <a:rPr lang="th-TH" sz="1800" dirty="0" smtClean="0">
                <a:solidFill>
                  <a:srgbClr val="000000"/>
                </a:solidFill>
                <a:latin typeface="Calibri" panose="020F0502020204030204" pitchFamily="34" charset="0"/>
              </a:rPr>
              <a:t>สิ่งที่ขาดไม่ได้ของธุรกิจใหม่ </a:t>
            </a:r>
            <a:endParaRPr lang="pl-PL" sz="1800" b="0" i="0" u="none" strike="noStrike" baseline="0" dirty="0">
              <a:solidFill>
                <a:srgbClr val="000000"/>
              </a:solidFill>
              <a:latin typeface="Calibri" panose="020F0502020204030204" pitchFamily="34" charset="0"/>
            </a:endParaRPr>
          </a:p>
          <a:p>
            <a:pPr marL="0" indent="0">
              <a:buNone/>
            </a:pPr>
            <a:r>
              <a:rPr lang="th-TH" sz="1800" dirty="0" smtClean="0">
                <a:solidFill>
                  <a:srgbClr val="000000"/>
                </a:solidFill>
                <a:latin typeface="Calibri" panose="020F0502020204030204" pitchFamily="34" charset="0"/>
              </a:rPr>
              <a:t>การปรับโครงสร้าง การรวมทรัพยากรและสมรรถนะ และการสร้างความสัมพันธ์ของส่วนต่างๆในโครงสร้างองค์กร</a:t>
            </a:r>
            <a:endParaRPr lang="en-US" sz="1800" b="0" i="0" u="none" strike="noStrike" baseline="0" dirty="0">
              <a:solidFill>
                <a:srgbClr val="000000"/>
              </a:solidFill>
              <a:latin typeface="Calibri" panose="020F0502020204030204" pitchFamily="34" charset="0"/>
            </a:endParaRPr>
          </a:p>
          <a:p>
            <a:pPr marL="0" indent="0">
              <a:buNone/>
            </a:pPr>
            <a:r>
              <a:rPr lang="th-TH" sz="1800" dirty="0" smtClean="0">
                <a:solidFill>
                  <a:srgbClr val="000000"/>
                </a:solidFill>
                <a:latin typeface="Calibri" panose="020F0502020204030204" pitchFamily="34" charset="0"/>
              </a:rPr>
              <a:t>แนวทางต่างๆในการนำองค์กร</a:t>
            </a:r>
            <a:endParaRPr lang="en-US" sz="1800" b="0" i="0" u="none" strike="noStrike" baseline="0" dirty="0">
              <a:solidFill>
                <a:srgbClr val="000000"/>
              </a:solidFill>
              <a:latin typeface="Calibri" panose="020F0502020204030204" pitchFamily="34" charset="0"/>
            </a:endParaRPr>
          </a:p>
          <a:p>
            <a:pPr marL="0" indent="0">
              <a:buNone/>
            </a:pPr>
            <a:r>
              <a:rPr lang="th-TH" sz="1800" dirty="0" smtClean="0">
                <a:solidFill>
                  <a:srgbClr val="000000"/>
                </a:solidFill>
                <a:latin typeface="Calibri" panose="020F0502020204030204" pitchFamily="34" charset="0"/>
              </a:rPr>
              <a:t>แบบจำลองธุรกิจที่เกิดขึ้นใหม่และองค์ประกอบ</a:t>
            </a:r>
            <a:endParaRPr lang="en-US" sz="1800" b="0" i="0" u="none" strike="noStrike" baseline="0" dirty="0">
              <a:solidFill>
                <a:srgbClr val="000000"/>
              </a:solidFill>
              <a:latin typeface="Calibri" panose="020F0502020204030204" pitchFamily="34" charset="0"/>
            </a:endParaRPr>
          </a:p>
          <a:p>
            <a:pPr marL="0" indent="0">
              <a:buNone/>
            </a:pPr>
            <a:r>
              <a:rPr lang="th-TH" sz="1800" b="0" i="0" u="none" strike="noStrike" baseline="0" dirty="0" smtClean="0">
                <a:solidFill>
                  <a:srgbClr val="000000"/>
                </a:solidFill>
                <a:latin typeface="Calibri" panose="020F0502020204030204" pitchFamily="34" charset="0"/>
              </a:rPr>
              <a:t>แบบจำลองทางธุรกิจแบบยั่งยืน</a:t>
            </a:r>
            <a:endParaRPr lang="pl-PL" sz="1800" b="0" i="0" u="none" strike="noStrike" baseline="0" dirty="0">
              <a:solidFill>
                <a:srgbClr val="000000"/>
              </a:solidFill>
              <a:latin typeface="Calibri" panose="020F0502020204030204" pitchFamily="34" charset="0"/>
            </a:endParaRPr>
          </a:p>
          <a:p>
            <a:pPr marL="0" indent="0">
              <a:buNone/>
            </a:pPr>
            <a:r>
              <a:rPr lang="th-TH" sz="1800" dirty="0" smtClean="0">
                <a:solidFill>
                  <a:srgbClr val="000000"/>
                </a:solidFill>
                <a:latin typeface="Calibri" panose="020F0502020204030204" pitchFamily="34" charset="0"/>
              </a:rPr>
              <a:t>ระบุคุณค่าเฉพาะและการออกแบบการสร้างความสัมพันธ์กับลูกค้า </a:t>
            </a:r>
          </a:p>
          <a:p>
            <a:pPr marL="0" indent="0">
              <a:buNone/>
            </a:pPr>
            <a:r>
              <a:rPr lang="th-TH" sz="1800" b="0" i="0" u="none" strike="noStrike" baseline="0" dirty="0" smtClean="0">
                <a:solidFill>
                  <a:srgbClr val="000000"/>
                </a:solidFill>
                <a:latin typeface="Calibri" panose="020F0502020204030204" pitchFamily="34" charset="0"/>
              </a:rPr>
              <a:t>ความร่วมือและการ</a:t>
            </a:r>
            <a:r>
              <a:rPr lang="th-TH" sz="1800" dirty="0" smtClean="0">
                <a:solidFill>
                  <a:srgbClr val="000000"/>
                </a:solidFill>
                <a:latin typeface="Calibri" panose="020F0502020204030204" pitchFamily="34" charset="0"/>
              </a:rPr>
              <a:t>แข่งขันในยุคของการสร้างเครือข่ายความร่วมมือ </a:t>
            </a:r>
          </a:p>
          <a:p>
            <a:pPr marL="0" lvl="1" indent="0">
              <a:spcBef>
                <a:spcPts val="1000"/>
              </a:spcBef>
              <a:buNone/>
            </a:pPr>
            <a:r>
              <a:rPr lang="th-TH" sz="1800" kern="1100" dirty="0"/>
              <a:t>แบบจำลองธุรกิจ</a:t>
            </a:r>
            <a:r>
              <a:rPr lang="en-US" sz="1800" kern="1100" dirty="0"/>
              <a:t>: </a:t>
            </a:r>
            <a:r>
              <a:rPr lang="th-TH" sz="1800" kern="1100" dirty="0"/>
              <a:t>เก็บเกี่ยวประเด็นสำคัญใน</a:t>
            </a:r>
            <a:r>
              <a:rPr lang="th-TH" sz="1800" kern="1100" dirty="0" err="1"/>
              <a:t>เศรษฐกิจ</a:t>
            </a:r>
            <a:r>
              <a:rPr lang="th-TH" sz="1800" kern="1100" dirty="0" err="1" smtClean="0"/>
              <a:t>ดิจิทัล</a:t>
            </a:r>
            <a:endParaRPr lang="en-US" sz="1800" b="0" i="0" u="none" strike="noStrike" baseline="0" dirty="0">
              <a:solidFill>
                <a:srgbClr val="000000"/>
              </a:solidFill>
            </a:endParaRPr>
          </a:p>
          <a:p>
            <a:pPr marL="0" indent="0">
              <a:buNone/>
            </a:pPr>
            <a:r>
              <a:rPr lang="th-TH" sz="1800" kern="1100" dirty="0"/>
              <a:t>สร้างสายธารคุณค่า</a:t>
            </a:r>
            <a:r>
              <a:rPr lang="en-US" sz="1800" kern="1100" dirty="0"/>
              <a:t>: </a:t>
            </a:r>
            <a:r>
              <a:rPr lang="th-TH" sz="1800" kern="1100" dirty="0"/>
              <a:t>แสดงการไหลและความสัมพันธ์ </a:t>
            </a:r>
            <a:endParaRPr lang="en-US" sz="1800" kern="1100" dirty="0" smtClean="0"/>
          </a:p>
          <a:p>
            <a:pPr marL="0" indent="0">
              <a:buNone/>
            </a:pPr>
            <a:r>
              <a:rPr lang="th-TH" sz="1800" dirty="0"/>
              <a:t>ระบบสนับสนุนการตัดสินใจโดยใช้เครื่องมือด้านกลยุทธ์</a:t>
            </a:r>
            <a:r>
              <a:rPr lang="en-US" sz="1800" dirty="0"/>
              <a:t>:</a:t>
            </a:r>
            <a:r>
              <a:rPr lang="th-TH" sz="1800" dirty="0"/>
              <a:t> ทางเลือกในด้านกลยุทธ์และการดำเนินการทางธุรกิจ</a:t>
            </a:r>
            <a:endParaRPr lang="pl-PL" dirty="0"/>
          </a:p>
        </p:txBody>
      </p:sp>
    </p:spTree>
    <p:extLst>
      <p:ext uri="{BB962C8B-B14F-4D97-AF65-F5344CB8AC3E}">
        <p14:creationId xmlns:p14="http://schemas.microsoft.com/office/powerpoint/2010/main" val="176759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sp>
        <p:nvSpPr>
          <p:cNvPr id="8" name="Prostokąt 7">
            <a:extLst>
              <a:ext uri="{FF2B5EF4-FFF2-40B4-BE49-F238E27FC236}">
                <a16:creationId xmlns="" xmlns:a16="http://schemas.microsoft.com/office/drawing/2014/main" id="{76E5448E-7645-4F76-8DD9-5EB7340C3D2C}"/>
              </a:ext>
            </a:extLst>
          </p:cNvPr>
          <p:cNvSpPr/>
          <p:nvPr/>
        </p:nvSpPr>
        <p:spPr>
          <a:xfrm>
            <a:off x="1566163" y="1298603"/>
            <a:ext cx="9787678" cy="2554545"/>
          </a:xfrm>
          <a:prstGeom prst="rect">
            <a:avLst/>
          </a:prstGeom>
          <a:solidFill>
            <a:srgbClr val="FFFF00"/>
          </a:solidFill>
          <a:ln w="60325">
            <a:solidFill>
              <a:srgbClr val="00B050"/>
            </a:solidFill>
          </a:ln>
        </p:spPr>
        <p:txBody>
          <a:bodyPr wrap="square">
            <a:spAutoFit/>
          </a:bodyPr>
          <a:lstStyle/>
          <a:p>
            <a:pPr algn="just"/>
            <a:r>
              <a:rPr lang="th-TH" sz="3200" dirty="0" smtClean="0"/>
              <a:t>ปัจจัยหลักที่สำคัญที่ทำให้สตาร์ทอัพไม่สำเร็จ ได้แก่</a:t>
            </a:r>
            <a:r>
              <a:rPr lang="en-US" sz="3200" dirty="0"/>
              <a:t> </a:t>
            </a:r>
            <a:r>
              <a:rPr lang="th-TH" sz="3200" dirty="0" smtClean="0"/>
              <a:t>การเติบโตขององค์กร บ่อยครั้งมากที่สตาร์ทอัพให้ความสำคัญกับการสร้างการเติบโตขององค์กรโดยการลงทุน</a:t>
            </a:r>
            <a:r>
              <a:rPr lang="th-TH" sz="3200" dirty="0" err="1" smtClean="0"/>
              <a:t>ที่มาก</a:t>
            </a:r>
            <a:r>
              <a:rPr lang="th-TH" sz="3200" dirty="0" smtClean="0"/>
              <a:t>ขึ้น มีการเพิ่มพนักงานขาย มีการเพิ่มขนาดสำนักงาน การทำการตลาดด้วยต้นทุนที่ราคาแพง โดยลืมความสำคัญของสิ่งที่สำคัญที่สุดคือความเป็นไปได้ของผลิตภัณฑ์ และตลาดที่เป็นอยู่</a:t>
            </a:r>
            <a:endParaRPr lang="pl-PL" sz="3200" dirty="0"/>
          </a:p>
        </p:txBody>
      </p:sp>
      <p:pic>
        <p:nvPicPr>
          <p:cNvPr id="3" name="Obraz 2">
            <a:extLst>
              <a:ext uri="{FF2B5EF4-FFF2-40B4-BE49-F238E27FC236}">
                <a16:creationId xmlns="" xmlns:a16="http://schemas.microsoft.com/office/drawing/2014/main" id="{69887FFD-394B-42F9-9C6A-508F9760539C}"/>
              </a:ext>
            </a:extLst>
          </p:cNvPr>
          <p:cNvPicPr>
            <a:picLocks noChangeAspect="1"/>
          </p:cNvPicPr>
          <p:nvPr/>
        </p:nvPicPr>
        <p:blipFill>
          <a:blip r:embed="rId4"/>
          <a:stretch>
            <a:fillRect/>
          </a:stretch>
        </p:blipFill>
        <p:spPr>
          <a:xfrm rot="16619276">
            <a:off x="5537053" y="4275100"/>
            <a:ext cx="3075365" cy="2862221"/>
          </a:xfrm>
          <a:prstGeom prst="rect">
            <a:avLst/>
          </a:prstGeom>
        </p:spPr>
      </p:pic>
      <p:sp>
        <p:nvSpPr>
          <p:cNvPr id="6" name="กล่องข้อความ 5"/>
          <p:cNvSpPr txBox="1"/>
          <p:nvPr/>
        </p:nvSpPr>
        <p:spPr>
          <a:xfrm>
            <a:off x="139430" y="169117"/>
            <a:ext cx="2622834" cy="769441"/>
          </a:xfrm>
          <a:prstGeom prst="rect">
            <a:avLst/>
          </a:prstGeom>
          <a:noFill/>
          <a:ln>
            <a:solidFill>
              <a:schemeClr val="tx1"/>
            </a:solidFill>
          </a:ln>
        </p:spPr>
        <p:txBody>
          <a:bodyPr wrap="none" rtlCol="0">
            <a:spAutoFit/>
          </a:bodyPr>
          <a:lstStyle/>
          <a:p>
            <a:r>
              <a:rPr lang="th-TH" sz="4400" dirty="0"/>
              <a:t>3</a:t>
            </a:r>
            <a:r>
              <a:rPr lang="th-TH" sz="4400" dirty="0" smtClean="0"/>
              <a:t>. </a:t>
            </a:r>
            <a:r>
              <a:rPr lang="th-TH" sz="4400" dirty="0" err="1" smtClean="0"/>
              <a:t>ลีน</a:t>
            </a:r>
            <a:r>
              <a:rPr lang="th-TH" sz="4400" dirty="0" smtClean="0"/>
              <a:t>สตาร์ทอัพ</a:t>
            </a:r>
            <a:endParaRPr lang="th-TH" sz="4400" dirty="0"/>
          </a:p>
        </p:txBody>
      </p:sp>
    </p:spTree>
    <p:extLst>
      <p:ext uri="{BB962C8B-B14F-4D97-AF65-F5344CB8AC3E}">
        <p14:creationId xmlns:p14="http://schemas.microsoft.com/office/powerpoint/2010/main" val="3763127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pic>
        <p:nvPicPr>
          <p:cNvPr id="4" name="Obraz 3">
            <a:extLst>
              <a:ext uri="{FF2B5EF4-FFF2-40B4-BE49-F238E27FC236}">
                <a16:creationId xmlns="" xmlns:a16="http://schemas.microsoft.com/office/drawing/2014/main" id="{78E0799C-7658-4458-A2E1-DDAB348A19DF}"/>
              </a:ext>
            </a:extLst>
          </p:cNvPr>
          <p:cNvPicPr>
            <a:picLocks noChangeAspect="1"/>
          </p:cNvPicPr>
          <p:nvPr/>
        </p:nvPicPr>
        <p:blipFill>
          <a:blip r:embed="rId4"/>
          <a:stretch>
            <a:fillRect/>
          </a:stretch>
        </p:blipFill>
        <p:spPr>
          <a:xfrm>
            <a:off x="1525291" y="474342"/>
            <a:ext cx="9298425" cy="6973819"/>
          </a:xfrm>
          <a:prstGeom prst="rect">
            <a:avLst/>
          </a:prstGeom>
        </p:spPr>
      </p:pic>
    </p:spTree>
    <p:extLst>
      <p:ext uri="{BB962C8B-B14F-4D97-AF65-F5344CB8AC3E}">
        <p14:creationId xmlns:p14="http://schemas.microsoft.com/office/powerpoint/2010/main" val="419338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pic>
        <p:nvPicPr>
          <p:cNvPr id="2" name="Obraz 1">
            <a:extLst>
              <a:ext uri="{FF2B5EF4-FFF2-40B4-BE49-F238E27FC236}">
                <a16:creationId xmlns="" xmlns:a16="http://schemas.microsoft.com/office/drawing/2014/main" id="{9854A4D8-53E0-4C71-B119-D0F590BD5655}"/>
              </a:ext>
            </a:extLst>
          </p:cNvPr>
          <p:cNvPicPr>
            <a:picLocks noChangeAspect="1"/>
          </p:cNvPicPr>
          <p:nvPr/>
        </p:nvPicPr>
        <p:blipFill>
          <a:blip r:embed="rId4"/>
          <a:stretch>
            <a:fillRect/>
          </a:stretch>
        </p:blipFill>
        <p:spPr>
          <a:xfrm>
            <a:off x="1087309" y="474341"/>
            <a:ext cx="9213158" cy="6909869"/>
          </a:xfrm>
          <a:prstGeom prst="rect">
            <a:avLst/>
          </a:prstGeom>
        </p:spPr>
      </p:pic>
    </p:spTree>
    <p:extLst>
      <p:ext uri="{BB962C8B-B14F-4D97-AF65-F5344CB8AC3E}">
        <p14:creationId xmlns:p14="http://schemas.microsoft.com/office/powerpoint/2010/main" val="1607654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 xmlns:a16="http://schemas.microsoft.com/office/drawing/2014/main" id="{AC41B231-C907-4C91-A869-7492333F6B1B}"/>
              </a:ext>
            </a:extLst>
          </p:cNvPr>
          <p:cNvSpPr/>
          <p:nvPr/>
        </p:nvSpPr>
        <p:spPr>
          <a:xfrm>
            <a:off x="1171362" y="634055"/>
            <a:ext cx="10042187" cy="1384995"/>
          </a:xfrm>
          <a:prstGeom prst="rect">
            <a:avLst/>
          </a:prstGeom>
        </p:spPr>
        <p:txBody>
          <a:bodyPr wrap="square">
            <a:spAutoFit/>
          </a:bodyPr>
          <a:lstStyle/>
          <a:p>
            <a:pPr algn="just"/>
            <a:r>
              <a:rPr lang="en-US" sz="2800" dirty="0"/>
              <a:t>A business model of a new venture is filled with assumptions and hypotheses since little is known at start. </a:t>
            </a:r>
            <a:r>
              <a:rPr lang="pl-PL" sz="2800" b="1" i="1" dirty="0">
                <a:solidFill>
                  <a:schemeClr val="accent4">
                    <a:lumMod val="75000"/>
                  </a:schemeClr>
                </a:solidFill>
              </a:rPr>
              <a:t>E</a:t>
            </a:r>
            <a:r>
              <a:rPr lang="en-US" sz="2800" b="1" i="1" dirty="0" err="1">
                <a:solidFill>
                  <a:schemeClr val="accent4">
                    <a:lumMod val="75000"/>
                  </a:schemeClr>
                </a:solidFill>
              </a:rPr>
              <a:t>ntrepreneurs</a:t>
            </a:r>
            <a:r>
              <a:rPr lang="en-US" sz="2800" b="1" i="1" dirty="0">
                <a:solidFill>
                  <a:schemeClr val="accent4">
                    <a:lumMod val="75000"/>
                  </a:schemeClr>
                </a:solidFill>
              </a:rPr>
              <a:t> should interact with customers as early as possible. </a:t>
            </a:r>
            <a:endParaRPr lang="pl-PL" sz="2800" b="1" i="1" dirty="0">
              <a:solidFill>
                <a:schemeClr val="accent4">
                  <a:lumMod val="75000"/>
                </a:schemeClr>
              </a:solidFill>
            </a:endParaRPr>
          </a:p>
        </p:txBody>
      </p:sp>
      <p:pic>
        <p:nvPicPr>
          <p:cNvPr id="7" name="Obraz 6">
            <a:extLst>
              <a:ext uri="{FF2B5EF4-FFF2-40B4-BE49-F238E27FC236}">
                <a16:creationId xmlns="" xmlns:a16="http://schemas.microsoft.com/office/drawing/2014/main" id="{E791807A-0A43-4617-A268-9F730162F4C7}"/>
              </a:ext>
            </a:extLst>
          </p:cNvPr>
          <p:cNvPicPr>
            <a:picLocks noChangeAspect="1"/>
          </p:cNvPicPr>
          <p:nvPr/>
        </p:nvPicPr>
        <p:blipFill>
          <a:blip r:embed="rId2"/>
          <a:stretch>
            <a:fillRect/>
          </a:stretch>
        </p:blipFill>
        <p:spPr>
          <a:xfrm>
            <a:off x="0" y="2373673"/>
            <a:ext cx="5250612" cy="2625306"/>
          </a:xfrm>
          <a:prstGeom prst="rect">
            <a:avLst/>
          </a:prstGeom>
        </p:spPr>
      </p:pic>
      <p:sp>
        <p:nvSpPr>
          <p:cNvPr id="3" name="Prostokąt 2">
            <a:extLst>
              <a:ext uri="{FF2B5EF4-FFF2-40B4-BE49-F238E27FC236}">
                <a16:creationId xmlns="" xmlns:a16="http://schemas.microsoft.com/office/drawing/2014/main" id="{45595EF2-B07A-4F89-9DA7-BA81D1050456}"/>
              </a:ext>
            </a:extLst>
          </p:cNvPr>
          <p:cNvSpPr/>
          <p:nvPr/>
        </p:nvSpPr>
        <p:spPr>
          <a:xfrm>
            <a:off x="5413803" y="2135216"/>
            <a:ext cx="6395759" cy="2246769"/>
          </a:xfrm>
          <a:prstGeom prst="rect">
            <a:avLst/>
          </a:prstGeom>
        </p:spPr>
        <p:txBody>
          <a:bodyPr wrap="square">
            <a:spAutoFit/>
          </a:bodyPr>
          <a:lstStyle/>
          <a:p>
            <a:pPr algn="just"/>
            <a:r>
              <a:rPr lang="en-US" sz="2800" dirty="0"/>
              <a:t>If the entrepreneur’s assumptions of the startup’s business model turn out to be incorrect after interaction with customers should the entrepreneur consider a </a:t>
            </a:r>
            <a:r>
              <a:rPr lang="en-US" sz="2800" b="1" i="1" dirty="0">
                <a:solidFill>
                  <a:srgbClr val="FF0000"/>
                </a:solidFill>
              </a:rPr>
              <a:t>major change – a pivot. </a:t>
            </a:r>
            <a:endParaRPr lang="pl-PL" sz="2800" b="1" i="1" dirty="0">
              <a:solidFill>
                <a:srgbClr val="FF0000"/>
              </a:solidFill>
            </a:endParaRPr>
          </a:p>
        </p:txBody>
      </p:sp>
      <p:sp>
        <p:nvSpPr>
          <p:cNvPr id="4" name="Prostokąt 3">
            <a:extLst>
              <a:ext uri="{FF2B5EF4-FFF2-40B4-BE49-F238E27FC236}">
                <a16:creationId xmlns="" xmlns:a16="http://schemas.microsoft.com/office/drawing/2014/main" id="{176A2A1F-747D-499C-8631-799ED068A2D8}"/>
              </a:ext>
            </a:extLst>
          </p:cNvPr>
          <p:cNvSpPr/>
          <p:nvPr/>
        </p:nvSpPr>
        <p:spPr>
          <a:xfrm>
            <a:off x="3668026" y="4506613"/>
            <a:ext cx="8523974" cy="1384995"/>
          </a:xfrm>
          <a:prstGeom prst="rect">
            <a:avLst/>
          </a:prstGeom>
          <a:solidFill>
            <a:schemeClr val="bg1"/>
          </a:solidFill>
        </p:spPr>
        <p:txBody>
          <a:bodyPr wrap="square">
            <a:spAutoFit/>
          </a:bodyPr>
          <a:lstStyle/>
          <a:p>
            <a:pPr algn="just"/>
            <a:r>
              <a:rPr lang="en-US" sz="2800" dirty="0"/>
              <a:t>The </a:t>
            </a:r>
            <a:r>
              <a:rPr lang="en-US" sz="2800" b="1" dirty="0"/>
              <a:t>pivot</a:t>
            </a:r>
            <a:r>
              <a:rPr lang="pl-PL" sz="2800" dirty="0"/>
              <a:t> </a:t>
            </a:r>
            <a:r>
              <a:rPr lang="en-US" sz="2800" dirty="0"/>
              <a:t>is a decision to change some or several parts of the hypotheses concerning the startup’s business model based on </a:t>
            </a:r>
            <a:r>
              <a:rPr lang="en-US" sz="2800" b="1" i="1" dirty="0">
                <a:solidFill>
                  <a:schemeClr val="accent4">
                    <a:lumMod val="75000"/>
                  </a:schemeClr>
                </a:solidFill>
              </a:rPr>
              <a:t>learning</a:t>
            </a:r>
            <a:r>
              <a:rPr lang="en-US" sz="2800" dirty="0"/>
              <a:t> from customers.</a:t>
            </a:r>
          </a:p>
        </p:txBody>
      </p:sp>
    </p:spTree>
    <p:extLst>
      <p:ext uri="{BB962C8B-B14F-4D97-AF65-F5344CB8AC3E}">
        <p14:creationId xmlns:p14="http://schemas.microsoft.com/office/powerpoint/2010/main" val="152379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047CD880-0862-49F0-A473-4CB17892FA8B}"/>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trans="21000"/>
                    </a14:imgEffect>
                    <a14:imgEffect>
                      <a14:colorTemperature colorTemp="5659"/>
                    </a14:imgEffect>
                    <a14:imgEffect>
                      <a14:saturation sat="13000"/>
                    </a14:imgEffect>
                  </a14:imgLayer>
                </a14:imgProps>
              </a:ext>
            </a:extLst>
          </a:blip>
          <a:stretch>
            <a:fillRect/>
          </a:stretch>
        </p:blipFill>
        <p:spPr>
          <a:xfrm>
            <a:off x="139430" y="938558"/>
            <a:ext cx="5749037" cy="5829181"/>
          </a:xfrm>
          <a:prstGeom prst="rect">
            <a:avLst/>
          </a:prstGeom>
        </p:spPr>
      </p:pic>
      <p:sp>
        <p:nvSpPr>
          <p:cNvPr id="2" name="Prostokąt 1">
            <a:extLst>
              <a:ext uri="{FF2B5EF4-FFF2-40B4-BE49-F238E27FC236}">
                <a16:creationId xmlns="" xmlns:a16="http://schemas.microsoft.com/office/drawing/2014/main" id="{66A329DF-036B-46DD-AA6F-7052C3BF6276}"/>
              </a:ext>
            </a:extLst>
          </p:cNvPr>
          <p:cNvSpPr/>
          <p:nvPr/>
        </p:nvSpPr>
        <p:spPr>
          <a:xfrm>
            <a:off x="4442099" y="1432677"/>
            <a:ext cx="6519683" cy="1446550"/>
          </a:xfrm>
          <a:prstGeom prst="rect">
            <a:avLst/>
          </a:prstGeom>
        </p:spPr>
        <p:txBody>
          <a:bodyPr wrap="square">
            <a:spAutoFit/>
          </a:bodyPr>
          <a:lstStyle/>
          <a:p>
            <a:r>
              <a:rPr lang="th-TH" sz="4400" dirty="0" smtClean="0"/>
              <a:t>เพราะเหตุใดเราจึงต้องการโมเดล</a:t>
            </a:r>
            <a:r>
              <a:rPr lang="th-TH" sz="4400" dirty="0" smtClean="0"/>
              <a:t>ธุรกิจที่ดี</a:t>
            </a:r>
          </a:p>
          <a:p>
            <a:r>
              <a:rPr lang="th-TH" sz="4400" dirty="0" smtClean="0"/>
              <a:t>สำหรับ</a:t>
            </a:r>
            <a:r>
              <a:rPr lang="th-TH" sz="4400" dirty="0" err="1" smtClean="0"/>
              <a:t>เศรษฐกิจดิจิทัล</a:t>
            </a:r>
            <a:endParaRPr lang="pl-PL" sz="4400" dirty="0"/>
          </a:p>
        </p:txBody>
      </p:sp>
      <p:pic>
        <p:nvPicPr>
          <p:cNvPr id="4" name="Obraz 3">
            <a:extLst>
              <a:ext uri="{FF2B5EF4-FFF2-40B4-BE49-F238E27FC236}">
                <a16:creationId xmlns="" xmlns:a16="http://schemas.microsoft.com/office/drawing/2014/main" id="{5BC3C30A-FC2D-4590-BA54-5E43377AC82B}"/>
              </a:ext>
            </a:extLst>
          </p:cNvPr>
          <p:cNvPicPr>
            <a:picLocks noChangeAspect="1"/>
          </p:cNvPicPr>
          <p:nvPr/>
        </p:nvPicPr>
        <p:blipFill>
          <a:blip r:embed="rId4"/>
          <a:stretch>
            <a:fillRect/>
          </a:stretch>
        </p:blipFill>
        <p:spPr>
          <a:xfrm rot="14189015">
            <a:off x="6674208" y="2032130"/>
            <a:ext cx="4642040" cy="4320314"/>
          </a:xfrm>
          <a:prstGeom prst="rect">
            <a:avLst/>
          </a:prstGeom>
        </p:spPr>
      </p:pic>
    </p:spTree>
    <p:extLst>
      <p:ext uri="{BB962C8B-B14F-4D97-AF65-F5344CB8AC3E}">
        <p14:creationId xmlns:p14="http://schemas.microsoft.com/office/powerpoint/2010/main" val="2619047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C4C480ED-B02E-4C83-854F-10D104143CB6}"/>
              </a:ext>
            </a:extLst>
          </p:cNvPr>
          <p:cNvPicPr>
            <a:picLocks noChangeAspect="1"/>
          </p:cNvPicPr>
          <p:nvPr/>
        </p:nvPicPr>
        <p:blipFill>
          <a:blip r:embed="rId2"/>
          <a:stretch>
            <a:fillRect/>
          </a:stretch>
        </p:blipFill>
        <p:spPr>
          <a:xfrm>
            <a:off x="9183897" y="632394"/>
            <a:ext cx="2931234" cy="3793016"/>
          </a:xfrm>
          <a:prstGeom prst="rect">
            <a:avLst/>
          </a:prstGeom>
        </p:spPr>
      </p:pic>
      <p:pic>
        <p:nvPicPr>
          <p:cNvPr id="2" name="Obraz 1">
            <a:extLst>
              <a:ext uri="{FF2B5EF4-FFF2-40B4-BE49-F238E27FC236}">
                <a16:creationId xmlns="" xmlns:a16="http://schemas.microsoft.com/office/drawing/2014/main" id="{A393B19B-24DC-473A-BEFC-7138E2946A3C}"/>
              </a:ext>
            </a:extLst>
          </p:cNvPr>
          <p:cNvPicPr>
            <a:picLocks noChangeAspect="1"/>
          </p:cNvPicPr>
          <p:nvPr/>
        </p:nvPicPr>
        <p:blipFill>
          <a:blip r:embed="rId3"/>
          <a:stretch>
            <a:fillRect/>
          </a:stretch>
        </p:blipFill>
        <p:spPr>
          <a:xfrm>
            <a:off x="0" y="1224951"/>
            <a:ext cx="6354565" cy="4968815"/>
          </a:xfrm>
          <a:prstGeom prst="rect">
            <a:avLst/>
          </a:prstGeom>
        </p:spPr>
      </p:pic>
      <p:sp>
        <p:nvSpPr>
          <p:cNvPr id="3" name="Prostokąt 2">
            <a:extLst>
              <a:ext uri="{FF2B5EF4-FFF2-40B4-BE49-F238E27FC236}">
                <a16:creationId xmlns="" xmlns:a16="http://schemas.microsoft.com/office/drawing/2014/main" id="{015F90CC-6AA4-4944-803E-27B1A5C2A584}"/>
              </a:ext>
            </a:extLst>
          </p:cNvPr>
          <p:cNvSpPr/>
          <p:nvPr/>
        </p:nvSpPr>
        <p:spPr>
          <a:xfrm>
            <a:off x="6479462" y="1601846"/>
            <a:ext cx="3228742" cy="1077218"/>
          </a:xfrm>
          <a:prstGeom prst="rect">
            <a:avLst/>
          </a:prstGeom>
        </p:spPr>
        <p:txBody>
          <a:bodyPr wrap="square">
            <a:spAutoFit/>
          </a:bodyPr>
          <a:lstStyle/>
          <a:p>
            <a:r>
              <a:rPr lang="th-TH" sz="3200" b="1" dirty="0" smtClean="0"/>
              <a:t>เพราะการผลิต</a:t>
            </a:r>
          </a:p>
          <a:p>
            <a:r>
              <a:rPr lang="th-TH" sz="3200" b="1" dirty="0" smtClean="0"/>
              <a:t>กลายเป็นการบริการ</a:t>
            </a:r>
            <a:endParaRPr lang="pl-PL" sz="3200" b="1" dirty="0"/>
          </a:p>
        </p:txBody>
      </p:sp>
      <p:pic>
        <p:nvPicPr>
          <p:cNvPr id="4" name="Obraz 3">
            <a:extLst>
              <a:ext uri="{FF2B5EF4-FFF2-40B4-BE49-F238E27FC236}">
                <a16:creationId xmlns="" xmlns:a16="http://schemas.microsoft.com/office/drawing/2014/main" id="{9E31A526-5DC0-461B-8B6D-D8741E7A9FFF}"/>
              </a:ext>
            </a:extLst>
          </p:cNvPr>
          <p:cNvPicPr>
            <a:picLocks noChangeAspect="1"/>
          </p:cNvPicPr>
          <p:nvPr/>
        </p:nvPicPr>
        <p:blipFill>
          <a:blip r:embed="rId4"/>
          <a:stretch>
            <a:fillRect/>
          </a:stretch>
        </p:blipFill>
        <p:spPr>
          <a:xfrm>
            <a:off x="7750295" y="4178936"/>
            <a:ext cx="4102400" cy="2565607"/>
          </a:xfrm>
          <a:prstGeom prst="rect">
            <a:avLst/>
          </a:prstGeom>
        </p:spPr>
      </p:pic>
    </p:spTree>
    <p:extLst>
      <p:ext uri="{BB962C8B-B14F-4D97-AF65-F5344CB8AC3E}">
        <p14:creationId xmlns:p14="http://schemas.microsoft.com/office/powerpoint/2010/main" val="2171962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9895" y="1867769"/>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nSpc>
                <a:spcPct val="150000"/>
              </a:lnSpc>
            </a:pPr>
            <a:r>
              <a:rPr lang="en-US" sz="2800" dirty="0">
                <a:solidFill>
                  <a:srgbClr val="002060"/>
                </a:solidFill>
              </a:rPr>
              <a:t>Course </a:t>
            </a:r>
            <a:r>
              <a:rPr lang="pl-PL" sz="2800" dirty="0" smtClean="0">
                <a:solidFill>
                  <a:srgbClr val="002060"/>
                </a:solidFill>
              </a:rPr>
              <a:t>1. </a:t>
            </a:r>
            <a:r>
              <a:rPr lang="th-TH" sz="2800" dirty="0">
                <a:solidFill>
                  <a:srgbClr val="002060"/>
                </a:solidFill>
              </a:rPr>
              <a:t>การบริหารจัดการองค์กรใน</a:t>
            </a:r>
            <a:r>
              <a:rPr lang="th-TH" sz="2800" dirty="0" err="1">
                <a:solidFill>
                  <a:srgbClr val="002060"/>
                </a:solidFill>
              </a:rPr>
              <a:t>เศรษฐกิจ</a:t>
            </a:r>
            <a:r>
              <a:rPr lang="th-TH" sz="2800" dirty="0" err="1" smtClean="0">
                <a:solidFill>
                  <a:srgbClr val="002060"/>
                </a:solidFill>
              </a:rPr>
              <a:t>ดิจิทัล</a:t>
            </a:r>
            <a:endParaRPr lang="pl-PL" sz="2800" i="0" u="none" strike="noStrike" baseline="0" dirty="0">
              <a:latin typeface="Arial-BoldMT"/>
            </a:endParaRPr>
          </a:p>
          <a:p>
            <a:pPr>
              <a:lnSpc>
                <a:spcPct val="150000"/>
              </a:lnSpc>
            </a:pPr>
            <a:r>
              <a:rPr lang="pl-PL" sz="2000" dirty="0">
                <a:solidFill>
                  <a:srgbClr val="002060"/>
                </a:solidFill>
                <a:latin typeface="Arial-BoldMT"/>
              </a:rPr>
              <a:t>Module 2: </a:t>
            </a:r>
            <a:r>
              <a:rPr lang="en-US" sz="2000" b="0" i="0" u="none" strike="noStrike" baseline="0" dirty="0">
                <a:latin typeface="ArialMT"/>
              </a:rPr>
              <a:t>Sustainable and digital: new patterns for strategies and business models</a:t>
            </a:r>
            <a:endParaRPr lang="en-US" sz="2000" dirty="0">
              <a:solidFill>
                <a:srgbClr val="002060"/>
              </a:solidFill>
            </a:endParaRPr>
          </a:p>
        </p:txBody>
      </p:sp>
      <p:sp>
        <p:nvSpPr>
          <p:cNvPr id="6" name="Subtitle 1">
            <a:extLst>
              <a:ext uri="{FF2B5EF4-FFF2-40B4-BE49-F238E27FC236}">
                <a16:creationId xmlns="" xmlns:a16="http://schemas.microsoft.com/office/drawing/2014/main" id="{6983A29F-7241-4195-9BAB-8406F55BF043}"/>
              </a:ext>
            </a:extLst>
          </p:cNvPr>
          <p:cNvSpPr>
            <a:spLocks noGrp="1"/>
          </p:cNvSpPr>
          <p:nvPr>
            <p:ph type="subTitle" idx="1"/>
          </p:nvPr>
        </p:nvSpPr>
        <p:spPr>
          <a:xfrm>
            <a:off x="1018903" y="3444875"/>
            <a:ext cx="9287147" cy="1306513"/>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Tomasz Nitkiewicz (CUT)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with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Andrei Szuder (UPB), </a:t>
            </a:r>
            <a:r>
              <a:rPr kumimoji="0" lang="pl-PL" sz="2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Uttapol</a:t>
            </a: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pl-PL" sz="2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Smutkupt</a:t>
            </a: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(CMU), Jorge Cunha (</a:t>
            </a:r>
            <a:r>
              <a:rPr kumimoji="0" lang="pl-PL" sz="2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Uminho</a:t>
            </a:r>
            <a:r>
              <a:rPr kumimoji="0" lang="pl-PL"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171302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a:solidFill>
                  <a:srgbClr val="002060"/>
                </a:solidFill>
                <a:latin typeface="Arial-BoldMT"/>
              </a:rPr>
              <a:t>Module 2: </a:t>
            </a:r>
            <a:r>
              <a:rPr lang="th-TH" dirty="0" smtClean="0">
                <a:latin typeface="Arial-BoldMT"/>
              </a:rPr>
              <a:t>ความยั่งยืน </a:t>
            </a:r>
            <a:r>
              <a:rPr lang="th-TH" dirty="0" err="1" smtClean="0">
                <a:latin typeface="Arial-BoldMT"/>
              </a:rPr>
              <a:t>และดิจิ</a:t>
            </a:r>
            <a:r>
              <a:rPr lang="en-US" dirty="0" smtClean="0">
                <a:latin typeface="Arial-BoldMT"/>
              </a:rPr>
              <a:t>my]</a:t>
            </a:r>
            <a:r>
              <a:rPr lang="en-US" sz="3200" i="0" u="none" strike="noStrike" baseline="0" dirty="0" smtClean="0">
                <a:latin typeface="Arial-BoldMT"/>
              </a:rPr>
              <a:t>:</a:t>
            </a:r>
            <a:r>
              <a:rPr lang="th-TH" sz="3200" i="0" u="none" strike="noStrike" dirty="0" smtClean="0">
                <a:latin typeface="Arial-BoldMT"/>
              </a:rPr>
              <a:t> </a:t>
            </a:r>
            <a:r>
              <a:rPr lang="th-TH" dirty="0" smtClean="0">
                <a:latin typeface="Arial-BoldMT"/>
              </a:rPr>
              <a:t>รูปแบบใหม่สำหรับ</a:t>
            </a:r>
            <a:br>
              <a:rPr lang="th-TH" dirty="0" smtClean="0">
                <a:latin typeface="Arial-BoldMT"/>
              </a:rPr>
            </a:br>
            <a:r>
              <a:rPr lang="th-TH" dirty="0" smtClean="0">
                <a:latin typeface="Arial-BoldMT"/>
              </a:rPr>
              <a:t>กลยุทธ์ และโมเดลธุรกิจ</a:t>
            </a:r>
            <a:endParaRPr lang="en-US" sz="3200" dirty="0">
              <a:solidFill>
                <a:srgbClr val="002060"/>
              </a:solidFill>
            </a:endParaRPr>
          </a:p>
        </p:txBody>
      </p:sp>
      <p:sp>
        <p:nvSpPr>
          <p:cNvPr id="3" name="Symbol zastępczy zawartości 2"/>
          <p:cNvSpPr>
            <a:spLocks noGrp="1"/>
          </p:cNvSpPr>
          <p:nvPr>
            <p:ph idx="1"/>
          </p:nvPr>
        </p:nvSpPr>
        <p:spPr/>
        <p:txBody>
          <a:bodyPr>
            <a:normAutofit/>
          </a:bodyPr>
          <a:lstStyle/>
          <a:p>
            <a:pPr marL="0" indent="0" algn="l">
              <a:buNone/>
            </a:pPr>
            <a:r>
              <a:rPr lang="th-TH" sz="2000" dirty="0" smtClean="0">
                <a:latin typeface="ArialMT"/>
              </a:rPr>
              <a:t>หัวข้อ</a:t>
            </a:r>
            <a:endParaRPr lang="pl-PL" sz="2000" b="0" i="0" u="none" strike="noStrike" baseline="0" dirty="0">
              <a:latin typeface="ArialMT"/>
            </a:endParaRPr>
          </a:p>
          <a:p>
            <a:pPr marL="0" indent="0" algn="l">
              <a:buNone/>
            </a:pPr>
            <a:r>
              <a:rPr lang="en-US" sz="1800" b="0" i="0" u="none" strike="noStrike" baseline="0" dirty="0">
                <a:latin typeface="ArialMT"/>
              </a:rPr>
              <a:t>A. </a:t>
            </a:r>
            <a:r>
              <a:rPr lang="th-TH" sz="1800" dirty="0" smtClean="0">
                <a:latin typeface="ArialMT"/>
              </a:rPr>
              <a:t>กลยุทธ์ หรือโมเดลธุรกิจ ความแตกต่างในการนำพาธุรกิจ</a:t>
            </a:r>
            <a:endParaRPr lang="en-US" sz="1800" b="0" i="0" u="none" strike="noStrike" baseline="0" dirty="0">
              <a:latin typeface="ArialMT"/>
            </a:endParaRPr>
          </a:p>
          <a:p>
            <a:pPr marL="0" indent="0" algn="l">
              <a:buNone/>
            </a:pPr>
            <a:r>
              <a:rPr lang="en-US" sz="1800" b="0" i="0" u="none" strike="noStrike" baseline="0" dirty="0">
                <a:latin typeface="ArialMT"/>
              </a:rPr>
              <a:t>B. </a:t>
            </a:r>
            <a:r>
              <a:rPr lang="th-TH" sz="1800" dirty="0" smtClean="0">
                <a:latin typeface="ArialMT"/>
              </a:rPr>
              <a:t>ความยั่งยืน หรือ </a:t>
            </a:r>
            <a:r>
              <a:rPr lang="th-TH" sz="1800" dirty="0" err="1" smtClean="0">
                <a:latin typeface="ArialMT"/>
              </a:rPr>
              <a:t>ดิจิทัล</a:t>
            </a:r>
            <a:r>
              <a:rPr lang="th-TH" sz="1800" dirty="0" smtClean="0">
                <a:latin typeface="ArialMT"/>
              </a:rPr>
              <a:t> </a:t>
            </a:r>
            <a:r>
              <a:rPr lang="th-TH" sz="1800" dirty="0" smtClean="0">
                <a:latin typeface="ArialMT"/>
              </a:rPr>
              <a:t>การก่อโมเดลธุรกิจและองค์ประกอบ</a:t>
            </a:r>
            <a:endParaRPr lang="en-US" sz="1800" b="0" i="0" u="none" strike="noStrike" baseline="0" dirty="0">
              <a:latin typeface="ArialMT"/>
            </a:endParaRPr>
          </a:p>
          <a:p>
            <a:pPr marL="0" indent="0" algn="l">
              <a:buNone/>
            </a:pPr>
            <a:r>
              <a:rPr lang="en-US" sz="1800" b="0" i="0" u="none" strike="noStrike" baseline="0" dirty="0">
                <a:latin typeface="ArialMT"/>
              </a:rPr>
              <a:t>C. </a:t>
            </a:r>
            <a:r>
              <a:rPr lang="th-TH" sz="1800" dirty="0" smtClean="0">
                <a:latin typeface="ArialMT"/>
              </a:rPr>
              <a:t>การดำเนินงานตามนวัตกรรมทางเทคนิคด้วยโมเดลธุรกิจแบบยั่งยืน</a:t>
            </a:r>
            <a:endParaRPr lang="en-US" sz="1800" b="0" i="0" u="none" strike="noStrike" baseline="0" dirty="0">
              <a:latin typeface="ArialMT"/>
            </a:endParaRPr>
          </a:p>
          <a:p>
            <a:pPr marL="0" indent="0" algn="l">
              <a:buNone/>
            </a:pPr>
            <a:r>
              <a:rPr lang="en-US" sz="1800" b="0" i="0" u="none" strike="noStrike" baseline="0" dirty="0">
                <a:latin typeface="ArialMT"/>
              </a:rPr>
              <a:t>D. </a:t>
            </a:r>
            <a:r>
              <a:rPr lang="th-TH" sz="1800" dirty="0" smtClean="0">
                <a:latin typeface="ArialMT"/>
              </a:rPr>
              <a:t>การกำหนดเอกลักษณ์ และการออกแบบระบบความสัมพันธ์ร่วมกับลูกค้า</a:t>
            </a:r>
            <a:endParaRPr lang="en-US" sz="1800" b="0" i="0" u="none" strike="noStrike" baseline="0" dirty="0">
              <a:latin typeface="ArialMT"/>
            </a:endParaRPr>
          </a:p>
          <a:p>
            <a:pPr marL="0" indent="0" algn="l">
              <a:buNone/>
            </a:pPr>
            <a:r>
              <a:rPr lang="en-US" sz="1800" b="0" i="0" u="none" strike="noStrike" baseline="0" dirty="0">
                <a:latin typeface="ArialMT"/>
              </a:rPr>
              <a:t>E. </a:t>
            </a:r>
            <a:r>
              <a:rPr lang="th-TH" sz="1800" dirty="0" smtClean="0">
                <a:latin typeface="ArialMT"/>
              </a:rPr>
              <a:t>การร่วมกัน และการแข่งขันในยุคแห่งเครือข่าย</a:t>
            </a:r>
            <a:endParaRPr lang="pl-PL" sz="2400" dirty="0"/>
          </a:p>
        </p:txBody>
      </p:sp>
    </p:spTree>
    <p:extLst>
      <p:ext uri="{BB962C8B-B14F-4D97-AF65-F5344CB8AC3E}">
        <p14:creationId xmlns:p14="http://schemas.microsoft.com/office/powerpoint/2010/main" val="417052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a:solidFill>
                  <a:srgbClr val="002060"/>
                </a:solidFill>
                <a:latin typeface="Arial-BoldMT"/>
              </a:rPr>
              <a:t>Module 2: </a:t>
            </a:r>
            <a:r>
              <a:rPr lang="th-TH" dirty="0">
                <a:latin typeface="Arial-BoldMT"/>
              </a:rPr>
              <a:t>ความยั่งยืน </a:t>
            </a:r>
            <a:r>
              <a:rPr lang="th-TH" dirty="0" err="1" smtClean="0">
                <a:latin typeface="Arial-BoldMT"/>
              </a:rPr>
              <a:t>และดิจิ</a:t>
            </a:r>
            <a:r>
              <a:rPr lang="th-TH" dirty="0" err="1" smtClean="0">
                <a:latin typeface="Arial-BoldMT"/>
              </a:rPr>
              <a:t>ทัล</a:t>
            </a:r>
            <a:r>
              <a:rPr lang="en-US" dirty="0" smtClean="0">
                <a:latin typeface="Arial-BoldMT"/>
              </a:rPr>
              <a:t>:</a:t>
            </a:r>
            <a:r>
              <a:rPr lang="th-TH" dirty="0" smtClean="0">
                <a:latin typeface="Arial-BoldMT"/>
              </a:rPr>
              <a:t> </a:t>
            </a:r>
            <a:r>
              <a:rPr lang="th-TH" dirty="0">
                <a:latin typeface="Arial-BoldMT"/>
              </a:rPr>
              <a:t>รูปแบบใหม่สำหรับ</a:t>
            </a:r>
            <a:br>
              <a:rPr lang="th-TH" dirty="0">
                <a:latin typeface="Arial-BoldMT"/>
              </a:rPr>
            </a:br>
            <a:r>
              <a:rPr lang="th-TH" dirty="0">
                <a:latin typeface="Arial-BoldMT"/>
              </a:rPr>
              <a:t>กลยุทธ์ และโมเดลธุรกิจ</a:t>
            </a:r>
            <a:endParaRPr lang="en-US" sz="3200" dirty="0">
              <a:solidFill>
                <a:srgbClr val="002060"/>
              </a:solidFill>
            </a:endParaRPr>
          </a:p>
        </p:txBody>
      </p:sp>
      <p:sp>
        <p:nvSpPr>
          <p:cNvPr id="3" name="Symbol zastępczy zawartości 2"/>
          <p:cNvSpPr>
            <a:spLocks noGrp="1"/>
          </p:cNvSpPr>
          <p:nvPr>
            <p:ph idx="1"/>
          </p:nvPr>
        </p:nvSpPr>
        <p:spPr/>
        <p:txBody>
          <a:bodyPr>
            <a:normAutofit/>
          </a:bodyPr>
          <a:lstStyle/>
          <a:p>
            <a:pPr marL="0" indent="0" algn="l">
              <a:buNone/>
            </a:pPr>
            <a:r>
              <a:rPr lang="th-TH" sz="2000" dirty="0" smtClean="0">
                <a:latin typeface="ArialMT"/>
              </a:rPr>
              <a:t>เวิร์ก</a:t>
            </a:r>
            <a:r>
              <a:rPr lang="th-TH" sz="2000" dirty="0" err="1" smtClean="0">
                <a:latin typeface="ArialMT"/>
              </a:rPr>
              <a:t>ชอป</a:t>
            </a:r>
            <a:endParaRPr lang="pl-PL" sz="2000" b="0" i="0" u="none" strike="noStrike" baseline="0" dirty="0">
              <a:latin typeface="ArialMT"/>
            </a:endParaRPr>
          </a:p>
          <a:p>
            <a:pPr marL="0" indent="0" algn="l">
              <a:buNone/>
            </a:pPr>
            <a:r>
              <a:rPr lang="th-TH" sz="2000" dirty="0" smtClean="0">
                <a:latin typeface="ArialMT"/>
              </a:rPr>
              <a:t>รูปแบบต่างๆ ที่ใช้ในการนำธุรกิจ</a:t>
            </a:r>
            <a:endParaRPr lang="en-US" sz="2000" b="0" i="0" u="none" strike="noStrike" baseline="0" dirty="0">
              <a:latin typeface="ArialMT"/>
            </a:endParaRPr>
          </a:p>
          <a:p>
            <a:pPr marL="0" indent="0">
              <a:buNone/>
            </a:pPr>
            <a:r>
              <a:rPr lang="th-TH" sz="2000" dirty="0">
                <a:latin typeface="ArialMT"/>
              </a:rPr>
              <a:t>การก่อโมเดลธุรกิจและ</a:t>
            </a:r>
            <a:r>
              <a:rPr lang="th-TH" sz="2000" dirty="0" smtClean="0">
                <a:latin typeface="ArialMT"/>
              </a:rPr>
              <a:t>องค์ประกอบ</a:t>
            </a:r>
            <a:endParaRPr lang="en-US" sz="2000" b="0" i="0" u="none" strike="noStrike" baseline="0" dirty="0">
              <a:latin typeface="ArialMT"/>
            </a:endParaRPr>
          </a:p>
          <a:p>
            <a:pPr marL="0" indent="0">
              <a:buNone/>
            </a:pPr>
            <a:r>
              <a:rPr lang="th-TH" sz="2000" dirty="0">
                <a:latin typeface="ArialMT"/>
              </a:rPr>
              <a:t>โมเดลธุรกิจแบบ</a:t>
            </a:r>
            <a:r>
              <a:rPr lang="th-TH" sz="2000" dirty="0" smtClean="0">
                <a:latin typeface="ArialMT"/>
              </a:rPr>
              <a:t>ยั่งยืน</a:t>
            </a:r>
            <a:endParaRPr lang="en-US" sz="2000" b="0" i="0" u="none" strike="noStrike" baseline="0" dirty="0">
              <a:latin typeface="ArialMT"/>
            </a:endParaRPr>
          </a:p>
          <a:p>
            <a:pPr marL="0" indent="0">
              <a:buNone/>
            </a:pPr>
            <a:r>
              <a:rPr lang="th-TH" sz="2000" dirty="0">
                <a:latin typeface="ArialMT"/>
              </a:rPr>
              <a:t>การกำหนดเอกลักษณ์ และการออกแบบระบบความสัมพันธ์ร่วมกับ</a:t>
            </a:r>
            <a:r>
              <a:rPr lang="th-TH" sz="2000" dirty="0" smtClean="0">
                <a:latin typeface="ArialMT"/>
              </a:rPr>
              <a:t>ลูกค้า</a:t>
            </a:r>
            <a:endParaRPr lang="en-US" sz="2000" b="0" i="0" u="none" strike="noStrike" baseline="0" dirty="0">
              <a:latin typeface="ArialMT"/>
            </a:endParaRPr>
          </a:p>
          <a:p>
            <a:pPr marL="0" indent="0">
              <a:buNone/>
            </a:pPr>
            <a:r>
              <a:rPr lang="th-TH" sz="2000" dirty="0">
                <a:latin typeface="ArialMT"/>
              </a:rPr>
              <a:t>การร่วมกัน และการแข่งขันในยุคแห่ง</a:t>
            </a:r>
            <a:r>
              <a:rPr lang="th-TH" sz="2000" dirty="0" smtClean="0">
                <a:latin typeface="ArialMT"/>
              </a:rPr>
              <a:t>เครือข่าย</a:t>
            </a:r>
            <a:endParaRPr lang="en-US" sz="2000" b="0" i="0" u="none" strike="noStrike" baseline="0" dirty="0">
              <a:latin typeface="ArialMT"/>
            </a:endParaRPr>
          </a:p>
        </p:txBody>
      </p:sp>
    </p:spTree>
    <p:extLst>
      <p:ext uri="{BB962C8B-B14F-4D97-AF65-F5344CB8AC3E}">
        <p14:creationId xmlns:p14="http://schemas.microsoft.com/office/powerpoint/2010/main" val="280697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7011774-E8B2-4306-BC3A-1A4080D22852}"/>
              </a:ext>
            </a:extLst>
          </p:cNvPr>
          <p:cNvSpPr>
            <a:spLocks noGrp="1"/>
          </p:cNvSpPr>
          <p:nvPr>
            <p:ph type="title"/>
          </p:nvPr>
        </p:nvSpPr>
        <p:spPr/>
        <p:txBody>
          <a:bodyPr>
            <a:normAutofit/>
          </a:bodyPr>
          <a:lstStyle/>
          <a:p>
            <a:r>
              <a:rPr lang="pl-PL" sz="3200" dirty="0">
                <a:solidFill>
                  <a:srgbClr val="002060"/>
                </a:solidFill>
                <a:latin typeface="Arial-BoldMT"/>
              </a:rPr>
              <a:t>M2: </a:t>
            </a:r>
            <a:r>
              <a:rPr lang="th-TH" dirty="0" smtClean="0">
                <a:solidFill>
                  <a:srgbClr val="002060"/>
                </a:solidFill>
                <a:latin typeface="Arial-BoldMT"/>
              </a:rPr>
              <a:t>สิ่งท้าทายใน</a:t>
            </a:r>
            <a:r>
              <a:rPr lang="th-TH" dirty="0" err="1" smtClean="0">
                <a:solidFill>
                  <a:srgbClr val="002060"/>
                </a:solidFill>
                <a:latin typeface="Arial-BoldMT"/>
              </a:rPr>
              <a:t>ยุคดิจิทัล</a:t>
            </a:r>
            <a:endParaRPr lang="pl-PL" dirty="0"/>
          </a:p>
        </p:txBody>
      </p:sp>
      <p:graphicFrame>
        <p:nvGraphicFramePr>
          <p:cNvPr id="4" name="Symbol zastępczy zawartości 3">
            <a:extLst>
              <a:ext uri="{FF2B5EF4-FFF2-40B4-BE49-F238E27FC236}">
                <a16:creationId xmlns="" xmlns:a16="http://schemas.microsoft.com/office/drawing/2014/main" id="{B3010064-304F-479E-8809-45E23A56A040}"/>
              </a:ext>
            </a:extLst>
          </p:cNvPr>
          <p:cNvGraphicFramePr>
            <a:graphicFrameLocks noGrp="1"/>
          </p:cNvGraphicFramePr>
          <p:nvPr>
            <p:ph idx="1"/>
            <p:extLst>
              <p:ext uri="{D42A27DB-BD31-4B8C-83A1-F6EECF244321}">
                <p14:modId xmlns:p14="http://schemas.microsoft.com/office/powerpoint/2010/main" val="4096492321"/>
              </p:ext>
            </p:extLst>
          </p:nvPr>
        </p:nvGraphicFramePr>
        <p:xfrm>
          <a:off x="2092733" y="2258219"/>
          <a:ext cx="7612969" cy="2926080"/>
        </p:xfrm>
        <a:graphic>
          <a:graphicData uri="http://schemas.openxmlformats.org/drawingml/2006/table">
            <a:tbl>
              <a:tblPr>
                <a:tableStyleId>{5C22544A-7EE6-4342-B048-85BDC9FD1C3A}</a:tableStyleId>
              </a:tblPr>
              <a:tblGrid>
                <a:gridCol w="7612969">
                  <a:extLst>
                    <a:ext uri="{9D8B030D-6E8A-4147-A177-3AD203B41FA5}">
                      <a16:colId xmlns="" xmlns:a16="http://schemas.microsoft.com/office/drawing/2014/main" val="211868480"/>
                    </a:ext>
                  </a:extLst>
                </a:gridCol>
              </a:tblGrid>
              <a:tr h="184150">
                <a:tc>
                  <a:txBody>
                    <a:bodyPr/>
                    <a:lstStyle/>
                    <a:p>
                      <a:pPr algn="l" fontAlgn="b"/>
                      <a:r>
                        <a:rPr lang="pl-PL" sz="2400" u="none" strike="noStrike">
                          <a:effectLst/>
                        </a:rPr>
                        <a:t>Digital Ecosystems (DE)</a:t>
                      </a:r>
                      <a:endParaRPr lang="pl-PL" sz="2400" b="0" i="0" u="none" strike="noStrike">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3321286871"/>
                  </a:ext>
                </a:extLst>
              </a:tr>
              <a:tr h="184150">
                <a:tc>
                  <a:txBody>
                    <a:bodyPr/>
                    <a:lstStyle/>
                    <a:p>
                      <a:pPr algn="l" fontAlgn="b"/>
                      <a:r>
                        <a:rPr lang="pl-PL" sz="2400" u="none" strike="noStrike">
                          <a:effectLst/>
                        </a:rPr>
                        <a:t>Digital Innovation Constraints (DIC)</a:t>
                      </a:r>
                      <a:endParaRPr lang="pl-PL" sz="2400" b="0" i="0" u="none" strike="noStrike">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1139202059"/>
                  </a:ext>
                </a:extLst>
              </a:tr>
              <a:tr h="184150">
                <a:tc>
                  <a:txBody>
                    <a:bodyPr/>
                    <a:lstStyle/>
                    <a:p>
                      <a:pPr algn="l" fontAlgn="b"/>
                      <a:r>
                        <a:rPr lang="pl-PL" sz="2400" u="none" strike="noStrike">
                          <a:effectLst/>
                        </a:rPr>
                        <a:t>Digital Product Innovation (DPI)</a:t>
                      </a:r>
                      <a:endParaRPr lang="pl-PL" sz="2400" b="0" i="0" u="none" strike="noStrike">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265569589"/>
                  </a:ext>
                </a:extLst>
              </a:tr>
              <a:tr h="184150">
                <a:tc>
                  <a:txBody>
                    <a:bodyPr/>
                    <a:lstStyle/>
                    <a:p>
                      <a:pPr algn="l" fontAlgn="b"/>
                      <a:r>
                        <a:rPr lang="pl-PL" sz="2400" u="none" strike="noStrike">
                          <a:effectLst/>
                        </a:rPr>
                        <a:t>Digital Business Model Innovation (DBMI)</a:t>
                      </a:r>
                      <a:endParaRPr lang="pl-PL" sz="2400" b="0" i="0" u="none" strike="noStrike">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1709206023"/>
                  </a:ext>
                </a:extLst>
              </a:tr>
              <a:tr h="184150">
                <a:tc>
                  <a:txBody>
                    <a:bodyPr/>
                    <a:lstStyle/>
                    <a:p>
                      <a:pPr algn="l" fontAlgn="b"/>
                      <a:r>
                        <a:rPr lang="pl-PL" sz="2400" u="none" strike="noStrike" dirty="0">
                          <a:effectLst/>
                        </a:rPr>
                        <a:t>Digital Knowledge Integration (DKI)</a:t>
                      </a:r>
                      <a:endParaRPr lang="pl-PL" sz="2400" b="0" i="0" u="none" strike="noStrike" dirty="0">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4292295840"/>
                  </a:ext>
                </a:extLst>
              </a:tr>
              <a:tr h="184150">
                <a:tc>
                  <a:txBody>
                    <a:bodyPr/>
                    <a:lstStyle/>
                    <a:p>
                      <a:pPr algn="l" fontAlgn="b"/>
                      <a:r>
                        <a:rPr lang="pl-PL" sz="2400" u="none" strike="noStrike">
                          <a:effectLst/>
                        </a:rPr>
                        <a:t>IT Transformation (ITT)</a:t>
                      </a:r>
                      <a:endParaRPr lang="pl-PL" sz="2400" b="0" i="0" u="none" strike="noStrike">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1129473761"/>
                  </a:ext>
                </a:extLst>
              </a:tr>
              <a:tr h="184150">
                <a:tc>
                  <a:txBody>
                    <a:bodyPr/>
                    <a:lstStyle/>
                    <a:p>
                      <a:pPr algn="l" fontAlgn="b"/>
                      <a:r>
                        <a:rPr lang="pl-PL" sz="2400" u="none" strike="noStrike">
                          <a:effectLst/>
                        </a:rPr>
                        <a:t>Digital Agility (DAG)</a:t>
                      </a:r>
                      <a:endParaRPr lang="pl-PL" sz="2400" b="0" i="0" u="none" strike="noStrike">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4019747545"/>
                  </a:ext>
                </a:extLst>
              </a:tr>
              <a:tr h="184150">
                <a:tc>
                  <a:txBody>
                    <a:bodyPr/>
                    <a:lstStyle/>
                    <a:p>
                      <a:pPr algn="l" fontAlgn="b"/>
                      <a:r>
                        <a:rPr lang="pl-PL" sz="2400" u="none" strike="noStrike" dirty="0">
                          <a:effectLst/>
                        </a:rPr>
                        <a:t>Digital </a:t>
                      </a:r>
                      <a:r>
                        <a:rPr lang="pl-PL" sz="2400" u="none" strike="noStrike" dirty="0" err="1">
                          <a:effectLst/>
                        </a:rPr>
                        <a:t>Ambidexterity</a:t>
                      </a:r>
                      <a:r>
                        <a:rPr lang="pl-PL" sz="2400" u="none" strike="noStrike" dirty="0">
                          <a:effectLst/>
                        </a:rPr>
                        <a:t> (DAM)</a:t>
                      </a:r>
                      <a:endParaRPr lang="pl-PL" sz="2400" b="0" i="0" u="none" strike="noStrike" dirty="0">
                        <a:solidFill>
                          <a:srgbClr val="000000"/>
                        </a:solidFill>
                        <a:effectLst/>
                        <a:latin typeface="Calibri" panose="020F0502020204030204" pitchFamily="34" charset="0"/>
                      </a:endParaRPr>
                    </a:p>
                  </a:txBody>
                  <a:tcPr marL="0" marR="0" marT="0" marB="0" anchor="b">
                    <a:solidFill>
                      <a:schemeClr val="accent4">
                        <a:lumMod val="40000"/>
                        <a:lumOff val="60000"/>
                      </a:schemeClr>
                    </a:solidFill>
                  </a:tcPr>
                </a:tc>
                <a:extLst>
                  <a:ext uri="{0D108BD9-81ED-4DB2-BD59-A6C34878D82A}">
                    <a16:rowId xmlns="" xmlns:a16="http://schemas.microsoft.com/office/drawing/2014/main" val="1735397827"/>
                  </a:ext>
                </a:extLst>
              </a:tr>
            </a:tbl>
          </a:graphicData>
        </a:graphic>
      </p:graphicFrame>
      <p:sp>
        <p:nvSpPr>
          <p:cNvPr id="6" name="pole tekstowe 5">
            <a:extLst>
              <a:ext uri="{FF2B5EF4-FFF2-40B4-BE49-F238E27FC236}">
                <a16:creationId xmlns="" xmlns:a16="http://schemas.microsoft.com/office/drawing/2014/main" id="{5363C1D7-0E83-4521-9564-848F66744CE7}"/>
              </a:ext>
            </a:extLst>
          </p:cNvPr>
          <p:cNvSpPr txBox="1"/>
          <p:nvPr/>
        </p:nvSpPr>
        <p:spPr>
          <a:xfrm>
            <a:off x="8974183" y="5491145"/>
            <a:ext cx="2731146" cy="374077"/>
          </a:xfrm>
          <a:prstGeom prst="rect">
            <a:avLst/>
          </a:prstGeom>
          <a:noFill/>
        </p:spPr>
        <p:txBody>
          <a:bodyPr wrap="square">
            <a:spAutoFit/>
          </a:bodyPr>
          <a:lstStyle/>
          <a:p>
            <a:r>
              <a:rPr lang="pl-PL" sz="1800" i="0" u="none" strike="noStrike" baseline="0" dirty="0" err="1">
                <a:latin typeface="Calibri" panose="020F0502020204030204" pitchFamily="34" charset="0"/>
                <a:cs typeface="Calibri" panose="020F0502020204030204" pitchFamily="34" charset="0"/>
              </a:rPr>
              <a:t>Piccinini</a:t>
            </a:r>
            <a:r>
              <a:rPr lang="pl-PL" sz="1800" i="0" u="none" strike="noStrike" baseline="0" dirty="0">
                <a:latin typeface="Calibri" panose="020F0502020204030204" pitchFamily="34" charset="0"/>
                <a:cs typeface="Calibri" panose="020F0502020204030204" pitchFamily="34" charset="0"/>
              </a:rPr>
              <a:t> et al., 2015</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80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CE01CD-1966-4F5F-9D26-689A49CA9657}"/>
              </a:ext>
            </a:extLst>
          </p:cNvPr>
          <p:cNvSpPr>
            <a:spLocks noGrp="1"/>
          </p:cNvSpPr>
          <p:nvPr>
            <p:ph type="title"/>
          </p:nvPr>
        </p:nvSpPr>
        <p:spPr/>
        <p:txBody>
          <a:bodyPr>
            <a:normAutofit fontScale="90000"/>
          </a:bodyPr>
          <a:lstStyle/>
          <a:p>
            <a:r>
              <a:rPr lang="pl-PL" sz="3200" dirty="0">
                <a:solidFill>
                  <a:srgbClr val="002060"/>
                </a:solidFill>
                <a:latin typeface="Arial-BoldMT"/>
              </a:rPr>
              <a:t>M2: </a:t>
            </a:r>
            <a:r>
              <a:rPr lang="th-TH" dirty="0" smtClean="0">
                <a:solidFill>
                  <a:srgbClr val="002060"/>
                </a:solidFill>
                <a:latin typeface="Arial-BoldMT"/>
              </a:rPr>
              <a:t>สิ่งจำเป็นสำหรับธุรกิจแนวใหม่</a:t>
            </a:r>
            <a:r>
              <a:rPr lang="pl-PL" sz="3200" dirty="0">
                <a:solidFill>
                  <a:srgbClr val="002060"/>
                </a:solidFill>
                <a:latin typeface="Arial-BoldMT"/>
              </a:rPr>
              <a:t/>
            </a:r>
            <a:br>
              <a:rPr lang="pl-PL" sz="3200" dirty="0">
                <a:solidFill>
                  <a:srgbClr val="002060"/>
                </a:solidFill>
                <a:latin typeface="Arial-BoldMT"/>
              </a:rPr>
            </a:br>
            <a:r>
              <a:rPr lang="th-TH" dirty="0" smtClean="0">
                <a:solidFill>
                  <a:srgbClr val="002060"/>
                </a:solidFill>
                <a:latin typeface="Arial-BoldMT"/>
              </a:rPr>
              <a:t>เส้นทางสู่</a:t>
            </a:r>
            <a:r>
              <a:rPr lang="th-TH" dirty="0" err="1" smtClean="0">
                <a:solidFill>
                  <a:srgbClr val="002060"/>
                </a:solidFill>
                <a:latin typeface="Arial-BoldMT"/>
              </a:rPr>
              <a:t>เศรษฐกิจ</a:t>
            </a:r>
            <a:r>
              <a:rPr lang="th-TH" dirty="0" err="1" smtClean="0">
                <a:solidFill>
                  <a:srgbClr val="002060"/>
                </a:solidFill>
                <a:latin typeface="Arial-BoldMT"/>
              </a:rPr>
              <a:t>ดิจิทัล</a:t>
            </a:r>
            <a:endParaRPr lang="pl-PL" dirty="0"/>
          </a:p>
        </p:txBody>
      </p:sp>
      <p:sp>
        <p:nvSpPr>
          <p:cNvPr id="5" name="Symbol zastępczy zawartości 4">
            <a:extLst>
              <a:ext uri="{FF2B5EF4-FFF2-40B4-BE49-F238E27FC236}">
                <a16:creationId xmlns="" xmlns:a16="http://schemas.microsoft.com/office/drawing/2014/main" id="{EAD2C63F-6608-40A1-85A1-397AD0F02196}"/>
              </a:ext>
            </a:extLst>
          </p:cNvPr>
          <p:cNvSpPr>
            <a:spLocks noGrp="1"/>
          </p:cNvSpPr>
          <p:nvPr>
            <p:ph idx="1"/>
          </p:nvPr>
        </p:nvSpPr>
        <p:spPr/>
        <p:txBody>
          <a:bodyPr/>
          <a:lstStyle/>
          <a:p>
            <a:endParaRPr lang="pl-PL"/>
          </a:p>
        </p:txBody>
      </p:sp>
      <p:pic>
        <p:nvPicPr>
          <p:cNvPr id="6" name="Obraz 5">
            <a:extLst>
              <a:ext uri="{FF2B5EF4-FFF2-40B4-BE49-F238E27FC236}">
                <a16:creationId xmlns="" xmlns:a16="http://schemas.microsoft.com/office/drawing/2014/main" id="{DF3572D0-D4DA-4CAD-9B8D-6EE670255FC3}"/>
              </a:ext>
            </a:extLst>
          </p:cNvPr>
          <p:cNvPicPr>
            <a:picLocks noChangeAspect="1"/>
          </p:cNvPicPr>
          <p:nvPr/>
        </p:nvPicPr>
        <p:blipFill rotWithShape="1">
          <a:blip r:embed="rId3"/>
          <a:srcRect l="3292" r="4230"/>
          <a:stretch/>
        </p:blipFill>
        <p:spPr>
          <a:xfrm>
            <a:off x="3632200" y="1336705"/>
            <a:ext cx="7848600" cy="4771503"/>
          </a:xfrm>
          <a:prstGeom prst="rect">
            <a:avLst/>
          </a:prstGeom>
        </p:spPr>
      </p:pic>
      <p:sp>
        <p:nvSpPr>
          <p:cNvPr id="7" name="pole tekstowe 6">
            <a:extLst>
              <a:ext uri="{FF2B5EF4-FFF2-40B4-BE49-F238E27FC236}">
                <a16:creationId xmlns="" xmlns:a16="http://schemas.microsoft.com/office/drawing/2014/main" id="{73F8302D-49FE-466A-BC55-AAA484B2F27F}"/>
              </a:ext>
            </a:extLst>
          </p:cNvPr>
          <p:cNvSpPr txBox="1"/>
          <p:nvPr/>
        </p:nvSpPr>
        <p:spPr>
          <a:xfrm>
            <a:off x="8699500" y="6108208"/>
            <a:ext cx="1538626" cy="369332"/>
          </a:xfrm>
          <a:prstGeom prst="rect">
            <a:avLst/>
          </a:prstGeom>
          <a:noFill/>
        </p:spPr>
        <p:txBody>
          <a:bodyPr wrap="none" rtlCol="0">
            <a:spAutoFit/>
          </a:bodyPr>
          <a:lstStyle/>
          <a:p>
            <a:r>
              <a:rPr lang="pl-PL" dirty="0"/>
              <a:t>(</a:t>
            </a:r>
            <a:r>
              <a:rPr lang="pl-PL" dirty="0" err="1"/>
              <a:t>McGirr</a:t>
            </a:r>
            <a:r>
              <a:rPr lang="pl-PL" dirty="0"/>
              <a:t>, 2019)</a:t>
            </a:r>
          </a:p>
        </p:txBody>
      </p:sp>
    </p:spTree>
    <p:extLst>
      <p:ext uri="{BB962C8B-B14F-4D97-AF65-F5344CB8AC3E}">
        <p14:creationId xmlns:p14="http://schemas.microsoft.com/office/powerpoint/2010/main" val="71912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CE01CD-1966-4F5F-9D26-689A49CA9657}"/>
              </a:ext>
            </a:extLst>
          </p:cNvPr>
          <p:cNvSpPr>
            <a:spLocks noGrp="1"/>
          </p:cNvSpPr>
          <p:nvPr>
            <p:ph type="title"/>
          </p:nvPr>
        </p:nvSpPr>
        <p:spPr/>
        <p:txBody>
          <a:bodyPr>
            <a:normAutofit fontScale="90000"/>
          </a:bodyPr>
          <a:lstStyle/>
          <a:p>
            <a:r>
              <a:rPr lang="pl-PL" sz="3200" dirty="0">
                <a:solidFill>
                  <a:srgbClr val="002060"/>
                </a:solidFill>
                <a:latin typeface="Arial-BoldMT"/>
              </a:rPr>
              <a:t>M2: </a:t>
            </a:r>
            <a:r>
              <a:rPr lang="th-TH" dirty="0">
                <a:solidFill>
                  <a:srgbClr val="002060"/>
                </a:solidFill>
                <a:latin typeface="Arial-BoldMT"/>
              </a:rPr>
              <a:t>สิ่งจำเป็นสำหรับธุรกิจแนว</a:t>
            </a:r>
            <a:r>
              <a:rPr lang="th-TH" dirty="0" smtClean="0">
                <a:solidFill>
                  <a:srgbClr val="002060"/>
                </a:solidFill>
                <a:latin typeface="Arial-BoldMT"/>
              </a:rPr>
              <a:t>ใหม่</a:t>
            </a:r>
            <a:r>
              <a:rPr lang="pl-PL" sz="3200" dirty="0">
                <a:solidFill>
                  <a:srgbClr val="002060"/>
                </a:solidFill>
                <a:latin typeface="Arial-BoldMT"/>
              </a:rPr>
              <a:t/>
            </a:r>
            <a:br>
              <a:rPr lang="pl-PL" sz="3200" dirty="0">
                <a:solidFill>
                  <a:srgbClr val="002060"/>
                </a:solidFill>
                <a:latin typeface="Arial-BoldMT"/>
              </a:rPr>
            </a:br>
            <a:r>
              <a:rPr lang="th-TH" sz="2700" dirty="0" smtClean="0">
                <a:solidFill>
                  <a:srgbClr val="002060"/>
                </a:solidFill>
                <a:latin typeface="Arial-BoldMT"/>
              </a:rPr>
              <a:t>โมเดลธุรกิจที่ตอบสนอง</a:t>
            </a:r>
            <a:endParaRPr lang="pl-PL" dirty="0"/>
          </a:p>
        </p:txBody>
      </p:sp>
      <p:sp>
        <p:nvSpPr>
          <p:cNvPr id="5" name="Symbol zastępczy zawartości 4">
            <a:extLst>
              <a:ext uri="{FF2B5EF4-FFF2-40B4-BE49-F238E27FC236}">
                <a16:creationId xmlns="" xmlns:a16="http://schemas.microsoft.com/office/drawing/2014/main" id="{EAD2C63F-6608-40A1-85A1-397AD0F02196}"/>
              </a:ext>
            </a:extLst>
          </p:cNvPr>
          <p:cNvSpPr>
            <a:spLocks noGrp="1"/>
          </p:cNvSpPr>
          <p:nvPr>
            <p:ph idx="1"/>
          </p:nvPr>
        </p:nvSpPr>
        <p:spPr/>
        <p:txBody>
          <a:bodyPr>
            <a:normAutofit/>
          </a:bodyPr>
          <a:lstStyle/>
          <a:p>
            <a:r>
              <a:rPr lang="en-US" b="1" u="sng" dirty="0"/>
              <a:t>The Crowd Economy</a:t>
            </a:r>
            <a:endParaRPr lang="pl-PL" dirty="0"/>
          </a:p>
          <a:p>
            <a:r>
              <a:rPr lang="en-US" b="1" u="sng" dirty="0"/>
              <a:t>The Free/Data Economy</a:t>
            </a:r>
            <a:endParaRPr lang="pl-PL" dirty="0"/>
          </a:p>
          <a:p>
            <a:r>
              <a:rPr lang="en-US" b="1" u="sng" dirty="0"/>
              <a:t>The Smartness Economy</a:t>
            </a:r>
            <a:endParaRPr lang="pl-PL" dirty="0"/>
          </a:p>
          <a:p>
            <a:r>
              <a:rPr lang="en-US" b="1" u="sng" dirty="0"/>
              <a:t>Closed-Loop Economies</a:t>
            </a:r>
            <a:endParaRPr lang="pl-PL" dirty="0"/>
          </a:p>
          <a:p>
            <a:r>
              <a:rPr lang="en-US" b="1" u="sng" dirty="0"/>
              <a:t>Decentralized Autonomous Organizations (DAOs)</a:t>
            </a:r>
            <a:endParaRPr lang="pl-PL" dirty="0"/>
          </a:p>
          <a:p>
            <a:r>
              <a:rPr lang="pl-PL" b="1" u="sng" dirty="0" err="1"/>
              <a:t>Multiple</a:t>
            </a:r>
            <a:r>
              <a:rPr lang="pl-PL" b="1" u="sng" dirty="0"/>
              <a:t> World </a:t>
            </a:r>
            <a:r>
              <a:rPr lang="pl-PL" b="1" u="sng" dirty="0" err="1"/>
              <a:t>Models</a:t>
            </a:r>
            <a:endParaRPr lang="pl-PL" b="1" u="sng" dirty="0"/>
          </a:p>
          <a:p>
            <a:r>
              <a:rPr lang="pl-PL" b="1" u="sng" dirty="0" err="1"/>
              <a:t>Transformation</a:t>
            </a:r>
            <a:r>
              <a:rPr lang="pl-PL" b="1" u="sng" dirty="0"/>
              <a:t> </a:t>
            </a:r>
            <a:r>
              <a:rPr lang="pl-PL" b="1" u="sng" dirty="0" err="1"/>
              <a:t>Economy</a:t>
            </a:r>
            <a:endParaRPr lang="pl-PL" dirty="0"/>
          </a:p>
        </p:txBody>
      </p:sp>
      <p:sp>
        <p:nvSpPr>
          <p:cNvPr id="7" name="pole tekstowe 6">
            <a:extLst>
              <a:ext uri="{FF2B5EF4-FFF2-40B4-BE49-F238E27FC236}">
                <a16:creationId xmlns="" xmlns:a16="http://schemas.microsoft.com/office/drawing/2014/main" id="{73F8302D-49FE-466A-BC55-AAA484B2F27F}"/>
              </a:ext>
            </a:extLst>
          </p:cNvPr>
          <p:cNvSpPr txBox="1"/>
          <p:nvPr/>
        </p:nvSpPr>
        <p:spPr>
          <a:xfrm>
            <a:off x="8699500" y="6108208"/>
            <a:ext cx="1538626" cy="369332"/>
          </a:xfrm>
          <a:prstGeom prst="rect">
            <a:avLst/>
          </a:prstGeom>
          <a:noFill/>
        </p:spPr>
        <p:txBody>
          <a:bodyPr wrap="none" rtlCol="0">
            <a:spAutoFit/>
          </a:bodyPr>
          <a:lstStyle/>
          <a:p>
            <a:r>
              <a:rPr lang="pl-PL" dirty="0"/>
              <a:t>(</a:t>
            </a:r>
            <a:r>
              <a:rPr lang="pl-PL" dirty="0" err="1"/>
              <a:t>McGirr</a:t>
            </a:r>
            <a:r>
              <a:rPr lang="pl-PL" dirty="0"/>
              <a:t>, 2019)</a:t>
            </a:r>
          </a:p>
        </p:txBody>
      </p:sp>
    </p:spTree>
    <p:extLst>
      <p:ext uri="{BB962C8B-B14F-4D97-AF65-F5344CB8AC3E}">
        <p14:creationId xmlns:p14="http://schemas.microsoft.com/office/powerpoint/2010/main" val="340598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60774</TotalTime>
  <Words>1601</Words>
  <Application>Microsoft Office PowerPoint</Application>
  <PresentationFormat>แบบจอกว้าง</PresentationFormat>
  <Paragraphs>240</Paragraphs>
  <Slides>36</Slides>
  <Notes>14</Notes>
  <HiddenSlides>0</HiddenSlides>
  <MMClips>0</MMClips>
  <ScaleCrop>false</ScaleCrop>
  <HeadingPairs>
    <vt:vector size="6" baseType="variant">
      <vt:variant>
        <vt:lpstr>ฟอนต์ที่ถูกใช้</vt:lpstr>
      </vt:variant>
      <vt:variant>
        <vt:i4>7</vt:i4>
      </vt:variant>
      <vt:variant>
        <vt:lpstr>ธีม</vt:lpstr>
      </vt:variant>
      <vt:variant>
        <vt:i4>1</vt:i4>
      </vt:variant>
      <vt:variant>
        <vt:lpstr>ชื่อเรื่องสไลด์</vt:lpstr>
      </vt:variant>
      <vt:variant>
        <vt:i4>36</vt:i4>
      </vt:variant>
    </vt:vector>
  </HeadingPairs>
  <TitlesOfParts>
    <vt:vector size="44" baseType="lpstr">
      <vt:lpstr>Arial</vt:lpstr>
      <vt:lpstr>Arial-BoldMT</vt:lpstr>
      <vt:lpstr>ArialMT</vt:lpstr>
      <vt:lpstr>Calibri</vt:lpstr>
      <vt:lpstr>Calibri Light</vt:lpstr>
      <vt:lpstr>Cordia New</vt:lpstr>
      <vt:lpstr>Times New Roman</vt:lpstr>
      <vt:lpstr>Office Theme</vt:lpstr>
      <vt:lpstr>งานนำเสนอ PowerPoint</vt:lpstr>
      <vt:lpstr>Course 1. หัวข้อการบริหารจัดการองค์กรในเศรษฐกิจดิจิทัล</vt:lpstr>
      <vt:lpstr>Course 1. รายชื่อกิจกรรมการสอนการบริหารจัดการองค์กรในเศรษฐกิจดิจิทัล</vt:lpstr>
      <vt:lpstr>งานนำเสนอ PowerPoint</vt:lpstr>
      <vt:lpstr>Module 2: ความยั่งยืน และดิจิmy]: รูปแบบใหม่สำหรับ กลยุทธ์ และโมเดลธุรกิจ</vt:lpstr>
      <vt:lpstr>Module 2: ความยั่งยืน และดิจิทัล: รูปแบบใหม่สำหรับ กลยุทธ์ และโมเดลธุรกิจ</vt:lpstr>
      <vt:lpstr>M2: สิ่งท้าทายในยุคดิจิทัล</vt:lpstr>
      <vt:lpstr>M2: สิ่งจำเป็นสำหรับธุรกิจแนวใหม่ เส้นทางสู่เศรษฐกิจดิจิทัล</vt:lpstr>
      <vt:lpstr>M2: สิ่งจำเป็นสำหรับธุรกิจแนวใหม่ โมเดลธุรกิจที่ตอบสนอง</vt:lpstr>
      <vt:lpstr>M2: สิ่งจำเป็นสำหรับธุรกิจแนวใหม่ กระบวนการเปลี่ยนแปลงดิจิทัล</vt:lpstr>
      <vt:lpstr>งานนำเสนอ PowerPoint</vt:lpstr>
      <vt:lpstr>M2: New business imperatives Digital transformation process</vt:lpstr>
      <vt:lpstr>M2: New business imperatives Digital transformation process</vt:lpstr>
      <vt:lpstr>M2: New business imperatives Digital transformation process</vt:lpstr>
      <vt:lpstr>M2: การก่อโมเดลธุรกิจและองค์ประกอบ ประเภทของนวัตกรรมโมเดลธุรกิจ</vt:lpstr>
      <vt:lpstr>M2: โครงสร้างสำหรับยุคดิจิทัล แนวทางการจัดองค์กรเพื่อการแปลงแบบดิจิทัล</vt:lpstr>
      <vt:lpstr>M2: ทรัพยากรจำเป็นสำหรับยุคดิจิทัล การบริหารจัดการทรัพยากร</vt:lpstr>
      <vt:lpstr>M2: ความสามารถในการแข่งขันสำหรับยุคดิจิทัล กรอบการพัฒนาสมรรถนะส่วนบุคคล</vt:lpstr>
      <vt:lpstr>M2: Structures, resources and competences and relations for digital era Personal competencies framework</vt:lpstr>
      <vt:lpstr>M2: โครงสร้าง ทรัพยากร และสมรรถนะในการแข่งขันสำหรับยุคดิจิทัลสมรรถนะดิจิทัลสำหรับองค์กร</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Lenovo</cp:lastModifiedBy>
  <cp:revision>295</cp:revision>
  <dcterms:created xsi:type="dcterms:W3CDTF">2018-02-11T14:22:08Z</dcterms:created>
  <dcterms:modified xsi:type="dcterms:W3CDTF">2020-11-04T17:30:56Z</dcterms:modified>
</cp:coreProperties>
</file>