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307" r:id="rId3"/>
    <p:sldId id="306" r:id="rId4"/>
    <p:sldId id="257" r:id="rId5"/>
    <p:sldId id="302" r:id="rId6"/>
    <p:sldId id="364" r:id="rId7"/>
    <p:sldId id="363" r:id="rId8"/>
    <p:sldId id="365" r:id="rId9"/>
    <p:sldId id="366" r:id="rId10"/>
    <p:sldId id="310" r:id="rId11"/>
    <p:sldId id="3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 autoAdjust="0"/>
    <p:restoredTop sz="94364" autoAdjust="0"/>
  </p:normalViewPr>
  <p:slideViewPr>
    <p:cSldViewPr snapToGrid="0">
      <p:cViewPr varScale="1">
        <p:scale>
          <a:sx n="86" d="100"/>
          <a:sy n="86" d="100"/>
        </p:scale>
        <p:origin x="96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A1FF4-8248-4A88-A6E1-1407A0383E2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75DE756-8CC4-49D4-954B-D9A454B10B34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Co-manufacturing</a:t>
          </a:r>
        </a:p>
        <a:p>
          <a:r>
            <a:rPr lang="pl-PL" dirty="0"/>
            <a:t>Co-design</a:t>
          </a:r>
        </a:p>
      </dgm:t>
    </dgm:pt>
    <dgm:pt modelId="{1832B263-06BF-4C94-98AC-7C720B239A0D}" type="parTrans" cxnId="{3C769924-C178-4F3E-AFAF-4D67A75F8247}">
      <dgm:prSet/>
      <dgm:spPr/>
      <dgm:t>
        <a:bodyPr/>
        <a:lstStyle/>
        <a:p>
          <a:endParaRPr lang="pl-PL"/>
        </a:p>
      </dgm:t>
    </dgm:pt>
    <dgm:pt modelId="{FE2484FE-DF31-437A-AC90-04BC38578894}" type="sibTrans" cxnId="{3C769924-C178-4F3E-AFAF-4D67A75F8247}">
      <dgm:prSet/>
      <dgm:spPr/>
      <dgm:t>
        <a:bodyPr/>
        <a:lstStyle/>
        <a:p>
          <a:endParaRPr lang="pl-PL"/>
        </a:p>
      </dgm:t>
    </dgm:pt>
    <dgm:pt modelId="{92C4906B-61EB-42F9-BFD2-6DF48CC98A99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SMART </a:t>
          </a:r>
          <a:r>
            <a:rPr lang="en-US" dirty="0"/>
            <a:t>m</a:t>
          </a:r>
          <a:r>
            <a:rPr lang="pl-PL" dirty="0"/>
            <a:t>anufacturing</a:t>
          </a:r>
        </a:p>
      </dgm:t>
    </dgm:pt>
    <dgm:pt modelId="{25C5C029-5B9C-4C74-B00C-54F753B3569E}" type="parTrans" cxnId="{EBD07588-C306-451E-934D-13BA0A8094CE}">
      <dgm:prSet/>
      <dgm:spPr/>
      <dgm:t>
        <a:bodyPr/>
        <a:lstStyle/>
        <a:p>
          <a:endParaRPr lang="pl-PL"/>
        </a:p>
      </dgm:t>
    </dgm:pt>
    <dgm:pt modelId="{9EBC4B5A-A808-4E63-9610-426CD53281DF}" type="sibTrans" cxnId="{EBD07588-C306-451E-934D-13BA0A8094CE}">
      <dgm:prSet/>
      <dgm:spPr/>
      <dgm:t>
        <a:bodyPr/>
        <a:lstStyle/>
        <a:p>
          <a:endParaRPr lang="pl-PL"/>
        </a:p>
      </dgm:t>
    </dgm:pt>
    <dgm:pt modelId="{127DBD83-B370-439C-BE26-B9A5783F1653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Data-driven services</a:t>
          </a:r>
        </a:p>
        <a:p>
          <a:r>
            <a:rPr lang="pl-PL" dirty="0"/>
            <a:t>Connectivity</a:t>
          </a:r>
        </a:p>
      </dgm:t>
    </dgm:pt>
    <dgm:pt modelId="{CD96E1EA-10E5-485F-A3B4-45BB35DE9A36}" type="parTrans" cxnId="{4DB604C4-16D4-4890-8283-AA3765995A18}">
      <dgm:prSet/>
      <dgm:spPr/>
      <dgm:t>
        <a:bodyPr/>
        <a:lstStyle/>
        <a:p>
          <a:endParaRPr lang="pl-PL"/>
        </a:p>
      </dgm:t>
    </dgm:pt>
    <dgm:pt modelId="{4926C7C3-5002-479C-90F8-1777C9B4014E}" type="sibTrans" cxnId="{4DB604C4-16D4-4890-8283-AA3765995A18}">
      <dgm:prSet/>
      <dgm:spPr/>
      <dgm:t>
        <a:bodyPr/>
        <a:lstStyle/>
        <a:p>
          <a:endParaRPr lang="pl-PL"/>
        </a:p>
      </dgm:t>
    </dgm:pt>
    <dgm:pt modelId="{8DA54ADD-BE62-4B02-A8E4-86971EAD340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VR and AR services</a:t>
          </a:r>
        </a:p>
      </dgm:t>
    </dgm:pt>
    <dgm:pt modelId="{BA8C241B-5A86-4FEB-B6CE-F91108C5F77D}" type="parTrans" cxnId="{4CED079F-38D1-4C6E-836F-D4FFEBCA5B33}">
      <dgm:prSet/>
      <dgm:spPr/>
      <dgm:t>
        <a:bodyPr/>
        <a:lstStyle/>
        <a:p>
          <a:endParaRPr lang="pl-PL"/>
        </a:p>
      </dgm:t>
    </dgm:pt>
    <dgm:pt modelId="{E8BD4C73-F3B0-4EBB-ACF5-54D8E834A4A2}" type="sibTrans" cxnId="{4CED079F-38D1-4C6E-836F-D4FFEBCA5B33}">
      <dgm:prSet/>
      <dgm:spPr/>
      <dgm:t>
        <a:bodyPr/>
        <a:lstStyle/>
        <a:p>
          <a:endParaRPr lang="pl-PL"/>
        </a:p>
      </dgm:t>
    </dgm:pt>
    <dgm:pt modelId="{BC44443B-9C9E-4ABB-85BD-D47F36EE5B69}" type="pres">
      <dgm:prSet presAssocID="{C48A1FF4-8248-4A88-A6E1-1407A0383E26}" presName="linearFlow" presStyleCnt="0">
        <dgm:presLayoutVars>
          <dgm:dir/>
          <dgm:resizeHandles val="exact"/>
        </dgm:presLayoutVars>
      </dgm:prSet>
      <dgm:spPr/>
    </dgm:pt>
    <dgm:pt modelId="{3B9F0FE4-B044-40DA-A190-E3C9836E5CED}" type="pres">
      <dgm:prSet presAssocID="{275DE756-8CC4-49D4-954B-D9A454B10B34}" presName="composite" presStyleCnt="0"/>
      <dgm:spPr/>
    </dgm:pt>
    <dgm:pt modelId="{4BD5990C-D313-4EF3-B800-DC8880728E6E}" type="pres">
      <dgm:prSet presAssocID="{275DE756-8CC4-49D4-954B-D9A454B10B34}" presName="imgShp" presStyleLbl="fgImgPlac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04A3215-D3ED-4689-8987-0ED398B5F5E9}" type="pres">
      <dgm:prSet presAssocID="{275DE756-8CC4-49D4-954B-D9A454B10B34}" presName="txShp" presStyleLbl="node1" presStyleIdx="0" presStyleCnt="4">
        <dgm:presLayoutVars>
          <dgm:bulletEnabled val="1"/>
        </dgm:presLayoutVars>
      </dgm:prSet>
      <dgm:spPr/>
    </dgm:pt>
    <dgm:pt modelId="{6FB404A6-2E3D-4508-A79C-80C8E89E4470}" type="pres">
      <dgm:prSet presAssocID="{FE2484FE-DF31-437A-AC90-04BC38578894}" presName="spacing" presStyleCnt="0"/>
      <dgm:spPr/>
    </dgm:pt>
    <dgm:pt modelId="{344616B2-54CE-4E50-B731-042444AF6BB8}" type="pres">
      <dgm:prSet presAssocID="{92C4906B-61EB-42F9-BFD2-6DF48CC98A99}" presName="composite" presStyleCnt="0"/>
      <dgm:spPr/>
    </dgm:pt>
    <dgm:pt modelId="{4DFBAF75-77A2-4BE3-AE9F-770773979DAB}" type="pres">
      <dgm:prSet presAssocID="{92C4906B-61EB-42F9-BFD2-6DF48CC98A99}" presName="imgShp" presStyleLbl="fgImgPlace1" presStyleIdx="1" presStyleCnt="4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9217ABC0-187E-438B-ABD9-382C16EBEF20}" type="pres">
      <dgm:prSet presAssocID="{92C4906B-61EB-42F9-BFD2-6DF48CC98A99}" presName="txShp" presStyleLbl="node1" presStyleIdx="1" presStyleCnt="4" custLinFactNeighborX="447" custLinFactNeighborY="4040">
        <dgm:presLayoutVars>
          <dgm:bulletEnabled val="1"/>
        </dgm:presLayoutVars>
      </dgm:prSet>
      <dgm:spPr/>
    </dgm:pt>
    <dgm:pt modelId="{BDE852B2-7A6C-4C7A-86FA-1865A9328075}" type="pres">
      <dgm:prSet presAssocID="{9EBC4B5A-A808-4E63-9610-426CD53281DF}" presName="spacing" presStyleCnt="0"/>
      <dgm:spPr/>
    </dgm:pt>
    <dgm:pt modelId="{C763C484-3528-4CE9-86B2-F1F4F68D21EE}" type="pres">
      <dgm:prSet presAssocID="{127DBD83-B370-439C-BE26-B9A5783F1653}" presName="composite" presStyleCnt="0"/>
      <dgm:spPr/>
    </dgm:pt>
    <dgm:pt modelId="{6F798466-E8D5-4F58-AA1D-696ACE973F3C}" type="pres">
      <dgm:prSet presAssocID="{127DBD83-B370-439C-BE26-B9A5783F1653}" presName="imgShp" presStyleLbl="fgImgPlace1" presStyleIdx="2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8831B60-DD7F-470A-8AC9-4A24F41CAC04}" type="pres">
      <dgm:prSet presAssocID="{127DBD83-B370-439C-BE26-B9A5783F1653}" presName="txShp" presStyleLbl="node1" presStyleIdx="2" presStyleCnt="4">
        <dgm:presLayoutVars>
          <dgm:bulletEnabled val="1"/>
        </dgm:presLayoutVars>
      </dgm:prSet>
      <dgm:spPr/>
    </dgm:pt>
    <dgm:pt modelId="{14FCC5CA-162D-4F7E-AA0D-A1D5F1999989}" type="pres">
      <dgm:prSet presAssocID="{4926C7C3-5002-479C-90F8-1777C9B4014E}" presName="spacing" presStyleCnt="0"/>
      <dgm:spPr/>
    </dgm:pt>
    <dgm:pt modelId="{4BE17579-12D5-4FDC-BBAF-35B2D70AE6A1}" type="pres">
      <dgm:prSet presAssocID="{8DA54ADD-BE62-4B02-A8E4-86971EAD3407}" presName="composite" presStyleCnt="0"/>
      <dgm:spPr/>
    </dgm:pt>
    <dgm:pt modelId="{F8BD0B7F-F7EC-43EA-ABD2-DDA81F95B193}" type="pres">
      <dgm:prSet presAssocID="{8DA54ADD-BE62-4B02-A8E4-86971EAD3407}" presName="imgShp" presStyleLbl="fgImgPlace1" presStyleIdx="3" presStyleCnt="4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97940550-7F58-4AFA-9D39-3410D689FA0E}" type="pres">
      <dgm:prSet presAssocID="{8DA54ADD-BE62-4B02-A8E4-86971EAD3407}" presName="txShp" presStyleLbl="node1" presStyleIdx="3" presStyleCnt="4">
        <dgm:presLayoutVars>
          <dgm:bulletEnabled val="1"/>
        </dgm:presLayoutVars>
      </dgm:prSet>
      <dgm:spPr/>
    </dgm:pt>
  </dgm:ptLst>
  <dgm:cxnLst>
    <dgm:cxn modelId="{3C769924-C178-4F3E-AFAF-4D67A75F8247}" srcId="{C48A1FF4-8248-4A88-A6E1-1407A0383E26}" destId="{275DE756-8CC4-49D4-954B-D9A454B10B34}" srcOrd="0" destOrd="0" parTransId="{1832B263-06BF-4C94-98AC-7C720B239A0D}" sibTransId="{FE2484FE-DF31-437A-AC90-04BC38578894}"/>
    <dgm:cxn modelId="{3A4A4B27-971B-4327-932A-3F2AE84E7B00}" type="presOf" srcId="{92C4906B-61EB-42F9-BFD2-6DF48CC98A99}" destId="{9217ABC0-187E-438B-ABD9-382C16EBEF20}" srcOrd="0" destOrd="0" presId="urn:microsoft.com/office/officeart/2005/8/layout/vList3"/>
    <dgm:cxn modelId="{2DF17843-D214-41D3-B1EF-4E145E043104}" type="presOf" srcId="{275DE756-8CC4-49D4-954B-D9A454B10B34}" destId="{304A3215-D3ED-4689-8987-0ED398B5F5E9}" srcOrd="0" destOrd="0" presId="urn:microsoft.com/office/officeart/2005/8/layout/vList3"/>
    <dgm:cxn modelId="{D385FA43-28D0-40CA-97D0-4EA8A315BEFB}" type="presOf" srcId="{8DA54ADD-BE62-4B02-A8E4-86971EAD3407}" destId="{97940550-7F58-4AFA-9D39-3410D689FA0E}" srcOrd="0" destOrd="0" presId="urn:microsoft.com/office/officeart/2005/8/layout/vList3"/>
    <dgm:cxn modelId="{7C763565-61ED-4AB0-85BD-EC06C6C75F36}" type="presOf" srcId="{C48A1FF4-8248-4A88-A6E1-1407A0383E26}" destId="{BC44443B-9C9E-4ABB-85BD-D47F36EE5B69}" srcOrd="0" destOrd="0" presId="urn:microsoft.com/office/officeart/2005/8/layout/vList3"/>
    <dgm:cxn modelId="{EBD07588-C306-451E-934D-13BA0A8094CE}" srcId="{C48A1FF4-8248-4A88-A6E1-1407A0383E26}" destId="{92C4906B-61EB-42F9-BFD2-6DF48CC98A99}" srcOrd="1" destOrd="0" parTransId="{25C5C029-5B9C-4C74-B00C-54F753B3569E}" sibTransId="{9EBC4B5A-A808-4E63-9610-426CD53281DF}"/>
    <dgm:cxn modelId="{4CED079F-38D1-4C6E-836F-D4FFEBCA5B33}" srcId="{C48A1FF4-8248-4A88-A6E1-1407A0383E26}" destId="{8DA54ADD-BE62-4B02-A8E4-86971EAD3407}" srcOrd="3" destOrd="0" parTransId="{BA8C241B-5A86-4FEB-B6CE-F91108C5F77D}" sibTransId="{E8BD4C73-F3B0-4EBB-ACF5-54D8E834A4A2}"/>
    <dgm:cxn modelId="{93DD7CBC-B5AF-4E97-A8F0-47198724ED9E}" type="presOf" srcId="{127DBD83-B370-439C-BE26-B9A5783F1653}" destId="{68831B60-DD7F-470A-8AC9-4A24F41CAC04}" srcOrd="0" destOrd="0" presId="urn:microsoft.com/office/officeart/2005/8/layout/vList3"/>
    <dgm:cxn modelId="{4DB604C4-16D4-4890-8283-AA3765995A18}" srcId="{C48A1FF4-8248-4A88-A6E1-1407A0383E26}" destId="{127DBD83-B370-439C-BE26-B9A5783F1653}" srcOrd="2" destOrd="0" parTransId="{CD96E1EA-10E5-485F-A3B4-45BB35DE9A36}" sibTransId="{4926C7C3-5002-479C-90F8-1777C9B4014E}"/>
    <dgm:cxn modelId="{9D475AA8-1B31-4E8E-A6B3-4D92D66C424C}" type="presParOf" srcId="{BC44443B-9C9E-4ABB-85BD-D47F36EE5B69}" destId="{3B9F0FE4-B044-40DA-A190-E3C9836E5CED}" srcOrd="0" destOrd="0" presId="urn:microsoft.com/office/officeart/2005/8/layout/vList3"/>
    <dgm:cxn modelId="{2B375CB8-9AFF-4DA7-A4F9-327D95EF1ED8}" type="presParOf" srcId="{3B9F0FE4-B044-40DA-A190-E3C9836E5CED}" destId="{4BD5990C-D313-4EF3-B800-DC8880728E6E}" srcOrd="0" destOrd="0" presId="urn:microsoft.com/office/officeart/2005/8/layout/vList3"/>
    <dgm:cxn modelId="{4280CC1C-2A3C-41C0-8ADC-CAF36EE22396}" type="presParOf" srcId="{3B9F0FE4-B044-40DA-A190-E3C9836E5CED}" destId="{304A3215-D3ED-4689-8987-0ED398B5F5E9}" srcOrd="1" destOrd="0" presId="urn:microsoft.com/office/officeart/2005/8/layout/vList3"/>
    <dgm:cxn modelId="{5587F5FF-141B-42F4-AACE-452AE0BC2058}" type="presParOf" srcId="{BC44443B-9C9E-4ABB-85BD-D47F36EE5B69}" destId="{6FB404A6-2E3D-4508-A79C-80C8E89E4470}" srcOrd="1" destOrd="0" presId="urn:microsoft.com/office/officeart/2005/8/layout/vList3"/>
    <dgm:cxn modelId="{551281C3-372D-46A4-8C52-4294C1E645E3}" type="presParOf" srcId="{BC44443B-9C9E-4ABB-85BD-D47F36EE5B69}" destId="{344616B2-54CE-4E50-B731-042444AF6BB8}" srcOrd="2" destOrd="0" presId="urn:microsoft.com/office/officeart/2005/8/layout/vList3"/>
    <dgm:cxn modelId="{5B92E413-ACF4-4D24-92A9-0DF17ABF4FC0}" type="presParOf" srcId="{344616B2-54CE-4E50-B731-042444AF6BB8}" destId="{4DFBAF75-77A2-4BE3-AE9F-770773979DAB}" srcOrd="0" destOrd="0" presId="urn:microsoft.com/office/officeart/2005/8/layout/vList3"/>
    <dgm:cxn modelId="{6607C61A-CDB5-40C3-8F2C-83958273EE94}" type="presParOf" srcId="{344616B2-54CE-4E50-B731-042444AF6BB8}" destId="{9217ABC0-187E-438B-ABD9-382C16EBEF20}" srcOrd="1" destOrd="0" presId="urn:microsoft.com/office/officeart/2005/8/layout/vList3"/>
    <dgm:cxn modelId="{2F271BC4-000D-474C-9050-E8DFE29CBF06}" type="presParOf" srcId="{BC44443B-9C9E-4ABB-85BD-D47F36EE5B69}" destId="{BDE852B2-7A6C-4C7A-86FA-1865A9328075}" srcOrd="3" destOrd="0" presId="urn:microsoft.com/office/officeart/2005/8/layout/vList3"/>
    <dgm:cxn modelId="{24DBD5AA-E014-4B79-A16A-EEA1DDF196B2}" type="presParOf" srcId="{BC44443B-9C9E-4ABB-85BD-D47F36EE5B69}" destId="{C763C484-3528-4CE9-86B2-F1F4F68D21EE}" srcOrd="4" destOrd="0" presId="urn:microsoft.com/office/officeart/2005/8/layout/vList3"/>
    <dgm:cxn modelId="{333F81AE-7844-45D8-8432-00E357F26CBD}" type="presParOf" srcId="{C763C484-3528-4CE9-86B2-F1F4F68D21EE}" destId="{6F798466-E8D5-4F58-AA1D-696ACE973F3C}" srcOrd="0" destOrd="0" presId="urn:microsoft.com/office/officeart/2005/8/layout/vList3"/>
    <dgm:cxn modelId="{1AC10909-43E0-482B-8106-34C1426733D5}" type="presParOf" srcId="{C763C484-3528-4CE9-86B2-F1F4F68D21EE}" destId="{68831B60-DD7F-470A-8AC9-4A24F41CAC04}" srcOrd="1" destOrd="0" presId="urn:microsoft.com/office/officeart/2005/8/layout/vList3"/>
    <dgm:cxn modelId="{4223548D-A7DB-4B38-BEAF-69C34A7F8CD2}" type="presParOf" srcId="{BC44443B-9C9E-4ABB-85BD-D47F36EE5B69}" destId="{14FCC5CA-162D-4F7E-AA0D-A1D5F1999989}" srcOrd="5" destOrd="0" presId="urn:microsoft.com/office/officeart/2005/8/layout/vList3"/>
    <dgm:cxn modelId="{ECD3B2DA-482F-4796-97D3-82F552B9C241}" type="presParOf" srcId="{BC44443B-9C9E-4ABB-85BD-D47F36EE5B69}" destId="{4BE17579-12D5-4FDC-BBAF-35B2D70AE6A1}" srcOrd="6" destOrd="0" presId="urn:microsoft.com/office/officeart/2005/8/layout/vList3"/>
    <dgm:cxn modelId="{08C45900-C8BF-473D-8C22-B6A3A8A65878}" type="presParOf" srcId="{4BE17579-12D5-4FDC-BBAF-35B2D70AE6A1}" destId="{F8BD0B7F-F7EC-43EA-ABD2-DDA81F95B193}" srcOrd="0" destOrd="0" presId="urn:microsoft.com/office/officeart/2005/8/layout/vList3"/>
    <dgm:cxn modelId="{445DA788-119C-4F6F-9D15-BC4FE1737432}" type="presParOf" srcId="{4BE17579-12D5-4FDC-BBAF-35B2D70AE6A1}" destId="{97940550-7F58-4AFA-9D39-3410D689FA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A3215-D3ED-4689-8987-0ED398B5F5E9}">
      <dsp:nvSpPr>
        <dsp:cNvPr id="0" name=""/>
        <dsp:cNvSpPr/>
      </dsp:nvSpPr>
      <dsp:spPr>
        <a:xfrm rot="10800000">
          <a:off x="1220841" y="499"/>
          <a:ext cx="3974572" cy="878907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57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Co-manufacturing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Co-design</a:t>
          </a:r>
        </a:p>
      </dsp:txBody>
      <dsp:txXfrm rot="10800000">
        <a:off x="1440568" y="499"/>
        <a:ext cx="3754845" cy="878907"/>
      </dsp:txXfrm>
    </dsp:sp>
    <dsp:sp modelId="{4BD5990C-D313-4EF3-B800-DC8880728E6E}">
      <dsp:nvSpPr>
        <dsp:cNvPr id="0" name=""/>
        <dsp:cNvSpPr/>
      </dsp:nvSpPr>
      <dsp:spPr>
        <a:xfrm>
          <a:off x="781387" y="499"/>
          <a:ext cx="878907" cy="878907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7ABC0-187E-438B-ABD9-382C16EBEF20}">
      <dsp:nvSpPr>
        <dsp:cNvPr id="0" name=""/>
        <dsp:cNvSpPr/>
      </dsp:nvSpPr>
      <dsp:spPr>
        <a:xfrm rot="10800000">
          <a:off x="1238607" y="1177275"/>
          <a:ext cx="3974572" cy="878907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57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SMART </a:t>
          </a:r>
          <a:r>
            <a:rPr lang="en-US" sz="2100" kern="1200" dirty="0"/>
            <a:t>m</a:t>
          </a:r>
          <a:r>
            <a:rPr lang="pl-PL" sz="2100" kern="1200" dirty="0"/>
            <a:t>anufacturing</a:t>
          </a:r>
        </a:p>
      </dsp:txBody>
      <dsp:txXfrm rot="10800000">
        <a:off x="1458334" y="1177275"/>
        <a:ext cx="3754845" cy="878907"/>
      </dsp:txXfrm>
    </dsp:sp>
    <dsp:sp modelId="{4DFBAF75-77A2-4BE3-AE9F-770773979DAB}">
      <dsp:nvSpPr>
        <dsp:cNvPr id="0" name=""/>
        <dsp:cNvSpPr/>
      </dsp:nvSpPr>
      <dsp:spPr>
        <a:xfrm>
          <a:off x="781387" y="1141767"/>
          <a:ext cx="878907" cy="878907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31B60-DD7F-470A-8AC9-4A24F41CAC04}">
      <dsp:nvSpPr>
        <dsp:cNvPr id="0" name=""/>
        <dsp:cNvSpPr/>
      </dsp:nvSpPr>
      <dsp:spPr>
        <a:xfrm rot="10800000">
          <a:off x="1220841" y="2283036"/>
          <a:ext cx="3974572" cy="878907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57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Data-driven services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Connectivity</a:t>
          </a:r>
        </a:p>
      </dsp:txBody>
      <dsp:txXfrm rot="10800000">
        <a:off x="1440568" y="2283036"/>
        <a:ext cx="3754845" cy="878907"/>
      </dsp:txXfrm>
    </dsp:sp>
    <dsp:sp modelId="{6F798466-E8D5-4F58-AA1D-696ACE973F3C}">
      <dsp:nvSpPr>
        <dsp:cNvPr id="0" name=""/>
        <dsp:cNvSpPr/>
      </dsp:nvSpPr>
      <dsp:spPr>
        <a:xfrm>
          <a:off x="781387" y="2283036"/>
          <a:ext cx="878907" cy="878907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40550-7F58-4AFA-9D39-3410D689FA0E}">
      <dsp:nvSpPr>
        <dsp:cNvPr id="0" name=""/>
        <dsp:cNvSpPr/>
      </dsp:nvSpPr>
      <dsp:spPr>
        <a:xfrm rot="10800000">
          <a:off x="1220841" y="3424304"/>
          <a:ext cx="3974572" cy="878907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57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VR and AR services</a:t>
          </a:r>
        </a:p>
      </dsp:txBody>
      <dsp:txXfrm rot="10800000">
        <a:off x="1440568" y="3424304"/>
        <a:ext cx="3754845" cy="878907"/>
      </dsp:txXfrm>
    </dsp:sp>
    <dsp:sp modelId="{F8BD0B7F-F7EC-43EA-ABD2-DDA81F95B193}">
      <dsp:nvSpPr>
        <dsp:cNvPr id="0" name=""/>
        <dsp:cNvSpPr/>
      </dsp:nvSpPr>
      <dsp:spPr>
        <a:xfrm>
          <a:off x="781387" y="3424304"/>
          <a:ext cx="878907" cy="878907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04-Nov-20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Explanation</a:t>
            </a:r>
            <a:r>
              <a:rPr lang="pl-PL" dirty="0"/>
              <a:t>:</a:t>
            </a:r>
          </a:p>
          <a:p>
            <a:r>
              <a:rPr lang="pl-PL" dirty="0" err="1"/>
              <a:t>Comments</a:t>
            </a:r>
            <a:r>
              <a:rPr lang="pl-PL" dirty="0"/>
              <a:t> for </a:t>
            </a:r>
            <a:r>
              <a:rPr lang="pl-PL" dirty="0" err="1"/>
              <a:t>teachers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in the </a:t>
            </a:r>
            <a:r>
              <a:rPr lang="pl-PL" dirty="0" err="1"/>
              <a:t>footnotes</a:t>
            </a:r>
            <a:r>
              <a:rPr lang="pl-PL" dirty="0"/>
              <a:t> of </a:t>
            </a:r>
            <a:r>
              <a:rPr lang="pl-PL" dirty="0" err="1"/>
              <a:t>selected</a:t>
            </a:r>
            <a:r>
              <a:rPr lang="pl-PL" dirty="0"/>
              <a:t> </a:t>
            </a:r>
            <a:r>
              <a:rPr lang="pl-PL" dirty="0" err="1"/>
              <a:t>slides</a:t>
            </a:r>
            <a:r>
              <a:rPr lang="pl-PL" dirty="0"/>
              <a:t> (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needed</a:t>
            </a:r>
            <a:r>
              <a:rPr lang="pl-PL" dirty="0"/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8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https://unctad.org/en/PublicationsLibrary/der2019_en.pdf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9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https://unctad.org/en/PublicationsLibrary/der2019_en.pdf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5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https://unctad.org/en/PublicationsLibrary/der2019_en.pdf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https://unctad.org/en/PublicationsLibrary/der2019_en.pdf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9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https://www.pewresearch.org/internet/2016/05/19/the-new-digital-economy-introduction/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0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https://www.technologyreview.com/2016/01/25/71705/keys-to-success-in-the-digital-economy/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7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04-Nov-20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646" y="3674088"/>
            <a:ext cx="9421224" cy="1305161"/>
          </a:xfrm>
        </p:spPr>
        <p:txBody>
          <a:bodyPr/>
          <a:lstStyle/>
          <a:p>
            <a:r>
              <a:rPr lang="pl-PL" sz="2200" dirty="0">
                <a:solidFill>
                  <a:srgbClr val="002060"/>
                </a:solidFill>
              </a:rPr>
              <a:t>Tomasz Nitkiewicz (CUT)</a:t>
            </a:r>
          </a:p>
          <a:p>
            <a:r>
              <a:rPr lang="pl-PL" sz="1800" dirty="0">
                <a:solidFill>
                  <a:srgbClr val="002060"/>
                </a:solidFill>
              </a:rPr>
              <a:t>with</a:t>
            </a:r>
          </a:p>
          <a:p>
            <a:r>
              <a:rPr lang="pl-PL" sz="2200" dirty="0">
                <a:solidFill>
                  <a:srgbClr val="002060"/>
                </a:solidFill>
              </a:rPr>
              <a:t>Andrei Szuder (UPB), </a:t>
            </a:r>
            <a:r>
              <a:rPr lang="pl-PL" sz="2200" dirty="0" err="1">
                <a:solidFill>
                  <a:srgbClr val="002060"/>
                </a:solidFill>
              </a:rPr>
              <a:t>Uttapol</a:t>
            </a:r>
            <a:r>
              <a:rPr lang="pl-PL" sz="2200" dirty="0">
                <a:solidFill>
                  <a:srgbClr val="002060"/>
                </a:solidFill>
              </a:rPr>
              <a:t> </a:t>
            </a:r>
            <a:r>
              <a:rPr lang="pl-PL" sz="2200" dirty="0" err="1">
                <a:solidFill>
                  <a:srgbClr val="002060"/>
                </a:solidFill>
              </a:rPr>
              <a:t>Smutkupt</a:t>
            </a:r>
            <a:r>
              <a:rPr lang="pl-PL" sz="2200" dirty="0">
                <a:solidFill>
                  <a:srgbClr val="002060"/>
                </a:solidFill>
              </a:rPr>
              <a:t> (CMU), Jorge Cunha (</a:t>
            </a:r>
            <a:r>
              <a:rPr lang="pl-PL" sz="2200" dirty="0" err="1">
                <a:solidFill>
                  <a:srgbClr val="002060"/>
                </a:solidFill>
              </a:rPr>
              <a:t>Uminho</a:t>
            </a:r>
            <a:r>
              <a:rPr lang="pl-PL" sz="2200" dirty="0">
                <a:solidFill>
                  <a:srgbClr val="002060"/>
                </a:solidFill>
              </a:rPr>
              <a:t>)</a:t>
            </a:r>
          </a:p>
          <a:p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895" y="186776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Course </a:t>
            </a:r>
            <a:r>
              <a:rPr lang="pl-PL" sz="2800" dirty="0">
                <a:solidFill>
                  <a:srgbClr val="002060"/>
                </a:solidFill>
              </a:rPr>
              <a:t>1. </a:t>
            </a:r>
            <a:r>
              <a:rPr lang="th-TH" sz="2800" dirty="0">
                <a:solidFill>
                  <a:srgbClr val="002060"/>
                </a:solidFill>
              </a:rPr>
              <a:t>การบริหารจัดการองค์กรในเศรษฐกิจดิจิทัล</a:t>
            </a:r>
            <a:endParaRPr lang="pl-PL" sz="2800" i="0" u="none" strike="noStrike" baseline="0" dirty="0">
              <a:latin typeface="Arial-BoldMT"/>
            </a:endParaRPr>
          </a:p>
          <a:p>
            <a:pPr>
              <a:lnSpc>
                <a:spcPct val="150000"/>
              </a:lnSpc>
            </a:pPr>
            <a:r>
              <a:rPr lang="th-TH" sz="2000" dirty="0">
                <a:solidFill>
                  <a:srgbClr val="002060"/>
                </a:solidFill>
                <a:latin typeface="Arial-BoldMT"/>
              </a:rPr>
              <a:t>เอกสารประกอบการเรียนการสอน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CE01CD-1966-4F5F-9D26-689A49CA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Arial-BoldMT"/>
              </a:rPr>
              <a:t>M1: </a:t>
            </a:r>
            <a:r>
              <a:rPr lang="th-TH" sz="2800" dirty="0">
                <a:solidFill>
                  <a:srgbClr val="002060"/>
                </a:solidFill>
                <a:latin typeface="Arial-BoldMT"/>
              </a:rPr>
              <a:t>เศรษฐกิจดิจิทัล</a:t>
            </a:r>
            <a:r>
              <a:rPr lang="pl-PL" sz="2800" dirty="0">
                <a:solidFill>
                  <a:srgbClr val="002060"/>
                </a:solidFill>
                <a:latin typeface="Arial-BoldMT"/>
              </a:rPr>
              <a:t> </a:t>
            </a:r>
            <a:br>
              <a:rPr lang="pl-PL" sz="2800" dirty="0"/>
            </a:br>
            <a:r>
              <a:rPr lang="th-TH" sz="2800" dirty="0"/>
              <a:t>รูปแบบใหม่ของการพัฒนาทางธุรกิจ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A5A473-CF62-4229-8C32-2E545978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524370"/>
            <a:ext cx="11229516" cy="430350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dirty="0"/>
              <a:t>แนวทางที่ชัดเจนที่สุดในการสร้างความสัมพันธ์ระหว่างภาคธุรกิจกับลูกค้าในเศรษฐกิจดิจิทัลสามารถสรุปได้ดังนี้</a:t>
            </a:r>
            <a:r>
              <a:rPr lang="en-US" sz="2000" dirty="0"/>
              <a:t>:</a:t>
            </a:r>
            <a:endParaRPr lang="th-TH" sz="20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th-TH" sz="2000" dirty="0"/>
              <a:t>การแบ่งปัน (</a:t>
            </a:r>
            <a:r>
              <a:rPr lang="pl-PL" sz="2000" dirty="0"/>
              <a:t>Shared</a:t>
            </a:r>
            <a:r>
              <a:rPr lang="th-TH" sz="2000" dirty="0"/>
              <a:t>)</a:t>
            </a:r>
            <a:endParaRPr lang="pl-PL" sz="20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th-TH" sz="2000" dirty="0"/>
              <a:t>ตามความต้องการของลูกค้า (</a:t>
            </a:r>
            <a:r>
              <a:rPr lang="pl-PL" sz="2000" dirty="0"/>
              <a:t>On-demand</a:t>
            </a:r>
            <a:r>
              <a:rPr lang="th-TH" sz="2000" dirty="0"/>
              <a:t>)</a:t>
            </a:r>
            <a:endParaRPr lang="pl-PL" sz="20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th-TH" sz="2000" dirty="0"/>
              <a:t>ความร่วมมือ (</a:t>
            </a:r>
            <a:r>
              <a:rPr lang="pl-PL" sz="2000" dirty="0"/>
              <a:t>Collaborative</a:t>
            </a:r>
            <a:r>
              <a:rPr lang="th-TH" sz="2000" dirty="0"/>
              <a:t>)</a:t>
            </a: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651EECF-611D-45C3-B72F-B35B08BA9D97}"/>
              </a:ext>
            </a:extLst>
          </p:cNvPr>
          <p:cNvSpPr txBox="1"/>
          <p:nvPr/>
        </p:nvSpPr>
        <p:spPr>
          <a:xfrm>
            <a:off x="8660674" y="5212080"/>
            <a:ext cx="229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(SMITH, 2016)</a:t>
            </a:r>
          </a:p>
        </p:txBody>
      </p:sp>
    </p:spTree>
    <p:extLst>
      <p:ext uri="{BB962C8B-B14F-4D97-AF65-F5344CB8AC3E}">
        <p14:creationId xmlns:p14="http://schemas.microsoft.com/office/powerpoint/2010/main" val="273797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CE01CD-1966-4F5F-9D26-689A49CA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Arial-BoldMT"/>
              </a:rPr>
              <a:t>M1: </a:t>
            </a:r>
            <a:r>
              <a:rPr lang="th-TH" sz="2800" dirty="0">
                <a:solidFill>
                  <a:srgbClr val="002060"/>
                </a:solidFill>
                <a:latin typeface="Arial-BoldMT"/>
              </a:rPr>
              <a:t>เศรษฐกิจดิจิทัล</a:t>
            </a:r>
            <a:br>
              <a:rPr lang="pl-PL" sz="2800" dirty="0"/>
            </a:br>
            <a:r>
              <a:rPr lang="th-TH" sz="2800" dirty="0"/>
              <a:t>ความท้าทายในการพัฒนาธุรกิจ</a:t>
            </a:r>
            <a:endParaRPr lang="pl-PL" sz="2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651EECF-611D-45C3-B72F-B35B08BA9D97}"/>
              </a:ext>
            </a:extLst>
          </p:cNvPr>
          <p:cNvSpPr txBox="1"/>
          <p:nvPr/>
        </p:nvSpPr>
        <p:spPr>
          <a:xfrm>
            <a:off x="8660674" y="5212080"/>
            <a:ext cx="229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(SAP, 2015)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01B31D0-D3C0-445B-94F8-DBD54B2E2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105" y="1559491"/>
            <a:ext cx="6294443" cy="216762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DAFDB68-CCB3-491F-9D3E-FDB4DCA8D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05" y="3674862"/>
            <a:ext cx="5200209" cy="23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F983C-9F82-4162-95D1-651D06E5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Course 1. </a:t>
            </a:r>
            <a:r>
              <a:rPr lang="th-TH" dirty="0"/>
              <a:t>หัวข้อการบริหารจัดการองค์กรในเศรษฐกิจดิจิทัล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1992F6-791E-4B60-83BC-04A82762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97" y="1457021"/>
            <a:ext cx="11229516" cy="4303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I</a:t>
            </a:r>
            <a:r>
              <a:rPr lang="en-US" sz="1400" kern="1100" dirty="0"/>
              <a:t>. </a:t>
            </a:r>
            <a:r>
              <a:rPr lang="th-TH" sz="1300" b="1" kern="1100" dirty="0"/>
              <a:t>มุมมองทางธุรกิจเพื่อสร้างความเข้าใจในหลักการและผลกระทบต่อการบริหารจัดการองค์กรในเศรษฐกิจดิจิทัล</a:t>
            </a:r>
            <a:endParaRPr lang="en-US" sz="1300" b="1" kern="1100" dirty="0"/>
          </a:p>
          <a:p>
            <a:pPr marL="457200" lvl="1" indent="0">
              <a:buNone/>
            </a:pPr>
            <a:r>
              <a:rPr lang="en-US" sz="1300" kern="1100" dirty="0"/>
              <a:t>A. </a:t>
            </a:r>
            <a:r>
              <a:rPr lang="th-TH" sz="1300" kern="1100" dirty="0"/>
              <a:t>การใช้นวัตกรรมด้านเศรษฐกิจดิจิทัลเพื่อสร้างผลกระทบทางสังคมในธุรกิจประเภทต่าง ๆ</a:t>
            </a:r>
            <a:endParaRPr lang="en-US" sz="1300" kern="1100" dirty="0"/>
          </a:p>
          <a:p>
            <a:pPr marL="457200" lvl="1" indent="0">
              <a:buNone/>
            </a:pPr>
            <a:r>
              <a:rPr lang="en-US" sz="1300" kern="1100" dirty="0"/>
              <a:t>B. </a:t>
            </a:r>
            <a:r>
              <a:rPr lang="th-TH" sz="1300" kern="1100" dirty="0"/>
              <a:t>ความจำเป็นของการทำดิจิทัล</a:t>
            </a:r>
            <a:r>
              <a:rPr lang="en-US" sz="1300" kern="1100" dirty="0"/>
              <a:t> (digitalization) </a:t>
            </a:r>
            <a:r>
              <a:rPr lang="th-TH" sz="1300" kern="1100" dirty="0"/>
              <a:t>ในด้านความจำเป็น การตลาด ช่องทางการตลาด สินค้า และบริการ</a:t>
            </a:r>
            <a:r>
              <a:rPr lang="en-US" sz="1300" kern="1100" dirty="0"/>
              <a:t> </a:t>
            </a:r>
            <a:r>
              <a:rPr lang="th-TH" sz="1300" kern="1100" dirty="0"/>
              <a:t>รวมถึงการจัดเตรียมองค์กร การจัดการในแต่ละยุคสมัยของภาคธุรกิจ</a:t>
            </a:r>
            <a:endParaRPr lang="en-US" sz="1300" kern="1100" dirty="0"/>
          </a:p>
          <a:p>
            <a:pPr marL="457200" lvl="1" indent="0">
              <a:buNone/>
            </a:pPr>
            <a:r>
              <a:rPr lang="en-US" sz="1300" kern="1100" dirty="0"/>
              <a:t>C. </a:t>
            </a:r>
            <a:r>
              <a:rPr lang="th-TH" sz="1300" kern="1100" dirty="0"/>
              <a:t>ผลกระทบของการเปลี่ยนแปลงอย่างรวดเร็วในเศรษฐกิจดิจิทัลต่อการสร้างธุรกิจใหม่</a:t>
            </a:r>
            <a:endParaRPr lang="en-US" sz="1300" kern="1100" dirty="0"/>
          </a:p>
          <a:p>
            <a:pPr marL="457200" lvl="1" indent="0">
              <a:buNone/>
            </a:pPr>
            <a:r>
              <a:rPr lang="en-US" sz="1300" kern="1100" dirty="0"/>
              <a:t>D. </a:t>
            </a:r>
            <a:r>
              <a:rPr lang="th-TH" sz="1300" kern="1100" dirty="0"/>
              <a:t>โครงสร้างการจัดการขององค์กร</a:t>
            </a:r>
            <a:r>
              <a:rPr lang="en-US" sz="1300" kern="1100" dirty="0"/>
              <a:t>: </a:t>
            </a:r>
            <a:r>
              <a:rPr lang="th-TH" sz="1300" kern="1100" dirty="0"/>
              <a:t>การจัดทัพองค์กรใหม่ การรวมทรัพยากรและสมรรถนะ และการสร้างความสัมพันธ์ของในส่วนต่าง ๆ ของการจัดการ</a:t>
            </a:r>
            <a:endParaRPr lang="en-US" sz="1300" kern="1100" dirty="0"/>
          </a:p>
          <a:p>
            <a:pPr marL="0" indent="0">
              <a:buNone/>
            </a:pPr>
            <a:r>
              <a:rPr lang="en-US" sz="1300" kern="1100" dirty="0"/>
              <a:t>II. </a:t>
            </a:r>
            <a:r>
              <a:rPr lang="th-TH" sz="1300" b="1" kern="1100" dirty="0"/>
              <a:t>ดิจิทัล และความยั่งยืน</a:t>
            </a:r>
            <a:r>
              <a:rPr lang="en-US" sz="1300" b="1" kern="1100" dirty="0"/>
              <a:t>: </a:t>
            </a:r>
            <a:r>
              <a:rPr lang="th-TH" sz="1300" b="1" kern="1100" dirty="0"/>
              <a:t>แนวทางใหม่สำหรับการสร้างกลยุทธ์และแบบจำลองธุรกิจ</a:t>
            </a:r>
            <a:endParaRPr lang="en-US" sz="1300" b="1" kern="1100" dirty="0"/>
          </a:p>
          <a:p>
            <a:pPr marL="457200" lvl="1" indent="0">
              <a:buNone/>
            </a:pPr>
            <a:r>
              <a:rPr lang="en-US" sz="1300" kern="1100" dirty="0"/>
              <a:t>A. </a:t>
            </a:r>
            <a:r>
              <a:rPr lang="th-TH" sz="1300" kern="1100" dirty="0"/>
              <a:t>กลยุทธ์</a:t>
            </a:r>
            <a:r>
              <a:rPr lang="en-US" sz="1300" kern="1100" dirty="0"/>
              <a:t> </a:t>
            </a:r>
            <a:r>
              <a:rPr lang="th-TH" sz="1300" kern="1100" dirty="0"/>
              <a:t>หรือ แบบจำลองธุรกิจ</a:t>
            </a:r>
            <a:r>
              <a:rPr lang="en-US" sz="1300" kern="1100" dirty="0"/>
              <a:t>? </a:t>
            </a:r>
            <a:r>
              <a:rPr lang="th-TH" sz="1300" kern="1100" dirty="0"/>
              <a:t>แนวทางต่าง ๆ เพื่อการนำองค์กร</a:t>
            </a:r>
            <a:endParaRPr lang="en-US" sz="1300" kern="1100" dirty="0"/>
          </a:p>
          <a:p>
            <a:pPr marL="457200" lvl="1" indent="0">
              <a:buNone/>
            </a:pPr>
            <a:r>
              <a:rPr lang="en-US" sz="1300" kern="1100" dirty="0"/>
              <a:t>B. </a:t>
            </a:r>
            <a:r>
              <a:rPr lang="th-TH" sz="1300" kern="1100" dirty="0"/>
              <a:t>ดิจิทัล และ ความยั่งยืน แบบจำลองธุรกิจที่เกิดขึ้นใหม่ และส่วนประกอบของแบบจำลองธุรกิจ</a:t>
            </a:r>
            <a:endParaRPr lang="en-US" sz="1300" kern="1100" dirty="0"/>
          </a:p>
          <a:p>
            <a:pPr marL="457200" lvl="1" indent="0">
              <a:buNone/>
            </a:pPr>
            <a:r>
              <a:rPr lang="en-US" sz="1300" kern="1100" dirty="0"/>
              <a:t>C. </a:t>
            </a:r>
            <a:r>
              <a:rPr lang="th-TH" sz="1300" kern="1100" dirty="0"/>
              <a:t>การประยุกต์ใช้นวัตกรรมกับแบบจำลองธุรกิจอย่างยั่งยืน</a:t>
            </a:r>
            <a:endParaRPr lang="en-US" sz="1300" kern="1100" dirty="0"/>
          </a:p>
          <a:p>
            <a:pPr marL="457200" lvl="1" indent="0">
              <a:buNone/>
            </a:pPr>
            <a:r>
              <a:rPr lang="en-US" sz="1300" kern="1100" dirty="0"/>
              <a:t>D. </a:t>
            </a:r>
            <a:r>
              <a:rPr lang="th-TH" sz="1300" kern="1100" dirty="0"/>
              <a:t>การใช้วิธีการระบุคุณค่าเฉพาะการออกแบบการสร้างความสัมพันธ์กับลูกค้า</a:t>
            </a:r>
            <a:endParaRPr lang="en-US" sz="1300" kern="1100" dirty="0"/>
          </a:p>
          <a:p>
            <a:pPr marL="457200" lvl="1" indent="0">
              <a:buNone/>
            </a:pPr>
            <a:r>
              <a:rPr lang="en-US" sz="1300" kern="1100" dirty="0"/>
              <a:t>E. </a:t>
            </a:r>
            <a:r>
              <a:rPr lang="th-TH" sz="1300" kern="1100" dirty="0"/>
              <a:t>ความร่วมมือและการแข่งขันในยุคของการสร้างเครือข่ายความร่วมมือทางธุรกิจ</a:t>
            </a:r>
            <a:endParaRPr lang="en-US" sz="1300" kern="1100" dirty="0"/>
          </a:p>
          <a:p>
            <a:pPr marL="0" indent="0">
              <a:buNone/>
            </a:pPr>
            <a:r>
              <a:rPr lang="en-US" sz="1300" kern="1100" dirty="0"/>
              <a:t>III</a:t>
            </a:r>
            <a:r>
              <a:rPr lang="en-US" sz="1300" b="1" kern="1100" dirty="0"/>
              <a:t>. </a:t>
            </a:r>
            <a:r>
              <a:rPr lang="th-TH" sz="1300" b="1" kern="1100" dirty="0"/>
              <a:t>เครื่องมือการวิเคราะห์เชิงกลยุทธ์และการประยุกต์ใช้ในการสร้างความได้เปรียบเชิงการแข่งขันในเศรษฐกิจดิจิทัล</a:t>
            </a:r>
            <a:endParaRPr lang="en-US" sz="1300" b="1" kern="1100" dirty="0"/>
          </a:p>
          <a:p>
            <a:pPr marL="457200" lvl="1" indent="0">
              <a:buNone/>
            </a:pPr>
            <a:r>
              <a:rPr lang="en-US" sz="1300" kern="1100" dirty="0"/>
              <a:t>A. </a:t>
            </a:r>
            <a:r>
              <a:rPr lang="th-TH" sz="1300" kern="1100" dirty="0"/>
              <a:t>แบบจำลองธุรกิจ</a:t>
            </a:r>
            <a:r>
              <a:rPr lang="en-US" sz="1300" kern="1100" dirty="0"/>
              <a:t>: </a:t>
            </a:r>
            <a:r>
              <a:rPr lang="th-TH" sz="1300" kern="1100" dirty="0"/>
              <a:t>เก็บเกี่ยวประเด็นสำคัญในเศรษฐกิจดิจิทัล</a:t>
            </a:r>
            <a:endParaRPr lang="en-US" sz="1300" kern="1100" dirty="0"/>
          </a:p>
          <a:p>
            <a:pPr marL="457200" lvl="1" indent="0">
              <a:buNone/>
            </a:pPr>
            <a:r>
              <a:rPr lang="en-US" sz="1300" kern="1100" dirty="0"/>
              <a:t>B. </a:t>
            </a:r>
            <a:r>
              <a:rPr lang="th-TH" sz="1300" kern="1100" dirty="0"/>
              <a:t>สร้างสายธารคุณค่า</a:t>
            </a:r>
            <a:r>
              <a:rPr lang="en-US" sz="1300" kern="1100" dirty="0"/>
              <a:t>: </a:t>
            </a:r>
            <a:r>
              <a:rPr lang="th-TH" sz="1300" kern="1100" dirty="0"/>
              <a:t>แสดงการไหลและความสัมพันธ์</a:t>
            </a:r>
            <a:endParaRPr lang="en-US" sz="1300" kern="1100" dirty="0"/>
          </a:p>
          <a:p>
            <a:pPr marL="457200" lvl="1" indent="0">
              <a:buNone/>
            </a:pPr>
            <a:r>
              <a:rPr lang="pl-PL" sz="1300" dirty="0"/>
              <a:t>C. </a:t>
            </a:r>
            <a:r>
              <a:rPr lang="th-TH" sz="1300" dirty="0"/>
              <a:t>ระบบสนับสนุนการตัดสินใจโดยใช้เครื่องมือด้านกลยุทธ์</a:t>
            </a:r>
            <a:r>
              <a:rPr lang="en-US" sz="1300" dirty="0"/>
              <a:t>:</a:t>
            </a:r>
            <a:r>
              <a:rPr lang="th-TH" sz="1300" dirty="0"/>
              <a:t> ทางเลือกในด้านกลยุทธ์และการดำเนินการทางธุรกิจ</a:t>
            </a: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348717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F983C-9F82-4162-95D1-651D06E5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Course 1. </a:t>
            </a:r>
            <a:r>
              <a:rPr lang="th-TH" dirty="0"/>
              <a:t>รายชื่อกิจกรรมของสอนการบริหารจัดการองค์กรในเศรษฐกิจดิจิทัล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1992F6-791E-4B60-83BC-04A827628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latin typeface="Calibri" panose="020F0502020204030204" pitchFamily="34" charset="0"/>
              </a:rPr>
              <a:t>ผลกระทบของนวัตกรรมด้านเศรษฐกิจดิจิทัล ต่อสังคมในธุรกิจประเภทต่าง ๆ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latin typeface="Calibri" panose="020F0502020204030204" pitchFamily="34" charset="0"/>
              </a:rPr>
              <a:t>ระบุการเปลี่ยนแปลงทางธุรกิจที่เกิดขึ้นจากการใช้ดิจิทัล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latin typeface="Calibri" panose="020F0502020204030204" pitchFamily="34" charset="0"/>
              </a:rPr>
              <a:t>สิ่งที่ขาดไม่ได้ของธุรกิจใหม่ 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latin typeface="Calibri" panose="020F0502020204030204" pitchFamily="34" charset="0"/>
              </a:rPr>
              <a:t>การปรับโครงสร้าง การรวมทรัพยากรและสมรรถนะ และการสร้างความสัมพันธ์ของส่วนต่าง ๆ ในโครงสร้างองค์กร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latin typeface="Calibri" panose="020F0502020204030204" pitchFamily="34" charset="0"/>
              </a:rPr>
              <a:t>แนวทางต่าง ๆ ในการนำองค์กร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latin typeface="Calibri" panose="020F0502020204030204" pitchFamily="34" charset="0"/>
              </a:rPr>
              <a:t>แบบจำลองธุรกิจที่เกิดขึ้นใหม่และองค์ประกอบ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h-T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แบบจำลองทางธุรกิจแบบยั่งยืน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h-TH" sz="1800" dirty="0">
                <a:solidFill>
                  <a:srgbClr val="000000"/>
                </a:solidFill>
                <a:latin typeface="Calibri" panose="020F0502020204030204" pitchFamily="34" charset="0"/>
              </a:rPr>
              <a:t>ระบุคุณค่าเฉพาะและการออกแบบการสร้างความสัมพันธ์กับลูกค้า </a:t>
            </a:r>
          </a:p>
          <a:p>
            <a:pPr marL="0" indent="0">
              <a:buNone/>
            </a:pPr>
            <a:r>
              <a:rPr lang="th-TH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ความร่วมือและการ</a:t>
            </a:r>
            <a:r>
              <a:rPr lang="th-TH" sz="1800" dirty="0">
                <a:solidFill>
                  <a:srgbClr val="000000"/>
                </a:solidFill>
                <a:latin typeface="Calibri" panose="020F0502020204030204" pitchFamily="34" charset="0"/>
              </a:rPr>
              <a:t>แข่งขันในยุคของการสร้างเครือข่ายความร่วมมือ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th-TH" sz="1800" kern="1100" dirty="0"/>
              <a:t>แบบจำลองธุรกิจ</a:t>
            </a:r>
            <a:r>
              <a:rPr lang="en-US" sz="1800" kern="1100" dirty="0"/>
              <a:t>: </a:t>
            </a:r>
            <a:r>
              <a:rPr lang="th-TH" sz="1800" kern="1100" dirty="0"/>
              <a:t>เก็บเกี่ยวประเด็นสำคัญในเศรษฐกิจดิจิทัล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th-TH" sz="1800" kern="1100" dirty="0"/>
              <a:t>สร้างสายธารคุณค่า</a:t>
            </a:r>
            <a:r>
              <a:rPr lang="en-US" sz="1800" kern="1100" dirty="0"/>
              <a:t>: </a:t>
            </a:r>
            <a:r>
              <a:rPr lang="th-TH" sz="1800" kern="1100" dirty="0"/>
              <a:t>แสดงการไหลและความสัมพันธ์ </a:t>
            </a:r>
            <a:endParaRPr lang="en-US" sz="1800" kern="1100" dirty="0"/>
          </a:p>
          <a:p>
            <a:pPr marL="0" indent="0">
              <a:buNone/>
            </a:pPr>
            <a:r>
              <a:rPr lang="th-TH" sz="1800" dirty="0"/>
              <a:t>ระบบสนับสนุนการตัดสินใจโดยใช้เครื่องมือด้านกลยุทธ์</a:t>
            </a:r>
            <a:r>
              <a:rPr lang="en-US" sz="1800" dirty="0"/>
              <a:t>:</a:t>
            </a:r>
            <a:r>
              <a:rPr lang="th-TH" sz="1800" dirty="0"/>
              <a:t> ทางเลือกในด้านกลยุทธ์และการดำเนินการทางธุรกิจ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318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086" y="3674088"/>
            <a:ext cx="9329784" cy="130516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Tomasz Nitkiewicz (CUT)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Andrei Szuder (UPB),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Uttapol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Smutkupt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(CMU), Jorge Cunha (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Uminho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895" y="186776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Course </a:t>
            </a:r>
            <a:r>
              <a:rPr lang="pl-PL" sz="2800" dirty="0">
                <a:solidFill>
                  <a:srgbClr val="002060"/>
                </a:solidFill>
              </a:rPr>
              <a:t>1. </a:t>
            </a:r>
            <a:r>
              <a:rPr lang="th-TH" sz="2800" dirty="0">
                <a:solidFill>
                  <a:srgbClr val="002060"/>
                </a:solidFill>
              </a:rPr>
              <a:t>การบริหารจัดการองค์กรในเศรษฐกิจดิจิทัล 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pl-PL" sz="2000" dirty="0">
                <a:solidFill>
                  <a:srgbClr val="002060"/>
                </a:solidFill>
                <a:latin typeface="Arial-BoldMT"/>
              </a:rPr>
              <a:t>Module 1: </a:t>
            </a:r>
            <a:r>
              <a:rPr lang="th-TH" sz="2000" kern="1100" dirty="0">
                <a:effectLst/>
                <a:latin typeface="Arial-BoldMT"/>
              </a:rPr>
              <a:t>มุมมองทางธุรกิจเพื่อสร้างความเข้าใจในหลักการและผลกระทบต่อการบริหารจัดการองค์กรในเศรษฐกิจดิจิทัล</a:t>
            </a:r>
            <a:endParaRPr lang="en-US" sz="2000" kern="1100" dirty="0">
              <a:effectLst/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002060"/>
                </a:solidFill>
                <a:latin typeface="Arial-BoldMT"/>
              </a:rPr>
              <a:t>Module 1: </a:t>
            </a:r>
            <a:r>
              <a:rPr lang="th-TH" sz="2700" kern="1100" dirty="0">
                <a:latin typeface="Arial-BoldMT"/>
              </a:rPr>
              <a:t>มุมมองทางธุรกิจเพื่อสร้างความเข้าใจในหลักการและผลกระทบต่อการบริหารจัดการองค์กรในเศรษฐกิจดิจิทัล</a:t>
            </a:r>
            <a:endParaRPr lang="en-US" sz="2700" kern="1100" dirty="0">
              <a:latin typeface="Arial-BoldM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sz="2000" dirty="0">
                <a:latin typeface="ArialMT"/>
              </a:rPr>
              <a:t>รายชื่อหัวข้อ</a:t>
            </a:r>
          </a:p>
          <a:p>
            <a:pPr marL="457200" lvl="1" indent="0">
              <a:buNone/>
            </a:pPr>
            <a:r>
              <a:rPr lang="en-US" sz="2000" kern="1100" dirty="0"/>
              <a:t>A. </a:t>
            </a:r>
            <a:r>
              <a:rPr lang="th-TH" sz="2000" kern="1100" dirty="0"/>
              <a:t>การใช้นวัตกรรมด้านเศรษฐกิจดิจิทัลเพื่อสร้างผลกระทบทางสังคมในธุรกิจประเภทต่าง ๆ</a:t>
            </a:r>
            <a:endParaRPr lang="en-US" sz="2000" kern="1100" dirty="0"/>
          </a:p>
          <a:p>
            <a:pPr marL="457200" lvl="1" indent="0">
              <a:buNone/>
            </a:pPr>
            <a:r>
              <a:rPr lang="en-US" sz="2000" kern="1100" dirty="0"/>
              <a:t>B. </a:t>
            </a:r>
            <a:r>
              <a:rPr lang="th-TH" sz="2000" kern="1100" dirty="0"/>
              <a:t>ความจำเป็นของการทำดิจิทัล</a:t>
            </a:r>
            <a:r>
              <a:rPr lang="en-US" sz="2000" kern="1100" dirty="0"/>
              <a:t> (digitalization) </a:t>
            </a:r>
            <a:r>
              <a:rPr lang="th-TH" sz="2000" kern="1100" dirty="0"/>
              <a:t>ในด้านความจำเป็น การตลาด ช่องทางการตลาด สินค้า และบริการ</a:t>
            </a:r>
            <a:r>
              <a:rPr lang="en-US" sz="2000" kern="1100" dirty="0"/>
              <a:t> </a:t>
            </a:r>
            <a:r>
              <a:rPr lang="th-TH" sz="2000" kern="1100" dirty="0"/>
              <a:t>รวมถึงการจัดเตรียมองค์กร การจัดการในแต่ละยุคสมัยของภาคธุรกิจ</a:t>
            </a:r>
            <a:endParaRPr lang="en-US" sz="2000" kern="1100" dirty="0"/>
          </a:p>
          <a:p>
            <a:pPr marL="457200" lvl="1" indent="0">
              <a:buNone/>
            </a:pPr>
            <a:r>
              <a:rPr lang="en-US" sz="2000" kern="1100" dirty="0"/>
              <a:t>C. </a:t>
            </a:r>
            <a:r>
              <a:rPr lang="th-TH" sz="2000" kern="1100" dirty="0"/>
              <a:t>ผลกระทบของการเปลี่ยนแปลงอย่างรวดเร็วในเศรษฐกิจดิจิทัล ต่อการสร้างธุรกิจใหม่</a:t>
            </a:r>
            <a:endParaRPr lang="en-US" sz="2000" kern="1100" dirty="0"/>
          </a:p>
          <a:p>
            <a:pPr marL="457200" lvl="1" indent="0">
              <a:buNone/>
            </a:pPr>
            <a:r>
              <a:rPr lang="en-US" sz="2000" kern="1100" dirty="0"/>
              <a:t>D. </a:t>
            </a:r>
            <a:r>
              <a:rPr lang="th-TH" sz="2000" kern="1100" dirty="0"/>
              <a:t>โครงสร้างการจัดการขององค์กร</a:t>
            </a:r>
            <a:r>
              <a:rPr lang="en-US" sz="2000" kern="1100" dirty="0"/>
              <a:t>: </a:t>
            </a:r>
            <a:r>
              <a:rPr lang="th-TH" sz="2000" kern="1100" dirty="0"/>
              <a:t>การจัดทัพองค์กรใหม่ การรวมทรัพยากรและสมรรถนะ และการสร้างความสัมพันธ์ของในส่วนต่าง ๆ ของการจัดการ</a:t>
            </a:r>
            <a:endParaRPr lang="pl-PL" sz="2000" b="0" i="0" u="none" strike="noStrike" baseline="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46018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002060"/>
                </a:solidFill>
                <a:latin typeface="Arial-BoldMT"/>
              </a:rPr>
              <a:t>M1: </a:t>
            </a:r>
            <a:r>
              <a:rPr lang="th-TH" dirty="0">
                <a:solidFill>
                  <a:srgbClr val="002060"/>
                </a:solidFill>
                <a:latin typeface="Arial-BoldMT"/>
              </a:rPr>
              <a:t>เศรษฐกิจดิจิทัล</a:t>
            </a:r>
            <a:r>
              <a:rPr lang="pl-PL" sz="3200" dirty="0">
                <a:solidFill>
                  <a:srgbClr val="002060"/>
                </a:solidFill>
                <a:latin typeface="Arial-BoldMT"/>
              </a:rPr>
              <a:t> </a:t>
            </a:r>
            <a:br>
              <a:rPr lang="pl-PL" sz="3200" dirty="0"/>
            </a:br>
            <a:r>
              <a:rPr lang="th-TH" sz="3200" dirty="0"/>
              <a:t>แนวโน้มในเศรษฐกิจดิจิทัล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dirty="0"/>
              <a:t>1. </a:t>
            </a:r>
            <a:r>
              <a:rPr lang="th-TH" sz="1600" dirty="0"/>
              <a:t>การพัฒนาเทคโนโลยีแบบขับเคลื่อนโดยข้อมูล (</a:t>
            </a:r>
            <a:r>
              <a:rPr lang="pl-PL" sz="1600" b="0" i="0" u="none" strike="noStrike" baseline="0" dirty="0"/>
              <a:t>data-driven</a:t>
            </a:r>
            <a:r>
              <a:rPr lang="th-TH" sz="1600" dirty="0"/>
              <a:t> </a:t>
            </a:r>
            <a:r>
              <a:rPr lang="en-US" sz="1600" dirty="0"/>
              <a:t>technologies)</a:t>
            </a:r>
            <a:r>
              <a:rPr lang="pl-PL" sz="1600" b="0" i="0" u="none" strike="noStrike" baseline="0" dirty="0"/>
              <a:t> </a:t>
            </a:r>
          </a:p>
          <a:p>
            <a:pPr marL="0" indent="0" algn="l">
              <a:buNone/>
            </a:pPr>
            <a:r>
              <a:rPr lang="en-US" sz="1600" dirty="0"/>
              <a:t>2. </a:t>
            </a:r>
            <a:r>
              <a:rPr lang="th-TH" sz="1600" dirty="0"/>
              <a:t>การเพิ่มการใช้เครือข่ายอินเตอร์เนตทั่วโลก </a:t>
            </a:r>
            <a:endParaRPr lang="pl-PL" sz="1600" dirty="0"/>
          </a:p>
          <a:p>
            <a:pPr marL="0" indent="0" algn="l">
              <a:buNone/>
            </a:pPr>
            <a:r>
              <a:rPr lang="en-US" sz="1600" dirty="0"/>
              <a:t>3. </a:t>
            </a:r>
            <a:r>
              <a:rPr lang="th-TH" sz="1600" dirty="0"/>
              <a:t>เน้นด้านเศรษฐกิจดิจิทัลใน </a:t>
            </a:r>
            <a:r>
              <a:rPr lang="en-US" sz="1600" dirty="0"/>
              <a:t>2 </a:t>
            </a:r>
            <a:r>
              <a:rPr lang="th-TH" sz="1600" dirty="0"/>
              <a:t>ประเทศ (จีน และ สหรัฐอเมริการ)</a:t>
            </a:r>
            <a:endParaRPr lang="pl-PL" sz="1600" dirty="0"/>
          </a:p>
          <a:p>
            <a:pPr marL="0" indent="0" algn="l">
              <a:buNone/>
            </a:pPr>
            <a:r>
              <a:rPr lang="en-US" sz="1600" dirty="0"/>
              <a:t>4. </a:t>
            </a:r>
            <a:r>
              <a:rPr lang="th-TH" sz="1600" dirty="0"/>
              <a:t>ช่องว่างที่มากขึ้นของการประยุกต์ใช้ดิจิทัล </a:t>
            </a:r>
            <a:endParaRPr lang="pl-PL" sz="1600" dirty="0"/>
          </a:p>
          <a:p>
            <a:pPr marL="342900" indent="-342900" algn="l">
              <a:buAutoNum type="arabicPeriod"/>
            </a:pPr>
            <a:endParaRPr lang="en-US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3B1CDE-3603-4294-A7BB-AE510DC69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549" y="1693703"/>
            <a:ext cx="2749323" cy="290854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0A31D53-7516-4D16-9269-3A6321871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288" y="3296107"/>
            <a:ext cx="6920395" cy="14308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D1DFB89-27E5-4C06-BA6B-873FE3914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720" y="4936050"/>
            <a:ext cx="2635385" cy="147327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AE17792-55CD-4542-831D-BB249429F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048" y="4983039"/>
            <a:ext cx="8446188" cy="11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8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200" dirty="0">
                <a:solidFill>
                  <a:srgbClr val="002060"/>
                </a:solidFill>
                <a:latin typeface="Arial-BoldMT"/>
              </a:rPr>
              <a:t>M1: </a:t>
            </a:r>
            <a:r>
              <a:rPr lang="th-TH" dirty="0">
                <a:solidFill>
                  <a:srgbClr val="002060"/>
                </a:solidFill>
                <a:latin typeface="Arial-BoldMT"/>
              </a:rPr>
              <a:t>เศรษฐกิจดิจิทัล</a:t>
            </a:r>
            <a:br>
              <a:rPr lang="pl-PL" sz="3200" dirty="0"/>
            </a:br>
            <a:r>
              <a:rPr lang="th-TH" sz="3200" dirty="0"/>
              <a:t>คุณค่าในเศรษฐกิจดิจิทัล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9545273-6909-4DFC-AEA7-788FB7B8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793" y="-1"/>
            <a:ext cx="5729207" cy="665779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30B34BA-1C80-4C5C-BD1D-2909DB731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68" y="1643474"/>
            <a:ext cx="5473605" cy="393591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AA33A32-993C-4B15-98D7-E83539271812}"/>
              </a:ext>
            </a:extLst>
          </p:cNvPr>
          <p:cNvSpPr txBox="1"/>
          <p:nvPr/>
        </p:nvSpPr>
        <p:spPr>
          <a:xfrm>
            <a:off x="1177871" y="5889356"/>
            <a:ext cx="230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(UNCTAD 2020)</a:t>
            </a:r>
          </a:p>
        </p:txBody>
      </p:sp>
    </p:spTree>
    <p:extLst>
      <p:ext uri="{BB962C8B-B14F-4D97-AF65-F5344CB8AC3E}">
        <p14:creationId xmlns:p14="http://schemas.microsoft.com/office/powerpoint/2010/main" val="176852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M1: </a:t>
            </a:r>
            <a:r>
              <a:rPr lang="th-TH" sz="2800" dirty="0">
                <a:solidFill>
                  <a:srgbClr val="002060"/>
                </a:solidFill>
              </a:rPr>
              <a:t>เศรษฐกิจดิจิทัล</a:t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th-TH" sz="2800" dirty="0">
                <a:solidFill>
                  <a:srgbClr val="002060"/>
                </a:solidFill>
              </a:rPr>
              <a:t>ผู้เกี่ยวข้องและผลกระทบของเศรษฐกิจดิจิทัล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CFDDE271-C6B3-4003-B4A4-ED1DD39DD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87751"/>
              </p:ext>
            </p:extLst>
          </p:nvPr>
        </p:nvGraphicFramePr>
        <p:xfrm>
          <a:off x="476250" y="1693863"/>
          <a:ext cx="11228388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417">
                  <a:extLst>
                    <a:ext uri="{9D8B030D-6E8A-4147-A177-3AD203B41FA5}">
                      <a16:colId xmlns:a16="http://schemas.microsoft.com/office/drawing/2014/main" val="165798782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2455859495"/>
                    </a:ext>
                  </a:extLst>
                </a:gridCol>
                <a:gridCol w="4406371">
                  <a:extLst>
                    <a:ext uri="{9D8B030D-6E8A-4147-A177-3AD203B41FA5}">
                      <a16:colId xmlns:a16="http://schemas.microsoft.com/office/drawing/2014/main" val="2937964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ภาคส่วนเศรษฐกิจดิจิทัล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เศรษฐกิจดิจิทัล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kern="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รายบุคคล เช่น ผู้ใช้</a:t>
                      </a:r>
                      <a:r>
                        <a:rPr lang="en-US" sz="2000" kern="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th-TH" sz="2000" kern="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ลูกค้า</a:t>
                      </a:r>
                      <a:r>
                        <a:rPr lang="en-US" sz="2000" kern="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th-TH" sz="2000" kern="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พนักงาน</a:t>
                      </a:r>
                      <a:endParaRPr lang="pl-PL" sz="2000" kern="0" baseline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งานด้านการให้บริการผ่านระบบดิจิทัล</a:t>
                      </a:r>
                      <a:r>
                        <a:rPr lang="th-TH" sz="2000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ต่างๆ</a:t>
                      </a:r>
                      <a:endParaRPr lang="th-TH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งานลักษณะใหม่</a:t>
                      </a:r>
                      <a:r>
                        <a:rPr lang="th-TH" sz="20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งานลักษณะใหม่ </a:t>
                      </a:r>
                      <a:r>
                        <a:rPr lang="en-US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vs.</a:t>
                      </a:r>
                      <a:r>
                        <a:rPr lang="en-US" sz="20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0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ทักษะใหม่ </a:t>
                      </a:r>
                      <a:r>
                        <a:rPr lang="en-US" sz="20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th-TH" sz="20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งานที่หายไป</a:t>
                      </a: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ประสิทธิภาพที่เพิ่มขึ้น </a:t>
                      </a:r>
                      <a:r>
                        <a:rPr lang="en-US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 </a:t>
                      </a: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ราคาถูกลง </a:t>
                      </a:r>
                      <a:r>
                        <a:rPr lang="en-US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 </a:t>
                      </a: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ทางเลือกที่ดีกว่า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22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วิสาหกิจขนาดกลางและขนาดย่อม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การมีส่วนร่วมที่เพิ่มขึ้น 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การเพิ่มการแข่งขัน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โอกาสทางการค้าใหม่ 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การเข้าถึงรูปแบบการตลาด</a:t>
                      </a:r>
                      <a:r>
                        <a:rPr lang="th-TH" sz="20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การสูญเสียโอกาส</a:t>
                      </a:r>
                      <a:r>
                        <a:rPr lang="th-TH" sz="20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เนื่องจากระบบอัตโนมัติ </a:t>
                      </a: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บทบาทและโอกาสใหม่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องค์กรระดับนานาชาติ </a:t>
                      </a:r>
                      <a:r>
                        <a:rPr lang="en-US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 </a:t>
                      </a: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องค์กรในรูปแบบดิจิทัล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โอกาสการลงทุน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การเพิ่มของผลิตภาพ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การควบคุมห่วงคุณค่าที่ดีขึ้น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โอกาสใหม่ในส่วนของเศรษฐกิจแบบแบ่งปัน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รูปแบบใหม่ด้านแบบจำลองธุรกิจที่ขับเคลื่อนโดยข้อมูล</a:t>
                      </a: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การเพิ่มขึ้นของประสิทธิภาพ</a:t>
                      </a:r>
                      <a:r>
                        <a:rPr lang="th-TH" sz="20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ผลิตภาพ และคุณภาพ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เพิ่มข้อได้เปรียบทางการแข่งขัน</a:t>
                      </a:r>
                      <a:r>
                        <a:rPr lang="th-TH" sz="20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และการควบคุมตลาด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25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รัฐบาล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การดึงดูดการลงทุน</a:t>
                      </a:r>
                      <a:r>
                        <a:rPr lang="th-TH" sz="20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รายได้ทางภาษี 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สูญเสียรายได้ทางศุลกากร</a:t>
                      </a:r>
                      <a:r>
                        <a:rPr lang="th-TH" sz="20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เพิ่มประสิทธิภาพจากการใช้การบริการแบบดิจิทัล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ผลกระทบไม่แน่ชัดต่อรายได้ทางภาษี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โอกาสจากการขับเคลื่อนเชิงข้อมูลต่อการสนับสนุน</a:t>
                      </a:r>
                      <a:r>
                        <a:rPr lang="th-TH" sz="20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เป้าหมายการพัฒนาอย่างยั่งยืน (</a:t>
                      </a:r>
                      <a:r>
                        <a:rPr lang="pl-PL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SDG</a:t>
                      </a: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endParaRPr lang="pl-PL" sz="2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152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37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Arial-BoldMT"/>
              </a:rPr>
              <a:t>M1: </a:t>
            </a:r>
            <a:r>
              <a:rPr lang="th-TH" sz="2800" dirty="0">
                <a:solidFill>
                  <a:srgbClr val="002060"/>
                </a:solidFill>
                <a:latin typeface="Arial-BoldMT"/>
              </a:rPr>
              <a:t>เศรษฐกิจดิจิตอล</a:t>
            </a:r>
            <a:r>
              <a:rPr lang="pl-PL" sz="2800" dirty="0">
                <a:solidFill>
                  <a:srgbClr val="002060"/>
                </a:solidFill>
                <a:latin typeface="Arial-BoldMT"/>
              </a:rPr>
              <a:t> </a:t>
            </a:r>
            <a:br>
              <a:rPr lang="pl-PL" sz="2800" dirty="0"/>
            </a:br>
            <a:r>
              <a:rPr lang="th-TH" sz="2000" dirty="0"/>
              <a:t>เทคโนโลยี และ โอกาสที่เกิดขึ้นใหม่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904D26F-9436-4A9B-B25F-11C37BB80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003799"/>
              </p:ext>
            </p:extLst>
          </p:nvPr>
        </p:nvGraphicFramePr>
        <p:xfrm>
          <a:off x="3454582" y="1676172"/>
          <a:ext cx="5976801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78BE2249-7516-49A6-960F-104C618C3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626" y="1693703"/>
            <a:ext cx="3646808" cy="38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2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60814</TotalTime>
  <Words>1118</Words>
  <Application>Microsoft Office PowerPoint</Application>
  <PresentationFormat>Widescreen</PresentationFormat>
  <Paragraphs>112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Arial-BoldMT</vt:lpstr>
      <vt:lpstr>ArialMT</vt:lpstr>
      <vt:lpstr>Browallia New</vt:lpstr>
      <vt:lpstr>Calibri</vt:lpstr>
      <vt:lpstr>Calibri Light</vt:lpstr>
      <vt:lpstr>Office Theme</vt:lpstr>
      <vt:lpstr>PowerPoint Presentation</vt:lpstr>
      <vt:lpstr>Course 1. หัวข้อการบริหารจัดการองค์กรในเศรษฐกิจดิจิทัล</vt:lpstr>
      <vt:lpstr>Course 1. รายชื่อกิจกรรมของสอนการบริหารจัดการองค์กรในเศรษฐกิจดิจิทัล</vt:lpstr>
      <vt:lpstr>PowerPoint Presentation</vt:lpstr>
      <vt:lpstr>Module 1: มุมมองทางธุรกิจเพื่อสร้างความเข้าใจในหลักการและผลกระทบต่อการบริหารจัดการองค์กรในเศรษฐกิจดิจิทัล</vt:lpstr>
      <vt:lpstr>M1: เศรษฐกิจดิจิทัล  แนวโน้มในเศรษฐกิจดิจิทัล</vt:lpstr>
      <vt:lpstr>M1: เศรษฐกิจดิจิทัล คุณค่าในเศรษฐกิจดิจิทัล</vt:lpstr>
      <vt:lpstr>M1: เศรษฐกิจดิจิทัล ผู้เกี่ยวข้องและผลกระทบของเศรษฐกิจดิจิทัล</vt:lpstr>
      <vt:lpstr>M1: เศรษฐกิจดิจิตอล  เทคโนโลยี และ โอกาสที่เกิดขึ้นใหม่</vt:lpstr>
      <vt:lpstr>M1: เศรษฐกิจดิจิทัล  รูปแบบใหม่ของการพัฒนาทางธุรกิจ</vt:lpstr>
      <vt:lpstr>M1: เศรษฐกิจดิจิทัล ความท้าทายในการพัฒนาธุรกิจ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Sakdinon Nantana</cp:lastModifiedBy>
  <cp:revision>325</cp:revision>
  <dcterms:created xsi:type="dcterms:W3CDTF">2018-02-11T14:22:08Z</dcterms:created>
  <dcterms:modified xsi:type="dcterms:W3CDTF">2020-11-04T07:07:24Z</dcterms:modified>
</cp:coreProperties>
</file>