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2" r:id="rId3"/>
    <p:sldId id="303" r:id="rId4"/>
    <p:sldId id="304" r:id="rId5"/>
    <p:sldId id="306" r:id="rId6"/>
    <p:sldId id="305" r:id="rId7"/>
    <p:sldId id="307" r:id="rId8"/>
    <p:sldId id="308" r:id="rId9"/>
    <p:sldId id="309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7D60D-E77F-468A-B80C-7FF8E0FE92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7A6DC1C-4C22-4737-92E7-ED3006244415}">
      <dgm:prSet custT="1"/>
      <dgm:spPr/>
      <dgm:t>
        <a:bodyPr/>
        <a:lstStyle/>
        <a:p>
          <a:r>
            <a:rPr lang="th-TH" sz="2000" dirty="0"/>
            <a:t>วิศวกรรมย้อนกลับ (</a:t>
          </a:r>
          <a:r>
            <a:rPr lang="pl-PL" sz="2000" dirty="0"/>
            <a:t>Reverse engineering</a:t>
          </a:r>
          <a:r>
            <a:rPr lang="th-TH" sz="2000" dirty="0"/>
            <a:t>) คือกระบวนการวัดขนาดชิ้นงานด้วยเครื่องมือวัดที่มีความแม่นยำ โดยมีวัตถุประสงค์เพื่อหาขนาดรูปทรง และวิธีการในการขึ้นรูปผลิตภัณฑ์ วิศวกรรมย้อนกลับใช้ใน</a:t>
          </a:r>
          <a:r>
            <a:rPr lang="th-TH" sz="2000" dirty="0" err="1"/>
            <a:t>การทำ</a:t>
          </a:r>
          <a:r>
            <a:rPr lang="th-TH" sz="2000" dirty="0"/>
            <a:t>ซ้ำผลิตภัณฑ์ที่มีอยู่แล้วให้มีรูปทรงและขนาดที่เหมือนกันกับต้นแบบที่ไม่มีแบบ </a:t>
          </a:r>
          <a:r>
            <a:rPr lang="en-US" sz="2000" dirty="0"/>
            <a:t>3 </a:t>
          </a:r>
          <a:r>
            <a:rPr lang="th-TH" sz="2000" dirty="0"/>
            <a:t>มิติของชิ้นงาน การสแกน </a:t>
          </a:r>
          <a:r>
            <a:rPr lang="en-US" sz="2000" dirty="0"/>
            <a:t>3 </a:t>
          </a:r>
          <a:r>
            <a:rPr lang="th-TH" sz="2000" dirty="0"/>
            <a:t>มิติเป็นวิธีการทำวิศวกรรมย้อนกลับที่ง่ายที่สุด แต่อย่างไรก็ตามการวัดขนาดชิ้นงานด้วยการสแกนอาจเกิดความผิดพลาดได้ถ้าหากชิ้นงานมีขนาดใหญ่</a:t>
          </a:r>
          <a:endParaRPr lang="en-US" sz="2000" dirty="0"/>
        </a:p>
      </dgm:t>
    </dgm:pt>
    <dgm:pt modelId="{E094E83C-9ADB-42EA-A41C-2B414C6317F1}" type="parTrans" cxnId="{CF63D12D-4217-4C82-9B36-2E141623242B}">
      <dgm:prSet/>
      <dgm:spPr/>
      <dgm:t>
        <a:bodyPr/>
        <a:lstStyle/>
        <a:p>
          <a:endParaRPr lang="en-US"/>
        </a:p>
      </dgm:t>
    </dgm:pt>
    <dgm:pt modelId="{E281CCE9-0589-4A69-B3FC-CED40339D4AE}" type="sibTrans" cxnId="{CF63D12D-4217-4C82-9B36-2E141623242B}">
      <dgm:prSet/>
      <dgm:spPr/>
      <dgm:t>
        <a:bodyPr/>
        <a:lstStyle/>
        <a:p>
          <a:endParaRPr lang="en-US"/>
        </a:p>
      </dgm:t>
    </dgm:pt>
    <dgm:pt modelId="{D8F27CFC-D129-4C12-917D-2C40FCE4F58C}">
      <dgm:prSet custT="1"/>
      <dgm:spPr/>
      <dgm:t>
        <a:bodyPr/>
        <a:lstStyle/>
        <a:p>
          <a:r>
            <a:rPr lang="th-TH" sz="2400"/>
            <a:t>ความ</a:t>
          </a:r>
          <a:r>
            <a:rPr lang="th-TH" sz="2400" dirty="0"/>
            <a:t>ผิดพลาดที่เกิดขึ้นจากการวัดเกิดได้จากหลายปัจจัย</a:t>
          </a:r>
          <a:r>
            <a:rPr lang="en-US" sz="2400" dirty="0"/>
            <a:t>: </a:t>
          </a:r>
          <a:r>
            <a:rPr lang="th-TH" sz="2400" dirty="0"/>
            <a:t>ความแม่นยำของเครื่องสแกน รูปร่างของชิ้นงาน พื้นผิวของชิ้นงาน เงื่อนไขในการสแกน</a:t>
          </a:r>
          <a:endParaRPr lang="en-US" sz="2400" dirty="0"/>
        </a:p>
      </dgm:t>
    </dgm:pt>
    <dgm:pt modelId="{1EA960FA-2B98-4409-AD78-6A4A71657A3C}" type="parTrans" cxnId="{29F86122-DCB7-4953-944B-A60D51D1F04F}">
      <dgm:prSet/>
      <dgm:spPr/>
      <dgm:t>
        <a:bodyPr/>
        <a:lstStyle/>
        <a:p>
          <a:endParaRPr lang="en-US"/>
        </a:p>
      </dgm:t>
    </dgm:pt>
    <dgm:pt modelId="{9848694E-9616-4A58-8162-B9E36167B886}" type="sibTrans" cxnId="{29F86122-DCB7-4953-944B-A60D51D1F04F}">
      <dgm:prSet/>
      <dgm:spPr/>
      <dgm:t>
        <a:bodyPr/>
        <a:lstStyle/>
        <a:p>
          <a:endParaRPr lang="en-US"/>
        </a:p>
      </dgm:t>
    </dgm:pt>
    <dgm:pt modelId="{DF5FB9C2-B6EC-41B1-8C72-FBDC59FCCB65}" type="pres">
      <dgm:prSet presAssocID="{5F47D60D-E77F-468A-B80C-7FF8E0FE92AC}" presName="root" presStyleCnt="0">
        <dgm:presLayoutVars>
          <dgm:dir/>
          <dgm:resizeHandles val="exact"/>
        </dgm:presLayoutVars>
      </dgm:prSet>
      <dgm:spPr/>
    </dgm:pt>
    <dgm:pt modelId="{296D70D3-2487-43A4-B916-85B58498A365}" type="pres">
      <dgm:prSet presAssocID="{77A6DC1C-4C22-4737-92E7-ED3006244415}" presName="compNode" presStyleCnt="0"/>
      <dgm:spPr/>
    </dgm:pt>
    <dgm:pt modelId="{CF982A31-E1BF-4DD0-8CF0-E37D99F07B27}" type="pres">
      <dgm:prSet presAssocID="{77A6DC1C-4C22-4737-92E7-ED3006244415}" presName="bgRect" presStyleLbl="bgShp" presStyleIdx="0" presStyleCnt="2" custScaleY="136955" custLinFactNeighborX="0" custLinFactNeighborY="-23227"/>
      <dgm:spPr/>
    </dgm:pt>
    <dgm:pt modelId="{D2E8ACE4-A4FD-4703-8DDF-07CF464E59AB}" type="pres">
      <dgm:prSet presAssocID="{77A6DC1C-4C22-4737-92E7-ED300624441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4642392-98F6-4519-92B4-712285D056E7}" type="pres">
      <dgm:prSet presAssocID="{77A6DC1C-4C22-4737-92E7-ED3006244415}" presName="spaceRect" presStyleCnt="0"/>
      <dgm:spPr/>
    </dgm:pt>
    <dgm:pt modelId="{8B2657D4-D0B8-4116-AA74-9323F27E5E59}" type="pres">
      <dgm:prSet presAssocID="{77A6DC1C-4C22-4737-92E7-ED3006244415}" presName="parTx" presStyleLbl="revTx" presStyleIdx="0" presStyleCnt="2" custScaleY="135456" custLinFactNeighborX="-2758" custLinFactNeighborY="-12787">
        <dgm:presLayoutVars>
          <dgm:chMax val="0"/>
          <dgm:chPref val="0"/>
        </dgm:presLayoutVars>
      </dgm:prSet>
      <dgm:spPr/>
    </dgm:pt>
    <dgm:pt modelId="{4EF97180-29FC-4922-85E1-D37EFCD5B771}" type="pres">
      <dgm:prSet presAssocID="{E281CCE9-0589-4A69-B3FC-CED40339D4AE}" presName="sibTrans" presStyleCnt="0"/>
      <dgm:spPr/>
    </dgm:pt>
    <dgm:pt modelId="{16BB9151-FC9D-4B7A-BD62-7E8805A40467}" type="pres">
      <dgm:prSet presAssocID="{D8F27CFC-D129-4C12-917D-2C40FCE4F58C}" presName="compNode" presStyleCnt="0"/>
      <dgm:spPr/>
    </dgm:pt>
    <dgm:pt modelId="{D79AE4E3-628D-48DF-A5D9-8305B2F62970}" type="pres">
      <dgm:prSet presAssocID="{D8F27CFC-D129-4C12-917D-2C40FCE4F58C}" presName="bgRect" presStyleLbl="bgShp" presStyleIdx="1" presStyleCnt="2" custScaleY="121096"/>
      <dgm:spPr/>
    </dgm:pt>
    <dgm:pt modelId="{B26128D8-949C-48B3-BE49-9DDB5A628DC0}" type="pres">
      <dgm:prSet presAssocID="{D8F27CFC-D129-4C12-917D-2C40FCE4F5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nner"/>
        </a:ext>
      </dgm:extLst>
    </dgm:pt>
    <dgm:pt modelId="{F83F858E-13F3-4BAE-BBCD-3CA597A41F2D}" type="pres">
      <dgm:prSet presAssocID="{D8F27CFC-D129-4C12-917D-2C40FCE4F58C}" presName="spaceRect" presStyleCnt="0"/>
      <dgm:spPr/>
    </dgm:pt>
    <dgm:pt modelId="{80917AE9-BA45-4A31-A892-171D850C56D7}" type="pres">
      <dgm:prSet presAssocID="{D8F27CFC-D129-4C12-917D-2C40FCE4F58C}" presName="parTx" presStyleLbl="revTx" presStyleIdx="1" presStyleCnt="2" custLinFactNeighborX="-2390" custLinFactNeighborY="-14845">
        <dgm:presLayoutVars>
          <dgm:chMax val="0"/>
          <dgm:chPref val="0"/>
        </dgm:presLayoutVars>
      </dgm:prSet>
      <dgm:spPr/>
    </dgm:pt>
  </dgm:ptLst>
  <dgm:cxnLst>
    <dgm:cxn modelId="{29F86122-DCB7-4953-944B-A60D51D1F04F}" srcId="{5F47D60D-E77F-468A-B80C-7FF8E0FE92AC}" destId="{D8F27CFC-D129-4C12-917D-2C40FCE4F58C}" srcOrd="1" destOrd="0" parTransId="{1EA960FA-2B98-4409-AD78-6A4A71657A3C}" sibTransId="{9848694E-9616-4A58-8162-B9E36167B886}"/>
    <dgm:cxn modelId="{CF63D12D-4217-4C82-9B36-2E141623242B}" srcId="{5F47D60D-E77F-468A-B80C-7FF8E0FE92AC}" destId="{77A6DC1C-4C22-4737-92E7-ED3006244415}" srcOrd="0" destOrd="0" parTransId="{E094E83C-9ADB-42EA-A41C-2B414C6317F1}" sibTransId="{E281CCE9-0589-4A69-B3FC-CED40339D4AE}"/>
    <dgm:cxn modelId="{A7D69C37-2618-49A9-822D-A9641B735B20}" type="presOf" srcId="{5F47D60D-E77F-468A-B80C-7FF8E0FE92AC}" destId="{DF5FB9C2-B6EC-41B1-8C72-FBDC59FCCB65}" srcOrd="0" destOrd="0" presId="urn:microsoft.com/office/officeart/2018/2/layout/IconVerticalSolidList"/>
    <dgm:cxn modelId="{A9DB6BC1-81E8-4519-B67B-A0ECF9876239}" type="presOf" srcId="{D8F27CFC-D129-4C12-917D-2C40FCE4F58C}" destId="{80917AE9-BA45-4A31-A892-171D850C56D7}" srcOrd="0" destOrd="0" presId="urn:microsoft.com/office/officeart/2018/2/layout/IconVerticalSolidList"/>
    <dgm:cxn modelId="{D26FB7F8-9DA0-4CB7-9797-2A8A67D6DC22}" type="presOf" srcId="{77A6DC1C-4C22-4737-92E7-ED3006244415}" destId="{8B2657D4-D0B8-4116-AA74-9323F27E5E59}" srcOrd="0" destOrd="0" presId="urn:microsoft.com/office/officeart/2018/2/layout/IconVerticalSolidList"/>
    <dgm:cxn modelId="{EBEB1246-DA09-41FF-9C75-0E09D18A9BF5}" type="presParOf" srcId="{DF5FB9C2-B6EC-41B1-8C72-FBDC59FCCB65}" destId="{296D70D3-2487-43A4-B916-85B58498A365}" srcOrd="0" destOrd="0" presId="urn:microsoft.com/office/officeart/2018/2/layout/IconVerticalSolidList"/>
    <dgm:cxn modelId="{BF2F353C-8A85-42EE-8906-2EAACD4857C9}" type="presParOf" srcId="{296D70D3-2487-43A4-B916-85B58498A365}" destId="{CF982A31-E1BF-4DD0-8CF0-E37D99F07B27}" srcOrd="0" destOrd="0" presId="urn:microsoft.com/office/officeart/2018/2/layout/IconVerticalSolidList"/>
    <dgm:cxn modelId="{85F402F1-D681-45D3-8955-284EA651DECC}" type="presParOf" srcId="{296D70D3-2487-43A4-B916-85B58498A365}" destId="{D2E8ACE4-A4FD-4703-8DDF-07CF464E59AB}" srcOrd="1" destOrd="0" presId="urn:microsoft.com/office/officeart/2018/2/layout/IconVerticalSolidList"/>
    <dgm:cxn modelId="{1DEAEB79-C1E2-4C3F-8229-E398E2240C5E}" type="presParOf" srcId="{296D70D3-2487-43A4-B916-85B58498A365}" destId="{04642392-98F6-4519-92B4-712285D056E7}" srcOrd="2" destOrd="0" presId="urn:microsoft.com/office/officeart/2018/2/layout/IconVerticalSolidList"/>
    <dgm:cxn modelId="{025507F4-3AC1-4D5B-A9BA-5E6157FFAAC5}" type="presParOf" srcId="{296D70D3-2487-43A4-B916-85B58498A365}" destId="{8B2657D4-D0B8-4116-AA74-9323F27E5E59}" srcOrd="3" destOrd="0" presId="urn:microsoft.com/office/officeart/2018/2/layout/IconVerticalSolidList"/>
    <dgm:cxn modelId="{1A5BC518-65CD-4EBD-A59A-F1C6008D9F05}" type="presParOf" srcId="{DF5FB9C2-B6EC-41B1-8C72-FBDC59FCCB65}" destId="{4EF97180-29FC-4922-85E1-D37EFCD5B771}" srcOrd="1" destOrd="0" presId="urn:microsoft.com/office/officeart/2018/2/layout/IconVerticalSolidList"/>
    <dgm:cxn modelId="{CD9C4542-F350-4640-984B-A53D3CEED3C8}" type="presParOf" srcId="{DF5FB9C2-B6EC-41B1-8C72-FBDC59FCCB65}" destId="{16BB9151-FC9D-4B7A-BD62-7E8805A40467}" srcOrd="2" destOrd="0" presId="urn:microsoft.com/office/officeart/2018/2/layout/IconVerticalSolidList"/>
    <dgm:cxn modelId="{0B904639-2D9D-4761-A5FC-72B7EB4D9BF8}" type="presParOf" srcId="{16BB9151-FC9D-4B7A-BD62-7E8805A40467}" destId="{D79AE4E3-628D-48DF-A5D9-8305B2F62970}" srcOrd="0" destOrd="0" presId="urn:microsoft.com/office/officeart/2018/2/layout/IconVerticalSolidList"/>
    <dgm:cxn modelId="{B429FCD8-D0BD-42E6-B2D3-F6D526589AF5}" type="presParOf" srcId="{16BB9151-FC9D-4B7A-BD62-7E8805A40467}" destId="{B26128D8-949C-48B3-BE49-9DDB5A628DC0}" srcOrd="1" destOrd="0" presId="urn:microsoft.com/office/officeart/2018/2/layout/IconVerticalSolidList"/>
    <dgm:cxn modelId="{7742B366-C550-42A5-9726-248586750A07}" type="presParOf" srcId="{16BB9151-FC9D-4B7A-BD62-7E8805A40467}" destId="{F83F858E-13F3-4BAE-BBCD-3CA597A41F2D}" srcOrd="2" destOrd="0" presId="urn:microsoft.com/office/officeart/2018/2/layout/IconVerticalSolidList"/>
    <dgm:cxn modelId="{24214F51-B749-4AD0-868F-75E28486D7F7}" type="presParOf" srcId="{16BB9151-FC9D-4B7A-BD62-7E8805A40467}" destId="{80917AE9-BA45-4A31-A892-171D850C56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82A31-E1BF-4DD0-8CF0-E37D99F07B27}">
      <dsp:nvSpPr>
        <dsp:cNvPr id="0" name=""/>
        <dsp:cNvSpPr/>
      </dsp:nvSpPr>
      <dsp:spPr>
        <a:xfrm>
          <a:off x="0" y="0"/>
          <a:ext cx="11229516" cy="22890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8ACE4-A4FD-4703-8DDF-07CF464E59AB}">
      <dsp:nvSpPr>
        <dsp:cNvPr id="0" name=""/>
        <dsp:cNvSpPr/>
      </dsp:nvSpPr>
      <dsp:spPr>
        <a:xfrm>
          <a:off x="505599" y="698254"/>
          <a:ext cx="919271" cy="919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657D4-D0B8-4116-AA74-9323F27E5E59}">
      <dsp:nvSpPr>
        <dsp:cNvPr id="0" name=""/>
        <dsp:cNvSpPr/>
      </dsp:nvSpPr>
      <dsp:spPr>
        <a:xfrm>
          <a:off x="1674002" y="0"/>
          <a:ext cx="9299045" cy="226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90" tIns="176890" rIns="176890" bIns="1768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วิศวกรรมย้อนกลับ (</a:t>
          </a:r>
          <a:r>
            <a:rPr lang="pl-PL" sz="2000" kern="1200" dirty="0"/>
            <a:t>Reverse engineering</a:t>
          </a:r>
          <a:r>
            <a:rPr lang="th-TH" sz="2000" kern="1200" dirty="0"/>
            <a:t>) คือกระบวนการวัดขนาดชิ้นงานด้วยเครื่องมือวัดที่มีความแม่นยำ โดยมีวัตถุประสงค์เพื่อหาขนาดรูปทรง และวิธีการในการขึ้นรูปผลิตภัณฑ์ วิศวกรรมย้อนกลับใช้ใน</a:t>
          </a:r>
          <a:r>
            <a:rPr lang="th-TH" sz="2000" kern="1200" dirty="0" err="1"/>
            <a:t>การทำ</a:t>
          </a:r>
          <a:r>
            <a:rPr lang="th-TH" sz="2000" kern="1200" dirty="0"/>
            <a:t>ซ้ำผลิตภัณฑ์ที่มีอยู่แล้วให้มีรูปทรงและขนาดที่เหมือนกันกับต้นแบบที่ไม่มีแบบ </a:t>
          </a:r>
          <a:r>
            <a:rPr lang="en-US" sz="2000" kern="1200" dirty="0"/>
            <a:t>3 </a:t>
          </a:r>
          <a:r>
            <a:rPr lang="th-TH" sz="2000" kern="1200" dirty="0"/>
            <a:t>มิติของชิ้นงาน การสแกน </a:t>
          </a:r>
          <a:r>
            <a:rPr lang="en-US" sz="2000" kern="1200" dirty="0"/>
            <a:t>3 </a:t>
          </a:r>
          <a:r>
            <a:rPr lang="th-TH" sz="2000" kern="1200" dirty="0"/>
            <a:t>มิติเป็นวิธีการทำวิศวกรรมย้อนกลับที่ง่ายที่สุด แต่อย่างไรก็ตามการวัดขนาดชิ้นงานด้วยการสแกนอาจเกิดความผิดพลาดได้ถ้าหากชิ้นงานมีขนาดใหญ่</a:t>
          </a:r>
          <a:endParaRPr lang="en-US" sz="2000" kern="1200" dirty="0"/>
        </a:p>
      </dsp:txBody>
      <dsp:txXfrm>
        <a:off x="1674002" y="0"/>
        <a:ext cx="9299045" cy="2264015"/>
      </dsp:txXfrm>
    </dsp:sp>
    <dsp:sp modelId="{D79AE4E3-628D-48DF-A5D9-8305B2F62970}">
      <dsp:nvSpPr>
        <dsp:cNvPr id="0" name=""/>
        <dsp:cNvSpPr/>
      </dsp:nvSpPr>
      <dsp:spPr>
        <a:xfrm>
          <a:off x="0" y="2654299"/>
          <a:ext cx="11229516" cy="2024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128D8-949C-48B3-BE49-9DDB5A628DC0}">
      <dsp:nvSpPr>
        <dsp:cNvPr id="0" name=""/>
        <dsp:cNvSpPr/>
      </dsp:nvSpPr>
      <dsp:spPr>
        <a:xfrm>
          <a:off x="505599" y="3206664"/>
          <a:ext cx="919271" cy="919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17AE9-BA45-4A31-A892-171D850C56D7}">
      <dsp:nvSpPr>
        <dsp:cNvPr id="0" name=""/>
        <dsp:cNvSpPr/>
      </dsp:nvSpPr>
      <dsp:spPr>
        <a:xfrm>
          <a:off x="1708223" y="2582479"/>
          <a:ext cx="9299045" cy="167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90" tIns="176890" rIns="176890" bIns="17689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ความ</a:t>
          </a:r>
          <a:r>
            <a:rPr lang="th-TH" sz="2400" kern="1200" dirty="0"/>
            <a:t>ผิดพลาดที่เกิดขึ้นจากการวัดเกิดได้จากหลายปัจจัย</a:t>
          </a:r>
          <a:r>
            <a:rPr lang="en-US" sz="2400" kern="1200" dirty="0"/>
            <a:t>: </a:t>
          </a:r>
          <a:r>
            <a:rPr lang="th-TH" sz="2400" kern="1200" dirty="0"/>
            <a:t>ความแม่นยำของเครื่องสแกน รูปร่างของชิ้นงาน พื้นผิวของชิ้นงาน เงื่อนไขในการสแกน</a:t>
          </a:r>
          <a:endParaRPr lang="en-US" sz="2400" kern="1200" dirty="0"/>
        </a:p>
      </dsp:txBody>
      <dsp:txXfrm>
        <a:off x="1708223" y="2582479"/>
        <a:ext cx="9299045" cy="167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28-Oct-20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1CF2-E3D2-428B-861A-B7176EA29A56}" type="datetime1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Mihaela ULMEANU, Cristian DOICIN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582-9833-415C-8454-FD050AC9F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4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28-Oct-20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225" y="4493753"/>
            <a:ext cx="8950284" cy="875879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002060"/>
                </a:solidFill>
              </a:rPr>
              <a:t>Developers: Dorota </a:t>
            </a:r>
            <a:r>
              <a:rPr lang="en-GB" sz="2400" dirty="0" err="1">
                <a:solidFill>
                  <a:srgbClr val="002060"/>
                </a:solidFill>
              </a:rPr>
              <a:t>Klimecka</a:t>
            </a:r>
            <a:r>
              <a:rPr lang="en-GB" sz="2400" dirty="0">
                <a:solidFill>
                  <a:srgbClr val="002060"/>
                </a:solidFill>
              </a:rPr>
              <a:t>-Tatar and </a:t>
            </a:r>
            <a:r>
              <a:rPr lang="ro-RO" sz="2400" dirty="0">
                <a:solidFill>
                  <a:srgbClr val="002060"/>
                </a:solidFill>
              </a:rPr>
              <a:t>Mihaela Ulmeanu</a:t>
            </a:r>
            <a:endParaRPr lang="sv-SE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Course </a:t>
            </a:r>
            <a:r>
              <a:rPr lang="ro-RO" sz="3200" dirty="0">
                <a:solidFill>
                  <a:srgbClr val="002060"/>
                </a:solidFill>
              </a:rPr>
              <a:t>12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GB" sz="3200" dirty="0">
                <a:solidFill>
                  <a:srgbClr val="002060"/>
                </a:solidFill>
              </a:rPr>
              <a:t>Additive Manufacturing for Industry 4.0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5FE6DA-FFE7-4EB8-BA67-4FE97D894B1B}"/>
              </a:ext>
            </a:extLst>
          </p:cNvPr>
          <p:cNvSpPr txBox="1">
            <a:spLocks/>
          </p:cNvSpPr>
          <p:nvPr/>
        </p:nvSpPr>
        <p:spPr>
          <a:xfrm>
            <a:off x="1070427" y="342900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200" dirty="0">
                <a:solidFill>
                  <a:srgbClr val="002060"/>
                </a:solidFill>
              </a:rPr>
              <a:t>ปฏิบัติการที่ </a:t>
            </a:r>
            <a:r>
              <a:rPr lang="en-GB" sz="3200" dirty="0">
                <a:solidFill>
                  <a:srgbClr val="002060"/>
                </a:solidFill>
              </a:rPr>
              <a:t>4 – </a:t>
            </a:r>
            <a:r>
              <a:rPr lang="th-TH" sz="3200" dirty="0">
                <a:solidFill>
                  <a:srgbClr val="002060"/>
                </a:solidFill>
              </a:rPr>
              <a:t>เอกสารประกอบการเรียน</a:t>
            </a:r>
            <a:r>
              <a:rPr lang="en-GB" sz="3200" dirty="0">
                <a:solidFill>
                  <a:srgbClr val="002060"/>
                </a:solidFill>
              </a:rPr>
              <a:t> (L)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06917A-98E4-4414-88F2-F151A55B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38" y="1411713"/>
            <a:ext cx="4738211" cy="888031"/>
          </a:xfrm>
        </p:spPr>
        <p:txBody>
          <a:bodyPr/>
          <a:lstStyle/>
          <a:p>
            <a:pPr algn="l"/>
            <a:r>
              <a:rPr lang="th-TH" dirty="0"/>
              <a:t>หัวข้อปฏิบัติการ</a:t>
            </a:r>
            <a:r>
              <a:rPr lang="en-GB" dirty="0"/>
              <a:t>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72C422-E472-485B-B3F9-7FBF1D1F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78" y="2379504"/>
            <a:ext cx="11229516" cy="10494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dirty="0"/>
              <a:t>3D scanning and creating technical models - measuring accuracy and mapping ability</a:t>
            </a:r>
            <a:endParaRPr lang="th-TH" dirty="0"/>
          </a:p>
          <a:p>
            <a:r>
              <a:rPr lang="th-TH" dirty="0"/>
              <a:t>การสแกน </a:t>
            </a:r>
            <a:r>
              <a:rPr lang="en-US" dirty="0"/>
              <a:t>3 </a:t>
            </a:r>
            <a:r>
              <a:rPr lang="th-TH" dirty="0"/>
              <a:t>มิติ และเทคนิคการสร้างแบบจำลอง</a:t>
            </a:r>
            <a:r>
              <a:rPr lang="en-US" dirty="0"/>
              <a:t>-</a:t>
            </a:r>
            <a:r>
              <a:rPr lang="th-TH" dirty="0"/>
              <a:t>การวัดความแม่นยำและความสามารถในการสแกน</a:t>
            </a:r>
            <a:endParaRPr lang="en-GB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F4CE681E-4125-40A6-8882-22BDA99D4852}"/>
              </a:ext>
            </a:extLst>
          </p:cNvPr>
          <p:cNvSpPr txBox="1">
            <a:spLocks/>
          </p:cNvSpPr>
          <p:nvPr/>
        </p:nvSpPr>
        <p:spPr>
          <a:xfrm>
            <a:off x="378538" y="3429000"/>
            <a:ext cx="473821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th-TH" dirty="0"/>
              <a:t>วัตถุประสงค์</a:t>
            </a:r>
            <a:r>
              <a:rPr lang="en-GB" dirty="0"/>
              <a:t>: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7E0A746-B21D-4B80-AA3F-F34532E12DE6}"/>
              </a:ext>
            </a:extLst>
          </p:cNvPr>
          <p:cNvSpPr txBox="1">
            <a:spLocks/>
          </p:cNvSpPr>
          <p:nvPr/>
        </p:nvSpPr>
        <p:spPr>
          <a:xfrm>
            <a:off x="709278" y="4396791"/>
            <a:ext cx="11229516" cy="1049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เพื่อหาความแม่นยำในการวัดขนาดชิ้นงานด้วยการสแกน </a:t>
            </a:r>
            <a:r>
              <a:rPr lang="en-US" dirty="0"/>
              <a:t>3 </a:t>
            </a:r>
            <a:r>
              <a:rPr lang="th-TH" dirty="0"/>
              <a:t>มิติ </a:t>
            </a:r>
            <a:r>
              <a:rPr lang="en-US" dirty="0"/>
              <a:t>–</a:t>
            </a:r>
            <a:r>
              <a:rPr lang="th-TH" dirty="0"/>
              <a:t> วัดความผิดพลาดใน</a:t>
            </a:r>
            <a:r>
              <a:rPr lang="th-TH" dirty="0" err="1"/>
              <a:t>การทำ</a:t>
            </a:r>
            <a:r>
              <a:rPr lang="th-TH" dirty="0"/>
              <a:t>วิศวกรรมย้อนกลับ </a:t>
            </a:r>
            <a:r>
              <a:rPr lang="en-US" dirty="0"/>
              <a:t>(Reverse Engineering)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46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368D-BE3F-4B9F-BAE9-936F470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บทนำ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B84043-53DC-48A9-9B25-25961AA8A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174084"/>
              </p:ext>
            </p:extLst>
          </p:nvPr>
        </p:nvGraphicFramePr>
        <p:xfrm>
          <a:off x="475813" y="1468877"/>
          <a:ext cx="11229516" cy="469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6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1D8D94-470E-4136-842A-043DE451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ขั้นตอนการปฏิบัติ </a:t>
            </a:r>
            <a:r>
              <a:rPr lang="en-GB" dirty="0"/>
              <a:t>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56900-0757-4362-9AFC-BFA5F35C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h-TH" dirty="0"/>
              <a:t>เตรียมเครื่องสแกน เช่น </a:t>
            </a:r>
            <a:r>
              <a:rPr lang="pl-PL" dirty="0"/>
              <a:t>EinScan-SE 3D SCANNER </a:t>
            </a:r>
            <a:r>
              <a:rPr lang="th-TH" dirty="0"/>
              <a:t>หรือ</a:t>
            </a:r>
            <a:r>
              <a:rPr lang="pl-PL" dirty="0"/>
              <a:t> EinScan Pro 2X Handheld Scanner</a:t>
            </a:r>
            <a:r>
              <a:rPr lang="th-TH" dirty="0"/>
              <a:t> เวอร์เนียร์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วัดขนาดเส้นผ่านศูนย์กลางของวัตถุด้วยเวอร์เนียร์</a:t>
            </a:r>
            <a:r>
              <a:rPr lang="en-US" dirty="0"/>
              <a:t>- </a:t>
            </a:r>
            <a:r>
              <a:rPr lang="th-TH" dirty="0"/>
              <a:t>วัดตามตำแหน่งที่ระบุในภาพ</a:t>
            </a:r>
            <a:r>
              <a:rPr lang="en-US" dirty="0"/>
              <a:t>-</a:t>
            </a:r>
            <a:r>
              <a:rPr lang="th-TH" dirty="0"/>
              <a:t>วัด </a:t>
            </a:r>
            <a:r>
              <a:rPr lang="en-US" dirty="0"/>
              <a:t>8 </a:t>
            </a:r>
            <a:r>
              <a:rPr lang="th-TH" dirty="0"/>
              <a:t>ครั้งในแต่ละตำแหน่ง </a:t>
            </a:r>
            <a:r>
              <a:rPr lang="en-US" dirty="0"/>
              <a:t>A, B, C </a:t>
            </a:r>
            <a:r>
              <a:rPr lang="th-TH" dirty="0"/>
              <a:t>บันทึกผลในตารางที่ </a:t>
            </a:r>
            <a:r>
              <a:rPr lang="en-US" dirty="0"/>
              <a:t>1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ติดตั้งวัตถุที่ต้องการวัดบนขาตั้ง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เริ่มต้นสแกน </a:t>
            </a:r>
            <a:r>
              <a:rPr lang="en-US" dirty="0"/>
              <a:t>3 </a:t>
            </a:r>
            <a:r>
              <a:rPr lang="th-TH" dirty="0"/>
              <a:t>มิติ และต้องทำการสอบเทียบก่อนการใช้งานเครื่องสแกน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1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C9CA-5403-4E93-AA32-2C5DBA40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ขั้นตอนการปฏิบัติ </a:t>
            </a:r>
            <a:r>
              <a:rPr lang="en-GB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1D21-E2DA-44E0-91F1-4B25948DF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2"/>
            <a:ext cx="11229516" cy="463900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h-TH" dirty="0"/>
              <a:t>บันทึกจุดที่ได้จากการสแกน </a:t>
            </a:r>
            <a:r>
              <a:rPr lang="en-US" dirty="0"/>
              <a:t>(Cloud point) </a:t>
            </a:r>
            <a:r>
              <a:rPr lang="th-TH" dirty="0"/>
              <a:t>ใช้ </a:t>
            </a:r>
            <a:r>
              <a:rPr lang="en-US" dirty="0"/>
              <a:t>STL </a:t>
            </a:r>
            <a:r>
              <a:rPr lang="th-TH" dirty="0"/>
              <a:t>ไฟล์สำหรับการสร้างแบบ </a:t>
            </a:r>
            <a:r>
              <a:rPr lang="en-US" dirty="0"/>
              <a:t>3 </a:t>
            </a:r>
            <a:r>
              <a:rPr lang="th-TH" dirty="0"/>
              <a:t>มิติ </a:t>
            </a:r>
            <a:r>
              <a:rPr lang="en-US" dirty="0"/>
              <a:t>(</a:t>
            </a:r>
            <a:r>
              <a:rPr lang="pl-PL" dirty="0"/>
              <a:t>three projections – preferably: front view - A, side view - B, top view - C)</a:t>
            </a:r>
            <a:r>
              <a:rPr lang="en-US" dirty="0"/>
              <a:t> </a:t>
            </a:r>
            <a:r>
              <a:rPr lang="th-TH" dirty="0"/>
              <a:t>บันทึกผลการวัดทั้ง </a:t>
            </a:r>
            <a:r>
              <a:rPr lang="en-US" dirty="0"/>
              <a:t>8 </a:t>
            </a:r>
            <a:r>
              <a:rPr lang="th-TH" dirty="0"/>
              <a:t>ตำแหน่งในตารางที่ </a:t>
            </a:r>
            <a:r>
              <a:rPr lang="en-US" dirty="0"/>
              <a:t>2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ใช้โปรแกรม </a:t>
            </a:r>
            <a:r>
              <a:rPr lang="en-US" dirty="0"/>
              <a:t>Excel </a:t>
            </a:r>
            <a:r>
              <a:rPr lang="th-TH" dirty="0"/>
              <a:t>ในการเก็บข้อมูลจุดที่ได้จากการสแกน เปรียบเทียบผลที่ได้กับการวัดด้วยเวอเนียร์ วิเคราะห์ค่าความผิดพลาด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ทดลองวัดขนาดที่พื้นผิวที่มีค่าความราบเรียบที่แตกต่างกัน เงื่อนไขในการสแกนที่แตกต่างกัน เปรียบเทียบผลที่ได้เมื่อทำการสแกนด้วยเครื่องสแกน </a:t>
            </a:r>
            <a:r>
              <a:rPr lang="en-US" dirty="0"/>
              <a:t>3 </a:t>
            </a:r>
            <a:r>
              <a:rPr lang="th-TH" dirty="0"/>
              <a:t>มิติ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51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E9DD-3E33-4FB5-9B59-9DA271C3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u="sng" dirty="0"/>
              <a:t>การเตรียมวัตถุสำหรับการสแกน</a:t>
            </a:r>
            <a:r>
              <a:rPr lang="pl-PL" u="sng" dirty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83E64-A387-4A20-9653-98D9882E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5039769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กำหนดตำแหน่งในการวัดตามเส้นรอบวงของวัตถุ</a:t>
            </a:r>
            <a:r>
              <a:rPr lang="pl-PL" dirty="0"/>
              <a:t>:</a:t>
            </a:r>
            <a:endParaRPr lang="en-GB" dirty="0"/>
          </a:p>
          <a:p>
            <a:pPr lvl="0"/>
            <a:r>
              <a:rPr lang="pl-PL" dirty="0"/>
              <a:t>A – front view </a:t>
            </a:r>
            <a:endParaRPr lang="en-GB" dirty="0"/>
          </a:p>
          <a:p>
            <a:pPr lvl="0"/>
            <a:r>
              <a:rPr lang="pl-PL" dirty="0"/>
              <a:t>B – side view </a:t>
            </a:r>
            <a:endParaRPr lang="en-GB" dirty="0"/>
          </a:p>
          <a:p>
            <a:pPr lvl="0"/>
            <a:r>
              <a:rPr lang="pl-PL" dirty="0"/>
              <a:t>C – top view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Main Facilities | Tokyo R&amp;D Composite">
            <a:extLst>
              <a:ext uri="{FF2B5EF4-FFF2-40B4-BE49-F238E27FC236}">
                <a16:creationId xmlns:a16="http://schemas.microsoft.com/office/drawing/2014/main" id="{627C2BC0-EB3C-41BF-926D-8AC54918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29" y="133670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F2E3E1-0BC0-4154-84F9-B1CA9B7024E3}"/>
              </a:ext>
            </a:extLst>
          </p:cNvPr>
          <p:cNvSpPr/>
          <p:nvPr/>
        </p:nvSpPr>
        <p:spPr>
          <a:xfrm>
            <a:off x="4884241" y="5521295"/>
            <a:ext cx="4882329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1  Model of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 </a:t>
            </a:r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markers</a:t>
            </a:r>
            <a:endParaRPr lang="en-GB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6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8CE4-7EA1-493D-8AEE-17D7EA1B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 anchor="ctr">
            <a:normAutofit fontScale="90000"/>
          </a:bodyPr>
          <a:lstStyle/>
          <a:p>
            <a:r>
              <a:rPr lang="pl-PL" sz="1800" dirty="0"/>
              <a:t>Table 1. </a:t>
            </a:r>
            <a:r>
              <a:rPr lang="th-TH" sz="1800" dirty="0"/>
              <a:t>ตารางบันทึกผลการวัดขนาดวัตถุด้วยเวอเนียร์</a:t>
            </a:r>
            <a:br>
              <a:rPr lang="pl-PL" sz="1800" dirty="0"/>
            </a:br>
            <a:r>
              <a:rPr lang="pl-PL" sz="1800" dirty="0"/>
              <a:t>(</a:t>
            </a:r>
            <a:r>
              <a:rPr lang="th-TH" sz="1800" dirty="0"/>
              <a:t>ผลการวัดมีทศนิยม </a:t>
            </a:r>
            <a:r>
              <a:rPr lang="en-US" sz="1800" dirty="0"/>
              <a:t>2 </a:t>
            </a:r>
            <a:r>
              <a:rPr lang="th-TH" sz="1800" dirty="0"/>
              <a:t>ตำแหน่ง</a:t>
            </a:r>
            <a:r>
              <a:rPr lang="pl-PL" sz="1800" dirty="0"/>
              <a:t>)</a:t>
            </a:r>
            <a:br>
              <a:rPr lang="en-GB" sz="1800" dirty="0"/>
            </a:br>
            <a:endParaRPr lang="en-GB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086EE0-81E2-49AA-86E0-1F9F1196C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20153"/>
              </p:ext>
            </p:extLst>
          </p:nvPr>
        </p:nvGraphicFramePr>
        <p:xfrm>
          <a:off x="475814" y="1724103"/>
          <a:ext cx="11229518" cy="4242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750">
                  <a:extLst>
                    <a:ext uri="{9D8B030D-6E8A-4147-A177-3AD203B41FA5}">
                      <a16:colId xmlns:a16="http://schemas.microsoft.com/office/drawing/2014/main" val="1927402057"/>
                    </a:ext>
                  </a:extLst>
                </a:gridCol>
                <a:gridCol w="1889335">
                  <a:extLst>
                    <a:ext uri="{9D8B030D-6E8A-4147-A177-3AD203B41FA5}">
                      <a16:colId xmlns:a16="http://schemas.microsoft.com/office/drawing/2014/main" val="2335912266"/>
                    </a:ext>
                  </a:extLst>
                </a:gridCol>
                <a:gridCol w="957535">
                  <a:extLst>
                    <a:ext uri="{9D8B030D-6E8A-4147-A177-3AD203B41FA5}">
                      <a16:colId xmlns:a16="http://schemas.microsoft.com/office/drawing/2014/main" val="3339780159"/>
                    </a:ext>
                  </a:extLst>
                </a:gridCol>
                <a:gridCol w="957535">
                  <a:extLst>
                    <a:ext uri="{9D8B030D-6E8A-4147-A177-3AD203B41FA5}">
                      <a16:colId xmlns:a16="http://schemas.microsoft.com/office/drawing/2014/main" val="2827599631"/>
                    </a:ext>
                  </a:extLst>
                </a:gridCol>
                <a:gridCol w="957535">
                  <a:extLst>
                    <a:ext uri="{9D8B030D-6E8A-4147-A177-3AD203B41FA5}">
                      <a16:colId xmlns:a16="http://schemas.microsoft.com/office/drawing/2014/main" val="2411338587"/>
                    </a:ext>
                  </a:extLst>
                </a:gridCol>
                <a:gridCol w="957535">
                  <a:extLst>
                    <a:ext uri="{9D8B030D-6E8A-4147-A177-3AD203B41FA5}">
                      <a16:colId xmlns:a16="http://schemas.microsoft.com/office/drawing/2014/main" val="3116167010"/>
                    </a:ext>
                  </a:extLst>
                </a:gridCol>
                <a:gridCol w="957535">
                  <a:extLst>
                    <a:ext uri="{9D8B030D-6E8A-4147-A177-3AD203B41FA5}">
                      <a16:colId xmlns:a16="http://schemas.microsoft.com/office/drawing/2014/main" val="784540624"/>
                    </a:ext>
                  </a:extLst>
                </a:gridCol>
                <a:gridCol w="957535">
                  <a:extLst>
                    <a:ext uri="{9D8B030D-6E8A-4147-A177-3AD203B41FA5}">
                      <a16:colId xmlns:a16="http://schemas.microsoft.com/office/drawing/2014/main" val="731255538"/>
                    </a:ext>
                  </a:extLst>
                </a:gridCol>
                <a:gridCol w="957535">
                  <a:extLst>
                    <a:ext uri="{9D8B030D-6E8A-4147-A177-3AD203B41FA5}">
                      <a16:colId xmlns:a16="http://schemas.microsoft.com/office/drawing/2014/main" val="1456435827"/>
                    </a:ext>
                  </a:extLst>
                </a:gridCol>
                <a:gridCol w="957535">
                  <a:extLst>
                    <a:ext uri="{9D8B030D-6E8A-4147-A177-3AD203B41FA5}">
                      <a16:colId xmlns:a16="http://schemas.microsoft.com/office/drawing/2014/main" val="1849986555"/>
                    </a:ext>
                  </a:extLst>
                </a:gridCol>
                <a:gridCol w="1055153">
                  <a:extLst>
                    <a:ext uri="{9D8B030D-6E8A-4147-A177-3AD203B41FA5}">
                      <a16:colId xmlns:a16="http://schemas.microsoft.com/office/drawing/2014/main" val="3512391875"/>
                    </a:ext>
                  </a:extLst>
                </a:gridCol>
              </a:tblGrid>
              <a:tr h="483916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Manual measurement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526561"/>
                  </a:ext>
                </a:extLst>
              </a:tr>
              <a:tr h="9396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View / projection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D</a:t>
                      </a:r>
                      <a:r>
                        <a:rPr lang="pl-PL" sz="2800" baseline="-25000">
                          <a:effectLst/>
                        </a:rPr>
                        <a:t>1</a:t>
                      </a:r>
                      <a:r>
                        <a:rPr lang="pl-PL" sz="2800">
                          <a:effectLst/>
                        </a:rPr>
                        <a:t>,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mm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D</a:t>
                      </a:r>
                      <a:r>
                        <a:rPr lang="pl-PL" sz="2800" baseline="-25000">
                          <a:effectLst/>
                        </a:rPr>
                        <a:t>2</a:t>
                      </a:r>
                      <a:r>
                        <a:rPr lang="pl-PL" sz="2800">
                          <a:effectLst/>
                        </a:rPr>
                        <a:t>,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mm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D</a:t>
                      </a:r>
                      <a:r>
                        <a:rPr lang="pl-PL" sz="2800" baseline="-25000">
                          <a:effectLst/>
                        </a:rPr>
                        <a:t>3</a:t>
                      </a:r>
                      <a:r>
                        <a:rPr lang="pl-PL" sz="2800">
                          <a:effectLst/>
                        </a:rPr>
                        <a:t>,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mm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D</a:t>
                      </a:r>
                      <a:r>
                        <a:rPr lang="pl-PL" sz="2800" baseline="-25000">
                          <a:effectLst/>
                        </a:rPr>
                        <a:t>4</a:t>
                      </a:r>
                      <a:r>
                        <a:rPr lang="pl-PL" sz="2800">
                          <a:effectLst/>
                        </a:rPr>
                        <a:t>,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mm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D</a:t>
                      </a:r>
                      <a:r>
                        <a:rPr lang="pl-PL" sz="2800" baseline="-25000">
                          <a:effectLst/>
                        </a:rPr>
                        <a:t>5</a:t>
                      </a:r>
                      <a:r>
                        <a:rPr lang="pl-PL" sz="2800">
                          <a:effectLst/>
                        </a:rPr>
                        <a:t>,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mm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D</a:t>
                      </a:r>
                      <a:r>
                        <a:rPr lang="pl-PL" sz="2800" baseline="-25000">
                          <a:effectLst/>
                        </a:rPr>
                        <a:t>6</a:t>
                      </a:r>
                      <a:r>
                        <a:rPr lang="pl-PL" sz="2800">
                          <a:effectLst/>
                        </a:rPr>
                        <a:t>,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mm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D</a:t>
                      </a:r>
                      <a:r>
                        <a:rPr lang="pl-PL" sz="2800" baseline="-25000">
                          <a:effectLst/>
                        </a:rPr>
                        <a:t>7</a:t>
                      </a:r>
                      <a:r>
                        <a:rPr lang="pl-PL" sz="2800">
                          <a:effectLst/>
                        </a:rPr>
                        <a:t>,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mm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D</a:t>
                      </a:r>
                      <a:r>
                        <a:rPr lang="pl-PL" sz="2800" baseline="-25000">
                          <a:effectLst/>
                        </a:rPr>
                        <a:t>8</a:t>
                      </a:r>
                      <a:r>
                        <a:rPr lang="pl-PL" sz="2800">
                          <a:effectLst/>
                        </a:rPr>
                        <a:t>,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mm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D</a:t>
                      </a:r>
                      <a:r>
                        <a:rPr lang="pl-PL" sz="2800" baseline="-25000">
                          <a:effectLst/>
                        </a:rPr>
                        <a:t>AV</a:t>
                      </a:r>
                      <a:r>
                        <a:rPr lang="pl-PL" sz="2800">
                          <a:effectLst/>
                        </a:rPr>
                        <a:t>,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mm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extLst>
                  <a:ext uri="{0D108BD9-81ED-4DB2-BD59-A6C34878D82A}">
                    <a16:rowId xmlns:a16="http://schemas.microsoft.com/office/drawing/2014/main" val="741727605"/>
                  </a:ext>
                </a:extLst>
              </a:tr>
              <a:tr h="939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A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Front view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extLst>
                  <a:ext uri="{0D108BD9-81ED-4DB2-BD59-A6C34878D82A}">
                    <a16:rowId xmlns:a16="http://schemas.microsoft.com/office/drawing/2014/main" val="2288142782"/>
                  </a:ext>
                </a:extLst>
              </a:tr>
              <a:tr h="939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B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Side view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extLst>
                  <a:ext uri="{0D108BD9-81ED-4DB2-BD59-A6C34878D82A}">
                    <a16:rowId xmlns:a16="http://schemas.microsoft.com/office/drawing/2014/main" val="1537709873"/>
                  </a:ext>
                </a:extLst>
              </a:tr>
              <a:tr h="939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C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Top view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 </a:t>
                      </a:r>
                      <a:endParaRPr lang="en-GB" sz="3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42" marR="95842" marT="0" marB="0" anchor="ctr"/>
                </a:tc>
                <a:extLst>
                  <a:ext uri="{0D108BD9-81ED-4DB2-BD59-A6C34878D82A}">
                    <a16:rowId xmlns:a16="http://schemas.microsoft.com/office/drawing/2014/main" val="121309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1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413C-441C-4683-8664-546747A3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 anchor="ctr">
            <a:normAutofit/>
          </a:bodyPr>
          <a:lstStyle/>
          <a:p>
            <a:r>
              <a:rPr lang="pl-PL" sz="1800" dirty="0"/>
              <a:t>Table 2. </a:t>
            </a:r>
            <a:r>
              <a:rPr lang="th-TH" sz="1800" dirty="0"/>
              <a:t>ผลการวัดด้วยเครื่องสแกน</a:t>
            </a:r>
            <a:r>
              <a:rPr lang="pl-PL" sz="1800" dirty="0"/>
              <a:t> </a:t>
            </a:r>
            <a:br>
              <a:rPr lang="en-GB" sz="1800" dirty="0"/>
            </a:br>
            <a:r>
              <a:rPr lang="pl-PL" sz="1800" dirty="0"/>
              <a:t>(</a:t>
            </a:r>
            <a:r>
              <a:rPr lang="th-TH" sz="1800" dirty="0"/>
              <a:t>ผลการวัดมีทศนิยม </a:t>
            </a:r>
            <a:r>
              <a:rPr lang="en-US" sz="1800" dirty="0"/>
              <a:t>2 </a:t>
            </a:r>
            <a:r>
              <a:rPr lang="th-TH" sz="1800" dirty="0"/>
              <a:t>ตำแหน่ง</a:t>
            </a:r>
            <a:r>
              <a:rPr lang="pl-PL" sz="1800" dirty="0"/>
              <a:t>)</a:t>
            </a:r>
            <a:endParaRPr lang="en-GB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10FD14-2F2B-4B26-8D87-EF2114B9A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07412"/>
              </p:ext>
            </p:extLst>
          </p:nvPr>
        </p:nvGraphicFramePr>
        <p:xfrm>
          <a:off x="475814" y="2082598"/>
          <a:ext cx="11229520" cy="3525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106">
                  <a:extLst>
                    <a:ext uri="{9D8B030D-6E8A-4147-A177-3AD203B41FA5}">
                      <a16:colId xmlns:a16="http://schemas.microsoft.com/office/drawing/2014/main" val="567106963"/>
                    </a:ext>
                  </a:extLst>
                </a:gridCol>
                <a:gridCol w="1622899">
                  <a:extLst>
                    <a:ext uri="{9D8B030D-6E8A-4147-A177-3AD203B41FA5}">
                      <a16:colId xmlns:a16="http://schemas.microsoft.com/office/drawing/2014/main" val="2407101359"/>
                    </a:ext>
                  </a:extLst>
                </a:gridCol>
                <a:gridCol w="979444">
                  <a:extLst>
                    <a:ext uri="{9D8B030D-6E8A-4147-A177-3AD203B41FA5}">
                      <a16:colId xmlns:a16="http://schemas.microsoft.com/office/drawing/2014/main" val="823546708"/>
                    </a:ext>
                  </a:extLst>
                </a:gridCol>
                <a:gridCol w="979444">
                  <a:extLst>
                    <a:ext uri="{9D8B030D-6E8A-4147-A177-3AD203B41FA5}">
                      <a16:colId xmlns:a16="http://schemas.microsoft.com/office/drawing/2014/main" val="3468968194"/>
                    </a:ext>
                  </a:extLst>
                </a:gridCol>
                <a:gridCol w="979444">
                  <a:extLst>
                    <a:ext uri="{9D8B030D-6E8A-4147-A177-3AD203B41FA5}">
                      <a16:colId xmlns:a16="http://schemas.microsoft.com/office/drawing/2014/main" val="4146357879"/>
                    </a:ext>
                  </a:extLst>
                </a:gridCol>
                <a:gridCol w="979444">
                  <a:extLst>
                    <a:ext uri="{9D8B030D-6E8A-4147-A177-3AD203B41FA5}">
                      <a16:colId xmlns:a16="http://schemas.microsoft.com/office/drawing/2014/main" val="761367879"/>
                    </a:ext>
                  </a:extLst>
                </a:gridCol>
                <a:gridCol w="979444">
                  <a:extLst>
                    <a:ext uri="{9D8B030D-6E8A-4147-A177-3AD203B41FA5}">
                      <a16:colId xmlns:a16="http://schemas.microsoft.com/office/drawing/2014/main" val="2060742330"/>
                    </a:ext>
                  </a:extLst>
                </a:gridCol>
                <a:gridCol w="979444">
                  <a:extLst>
                    <a:ext uri="{9D8B030D-6E8A-4147-A177-3AD203B41FA5}">
                      <a16:colId xmlns:a16="http://schemas.microsoft.com/office/drawing/2014/main" val="294275361"/>
                    </a:ext>
                  </a:extLst>
                </a:gridCol>
                <a:gridCol w="979444">
                  <a:extLst>
                    <a:ext uri="{9D8B030D-6E8A-4147-A177-3AD203B41FA5}">
                      <a16:colId xmlns:a16="http://schemas.microsoft.com/office/drawing/2014/main" val="3121916452"/>
                    </a:ext>
                  </a:extLst>
                </a:gridCol>
                <a:gridCol w="979444">
                  <a:extLst>
                    <a:ext uri="{9D8B030D-6E8A-4147-A177-3AD203B41FA5}">
                      <a16:colId xmlns:a16="http://schemas.microsoft.com/office/drawing/2014/main" val="1213719416"/>
                    </a:ext>
                  </a:extLst>
                </a:gridCol>
                <a:gridCol w="1055963">
                  <a:extLst>
                    <a:ext uri="{9D8B030D-6E8A-4147-A177-3AD203B41FA5}">
                      <a16:colId xmlns:a16="http://schemas.microsoft.com/office/drawing/2014/main" val="832282021"/>
                    </a:ext>
                  </a:extLst>
                </a:gridCol>
              </a:tblGrid>
              <a:tr h="419325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Measurement in the program - automatic measurement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81187"/>
                  </a:ext>
                </a:extLst>
              </a:tr>
              <a:tr h="776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View / projection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D</a:t>
                      </a:r>
                      <a:r>
                        <a:rPr lang="pl-PL" sz="2200" baseline="-25000">
                          <a:effectLst/>
                        </a:rPr>
                        <a:t>1</a:t>
                      </a:r>
                      <a:r>
                        <a:rPr lang="pl-PL" sz="2200">
                          <a:effectLst/>
                        </a:rPr>
                        <a:t>,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mm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D</a:t>
                      </a:r>
                      <a:r>
                        <a:rPr lang="pl-PL" sz="2200" baseline="-25000">
                          <a:effectLst/>
                        </a:rPr>
                        <a:t>2</a:t>
                      </a:r>
                      <a:r>
                        <a:rPr lang="pl-PL" sz="2200">
                          <a:effectLst/>
                        </a:rPr>
                        <a:t>,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mm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D</a:t>
                      </a:r>
                      <a:r>
                        <a:rPr lang="pl-PL" sz="2200" baseline="-25000">
                          <a:effectLst/>
                        </a:rPr>
                        <a:t>3</a:t>
                      </a:r>
                      <a:r>
                        <a:rPr lang="pl-PL" sz="2200">
                          <a:effectLst/>
                        </a:rPr>
                        <a:t>,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mm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D</a:t>
                      </a:r>
                      <a:r>
                        <a:rPr lang="pl-PL" sz="2200" baseline="-25000">
                          <a:effectLst/>
                        </a:rPr>
                        <a:t>4</a:t>
                      </a:r>
                      <a:r>
                        <a:rPr lang="pl-PL" sz="2200">
                          <a:effectLst/>
                        </a:rPr>
                        <a:t>,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mm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D</a:t>
                      </a:r>
                      <a:r>
                        <a:rPr lang="pl-PL" sz="2200" baseline="-25000">
                          <a:effectLst/>
                        </a:rPr>
                        <a:t>5</a:t>
                      </a:r>
                      <a:r>
                        <a:rPr lang="pl-PL" sz="2200">
                          <a:effectLst/>
                        </a:rPr>
                        <a:t>,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mm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D</a:t>
                      </a:r>
                      <a:r>
                        <a:rPr lang="pl-PL" sz="2200" baseline="-25000">
                          <a:effectLst/>
                        </a:rPr>
                        <a:t>6</a:t>
                      </a:r>
                      <a:r>
                        <a:rPr lang="pl-PL" sz="2200">
                          <a:effectLst/>
                        </a:rPr>
                        <a:t>,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mm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D</a:t>
                      </a:r>
                      <a:r>
                        <a:rPr lang="pl-PL" sz="2200" baseline="-25000">
                          <a:effectLst/>
                        </a:rPr>
                        <a:t>7</a:t>
                      </a:r>
                      <a:r>
                        <a:rPr lang="pl-PL" sz="2200">
                          <a:effectLst/>
                        </a:rPr>
                        <a:t>,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mm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D</a:t>
                      </a:r>
                      <a:r>
                        <a:rPr lang="pl-PL" sz="2200" baseline="-25000">
                          <a:effectLst/>
                        </a:rPr>
                        <a:t>8</a:t>
                      </a:r>
                      <a:r>
                        <a:rPr lang="pl-PL" sz="2200">
                          <a:effectLst/>
                        </a:rPr>
                        <a:t>,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mm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D</a:t>
                      </a:r>
                      <a:r>
                        <a:rPr lang="pl-PL" sz="2200" baseline="-25000">
                          <a:effectLst/>
                        </a:rPr>
                        <a:t>AV</a:t>
                      </a:r>
                      <a:r>
                        <a:rPr lang="pl-PL" sz="2200">
                          <a:effectLst/>
                        </a:rPr>
                        <a:t>,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mm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extLst>
                  <a:ext uri="{0D108BD9-81ED-4DB2-BD59-A6C34878D82A}">
                    <a16:rowId xmlns:a16="http://schemas.microsoft.com/office/drawing/2014/main" val="1736165482"/>
                  </a:ext>
                </a:extLst>
              </a:tr>
              <a:tr h="776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Front view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extLst>
                  <a:ext uri="{0D108BD9-81ED-4DB2-BD59-A6C34878D82A}">
                    <a16:rowId xmlns:a16="http://schemas.microsoft.com/office/drawing/2014/main" val="249181461"/>
                  </a:ext>
                </a:extLst>
              </a:tr>
              <a:tr h="776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B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Side view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extLst>
                  <a:ext uri="{0D108BD9-81ED-4DB2-BD59-A6C34878D82A}">
                    <a16:rowId xmlns:a16="http://schemas.microsoft.com/office/drawing/2014/main" val="3637582104"/>
                  </a:ext>
                </a:extLst>
              </a:tr>
              <a:tr h="776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C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Top view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56" marR="150256" marT="0" marB="0" anchor="ctr"/>
                </a:tc>
                <a:extLst>
                  <a:ext uri="{0D108BD9-81ED-4DB2-BD59-A6C34878D82A}">
                    <a16:rowId xmlns:a16="http://schemas.microsoft.com/office/drawing/2014/main" val="112304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5D83-73FA-48AD-9C6D-5B060000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การค้นคว้าเพิ่มเติมและสรุปผล</a:t>
            </a:r>
            <a:endParaRPr lang="en-GB" dirty="0"/>
          </a:p>
        </p:txBody>
      </p:sp>
      <p:pic>
        <p:nvPicPr>
          <p:cNvPr id="3074" name="Picture 2" descr="Make it clear: choices for 3D printing transparent parts">
            <a:extLst>
              <a:ext uri="{FF2B5EF4-FFF2-40B4-BE49-F238E27FC236}">
                <a16:creationId xmlns:a16="http://schemas.microsoft.com/office/drawing/2014/main" id="{0917CE26-57E9-47A3-9766-316380A4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46" y="1601821"/>
            <a:ext cx="6658583" cy="44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B82375-9632-4333-BB04-EF3E3B38E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4570933" cy="4303509"/>
          </a:xfrm>
        </p:spPr>
        <p:txBody>
          <a:bodyPr>
            <a:normAutofit/>
          </a:bodyPr>
          <a:lstStyle/>
          <a:p>
            <a:r>
              <a:rPr lang="th-TH" dirty="0"/>
              <a:t>ทำการทดลองซ้ำกับวัตถุทรงกลมที่มีพื้นผิวที่แตกต่างกัน</a:t>
            </a:r>
            <a:endParaRPr lang="en-GB" dirty="0"/>
          </a:p>
          <a:p>
            <a:r>
              <a:rPr lang="th-TH" dirty="0"/>
              <a:t>บันทึกข้อสรุปเกี่ยวกับกระบวนการสแกน </a:t>
            </a:r>
            <a:r>
              <a:rPr lang="en-US" dirty="0"/>
              <a:t>3 </a:t>
            </a:r>
            <a:r>
              <a:rPr lang="th-TH" dirty="0"/>
              <a:t>มิติ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05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667</Words>
  <Application>Microsoft Office PowerPoint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หัวข้อปฏิบัติการ:</vt:lpstr>
      <vt:lpstr>บทนำ</vt:lpstr>
      <vt:lpstr>ขั้นตอนการปฏิบัติ (1)</vt:lpstr>
      <vt:lpstr>ขั้นตอนการปฏิบัติ (2)</vt:lpstr>
      <vt:lpstr>การเตรียมวัตถุสำหรับการสแกน:</vt:lpstr>
      <vt:lpstr>Table 1. ตารางบันทึกผลการวัดขนาดวัตถุด้วยเวอเนียร์ (ผลการวัดมีทศนิยม 2 ตำแหน่ง) </vt:lpstr>
      <vt:lpstr>Table 2. ผลการวัดด้วยเครื่องสแกน  (ผลการวัดมีทศนิยม 2 ตำแหน่ง)</vt:lpstr>
      <vt:lpstr>การค้นคว้าเพิ่มเติมและสรุปผล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 Elena</dc:creator>
  <cp:lastModifiedBy>chukree daesa</cp:lastModifiedBy>
  <cp:revision>11</cp:revision>
  <dcterms:created xsi:type="dcterms:W3CDTF">2020-07-30T22:22:20Z</dcterms:created>
  <dcterms:modified xsi:type="dcterms:W3CDTF">2020-10-28T08:16:40Z</dcterms:modified>
</cp:coreProperties>
</file>