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02" r:id="rId3"/>
    <p:sldId id="339" r:id="rId4"/>
    <p:sldId id="341" r:id="rId5"/>
    <p:sldId id="304" r:id="rId6"/>
    <p:sldId id="303" r:id="rId7"/>
    <p:sldId id="307" r:id="rId8"/>
    <p:sldId id="308" r:id="rId9"/>
    <p:sldId id="309" r:id="rId10"/>
    <p:sldId id="310" r:id="rId11"/>
    <p:sldId id="340" r:id="rId12"/>
    <p:sldId id="311" r:id="rId13"/>
    <p:sldId id="312" r:id="rId14"/>
    <p:sldId id="313" r:id="rId15"/>
    <p:sldId id="333" r:id="rId16"/>
    <p:sldId id="336" r:id="rId17"/>
    <p:sldId id="338" r:id="rId18"/>
    <p:sldId id="337" r:id="rId19"/>
    <p:sldId id="391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28-Oct-20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1CF2-E3D2-428B-861A-B7176EA29A56}" type="datetime1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Mihaela ULMEANU, Cristian DOICIN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582-9833-415C-8454-FD050AC9F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4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28-Oct-20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hyperlink" Target="https://www.simplify3d.com/support/print-quality-troubleshoot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microsoft.com/office/2007/relationships/hdphoto" Target="../media/hdphoto2.wdp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mit.edu/2016/first-3d-printed-robots-made-of-both-solids-and-liquids-0406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4693920"/>
            <a:ext cx="8950284" cy="875879"/>
          </a:xfrm>
        </p:spPr>
        <p:txBody>
          <a:bodyPr/>
          <a:lstStyle/>
          <a:p>
            <a:pPr algn="l"/>
            <a:r>
              <a:rPr lang="en-GB" sz="2400" dirty="0">
                <a:solidFill>
                  <a:srgbClr val="002060"/>
                </a:solidFill>
              </a:rPr>
              <a:t>Developer: </a:t>
            </a:r>
            <a:r>
              <a:rPr lang="ro-RO" sz="2400" dirty="0">
                <a:solidFill>
                  <a:srgbClr val="002060"/>
                </a:solidFill>
              </a:rPr>
              <a:t>Mihaela Ulmeanu</a:t>
            </a:r>
            <a:endParaRPr lang="sv-SE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Course </a:t>
            </a:r>
            <a:r>
              <a:rPr lang="ro-RO" sz="3200" dirty="0">
                <a:solidFill>
                  <a:srgbClr val="002060"/>
                </a:solidFill>
              </a:rPr>
              <a:t>12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en-GB" sz="3200" dirty="0">
                <a:solidFill>
                  <a:srgbClr val="002060"/>
                </a:solidFill>
              </a:rPr>
              <a:t>Additive Manufacturing for Industry 4.0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5FE6DA-FFE7-4EB8-BA67-4FE97D894B1B}"/>
              </a:ext>
            </a:extLst>
          </p:cNvPr>
          <p:cNvSpPr txBox="1">
            <a:spLocks/>
          </p:cNvSpPr>
          <p:nvPr/>
        </p:nvSpPr>
        <p:spPr>
          <a:xfrm>
            <a:off x="1070427" y="3429000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3200" dirty="0">
                <a:solidFill>
                  <a:srgbClr val="002060"/>
                </a:solidFill>
              </a:rPr>
              <a:t>ปฏิบัติการที่ </a:t>
            </a:r>
            <a:r>
              <a:rPr lang="en-GB" sz="3200" dirty="0">
                <a:solidFill>
                  <a:srgbClr val="002060"/>
                </a:solidFill>
              </a:rPr>
              <a:t>2 – </a:t>
            </a:r>
            <a:r>
              <a:rPr lang="th-TH" sz="3200" dirty="0">
                <a:solidFill>
                  <a:srgbClr val="002060"/>
                </a:solidFill>
              </a:rPr>
              <a:t>เอกสารประกอบการเรียน</a:t>
            </a:r>
            <a:r>
              <a:rPr lang="en-GB" sz="3200" dirty="0">
                <a:solidFill>
                  <a:srgbClr val="002060"/>
                </a:solidFill>
              </a:rPr>
              <a:t> (L)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A0BC-AED6-4F15-B798-6E590323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605692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GB" dirty="0"/>
              <a:t>5. </a:t>
            </a:r>
            <a:r>
              <a:rPr lang="th-TH" dirty="0"/>
              <a:t>สร้างคำสั่งสำหรับการพิมพ์ 3 มิติ (</a:t>
            </a:r>
            <a:r>
              <a:rPr lang="en-GB" dirty="0" err="1"/>
              <a:t>Gcode</a:t>
            </a:r>
            <a:r>
              <a:rPr lang="en-GB" dirty="0"/>
              <a:t>) </a:t>
            </a:r>
            <a:r>
              <a:rPr lang="th-TH" dirty="0"/>
              <a:t>ตั้งค่าเงื่อนไขในการพิมพ์ที่เหมาะสม</a:t>
            </a:r>
            <a:br>
              <a:rPr lang="th-TH" dirty="0"/>
            </a:br>
            <a:endParaRPr lang="en-GB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421D1B66-D25F-4FE0-809A-FBD7B27530A8}"/>
              </a:ext>
            </a:extLst>
          </p:cNvPr>
          <p:cNvSpPr txBox="1">
            <a:spLocks/>
          </p:cNvSpPr>
          <p:nvPr/>
        </p:nvSpPr>
        <p:spPr>
          <a:xfrm>
            <a:off x="1023625" y="1336705"/>
            <a:ext cx="10681704" cy="5432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6000" dirty="0"/>
              <a:t>ใช้โปรแกรม </a:t>
            </a:r>
            <a:r>
              <a:rPr lang="ro-RO" sz="6000" dirty="0"/>
              <a:t>CURA </a:t>
            </a:r>
            <a:r>
              <a:rPr lang="th-TH" sz="4000" dirty="0"/>
              <a:t>ในเมนู</a:t>
            </a:r>
            <a:r>
              <a:rPr lang="th-TH" sz="4000" dirty="0" err="1"/>
              <a:t>ต่างๆ</a:t>
            </a:r>
            <a:r>
              <a:rPr lang="th-TH" sz="4000" dirty="0"/>
              <a:t> ดังนี้</a:t>
            </a:r>
            <a:r>
              <a:rPr lang="ro-RO" sz="4000" dirty="0"/>
              <a:t>:</a:t>
            </a:r>
            <a:br>
              <a:rPr lang="ro-RO" sz="2800" dirty="0"/>
            </a:br>
            <a:br>
              <a:rPr lang="ro-RO" sz="2800" dirty="0"/>
            </a:br>
            <a:r>
              <a:rPr lang="ro-RO" dirty="0"/>
              <a:t>-machine settings</a:t>
            </a:r>
            <a:br>
              <a:rPr lang="ro-RO" dirty="0"/>
            </a:br>
            <a:r>
              <a:rPr lang="ro-RO" dirty="0"/>
              <a:t>-materials</a:t>
            </a:r>
            <a:br>
              <a:rPr lang="ro-RO" dirty="0"/>
            </a:br>
            <a:r>
              <a:rPr lang="ro-RO" dirty="0"/>
              <a:t>-profiles</a:t>
            </a:r>
            <a:br>
              <a:rPr lang="ro-RO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493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2039-88A1-4E29-8BB0-C44135E5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แนะนำให้ตั้งค่าการพิมพ์ระดับปานกลาง</a:t>
            </a:r>
            <a:endParaRPr lang="en-GB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78F5D77E-3003-4D82-BA0D-5C56427BE818}"/>
              </a:ext>
            </a:extLst>
          </p:cNvPr>
          <p:cNvSpPr txBox="1">
            <a:spLocks/>
          </p:cNvSpPr>
          <p:nvPr/>
        </p:nvSpPr>
        <p:spPr>
          <a:xfrm>
            <a:off x="755148" y="1595337"/>
            <a:ext cx="10681704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2000" b="0" dirty="0"/>
              <a:t>เลือกใช้ข้อกำหนด</a:t>
            </a:r>
            <a:r>
              <a:rPr lang="th-TH" sz="2000" b="0" dirty="0" err="1"/>
              <a:t>ต่างๆ</a:t>
            </a:r>
            <a:r>
              <a:rPr lang="th-TH" sz="2000" b="0" dirty="0"/>
              <a:t> จากตารางสำหรับการตั้งค่าการพิมพ์</a:t>
            </a:r>
            <a:br>
              <a:rPr lang="ro-RO" sz="1400" b="0" dirty="0"/>
            </a:br>
            <a:endParaRPr lang="en-GB" sz="1400" b="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E2503D4-FCE5-4325-BC88-E7F230A63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88467"/>
              </p:ext>
            </p:extLst>
          </p:nvPr>
        </p:nvGraphicFramePr>
        <p:xfrm>
          <a:off x="2032000" y="2324730"/>
          <a:ext cx="8127999" cy="373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6544207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54496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63401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3D PRINTING 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MEASURING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9292148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Layer 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1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Infill density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671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Infill pattern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Zig Zag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187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Printing temperature (PLA)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28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Build plate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10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Print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mm/s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98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Infill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mm/s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60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Outer wall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mm/s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817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Inner wall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mm/s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076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51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E227-E6AF-41F8-A9C7-FDF46664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6. </a:t>
            </a:r>
            <a:r>
              <a:rPr lang="th-TH" dirty="0"/>
              <a:t>เตรียมอุปกรณ์</a:t>
            </a:r>
            <a:r>
              <a:rPr lang="th-TH" dirty="0" err="1"/>
              <a:t>ต่างๆ</a:t>
            </a:r>
            <a:r>
              <a:rPr lang="th-TH" dirty="0"/>
              <a:t> สำหรับการพิมพ์ 3 มิติ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69B0BA-4C39-463D-9B7F-7B1AF8D6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14057"/>
          </a:xfrm>
        </p:spPr>
        <p:txBody>
          <a:bodyPr>
            <a:normAutofit fontScale="85000" lnSpcReduction="20000"/>
          </a:bodyPr>
          <a:lstStyle/>
          <a:p>
            <a:r>
              <a:rPr lang="th-TH" dirty="0"/>
              <a:t>ตรวจสอบความพร้อมของเครื่องพิมพ์ </a:t>
            </a:r>
            <a:r>
              <a:rPr lang="en-US" dirty="0"/>
              <a:t>3 </a:t>
            </a:r>
            <a:r>
              <a:rPr lang="th-TH" dirty="0"/>
              <a:t>มิติดังนี้</a:t>
            </a:r>
            <a:r>
              <a:rPr lang="en-GB" dirty="0"/>
              <a:t>:</a:t>
            </a:r>
          </a:p>
          <a:p>
            <a:pPr marL="1076325" indent="-319088">
              <a:buFont typeface="Wingdings" panose="05000000000000000000" pitchFamily="2" charset="2"/>
              <a:buChar char="ü"/>
            </a:pPr>
            <a:r>
              <a:rPr lang="th-TH" dirty="0"/>
              <a:t>ตรวจสอบว่ามีวัสดุเพียงพอสำหรับการพิมพ์ชิ้นงานหรือไม่</a:t>
            </a:r>
            <a:endParaRPr lang="en-GB" dirty="0"/>
          </a:p>
          <a:p>
            <a:pPr marL="1076325" indent="-319088">
              <a:buFont typeface="Wingdings" panose="05000000000000000000" pitchFamily="2" charset="2"/>
              <a:buChar char="ü"/>
            </a:pPr>
            <a:r>
              <a:rPr lang="th-TH" dirty="0"/>
              <a:t>ตรวจสอบว่าได้ใส่วัสดุลงในเครื่องพิมพ์เป็นชนิดเดียวกันกับที่กำหนดในโปรแกรม </a:t>
            </a:r>
            <a:r>
              <a:rPr lang="en-US" dirty="0" err="1"/>
              <a:t>Cura</a:t>
            </a:r>
            <a:r>
              <a:rPr lang="en-US" dirty="0"/>
              <a:t> </a:t>
            </a:r>
            <a:r>
              <a:rPr lang="th-TH" dirty="0"/>
              <a:t>หรือไม่</a:t>
            </a:r>
            <a:endParaRPr lang="en-GB" dirty="0"/>
          </a:p>
          <a:p>
            <a:pPr marL="985838">
              <a:buFont typeface="Wingdings" panose="05000000000000000000" pitchFamily="2" charset="2"/>
              <a:buChar char="ü"/>
            </a:pPr>
            <a:r>
              <a:rPr lang="th-TH" dirty="0"/>
              <a:t>ตรวจสอบว่าเส้นวัสดุ </a:t>
            </a:r>
            <a:r>
              <a:rPr lang="en-US" dirty="0"/>
              <a:t>filament</a:t>
            </a:r>
            <a:r>
              <a:rPr lang="th-TH" dirty="0"/>
              <a:t> ไม่พันกัน</a:t>
            </a:r>
            <a:endParaRPr lang="en-GB" dirty="0"/>
          </a:p>
          <a:p>
            <a:pPr marL="985838">
              <a:buFont typeface="Wingdings" panose="05000000000000000000" pitchFamily="2" charset="2"/>
              <a:buChar char="ü"/>
            </a:pPr>
            <a:r>
              <a:rPr lang="th-TH" dirty="0"/>
              <a:t>ตรวจสอบว่ารูฉีดที่หัวเครื่องพิมพ์ไม่ตัน</a:t>
            </a:r>
            <a:endParaRPr lang="en-GB" dirty="0"/>
          </a:p>
          <a:p>
            <a:pPr marL="985838">
              <a:buFont typeface="Wingdings" panose="05000000000000000000" pitchFamily="2" charset="2"/>
              <a:buChar char="ü"/>
            </a:pPr>
            <a:r>
              <a:rPr lang="th-TH" dirty="0"/>
              <a:t>ตรวจสอบการตั้งระดับของโต๊ะเครื่องพิมพ์</a:t>
            </a:r>
            <a:endParaRPr lang="en-GB" dirty="0"/>
          </a:p>
          <a:p>
            <a:pPr marL="985838">
              <a:buFont typeface="Wingdings" panose="05000000000000000000" pitchFamily="2" charset="2"/>
              <a:buChar char="ü"/>
            </a:pPr>
            <a:r>
              <a:rPr lang="th-TH" dirty="0"/>
              <a:t>ตรวจสอบว่าโต๊ะเครื่องพิมพ์สะอาด ไม่มีเศษ </a:t>
            </a:r>
            <a:r>
              <a:rPr lang="en-US" dirty="0"/>
              <a:t>filament </a:t>
            </a:r>
            <a:r>
              <a:rPr lang="th-TH" dirty="0"/>
              <a:t>ตกค้างบนเครื่องพิมพ์</a:t>
            </a:r>
            <a:endParaRPr lang="en-GB" dirty="0"/>
          </a:p>
          <a:p>
            <a:pPr marL="985838">
              <a:buFont typeface="Wingdings" panose="05000000000000000000" pitchFamily="2" charset="2"/>
              <a:buChar char="ü"/>
            </a:pPr>
            <a:r>
              <a:rPr lang="th-TH" dirty="0"/>
              <a:t>ตรวจสอบว่าแกนเคลื่อนที่ของเครื่องพิมพ์สะอาดและไม่มีสิ่งกีดขวางทางเดินของแกน</a:t>
            </a:r>
            <a:endParaRPr lang="en-GB" dirty="0"/>
          </a:p>
          <a:p>
            <a:pPr marL="985838"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FC5C-3C39-4237-BD7B-02E80669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7. </a:t>
            </a:r>
            <a:r>
              <a:rPr lang="th-TH" dirty="0"/>
              <a:t>เริ่มต้นกระบวนการพิมพ์ 3 มิติ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AEF37E-8A73-47E5-B8B3-899A97CE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10" y="2009850"/>
            <a:ext cx="3998909" cy="3724603"/>
          </a:xfrm>
        </p:spPr>
        <p:txBody>
          <a:bodyPr>
            <a:normAutofit fontScale="92500" lnSpcReduction="20000"/>
          </a:bodyPr>
          <a:lstStyle/>
          <a:p>
            <a:r>
              <a:rPr lang="th-TH" dirty="0"/>
              <a:t>บันทึกไฟล์ </a:t>
            </a:r>
            <a:r>
              <a:rPr lang="en-US" dirty="0" err="1"/>
              <a:t>Gcode</a:t>
            </a:r>
            <a:r>
              <a:rPr lang="en-US" dirty="0"/>
              <a:t> </a:t>
            </a:r>
            <a:r>
              <a:rPr lang="th-TH" dirty="0"/>
              <a:t>ลงใน </a:t>
            </a:r>
            <a:r>
              <a:rPr lang="en-GB" dirty="0"/>
              <a:t>USB pen drive (</a:t>
            </a:r>
            <a:r>
              <a:rPr lang="th-TH" dirty="0"/>
              <a:t>หรือ</a:t>
            </a:r>
            <a:r>
              <a:rPr lang="en-GB" dirty="0"/>
              <a:t> SD card)</a:t>
            </a:r>
          </a:p>
          <a:p>
            <a:endParaRPr lang="en-GB" dirty="0"/>
          </a:p>
          <a:p>
            <a:r>
              <a:rPr lang="th-TH" dirty="0"/>
              <a:t>ใส่ </a:t>
            </a:r>
            <a:r>
              <a:rPr lang="en-GB" dirty="0"/>
              <a:t>USB pen drive </a:t>
            </a:r>
            <a:r>
              <a:rPr lang="th-TH" dirty="0"/>
              <a:t>ลงในช่องเสียบของเครื่องพิมพ์</a:t>
            </a:r>
            <a:endParaRPr lang="en-GB" dirty="0"/>
          </a:p>
          <a:p>
            <a:r>
              <a:rPr lang="th-TH" dirty="0"/>
              <a:t>เลือกไฟล์ที่ต้องการและทำการพิมพ์</a:t>
            </a:r>
            <a:endParaRPr lang="en-GB" dirty="0"/>
          </a:p>
        </p:txBody>
      </p:sp>
      <p:pic>
        <p:nvPicPr>
          <p:cNvPr id="3" name="Picture 2" descr="123ddesign | Tumblr">
            <a:extLst>
              <a:ext uri="{FF2B5EF4-FFF2-40B4-BE49-F238E27FC236}">
                <a16:creationId xmlns:a16="http://schemas.microsoft.com/office/drawing/2014/main" id="{733ED88E-F70F-48F3-9D9F-7F148479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19" y="1596425"/>
            <a:ext cx="7282329" cy="45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0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0C58-361E-481A-AD59-9BEA74E5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8. </a:t>
            </a:r>
            <a:r>
              <a:rPr lang="th-TH" dirty="0"/>
              <a:t>ถอดชิ้นงานออกหลังจากเสร็จสิ้นการพิมพ์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581B9D-13C5-45EC-95A7-1949A52CC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14057"/>
          </a:xfrm>
        </p:spPr>
        <p:txBody>
          <a:bodyPr>
            <a:normAutofit/>
          </a:bodyPr>
          <a:lstStyle/>
          <a:p>
            <a:r>
              <a:rPr lang="th-TH" dirty="0"/>
              <a:t>ตรวจสอบว่าโต๊ะเครื่องพิมพ์เย็นตัวลงแล้ว ก่อนการถอดชิ้นงานออกจากเครื่องพิมพ์</a:t>
            </a:r>
            <a:endParaRPr lang="en-GB" dirty="0"/>
          </a:p>
          <a:p>
            <a:r>
              <a:rPr lang="th-TH" dirty="0"/>
              <a:t>ใช้อุปกรณ์ช่วยในการถอดชิ้นงานออกจากโต๊ะเครื่องพิมพ์</a:t>
            </a:r>
            <a:endParaRPr lang="en-GB" dirty="0"/>
          </a:p>
          <a:p>
            <a:r>
              <a:rPr lang="th-TH" dirty="0"/>
              <a:t>หากชิ้นงานที่พิมพ์มีการใช้ชิ้นส่วนรองรับ </a:t>
            </a:r>
            <a:r>
              <a:rPr lang="en-US" dirty="0"/>
              <a:t>(Support) </a:t>
            </a:r>
            <a:r>
              <a:rPr lang="th-TH" dirty="0"/>
              <a:t>ใช้คีมหนีบชิ้นส่วนดังกล่าวออกจากชิ้นงาน</a:t>
            </a:r>
            <a:endParaRPr lang="en-GB" dirty="0"/>
          </a:p>
          <a:p>
            <a:r>
              <a:rPr lang="th-TH" dirty="0"/>
              <a:t>ใช้กระดาษทรายขัดรอยตำหนิที่เกิดจากชิ้นส่วนรองรับ (</a:t>
            </a:r>
            <a:r>
              <a:rPr lang="en-GB" dirty="0"/>
              <a:t>Support) </a:t>
            </a:r>
            <a:r>
              <a:rPr lang="th-TH" dirty="0"/>
              <a:t>หรือโต๊ะเครื่องพิมพ์</a:t>
            </a:r>
          </a:p>
        </p:txBody>
      </p:sp>
    </p:spTree>
    <p:extLst>
      <p:ext uri="{BB962C8B-B14F-4D97-AF65-F5344CB8AC3E}">
        <p14:creationId xmlns:p14="http://schemas.microsoft.com/office/powerpoint/2010/main" val="384737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ADF4-5537-4D2F-85BA-E8C21CE1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9. </a:t>
            </a:r>
            <a:r>
              <a:rPr lang="th-TH" dirty="0"/>
              <a:t>ทดสอบการใช้งานชิ้นงานต้นแบบ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7ABA5-E3EF-4A3D-92A3-6362C99C2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67" y="1879621"/>
            <a:ext cx="10886093" cy="4529705"/>
          </a:xfrm>
        </p:spPr>
        <p:txBody>
          <a:bodyPr>
            <a:normAutofit fontScale="92500"/>
          </a:bodyPr>
          <a:lstStyle/>
          <a:p>
            <a:r>
              <a:rPr lang="th-TH" dirty="0"/>
              <a:t>ตรวจสอบข้อบกพร่องของชิ้นงานในขณะทำการทดสอบการทำงาน</a:t>
            </a:r>
            <a:endParaRPr lang="en-GB" dirty="0"/>
          </a:p>
          <a:p>
            <a:r>
              <a:rPr lang="th-TH" dirty="0"/>
              <a:t>หากพบข้อบกพร่อง ให้ระบุประเภทของข้อบกพร่องดังกล่าว</a:t>
            </a:r>
            <a:r>
              <a:rPr lang="en-US" dirty="0"/>
              <a:t>:</a:t>
            </a:r>
            <a:endParaRPr lang="en-GB" dirty="0"/>
          </a:p>
          <a:p>
            <a:pPr marL="1123950" indent="-457200">
              <a:buFont typeface="Wingdings" panose="05000000000000000000" pitchFamily="2" charset="2"/>
              <a:buChar char="ü"/>
            </a:pPr>
            <a:r>
              <a:rPr lang="th-TH" dirty="0"/>
              <a:t>ข้อบกพร่องจากการออกแบบ</a:t>
            </a:r>
            <a:endParaRPr lang="en-GB" dirty="0"/>
          </a:p>
          <a:p>
            <a:pPr marL="1123950" indent="-457200">
              <a:buFont typeface="Wingdings" panose="05000000000000000000" pitchFamily="2" charset="2"/>
              <a:buChar char="ü"/>
            </a:pPr>
            <a:r>
              <a:rPr lang="th-TH" dirty="0"/>
              <a:t>ข้อบกพร่องจากการตั้งค่าการพิมพ์ไม่เหมาะสม</a:t>
            </a:r>
            <a:endParaRPr lang="en-GB" dirty="0"/>
          </a:p>
          <a:p>
            <a:pPr marL="1123950" indent="-457200">
              <a:buFont typeface="Wingdings" panose="05000000000000000000" pitchFamily="2" charset="2"/>
              <a:buChar char="ü"/>
            </a:pPr>
            <a:r>
              <a:rPr lang="th-TH" dirty="0"/>
              <a:t>ข้อบกพร่องจากการสอบเทียบ </a:t>
            </a:r>
            <a:r>
              <a:rPr lang="en-US" dirty="0"/>
              <a:t>(</a:t>
            </a:r>
            <a:r>
              <a:rPr lang="en-GB" dirty="0"/>
              <a:t>calibration) </a:t>
            </a:r>
            <a:r>
              <a:rPr lang="th-TH" dirty="0"/>
              <a:t>เครื่องพิมพ์ที่ไม่ถูกต้อง</a:t>
            </a:r>
            <a:endParaRPr lang="en-GB" dirty="0"/>
          </a:p>
          <a:p>
            <a:r>
              <a:rPr lang="th-TH" dirty="0"/>
              <a:t>อภิปรายแนวทางแก้ไข้ข้อพกพร่องดังกล่าว</a:t>
            </a:r>
          </a:p>
          <a:p>
            <a:r>
              <a:rPr lang="th-TH" dirty="0"/>
              <a:t>บันทึกความผิดปกติของการทำงานของชิ้นงานและค้นหาแนวทางในการปรับปรุง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40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B558-BA95-4DCF-B5B1-ADE27604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ตัวอย่างข้อบกพร่องจากการพิมพ์ </a:t>
            </a:r>
            <a:r>
              <a:rPr lang="en-US" dirty="0"/>
              <a:t>3 </a:t>
            </a:r>
            <a:r>
              <a:rPr lang="th-TH" dirty="0"/>
              <a:t>มิติ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3F64B-F93B-4093-884C-3818501B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93" y="5600535"/>
            <a:ext cx="11102214" cy="418289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th-TH" dirty="0"/>
              <a:t>ตรวจสอบคำแนะนำเกี่ยวกับข้อบกพร่องที่เกิดจากการพิมพ์ </a:t>
            </a:r>
            <a:r>
              <a:rPr lang="en-US" dirty="0"/>
              <a:t>3 </a:t>
            </a:r>
            <a:r>
              <a:rPr lang="th-TH" dirty="0"/>
              <a:t>มิติ และแนวทางแก้ไขได้จาก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https://www.simplify3d.com/support/print-quality-troubleshooting/</a:t>
            </a:r>
            <a:endParaRPr lang="en-GB" dirty="0"/>
          </a:p>
        </p:txBody>
      </p:sp>
      <p:pic>
        <p:nvPicPr>
          <p:cNvPr id="4098" name="Picture 2" descr="3D Printing and MU – A personal blog promoting 3D Printing and Mizzou">
            <a:extLst>
              <a:ext uri="{FF2B5EF4-FFF2-40B4-BE49-F238E27FC236}">
                <a16:creationId xmlns:a16="http://schemas.microsoft.com/office/drawing/2014/main" id="{FEBB202D-0431-46C7-8817-64C09647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79495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D Print Warping or Curling: Easy Ways to Fix and Prevent It ...">
            <a:extLst>
              <a:ext uri="{FF2B5EF4-FFF2-40B4-BE49-F238E27FC236}">
                <a16:creationId xmlns:a16="http://schemas.microsoft.com/office/drawing/2014/main" id="{38687368-3602-4399-9817-50E1DAC4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647" y="1794956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ltimate 3D Print Quality Troubleshooting Guide 2018 [All 44 Problems]">
            <a:extLst>
              <a:ext uri="{FF2B5EF4-FFF2-40B4-BE49-F238E27FC236}">
                <a16:creationId xmlns:a16="http://schemas.microsoft.com/office/drawing/2014/main" id="{71515957-401C-45EB-8EA6-F2C11AA6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75" y="1663227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touch3D: A brand new way to finish 3D prints. by 3D 2.0 Inc ...">
            <a:extLst>
              <a:ext uri="{FF2B5EF4-FFF2-40B4-BE49-F238E27FC236}">
                <a16:creationId xmlns:a16="http://schemas.microsoft.com/office/drawing/2014/main" id="{B4C22C63-374E-4E24-8039-BD10B3307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31" b="11472"/>
          <a:stretch/>
        </p:blipFill>
        <p:spPr bwMode="auto">
          <a:xfrm>
            <a:off x="8690709" y="1861631"/>
            <a:ext cx="292105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3D printer improvements: 3D printing with cheap Nylon trimmer line ...">
            <a:extLst>
              <a:ext uri="{FF2B5EF4-FFF2-40B4-BE49-F238E27FC236}">
                <a16:creationId xmlns:a16="http://schemas.microsoft.com/office/drawing/2014/main" id="{8C89B767-4AF3-43A7-AE8E-9C2E02B5D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/>
          <a:stretch/>
        </p:blipFill>
        <p:spPr bwMode="auto">
          <a:xfrm>
            <a:off x="747713" y="3807283"/>
            <a:ext cx="24669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Over-Extrusion">
            <a:extLst>
              <a:ext uri="{FF2B5EF4-FFF2-40B4-BE49-F238E27FC236}">
                <a16:creationId xmlns:a16="http://schemas.microsoft.com/office/drawing/2014/main" id="{1D27CC43-DECB-467D-AB7A-4CA63014A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9" b="21651"/>
          <a:stretch/>
        </p:blipFill>
        <p:spPr bwMode="auto">
          <a:xfrm>
            <a:off x="3470647" y="3807282"/>
            <a:ext cx="2538754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unchtec Ord Bot Hadron 3D Printer Review | TweakTown">
            <a:extLst>
              <a:ext uri="{FF2B5EF4-FFF2-40B4-BE49-F238E27FC236}">
                <a16:creationId xmlns:a16="http://schemas.microsoft.com/office/drawing/2014/main" id="{E54606C8-D6B3-4D32-8953-1CDADE336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10383"/>
          <a:stretch/>
        </p:blipFill>
        <p:spPr bwMode="auto">
          <a:xfrm>
            <a:off x="6182601" y="3807281"/>
            <a:ext cx="2381251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Troubleshooting Guide to Common 3D Printing Problems | All3DP">
            <a:extLst>
              <a:ext uri="{FF2B5EF4-FFF2-40B4-BE49-F238E27FC236}">
                <a16:creationId xmlns:a16="http://schemas.microsoft.com/office/drawing/2014/main" id="{3BBF46F2-E4FD-4C49-9D46-0D9B1C04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09" y="3807281"/>
            <a:ext cx="2921057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0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C081-5001-4D03-9629-AA81260A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ปรับแต่งผลิตภัณฑ์ให้เหมาะสม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8F4F0-B524-44B0-A36D-B9934909E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42" y="2105817"/>
            <a:ext cx="11229516" cy="4303509"/>
          </a:xfrm>
        </p:spPr>
        <p:txBody>
          <a:bodyPr/>
          <a:lstStyle/>
          <a:p>
            <a:r>
              <a:rPr lang="th-TH" dirty="0"/>
              <a:t>นำเสนอการปรับแต่งชิ้นงานของผลิตภัณฑ์ที่เลือก</a:t>
            </a:r>
            <a:endParaRPr lang="en-GB" dirty="0"/>
          </a:p>
          <a:p>
            <a:r>
              <a:rPr lang="th-TH" dirty="0"/>
              <a:t>ตรวจสอบให้แน่ใจว่าได้เรียนรู้สิ่งเหล่านี้</a:t>
            </a:r>
            <a:r>
              <a:rPr lang="en-GB" dirty="0"/>
              <a:t>: </a:t>
            </a:r>
          </a:p>
          <a:p>
            <a:pPr marL="992188" indent="-457200">
              <a:buFont typeface="Wingdings" panose="05000000000000000000" pitchFamily="2" charset="2"/>
              <a:buChar char="ü"/>
            </a:pPr>
            <a:r>
              <a:rPr lang="th-TH" dirty="0"/>
              <a:t>หลักเกณฑ์ในการออกแบบชิ้นงานสำหรับการพิมพ์ </a:t>
            </a:r>
            <a:r>
              <a:rPr lang="en-US" dirty="0"/>
              <a:t>3 </a:t>
            </a:r>
            <a:r>
              <a:rPr lang="th-TH" dirty="0"/>
              <a:t>มิติ ของกรณีศึกษานี้</a:t>
            </a:r>
            <a:endParaRPr lang="en-GB" dirty="0"/>
          </a:p>
          <a:p>
            <a:pPr marL="992188" indent="-457200">
              <a:buFont typeface="Wingdings" panose="05000000000000000000" pitchFamily="2" charset="2"/>
              <a:buChar char="ü"/>
            </a:pPr>
            <a:r>
              <a:rPr lang="th-TH" dirty="0"/>
              <a:t>หลักการทำงานที่ได้กำหนดไว้ในตอนต้นของปฏิบัติการ</a:t>
            </a:r>
            <a:endParaRPr lang="en-GB" dirty="0"/>
          </a:p>
          <a:p>
            <a:pPr marL="992188" indent="-457200">
              <a:buFont typeface="Wingdings" panose="05000000000000000000" pitchFamily="2" charset="2"/>
              <a:buChar char="ü"/>
            </a:pPr>
            <a:r>
              <a:rPr lang="th-TH" dirty="0"/>
              <a:t>ความผิดพลาดที่เกิดขึ้นในการพิมพ์ สาเหตุและแนวทางแก้ไข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9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1A92-B93A-495E-B185-807E6E22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h-TH" dirty="0"/>
            </a:br>
            <a:r>
              <a:rPr lang="th-TH" dirty="0"/>
              <a:t>ตัวอย่างการปรับแต่งชิ้นงานให้เหมาะสม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ECD956-C38D-4C69-9945-F30CBB7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24" y="2231297"/>
            <a:ext cx="2617582" cy="4033316"/>
          </a:xfrm>
        </p:spPr>
        <p:txBody>
          <a:bodyPr>
            <a:normAutofit/>
          </a:bodyPr>
          <a:lstStyle/>
          <a:p>
            <a:pPr algn="ctr"/>
            <a:r>
              <a:rPr lang="th-TH" dirty="0"/>
              <a:t>รูปแบบของชุดประกอบบานพับ</a:t>
            </a:r>
            <a:r>
              <a:rPr lang="en-GB" dirty="0"/>
              <a:t>:</a:t>
            </a:r>
            <a:r>
              <a:rPr lang="th-TH" dirty="0"/>
              <a:t>สามารถทำงานได้ตามฟังก์ชันที่กำหนด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BA9219E-F268-4926-9F60-9B6E71D5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00" y="1653702"/>
            <a:ext cx="3424137" cy="19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D Printed Wallet Hinged by Nathaniel Mitchem | Pinshape">
            <a:extLst>
              <a:ext uri="{FF2B5EF4-FFF2-40B4-BE49-F238E27FC236}">
                <a16:creationId xmlns:a16="http://schemas.microsoft.com/office/drawing/2014/main" id="{9C114CBB-CDAD-4F89-A46F-AE458407F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38" y="3842430"/>
            <a:ext cx="2685993" cy="201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D Printed Mixee Bag">
            <a:extLst>
              <a:ext uri="{FF2B5EF4-FFF2-40B4-BE49-F238E27FC236}">
                <a16:creationId xmlns:a16="http://schemas.microsoft.com/office/drawing/2014/main" id="{6F0D9F84-B660-42FB-8A66-F3FB1EBE0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33798" r="3805" b="11836"/>
          <a:stretch/>
        </p:blipFill>
        <p:spPr bwMode="auto">
          <a:xfrm>
            <a:off x="3375500" y="3842430"/>
            <a:ext cx="5194573" cy="201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tratasys 3D Printed Sample Part Request | AET Labs">
            <a:extLst>
              <a:ext uri="{FF2B5EF4-FFF2-40B4-BE49-F238E27FC236}">
                <a16:creationId xmlns:a16="http://schemas.microsoft.com/office/drawing/2014/main" id="{CF16801E-3573-4048-A514-EAAAEF5EA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32" y="1588912"/>
            <a:ext cx="4271355" cy="212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94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BFC8-FA72-4E56-989A-DBE52E31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767" y="1227933"/>
            <a:ext cx="9913041" cy="4118581"/>
          </a:xfrm>
        </p:spPr>
        <p:txBody>
          <a:bodyPr>
            <a:noAutofit/>
          </a:bodyPr>
          <a:lstStyle/>
          <a:p>
            <a:pPr algn="l"/>
            <a:r>
              <a:rPr lang="en-GB" sz="2800" dirty="0"/>
              <a:t>Task 01: Considering the case study given below, identify what is the main 3D printing technology used to manufacture the non-demountable assembly. Specify the used materials and their individual functions. Identify at least two areas of application of the presented product concept.</a:t>
            </a:r>
            <a:br>
              <a:rPr lang="th-TH" sz="2800" dirty="0"/>
            </a:br>
            <a:r>
              <a:rPr lang="th-TH" sz="2800" dirty="0"/>
              <a:t>พิจารณากรณีศึกษาด้านล่าง ระบุเทคโนโลยีการพิมพ์ </a:t>
            </a:r>
            <a:r>
              <a:rPr lang="en-US" sz="2800" dirty="0"/>
              <a:t>3 </a:t>
            </a:r>
            <a:r>
              <a:rPr lang="th-TH" sz="2800" dirty="0"/>
              <a:t>มิติที่เหมาะสมสำหรับชิ้นงาน กำหนดวัสดุที่ใช้และฟังก์ชันการทำงานที่ต้องการ ระบุการประยุกต์ใช้งานชิ้นงานดังกล่าวอย่างน้อย </a:t>
            </a:r>
            <a:r>
              <a:rPr lang="en-US" sz="2800" dirty="0"/>
              <a:t>2 </a:t>
            </a:r>
            <a:r>
              <a:rPr lang="th-TH" sz="2800" dirty="0"/>
              <a:t>ด้าน</a:t>
            </a:r>
            <a:br>
              <a:rPr lang="en-GB" sz="2800" dirty="0"/>
            </a:br>
            <a:br>
              <a:rPr lang="en-GB" sz="2800" dirty="0"/>
            </a:br>
            <a:r>
              <a:rPr lang="th-TH" sz="2800" dirty="0"/>
              <a:t>สามารถหากรณีศึกษาได้จาก</a:t>
            </a:r>
            <a:r>
              <a:rPr lang="en-GB" sz="2800" dirty="0"/>
              <a:t>: </a:t>
            </a:r>
            <a:r>
              <a:rPr lang="en-GB" sz="2800" dirty="0">
                <a:hlinkClick r:id="rId2"/>
              </a:rPr>
              <a:t>http://news.mit.edu/2016/first-3d-printed-robots-made-of-both-solids-and-liquids-0406</a:t>
            </a:r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29E368-29D2-47E9-B977-FFCE2B5B4965}"/>
              </a:ext>
            </a:extLst>
          </p:cNvPr>
          <p:cNvSpPr txBox="1">
            <a:spLocks/>
          </p:cNvSpPr>
          <p:nvPr/>
        </p:nvSpPr>
        <p:spPr>
          <a:xfrm>
            <a:off x="1280333" y="5472378"/>
            <a:ext cx="991304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i="1" dirty="0">
                <a:solidFill>
                  <a:srgbClr val="00B0F0"/>
                </a:solidFill>
              </a:rPr>
              <a:t>ใช้เอกสารประกอบการลงปฏิบัติการที่ </a:t>
            </a:r>
            <a:r>
              <a:rPr lang="en-US" i="1" dirty="0">
                <a:solidFill>
                  <a:srgbClr val="00B0F0"/>
                </a:solidFill>
              </a:rPr>
              <a:t>1 </a:t>
            </a:r>
            <a:r>
              <a:rPr lang="th-TH" i="1" dirty="0">
                <a:solidFill>
                  <a:srgbClr val="00B0F0"/>
                </a:solidFill>
              </a:rPr>
              <a:t>ใน</a:t>
            </a:r>
            <a:r>
              <a:rPr lang="th-TH" i="1" dirty="0" err="1">
                <a:solidFill>
                  <a:srgbClr val="00B0F0"/>
                </a:solidFill>
              </a:rPr>
              <a:t>การทำ</a:t>
            </a:r>
            <a:r>
              <a:rPr lang="th-TH" i="1" dirty="0">
                <a:solidFill>
                  <a:srgbClr val="00B0F0"/>
                </a:solidFill>
              </a:rPr>
              <a:t> </a:t>
            </a:r>
            <a:r>
              <a:rPr lang="en-US" i="1" dirty="0">
                <a:solidFill>
                  <a:srgbClr val="00B0F0"/>
                </a:solidFill>
              </a:rPr>
              <a:t>Task 01</a:t>
            </a:r>
            <a:r>
              <a:rPr lang="en-GB" i="1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09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06917A-98E4-4414-88F2-F151A55B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วัตถุประสงค์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72C422-E472-485B-B3F9-7FBF1D1F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05" y="1792119"/>
            <a:ext cx="8426989" cy="1636881"/>
          </a:xfrm>
        </p:spPr>
        <p:txBody>
          <a:bodyPr>
            <a:normAutofit fontScale="70000" lnSpcReduction="20000"/>
          </a:bodyPr>
          <a:lstStyle/>
          <a:p>
            <a:r>
              <a:rPr lang="th-TH" dirty="0"/>
              <a:t>ออกแบบชิ้นงานและพิมพ์ </a:t>
            </a:r>
            <a:r>
              <a:rPr lang="en-US" dirty="0"/>
              <a:t>3 </a:t>
            </a:r>
            <a:r>
              <a:rPr lang="th-TH" dirty="0"/>
              <a:t>มิติสำหรับชิ้นงานประกอบที่ไม่สามารถถอดออกได้</a:t>
            </a:r>
            <a:r>
              <a:rPr lang="en-US" dirty="0"/>
              <a:t> </a:t>
            </a:r>
          </a:p>
          <a:p>
            <a:pPr marL="1079500" indent="-457200">
              <a:buFont typeface="Wingdings" panose="05000000000000000000" pitchFamily="2" charset="2"/>
              <a:buChar char="ü"/>
            </a:pPr>
            <a:r>
              <a:rPr lang="en-US" dirty="0"/>
              <a:t>Task 01: </a:t>
            </a:r>
            <a:r>
              <a:rPr lang="th-TH" dirty="0"/>
              <a:t>เลือกผลิตภัณฑ์</a:t>
            </a:r>
            <a:endParaRPr lang="en-US" dirty="0"/>
          </a:p>
          <a:p>
            <a:pPr marL="1079500" indent="-457200">
              <a:buFont typeface="Wingdings" panose="05000000000000000000" pitchFamily="2" charset="2"/>
              <a:buChar char="ü"/>
            </a:pPr>
            <a:r>
              <a:rPr lang="en-US" dirty="0"/>
              <a:t>Task 02: </a:t>
            </a:r>
            <a:r>
              <a:rPr lang="th-TH" dirty="0"/>
              <a:t>ปรับแต่งผลิตภัณฑ์ให้เหมาะสม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2CF816-075B-4F63-B1FB-BE2DB0D24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17305" r="13560" b="10213"/>
          <a:stretch/>
        </p:blipFill>
        <p:spPr bwMode="auto">
          <a:xfrm>
            <a:off x="371886" y="3543501"/>
            <a:ext cx="3715964" cy="23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D Printed Customizable Hinge/Snap Cube Net by mathgrrl | Pinshape">
            <a:extLst>
              <a:ext uri="{FF2B5EF4-FFF2-40B4-BE49-F238E27FC236}">
                <a16:creationId xmlns:a16="http://schemas.microsoft.com/office/drawing/2014/main" id="{5AE0FC1D-B0D8-4CAD-BB02-BAC927C03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49" y="3543501"/>
            <a:ext cx="3377436" cy="23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ine similară">
            <a:extLst>
              <a:ext uri="{FF2B5EF4-FFF2-40B4-BE49-F238E27FC236}">
                <a16:creationId xmlns:a16="http://schemas.microsoft.com/office/drawing/2014/main" id="{2617A85E-9DB0-4B14-8C54-D8D2C9E2B6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29" y="3543502"/>
            <a:ext cx="4174174" cy="23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64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30AC-FE23-4D73-8439-14666453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ตัวอย่างผลิตภัณฑ์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E2C12-5DE0-4404-AEA5-FBEFE2F99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435" y="1761796"/>
            <a:ext cx="2841318" cy="204718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Bearings</a:t>
            </a:r>
          </a:p>
          <a:p>
            <a:r>
              <a:rPr lang="en-GB" dirty="0"/>
              <a:t>Whistles</a:t>
            </a:r>
          </a:p>
          <a:p>
            <a:r>
              <a:rPr lang="en-GB" dirty="0"/>
              <a:t>Fidgets</a:t>
            </a:r>
          </a:p>
          <a:p>
            <a:r>
              <a:rPr lang="en-GB" dirty="0"/>
              <a:t>Orbital spinners</a:t>
            </a:r>
          </a:p>
          <a:p>
            <a:r>
              <a:rPr lang="en-GB" dirty="0"/>
              <a:t>Telescopic tools</a:t>
            </a:r>
          </a:p>
          <a:p>
            <a:r>
              <a:rPr lang="en-GB" dirty="0"/>
              <a:t>Hinged systems</a:t>
            </a:r>
          </a:p>
          <a:p>
            <a:endParaRPr lang="en-GB" dirty="0"/>
          </a:p>
        </p:txBody>
      </p:sp>
      <p:pic>
        <p:nvPicPr>
          <p:cNvPr id="1030" name="Picture 6" descr="3D Printed 150mm 15 planet gear bearing with holes by Ian Nelson ...">
            <a:extLst>
              <a:ext uri="{FF2B5EF4-FFF2-40B4-BE49-F238E27FC236}">
                <a16:creationId xmlns:a16="http://schemas.microsoft.com/office/drawing/2014/main" id="{525089A8-5635-4B2C-AB89-248A6FC4E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/>
          <a:stretch/>
        </p:blipFill>
        <p:spPr bwMode="auto">
          <a:xfrm>
            <a:off x="7908994" y="1557516"/>
            <a:ext cx="3628011" cy="199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-printed ball bearing | A 3D-printed ball bearing modelled… | Flickr">
            <a:extLst>
              <a:ext uri="{FF2B5EF4-FFF2-40B4-BE49-F238E27FC236}">
                <a16:creationId xmlns:a16="http://schemas.microsoft.com/office/drawing/2014/main" id="{15934E03-CC9C-4DE9-9E2C-BA5B81E8F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t="14806" r="22739" b="16045"/>
          <a:stretch/>
        </p:blipFill>
        <p:spPr bwMode="auto">
          <a:xfrm>
            <a:off x="4539574" y="1557516"/>
            <a:ext cx="3112851" cy="199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sted rings fidget toy by switchborg - Thingiverse | Diy fidget ...">
            <a:extLst>
              <a:ext uri="{FF2B5EF4-FFF2-40B4-BE49-F238E27FC236}">
                <a16:creationId xmlns:a16="http://schemas.microsoft.com/office/drawing/2014/main" id="{0632D871-009D-4ACB-83DE-AA5842727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74" y="3604699"/>
            <a:ext cx="3112851" cy="249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lescoping 3D printed robots developed to help in search &amp; rescue ...">
            <a:extLst>
              <a:ext uri="{FF2B5EF4-FFF2-40B4-BE49-F238E27FC236}">
                <a16:creationId xmlns:a16="http://schemas.microsoft.com/office/drawing/2014/main" id="{7C328452-1580-4EFD-A773-A576C09F7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/>
          <a:stretch/>
        </p:blipFill>
        <p:spPr bwMode="auto">
          <a:xfrm>
            <a:off x="7908997" y="3584519"/>
            <a:ext cx="3628010" cy="25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3D Printed Twin Hinges – Print In Place - YouTube">
            <a:extLst>
              <a:ext uri="{FF2B5EF4-FFF2-40B4-BE49-F238E27FC236}">
                <a16:creationId xmlns:a16="http://schemas.microsoft.com/office/drawing/2014/main" id="{BDE3D67F-880C-47D6-B616-83C4C17A6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22711" r="33783" b="8653"/>
          <a:stretch/>
        </p:blipFill>
        <p:spPr bwMode="auto">
          <a:xfrm>
            <a:off x="1030367" y="3988230"/>
            <a:ext cx="3345553" cy="242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0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EDF8-C862-46FB-836C-1853A511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ข้อกำหนดในการลงปฏิบัติการ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D4D16-F7B7-489F-B4E9-DA698153E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ทำงานรายบุคคล</a:t>
            </a:r>
            <a:endParaRPr lang="en-GB" dirty="0"/>
          </a:p>
          <a:p>
            <a:endParaRPr lang="en-GB" dirty="0"/>
          </a:p>
          <a:p>
            <a:r>
              <a:rPr lang="th-TH" dirty="0"/>
              <a:t>ทำงานที่ได้รับมอบหมายทั้งหมดให้แล้วเสร็จ (รายงานและปฏิบัติ) ตามข้อกำหนดของห้องปฏิบัติการ รวมถึงเอกสารสำหรับปฏิบัติการ (</a:t>
            </a:r>
            <a:r>
              <a:rPr lang="en-GB" b="1" i="1" dirty="0"/>
              <a:t>MSIE-12-L-M2S1-L01-W</a:t>
            </a:r>
            <a:r>
              <a:rPr lang="en-US" dirty="0"/>
              <a:t>) </a:t>
            </a:r>
            <a:r>
              <a:rPr lang="th-TH" dirty="0"/>
              <a:t>พร้อม </a:t>
            </a:r>
            <a:r>
              <a:rPr lang="en-US" dirty="0"/>
              <a:t>PPT </a:t>
            </a:r>
            <a:r>
              <a:rPr lang="th-TH" dirty="0"/>
              <a:t>เพื่อเตรียมนำเสนอ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7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DECE-1312-4585-AAAF-D58FA7C3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ขั้นตอนการปฏิบัติ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3E96A-FD6D-4FFB-B0D4-AEEC080DD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เลือกผลิตภัณฑ์ที่เป็นชิ้นงานประกอบที่ไม่สามารถถอดได้ </a:t>
            </a:r>
            <a:r>
              <a:rPr lang="en-GB" dirty="0"/>
              <a:t>(whistle, 3D printed bearing, orbital etc.)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เขียนแบบร่างด้วยมือ </a:t>
            </a:r>
            <a:r>
              <a:rPr lang="en-US" dirty="0"/>
              <a:t>(Sketch) </a:t>
            </a:r>
            <a:r>
              <a:rPr lang="th-TH" dirty="0"/>
              <a:t>ของชิ้นงานที่เลือก พร้อมทั้งระบุขนาดและข้อกำหนดหลักในการออกแบบ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เขียนแบบชิ้นงานด้วยโปรแกรมช่วยในการออกแบบ </a:t>
            </a:r>
            <a:r>
              <a:rPr lang="en-US" dirty="0"/>
              <a:t>(CAD)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บันทึกไฟล์เป็นนามสกุล </a:t>
            </a:r>
            <a:r>
              <a:rPr lang="en-US" dirty="0"/>
              <a:t>.STL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สร้างคำสั่งสำหรับการพิมพ์ </a:t>
            </a:r>
            <a:r>
              <a:rPr lang="en-US" dirty="0"/>
              <a:t>3 </a:t>
            </a:r>
            <a:r>
              <a:rPr lang="th-TH" dirty="0"/>
              <a:t>มิติ </a:t>
            </a:r>
            <a:r>
              <a:rPr lang="en-US" dirty="0"/>
              <a:t>(</a:t>
            </a:r>
            <a:r>
              <a:rPr lang="en-US" dirty="0" err="1"/>
              <a:t>Gcode</a:t>
            </a:r>
            <a:r>
              <a:rPr lang="en-US" dirty="0"/>
              <a:t>) </a:t>
            </a:r>
            <a:r>
              <a:rPr lang="th-TH" dirty="0"/>
              <a:t>ตั้งค่าเงื่อนไขในการพิมพ์ที่เหมาะสม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เตรียมอุปกรณ์</a:t>
            </a:r>
            <a:r>
              <a:rPr lang="th-TH" dirty="0" err="1"/>
              <a:t>ต่างๆ</a:t>
            </a:r>
            <a:r>
              <a:rPr lang="th-TH" dirty="0"/>
              <a:t> สำหรับการพิมพ์ 3 มิติ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th-TH" dirty="0"/>
              <a:t>เริ่มต้นกระบวนการพิมพ์ </a:t>
            </a:r>
            <a:r>
              <a:rPr lang="en-US" dirty="0"/>
              <a:t>3 </a:t>
            </a:r>
            <a:r>
              <a:rPr lang="th-TH" dirty="0"/>
              <a:t>มิติ</a:t>
            </a:r>
            <a:endParaRPr lang="en-GB" dirty="0"/>
          </a:p>
          <a:p>
            <a:pPr marL="514350" indent="-514350">
              <a:buFont typeface="+mj-lt"/>
              <a:buAutoNum type="arabicPeriod" startAt="7"/>
            </a:pPr>
            <a:r>
              <a:rPr lang="th-TH" dirty="0"/>
              <a:t>ถอดชิ้นงานออกหลังจากเสร็จสิ้นการพิมพ์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th-TH" dirty="0"/>
              <a:t>ทดสอบการใช้งานชิ้นงานต้นแบบ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74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4933-75FE-40D6-9EA5-B0DD3653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/>
              <a:t>เลือกผลิตภัณฑ์ที่เป็นชิ้นงานประกอบที่ไม่สามารถถอดได้ </a:t>
            </a:r>
            <a:r>
              <a:rPr lang="en-GB" dirty="0"/>
              <a:t>(whistle, 3D printed bearing, orbital etc.)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60119-342F-43B4-891D-C69D9A700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269351"/>
          </a:xfrm>
        </p:spPr>
        <p:txBody>
          <a:bodyPr>
            <a:normAutofit/>
          </a:bodyPr>
          <a:lstStyle/>
          <a:p>
            <a:r>
              <a:rPr lang="th-TH" dirty="0"/>
              <a:t>ควรเลือกชิ้นงานต้นแบบอย่างง่าย และควรมีผิวเรียบเพื่อให้วางบนโต๊ะเครื่องพิมพ์ได้</a:t>
            </a:r>
          </a:p>
          <a:p>
            <a:r>
              <a:rPr lang="th-TH" dirty="0"/>
              <a:t>ชิ้นงานต้องประกอบด้วยชิ้นส่วนที่สามารถเคลื่อนที่ได้อย่างน้อย </a:t>
            </a:r>
            <a:r>
              <a:rPr lang="en-US" dirty="0"/>
              <a:t>2 </a:t>
            </a:r>
            <a:r>
              <a:rPr lang="th-TH" dirty="0"/>
              <a:t>ชิ้น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th-TH" dirty="0"/>
              <a:t>ตรวจสอบให้แน่ใจว่าชิ้นงานที่เลือกสามารถผลิตได้เครื่องมือหรือวัสดุที่มีอยู่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23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04A6-28D4-4578-9D1E-E40A848B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781050"/>
            <a:ext cx="9913041" cy="555655"/>
          </a:xfrm>
        </p:spPr>
        <p:txBody>
          <a:bodyPr>
            <a:normAutofit fontScale="90000"/>
          </a:bodyPr>
          <a:lstStyle/>
          <a:p>
            <a:r>
              <a:rPr lang="en-GB" dirty="0"/>
              <a:t>2. </a:t>
            </a:r>
            <a:r>
              <a:rPr lang="th-TH" dirty="0"/>
              <a:t>เขียนแบบร่างด้วยมือ (</a:t>
            </a:r>
            <a:r>
              <a:rPr lang="en-GB" dirty="0"/>
              <a:t>Sketch) </a:t>
            </a:r>
            <a:r>
              <a:rPr lang="th-TH" dirty="0"/>
              <a:t>ของชิ้นงานที่เลือก พร้อมทั้งระบุขนาดและข้อกำหนดหลักในการออกแบบ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40DAC0-9FC4-41F2-84F9-1D3EACCBF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1808253"/>
          </a:xfrm>
        </p:spPr>
        <p:txBody>
          <a:bodyPr>
            <a:normAutofit fontScale="77500" lnSpcReduction="20000"/>
          </a:bodyPr>
          <a:lstStyle/>
          <a:p>
            <a:r>
              <a:rPr lang="th-TH" dirty="0"/>
              <a:t>ร่างแบบชิ้นงานด้วยมือ กำหนดขนาดและชิ้นส่วนหลักของชิ้นงาน และตรวจสอบให้แน่ใจว่ามีชิ้นส่วนที่สามารถเคลื่อนที่ได้ </a:t>
            </a:r>
            <a:r>
              <a:rPr lang="en-US" dirty="0"/>
              <a:t>2 </a:t>
            </a:r>
            <a:r>
              <a:rPr lang="th-TH" dirty="0"/>
              <a:t>ชิ้น</a:t>
            </a:r>
            <a:endParaRPr lang="en-GB" dirty="0"/>
          </a:p>
          <a:p>
            <a:r>
              <a:rPr lang="th-TH" dirty="0"/>
              <a:t>ระบุหลักงานทำงานเบื้องต้นของชิ้นงานที่เลือก</a:t>
            </a:r>
            <a:endParaRPr lang="en-US" dirty="0"/>
          </a:p>
          <a:p>
            <a:r>
              <a:rPr lang="th-TH" dirty="0"/>
              <a:t>ระบุข้อกำหนดในการพิมพ์ </a:t>
            </a:r>
            <a:r>
              <a:rPr lang="en-US" dirty="0"/>
              <a:t>3 </a:t>
            </a:r>
            <a:r>
              <a:rPr lang="th-TH" dirty="0"/>
              <a:t>มิติ และตั้งค่าให้กับการออกแบบชิ้นงาน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3671F-FD23-4B0A-B49C-60191AFFB2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963" y="3531140"/>
            <a:ext cx="10791217" cy="247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6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2AB8-FD2C-427C-A88D-2749AE57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3. </a:t>
            </a:r>
            <a:r>
              <a:rPr lang="th-TH" dirty="0"/>
              <a:t>เขียนแบบชิ้นงานด้วยโปรแกรมช่วยในการออกแบบ (</a:t>
            </a:r>
            <a:r>
              <a:rPr lang="en-GB" dirty="0"/>
              <a:t>CAD)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3CFA6E-035F-4C1F-A05B-3FAB4CC2F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828800"/>
            <a:ext cx="11229516" cy="4168412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สามารถใช้โปรแกรมช่วยในการเขียนแบบ</a:t>
            </a:r>
            <a:r>
              <a:rPr lang="th-TH" dirty="0" err="1"/>
              <a:t>ใดๆ</a:t>
            </a:r>
            <a:r>
              <a:rPr lang="th-TH" dirty="0"/>
              <a:t> ก็ได้ตามความถนัดของแต่ละคน</a:t>
            </a:r>
          </a:p>
          <a:p>
            <a:r>
              <a:rPr lang="th-TH" dirty="0"/>
              <a:t>สามารถเขียนแบบด้วยโปรแกรม </a:t>
            </a:r>
            <a:r>
              <a:rPr lang="en-GB" dirty="0"/>
              <a:t>Fusion 360</a:t>
            </a:r>
            <a:r>
              <a:rPr lang="th-TH" dirty="0"/>
              <a:t> ซึ่งเป็นโปรแกรมที่สามารถใช้งานออนไลน์</a:t>
            </a:r>
            <a:endParaRPr lang="en-GB" dirty="0"/>
          </a:p>
          <a:p>
            <a:r>
              <a:rPr lang="th-TH" dirty="0"/>
              <a:t>มีทางเลือกในการออกแบบ </a:t>
            </a:r>
            <a:r>
              <a:rPr lang="en-US" dirty="0"/>
              <a:t>2 </a:t>
            </a:r>
            <a:r>
              <a:rPr lang="th-TH" dirty="0"/>
              <a:t>ทางเลือก</a:t>
            </a:r>
            <a:r>
              <a:rPr lang="en-US" dirty="0"/>
              <a:t>:</a:t>
            </a:r>
            <a:endParaRPr lang="en-GB" dirty="0"/>
          </a:p>
          <a:p>
            <a:pPr marL="1176338" indent="-457200">
              <a:buFont typeface="Wingdings" panose="05000000000000000000" pitchFamily="2" charset="2"/>
              <a:buChar char="ü"/>
            </a:pPr>
            <a:r>
              <a:rPr lang="th-TH" dirty="0"/>
              <a:t>ออกแบบเป็นชิ้นส่วนเดียวกัน แต่ต้องตรวจสอบการเชื่อมต่อกันของแต่ละชิ้นส่วนย่อย</a:t>
            </a:r>
          </a:p>
          <a:p>
            <a:pPr marL="1176338" indent="-457200">
              <a:buFont typeface="Wingdings" panose="05000000000000000000" pitchFamily="2" charset="2"/>
              <a:buChar char="ü"/>
            </a:pPr>
            <a:r>
              <a:rPr lang="th-TH" dirty="0"/>
              <a:t>ออกแบบเป็นหลายชิ้นส่วน และประกอบเป็นผลิตภัณฑ์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29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170F-A038-47C9-8E63-68B0589E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4. </a:t>
            </a:r>
            <a:r>
              <a:rPr lang="th-TH" dirty="0"/>
              <a:t>บันทึกไฟล์เป็นนามสกุล .</a:t>
            </a:r>
            <a:r>
              <a:rPr lang="en-GB" dirty="0"/>
              <a:t>STL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1F5DF5-BD56-4C32-82A5-919C85D5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ทำการบันทึกไฟล์เป็นนามสกุล .</a:t>
            </a:r>
            <a:r>
              <a:rPr lang="en-GB" dirty="0"/>
              <a:t>STL </a:t>
            </a:r>
            <a:r>
              <a:rPr lang="th-TH" dirty="0"/>
              <a:t>ดังนี้</a:t>
            </a:r>
            <a:r>
              <a:rPr lang="en-GB" dirty="0"/>
              <a:t>:</a:t>
            </a:r>
          </a:p>
          <a:p>
            <a:pPr algn="ctr"/>
            <a:r>
              <a:rPr lang="en-GB" dirty="0"/>
              <a:t>File – Save As – Select STL – Options – Save </a:t>
            </a:r>
          </a:p>
          <a:p>
            <a:endParaRPr lang="en-GB" dirty="0"/>
          </a:p>
          <a:p>
            <a:r>
              <a:rPr lang="th-TH" dirty="0"/>
              <a:t>ตรวจสอบให้แน่ใจว่าไฟล์ดังกล่าวเป็นไปตามข้อกำหนดต่อไปนี้</a:t>
            </a:r>
            <a:r>
              <a:rPr lang="en-GB" dirty="0"/>
              <a:t>:  </a:t>
            </a:r>
          </a:p>
          <a:p>
            <a:pPr marL="1062038" indent="-342900">
              <a:buFont typeface="Wingdings" panose="05000000000000000000" pitchFamily="2" charset="2"/>
              <a:buChar char="ü"/>
            </a:pPr>
            <a:r>
              <a:rPr lang="th-TH" sz="2400" dirty="0"/>
              <a:t>บันทึกเป็น </a:t>
            </a:r>
            <a:r>
              <a:rPr lang="en-US" sz="2400" dirty="0"/>
              <a:t>.STL </a:t>
            </a:r>
            <a:r>
              <a:rPr lang="th-TH" sz="2400" dirty="0"/>
              <a:t>ไฟล์ ที่เป็นไฟล์เดียว</a:t>
            </a:r>
            <a:endParaRPr lang="en-GB" sz="2400" dirty="0"/>
          </a:p>
          <a:p>
            <a:pPr marL="1062038" indent="-342900">
              <a:buFont typeface="Wingdings" panose="05000000000000000000" pitchFamily="2" charset="2"/>
              <a:buChar char="ü"/>
            </a:pPr>
            <a:r>
              <a:rPr lang="th-TH" sz="2400" dirty="0"/>
              <a:t>สำหรับไฟล์ </a:t>
            </a:r>
            <a:r>
              <a:rPr lang="en-US" sz="2400" dirty="0"/>
              <a:t>CAD </a:t>
            </a:r>
            <a:r>
              <a:rPr lang="th-TH" sz="2400" dirty="0"/>
              <a:t>ที่เป็นไฟล์ประกอบ</a:t>
            </a:r>
            <a:r>
              <a:rPr lang="en-US" sz="2400" dirty="0"/>
              <a:t> (Assembly) </a:t>
            </a:r>
            <a:r>
              <a:rPr lang="th-TH" sz="2400" dirty="0"/>
              <a:t>ให้กำหนดดังนี้เพื่อให้บันทึกเป็นไฟล์เดียว</a:t>
            </a:r>
            <a:r>
              <a:rPr lang="en-GB" sz="2400" dirty="0"/>
              <a:t>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A8BA4-9188-46A6-993A-95E6DC8D6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895" y="5443344"/>
            <a:ext cx="6712386" cy="6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6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74</TotalTime>
  <Words>1124</Words>
  <Application>Microsoft Office PowerPoint</Application>
  <PresentationFormat>Widescreen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วัตถุประสงค์</vt:lpstr>
      <vt:lpstr>ตัวอย่างผลิตภัณฑ์</vt:lpstr>
      <vt:lpstr>ข้อกำหนดในการลงปฏิบัติการ</vt:lpstr>
      <vt:lpstr>ขั้นตอนการปฏิบัติ</vt:lpstr>
      <vt:lpstr>เลือกผลิตภัณฑ์ที่เป็นชิ้นงานประกอบที่ไม่สามารถถอดได้ (whistle, 3D printed bearing, orbital etc.)</vt:lpstr>
      <vt:lpstr>2. เขียนแบบร่างด้วยมือ (Sketch) ของชิ้นงานที่เลือก พร้อมทั้งระบุขนาดและข้อกำหนดหลักในการออกแบบ </vt:lpstr>
      <vt:lpstr>3. เขียนแบบชิ้นงานด้วยโปรแกรมช่วยในการออกแบบ (CAD)</vt:lpstr>
      <vt:lpstr>4. บันทึกไฟล์เป็นนามสกุล .STL</vt:lpstr>
      <vt:lpstr>5. สร้างคำสั่งสำหรับการพิมพ์ 3 มิติ (Gcode) ตั้งค่าเงื่อนไขในการพิมพ์ที่เหมาะสม </vt:lpstr>
      <vt:lpstr>แนะนำให้ตั้งค่าการพิมพ์ระดับปานกลาง</vt:lpstr>
      <vt:lpstr>6. เตรียมอุปกรณ์ต่างๆ สำหรับการพิมพ์ 3 มิติ</vt:lpstr>
      <vt:lpstr>7. เริ่มต้นกระบวนการพิมพ์ 3 มิติ</vt:lpstr>
      <vt:lpstr>8. ถอดชิ้นงานออกหลังจากเสร็จสิ้นการพิมพ์</vt:lpstr>
      <vt:lpstr>9. ทดสอบการใช้งานชิ้นงานต้นแบบ</vt:lpstr>
      <vt:lpstr>ตัวอย่างข้อบกพร่องจากการพิมพ์ 3 มิติ</vt:lpstr>
      <vt:lpstr>ปรับแต่งผลิตภัณฑ์ให้เหมาะสม</vt:lpstr>
      <vt:lpstr> ตัวอย่างการปรับแต่งชิ้นงานให้เหมาะสม</vt:lpstr>
      <vt:lpstr>Task 01: Considering the case study given below, identify what is the main 3D printing technology used to manufacture the non-demountable assembly. Specify the used materials and their individual functions. Identify at least two areas of application of the presented product concept. พิจารณากรณีศึกษาด้านล่าง ระบุเทคโนโลยีการพิมพ์ 3 มิติที่เหมาะสมสำหรับชิ้นงาน กำหนดวัสดุที่ใช้และฟังก์ชันการทำงานที่ต้องการ ระบุการประยุกต์ใช้งานชิ้นงานดังกล่าวอย่างน้อย 2 ด้าน  สามารถหากรณีศึกษาได้จาก: http://news.mit.edu/2016/first-3d-printed-robots-made-of-both-solids-and-liquids-0406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chukree daesa</cp:lastModifiedBy>
  <cp:revision>225</cp:revision>
  <dcterms:created xsi:type="dcterms:W3CDTF">2018-02-11T14:22:08Z</dcterms:created>
  <dcterms:modified xsi:type="dcterms:W3CDTF">2020-10-27T18:32:59Z</dcterms:modified>
</cp:coreProperties>
</file>