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2" r:id="rId3"/>
    <p:sldId id="332" r:id="rId4"/>
    <p:sldId id="333" r:id="rId5"/>
    <p:sldId id="304" r:id="rId6"/>
    <p:sldId id="305" r:id="rId7"/>
    <p:sldId id="303" r:id="rId8"/>
    <p:sldId id="307" r:id="rId9"/>
    <p:sldId id="308" r:id="rId10"/>
    <p:sldId id="309" r:id="rId11"/>
    <p:sldId id="310" r:id="rId12"/>
    <p:sldId id="285" r:id="rId13"/>
    <p:sldId id="334" r:id="rId14"/>
    <p:sldId id="286" r:id="rId15"/>
    <p:sldId id="311" r:id="rId16"/>
    <p:sldId id="312" r:id="rId17"/>
    <p:sldId id="313" r:id="rId18"/>
    <p:sldId id="335" r:id="rId19"/>
    <p:sldId id="314" r:id="rId20"/>
    <p:sldId id="315" r:id="rId21"/>
    <p:sldId id="316" r:id="rId22"/>
    <p:sldId id="318" r:id="rId23"/>
    <p:sldId id="336" r:id="rId24"/>
    <p:sldId id="38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1CF2-E3D2-428B-861A-B7176EA29A56}" type="datetime1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Mihaela ULMEANU, Cristian DOICIN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582-9833-415C-8454-FD050AC9F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hingiverse.com/" TargetMode="External"/><Relationship Id="rId3" Type="http://schemas.openxmlformats.org/officeDocument/2006/relationships/hyperlink" Target="http://www.myminifactory.com/" TargetMode="External"/><Relationship Id="rId7" Type="http://schemas.openxmlformats.org/officeDocument/2006/relationships/hyperlink" Target="http://www.shapedo.com/" TargetMode="External"/><Relationship Id="rId2" Type="http://schemas.openxmlformats.org/officeDocument/2006/relationships/hyperlink" Target="http://shapewa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nshape.com/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://gitfab.org/" TargetMode="External"/><Relationship Id="rId10" Type="http://schemas.openxmlformats.org/officeDocument/2006/relationships/hyperlink" Target="http://www.instructables.com/" TargetMode="External"/><Relationship Id="rId4" Type="http://schemas.openxmlformats.org/officeDocument/2006/relationships/hyperlink" Target="https://grabcad.com/" TargetMode="External"/><Relationship Id="rId9" Type="http://schemas.openxmlformats.org/officeDocument/2006/relationships/hyperlink" Target="https://www.youmagin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4448376"/>
            <a:ext cx="8950284" cy="1121423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002060"/>
                </a:solidFill>
              </a:rPr>
              <a:t>Developer: </a:t>
            </a:r>
            <a:r>
              <a:rPr lang="ro-RO" sz="2400" dirty="0">
                <a:solidFill>
                  <a:srgbClr val="002060"/>
                </a:solidFill>
              </a:rPr>
              <a:t>Mihaela Ulmeanu</a:t>
            </a:r>
            <a:endParaRPr lang="sv-SE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Course </a:t>
            </a:r>
            <a:r>
              <a:rPr lang="ro-RO" sz="3200" dirty="0">
                <a:solidFill>
                  <a:srgbClr val="002060"/>
                </a:solidFill>
              </a:rPr>
              <a:t>12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GB" sz="3200" dirty="0">
                <a:solidFill>
                  <a:srgbClr val="002060"/>
                </a:solidFill>
              </a:rPr>
              <a:t>Additive Manufacturing for Industry 4.0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F62BF4-CFE0-43EF-8FE7-F9397FAB8DC3}"/>
              </a:ext>
            </a:extLst>
          </p:cNvPr>
          <p:cNvSpPr txBox="1">
            <a:spLocks/>
          </p:cNvSpPr>
          <p:nvPr/>
        </p:nvSpPr>
        <p:spPr>
          <a:xfrm>
            <a:off x="1070427" y="342900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ปฏิบัติการที่ </a:t>
            </a:r>
            <a:r>
              <a:rPr lang="en-GB" sz="3200" dirty="0">
                <a:solidFill>
                  <a:srgbClr val="002060"/>
                </a:solidFill>
              </a:rPr>
              <a:t>1 – </a:t>
            </a:r>
            <a:r>
              <a:rPr lang="th-TH" sz="3200" dirty="0">
                <a:solidFill>
                  <a:srgbClr val="002060"/>
                </a:solidFill>
              </a:rPr>
              <a:t>เอกสารประกอบการเรียน</a:t>
            </a:r>
            <a:r>
              <a:rPr lang="en-GB" sz="3200" dirty="0">
                <a:solidFill>
                  <a:srgbClr val="002060"/>
                </a:solidFill>
              </a:rPr>
              <a:t> (L)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170F-A038-47C9-8E63-68B0589E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 </a:t>
            </a:r>
            <a:r>
              <a:rPr lang="th-TH" dirty="0"/>
              <a:t>บันทึกไฟล์ของทุกชิ้นส่วนเป็นนามสกุล .</a:t>
            </a:r>
            <a:r>
              <a:rPr lang="en-GB" dirty="0"/>
              <a:t>STL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D89FF-7925-4A20-BD12-97E0E9A7B537}"/>
              </a:ext>
            </a:extLst>
          </p:cNvPr>
          <p:cNvSpPr txBox="1">
            <a:spLocks/>
          </p:cNvSpPr>
          <p:nvPr/>
        </p:nvSpPr>
        <p:spPr>
          <a:xfrm>
            <a:off x="700391" y="1942942"/>
            <a:ext cx="11186809" cy="360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ถ้าดาวน์โหลดไฟล์จาก </a:t>
            </a:r>
            <a:r>
              <a:rPr lang="en-GB" dirty="0"/>
              <a:t>educational platforms</a:t>
            </a:r>
            <a:r>
              <a:rPr lang="th-TH" dirty="0"/>
              <a:t> สามารถเลือกไฟล์ </a:t>
            </a:r>
            <a:r>
              <a:rPr lang="en-US" dirty="0"/>
              <a:t>.STL </a:t>
            </a:r>
            <a:r>
              <a:rPr lang="th-TH" dirty="0"/>
              <a:t>จาก</a:t>
            </a:r>
            <a:r>
              <a:rPr lang="th-TH" dirty="0" err="1"/>
              <a:t>เว็ปไ</a:t>
            </a:r>
            <a:r>
              <a:rPr lang="th-TH" dirty="0"/>
              <a:t>ซด์ดังกล่าวได้เลย</a:t>
            </a:r>
            <a:endParaRPr lang="en-GB" dirty="0"/>
          </a:p>
          <a:p>
            <a:r>
              <a:rPr lang="th-TH" dirty="0"/>
              <a:t>ถ้าหากเขียนแบบด้วยตนเอง ให้ทำการบันทึกไฟล์เป็นนามสกุล </a:t>
            </a:r>
            <a:r>
              <a:rPr lang="en-US" dirty="0"/>
              <a:t>.STL </a:t>
            </a:r>
            <a:r>
              <a:rPr lang="th-TH" dirty="0"/>
              <a:t>ดังนี้</a:t>
            </a:r>
            <a:r>
              <a:rPr lang="en-US" dirty="0"/>
              <a:t>:</a:t>
            </a:r>
            <a:endParaRPr lang="en-GB" dirty="0"/>
          </a:p>
          <a:p>
            <a:pPr algn="ctr"/>
            <a:r>
              <a:rPr lang="en-GB" dirty="0"/>
              <a:t>File – Save As – Select STL – Options – Save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6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A0BC-AED6-4F15-B798-6E590323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th-TH" dirty="0"/>
              <a:t>สร้างคำสั่งสำหรับการพิมพ์ 3 มิติ (</a:t>
            </a:r>
            <a:r>
              <a:rPr lang="en-GB" dirty="0" err="1"/>
              <a:t>Gcode</a:t>
            </a:r>
            <a:r>
              <a:rPr lang="en-GB" dirty="0"/>
              <a:t>) </a:t>
            </a:r>
            <a:r>
              <a:rPr lang="th-TH" dirty="0"/>
              <a:t>ตั้งค่าเงื่อนไขในการพิมพ์ที่เหมาะสม</a:t>
            </a:r>
            <a:endParaRPr lang="en-GB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81AA942-2398-4BDC-B270-A5CCE08E1D0C}"/>
              </a:ext>
            </a:extLst>
          </p:cNvPr>
          <p:cNvSpPr txBox="1">
            <a:spLocks/>
          </p:cNvSpPr>
          <p:nvPr/>
        </p:nvSpPr>
        <p:spPr>
          <a:xfrm>
            <a:off x="1023625" y="1336705"/>
            <a:ext cx="10681704" cy="543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400" dirty="0"/>
              <a:t>ใช้โปรแกรม </a:t>
            </a:r>
            <a:r>
              <a:rPr lang="ro-RO" sz="4400" dirty="0"/>
              <a:t>CURA </a:t>
            </a:r>
            <a:r>
              <a:rPr lang="th-TH" sz="2800" dirty="0"/>
              <a:t>ในเมนู</a:t>
            </a:r>
            <a:r>
              <a:rPr lang="th-TH" sz="2800" dirty="0" err="1"/>
              <a:t>ต่างๆ</a:t>
            </a:r>
            <a:r>
              <a:rPr lang="th-TH" sz="2800" dirty="0"/>
              <a:t> ดังนี้</a:t>
            </a:r>
            <a:r>
              <a:rPr lang="ro-RO" sz="2800" dirty="0"/>
              <a:t>:</a:t>
            </a:r>
            <a:br>
              <a:rPr lang="ro-RO" sz="2800" dirty="0"/>
            </a:br>
            <a:br>
              <a:rPr lang="ro-RO" sz="2800" dirty="0"/>
            </a:br>
            <a:r>
              <a:rPr lang="ro-RO" sz="2400" dirty="0"/>
              <a:t>-machine settings</a:t>
            </a:r>
            <a:br>
              <a:rPr lang="ro-RO" sz="2400" dirty="0"/>
            </a:br>
            <a:r>
              <a:rPr lang="ro-RO" sz="2400" dirty="0"/>
              <a:t>-materials</a:t>
            </a:r>
            <a:br>
              <a:rPr lang="ro-RO" sz="2400" dirty="0"/>
            </a:br>
            <a:r>
              <a:rPr lang="ro-RO" sz="2400" dirty="0"/>
              <a:t>-profiles</a:t>
            </a:r>
            <a:br>
              <a:rPr lang="ro-RO" sz="2400" dirty="0"/>
            </a:br>
            <a:r>
              <a:rPr lang="ro-RO" sz="2400" dirty="0"/>
              <a:t>-commands (move, scale, rotate etc)</a:t>
            </a:r>
            <a:br>
              <a:rPr lang="ro-RO" sz="2400" dirty="0"/>
            </a:br>
            <a:r>
              <a:rPr lang="ro-RO" sz="2400" dirty="0"/>
              <a:t>-view</a:t>
            </a:r>
            <a:br>
              <a:rPr lang="ro-RO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93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39" y="740503"/>
            <a:ext cx="9913041" cy="888031"/>
          </a:xfrm>
        </p:spPr>
        <p:txBody>
          <a:bodyPr>
            <a:normAutofit/>
          </a:bodyPr>
          <a:lstStyle/>
          <a:p>
            <a:r>
              <a:rPr lang="th-TH" dirty="0"/>
              <a:t>เลือกเครื่องพิมพ์ </a:t>
            </a:r>
            <a:r>
              <a:rPr lang="en-US" dirty="0"/>
              <a:t>3 </a:t>
            </a:r>
            <a:r>
              <a:rPr lang="th-TH" dirty="0"/>
              <a:t>มิติที่ต้องการใช้งาน</a:t>
            </a:r>
            <a:r>
              <a:rPr lang="en-GB" dirty="0"/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3B7AA334-C5BA-4409-A71E-7A13406FFE3D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2E8582-9833-415C-8454-FD050AC9FF1B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3728B-1E97-4E54-95A4-23CA8D355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1290" b="69188"/>
          <a:stretch/>
        </p:blipFill>
        <p:spPr>
          <a:xfrm>
            <a:off x="654574" y="2121170"/>
            <a:ext cx="6213576" cy="3297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DB753-3F97-4348-A8D4-F180A79C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80" y="1628534"/>
            <a:ext cx="4158021" cy="45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FE8F-3F37-4673-A990-57FF0A92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เลือกวัสดุและรูปแบบการพิมพ์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7938-93EB-41AD-8176-F22E90C7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85" y="1490339"/>
            <a:ext cx="11229516" cy="1019397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ตรวจสอบให้แน่ใจว่าได้เลือกวัสดุที่ตรงกับที่มีอยู่ในเครื่องพิมพ์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  <a:p>
            <a:r>
              <a:rPr lang="th-TH" dirty="0"/>
              <a:t>เลือกรูปแบบการพิมพ์ที่เหมาะสมกับชิ้นงานที่ต้องการพิมพ์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7309-7616-4FFC-BA5E-E551845C3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5" t="3972" r="34461" b="42695"/>
          <a:stretch/>
        </p:blipFill>
        <p:spPr>
          <a:xfrm>
            <a:off x="1079770" y="2304363"/>
            <a:ext cx="4489833" cy="378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F2F76-763D-401B-843D-F8FEC80FD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6" t="4397" b="50000"/>
          <a:stretch/>
        </p:blipFill>
        <p:spPr>
          <a:xfrm>
            <a:off x="7169285" y="2304363"/>
            <a:ext cx="4381500" cy="3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86" y="757350"/>
            <a:ext cx="4413958" cy="888031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สร้างโปรแกรม</a:t>
            </a:r>
            <a:r>
              <a:rPr lang="ro-RO" dirty="0"/>
              <a:t> G-Code</a:t>
            </a:r>
            <a:r>
              <a:rPr lang="en-GB" dirty="0"/>
              <a:t>: </a:t>
            </a:r>
            <a:r>
              <a:rPr lang="th-TH" dirty="0"/>
              <a:t>กำหนดเงื่อนไขที่เหมาะสมในการพิมพ์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41B30-4A7C-42C2-AE3F-F4AFE407B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70" y="371268"/>
            <a:ext cx="3452642" cy="6115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80D05C-7E2C-4D58-B56F-C4D1D780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34" y="2111469"/>
            <a:ext cx="5055061" cy="39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E227-E6AF-41F8-A9C7-FDF46664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6. </a:t>
            </a:r>
            <a:r>
              <a:rPr lang="th-TH" dirty="0"/>
              <a:t>เตรียมอุปกรณ์</a:t>
            </a:r>
            <a:r>
              <a:rPr lang="th-TH" dirty="0" err="1"/>
              <a:t>ต่างๆ</a:t>
            </a:r>
            <a:r>
              <a:rPr lang="th-TH" dirty="0"/>
              <a:t> สำหรับการพิมพ์ 3 มิติ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3015-A500-4A66-A1FA-E333225D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14057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ตรวจสอบความพร้อมของเครื่องพิมพ์ </a:t>
            </a:r>
            <a:r>
              <a:rPr lang="en-US" dirty="0"/>
              <a:t>3 </a:t>
            </a:r>
            <a:r>
              <a:rPr lang="th-TH" dirty="0"/>
              <a:t>มิติดังนี้</a:t>
            </a:r>
            <a:r>
              <a:rPr lang="en-GB" dirty="0"/>
              <a:t>:</a:t>
            </a:r>
          </a:p>
          <a:p>
            <a:pPr marL="1076325" indent="-31908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ตรวจสอบว่ามีวัสดุเพียงพอสำหรับการพิมพ์ชิ้นงานหรือไม่</a:t>
            </a:r>
            <a:endParaRPr lang="en-GB" dirty="0"/>
          </a:p>
          <a:p>
            <a:pPr marL="1076325" indent="-31908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ตรวจสอบว่าได้ใส่วัสดุลงในเครื่องพิมพ์เป็นชนิดเดียวกันกับที่กำหนดในโปรแกรม </a:t>
            </a:r>
            <a:r>
              <a:rPr lang="en-US" dirty="0" err="1"/>
              <a:t>Cura</a:t>
            </a:r>
            <a:r>
              <a:rPr lang="en-US" dirty="0"/>
              <a:t> </a:t>
            </a:r>
            <a:r>
              <a:rPr lang="th-TH" dirty="0"/>
              <a:t>หรือไม่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ตรวจสอบว่าเส้นวัสดุ </a:t>
            </a:r>
            <a:r>
              <a:rPr lang="en-US" dirty="0"/>
              <a:t>filament</a:t>
            </a:r>
            <a:r>
              <a:rPr lang="th-TH" dirty="0"/>
              <a:t> ไม่พันกัน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ตรวจสอบว่ารูฉีดที่หัวเครื่องพิมพ์ไม่ตัน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ตรวจสอบการตั้งระดับของโต๊ะเครื่องพิมพ์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ตรวจสอบว่าโต๊ะเครื่องพิมพ์สะอาด ไม่มีเศษ </a:t>
            </a:r>
            <a:r>
              <a:rPr lang="en-US" dirty="0"/>
              <a:t>filament </a:t>
            </a:r>
            <a:r>
              <a:rPr lang="th-TH" dirty="0"/>
              <a:t>ตกค้างบนเครื่องพิมพ์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ตรวจสอบว่าแกนเคลื่อนที่ของเครื่องพิมพ์สะอาดและไม่มีสิ่งกีดขวางทางเดินของแกน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FC5C-3C39-4237-BD7B-02E80669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7. </a:t>
            </a:r>
            <a:r>
              <a:rPr lang="th-TH" dirty="0"/>
              <a:t>เริ่มต้นกระบวนการพิมพ์ 3 มิติ</a:t>
            </a:r>
            <a:endParaRPr lang="en-GB" dirty="0"/>
          </a:p>
        </p:txBody>
      </p:sp>
      <p:pic>
        <p:nvPicPr>
          <p:cNvPr id="3074" name="Picture 2" descr="MIT Engineers make a 10X Faster FDM 3D Printer! - 3Dnatives">
            <a:extLst>
              <a:ext uri="{FF2B5EF4-FFF2-40B4-BE49-F238E27FC236}">
                <a16:creationId xmlns:a16="http://schemas.microsoft.com/office/drawing/2014/main" id="{DE9457CE-15D9-46C4-9A94-F286F66A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9" y="1573044"/>
            <a:ext cx="7694538" cy="45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ycubic Mega-S 3DT-ANY-MES | Datacomp.sk">
            <a:extLst>
              <a:ext uri="{FF2B5EF4-FFF2-40B4-BE49-F238E27FC236}">
                <a16:creationId xmlns:a16="http://schemas.microsoft.com/office/drawing/2014/main" id="{B372DB63-42EE-4CE6-AE7A-954DBDAD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32" y="2751711"/>
            <a:ext cx="4095759" cy="25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0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0C58-361E-481A-AD59-9BEA74E5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 </a:t>
            </a:r>
            <a:r>
              <a:rPr lang="th-TH" dirty="0"/>
              <a:t>เอาชิ้นงานออกหลังจากเสร็จสิ้นการพิมพ์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581B9D-13C5-45EC-95A7-1949A52C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14057"/>
          </a:xfrm>
        </p:spPr>
        <p:txBody>
          <a:bodyPr>
            <a:normAutofit/>
          </a:bodyPr>
          <a:lstStyle/>
          <a:p>
            <a:r>
              <a:rPr lang="th-TH" dirty="0"/>
              <a:t>รอให้ชิ้นงานเย็นตัวลงก่อนเอาชิ้นงานออกจากเครื่องพิมพ์ หากเอาออกขณะที่ชิ้นงานร้อนอาจทำให้ชิ้นงานเสียรูปได้</a:t>
            </a:r>
            <a:endParaRPr lang="en-GB" dirty="0"/>
          </a:p>
          <a:p>
            <a:r>
              <a:rPr lang="th-TH" dirty="0"/>
              <a:t>ใช้อุปกรณ์ช่วยในการถอดชิ้นงานออกจากโต๊ะเครื่องพิมพ์</a:t>
            </a:r>
            <a:endParaRPr lang="en-GB" dirty="0"/>
          </a:p>
          <a:p>
            <a:r>
              <a:rPr lang="th-TH" dirty="0"/>
              <a:t>ใช้คีมหนีบในการเอาชิ้นส่วนรองรับ </a:t>
            </a:r>
            <a:r>
              <a:rPr lang="en-US" dirty="0"/>
              <a:t>(Support) </a:t>
            </a:r>
            <a:r>
              <a:rPr lang="th-TH" dirty="0"/>
              <a:t>ออกจากชิ้นงาน</a:t>
            </a:r>
            <a:endParaRPr lang="en-GB" dirty="0"/>
          </a:p>
          <a:p>
            <a:r>
              <a:rPr lang="th-TH" dirty="0"/>
              <a:t>ใช้กระดาษทรายขัดรอยตำหนิที่เกิดจากชิ้นส่วนรองรับ </a:t>
            </a:r>
            <a:r>
              <a:rPr lang="en-US" dirty="0"/>
              <a:t>(Support) </a:t>
            </a:r>
            <a:r>
              <a:rPr lang="th-TH" dirty="0"/>
              <a:t>หรือโต๊ะเครื่องพิมพ์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37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81E8-1368-4B05-A89C-B9D0E62D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ชิ้นงานที่ได้หลังจากการพิมพ์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</p:txBody>
      </p:sp>
      <p:pic>
        <p:nvPicPr>
          <p:cNvPr id="4098" name="Picture 2" descr="PLA vs ABS. The definitive comparison 2020 - Bitfab">
            <a:extLst>
              <a:ext uri="{FF2B5EF4-FFF2-40B4-BE49-F238E27FC236}">
                <a16:creationId xmlns:a16="http://schemas.microsoft.com/office/drawing/2014/main" id="{EEB17A76-DBD6-4AF8-ADB6-E29FCD75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6" y="1546698"/>
            <a:ext cx="6080631" cy="45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 or ABS? Choose your ideal Filament| 3Ding">
            <a:extLst>
              <a:ext uri="{FF2B5EF4-FFF2-40B4-BE49-F238E27FC236}">
                <a16:creationId xmlns:a16="http://schemas.microsoft.com/office/drawing/2014/main" id="{E12114A0-FB56-4797-92F6-30DB0B29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91" y="2045074"/>
            <a:ext cx="5757487" cy="38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77F7-3AAD-42BD-B0F7-1676F2A6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9. </a:t>
            </a:r>
            <a:r>
              <a:rPr lang="th-TH" dirty="0"/>
              <a:t>ประกอบชิ้นงานต้นแบบและเตรียมทำเบ้าแม่พิมพ์</a:t>
            </a:r>
            <a:endParaRPr lang="en-GB" dirty="0"/>
          </a:p>
        </p:txBody>
      </p:sp>
      <p:pic>
        <p:nvPicPr>
          <p:cNvPr id="2050" name="Picture 2" descr="Imagine similară">
            <a:extLst>
              <a:ext uri="{FF2B5EF4-FFF2-40B4-BE49-F238E27FC236}">
                <a16:creationId xmlns:a16="http://schemas.microsoft.com/office/drawing/2014/main" id="{6C6AE171-27FD-4C17-B1EC-02A79CA2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09" y="1544367"/>
            <a:ext cx="6797810" cy="45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06917A-98E4-4414-88F2-F151A55B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72C422-E472-485B-B3F9-7FBF1D1F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409826"/>
            <a:ext cx="10432292" cy="2576512"/>
          </a:xfrm>
        </p:spPr>
        <p:txBody>
          <a:bodyPr>
            <a:normAutofit/>
          </a:bodyPr>
          <a:lstStyle/>
          <a:p>
            <a:r>
              <a:rPr lang="th-TH" dirty="0"/>
              <a:t>ออกแบบชิ้นงานสำหรับการพิมพ์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US" dirty="0"/>
          </a:p>
          <a:p>
            <a:endParaRPr lang="en-US" dirty="0"/>
          </a:p>
          <a:p>
            <a:r>
              <a:rPr lang="th-TH" dirty="0"/>
              <a:t>ผลิตแม่พิมพ์ซิลิโคนสำหรับการหล่อ </a:t>
            </a:r>
            <a:r>
              <a:rPr lang="en-US" dirty="0"/>
              <a:t>epoxy resin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6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F92C-B326-407C-8757-C06D7FA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th-TH" dirty="0"/>
              <a:t>เตรียมส่วนผสมซิลิโคน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0AC86-FE75-4C10-9A8A-9B43B4C7B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77" y="2103120"/>
            <a:ext cx="6400000" cy="360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C6CD83-69FD-408C-8C7C-8BC89EC0F347}"/>
              </a:ext>
            </a:extLst>
          </p:cNvPr>
          <p:cNvSpPr txBox="1">
            <a:spLocks/>
          </p:cNvSpPr>
          <p:nvPr/>
        </p:nvSpPr>
        <p:spPr>
          <a:xfrm>
            <a:off x="196606" y="1499265"/>
            <a:ext cx="486820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dirty="0"/>
              <a:t>เตรียมส่วนผสมดังนี้</a:t>
            </a:r>
            <a:r>
              <a:rPr lang="en-GB" dirty="0"/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B0472C-E46D-451D-AA97-37C3EE5A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71" y="2797231"/>
            <a:ext cx="4868206" cy="3451169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ชิ้นงานต้นแบบ</a:t>
            </a:r>
          </a:p>
          <a:p>
            <a:r>
              <a:rPr lang="th-TH" dirty="0"/>
              <a:t>ซิลิโคนตัวรับ</a:t>
            </a:r>
          </a:p>
          <a:p>
            <a:r>
              <a:rPr lang="th-TH" dirty="0"/>
              <a:t>ยางซิลิโคน</a:t>
            </a:r>
            <a:r>
              <a:rPr lang="en-GB" dirty="0"/>
              <a:t> (</a:t>
            </a:r>
            <a:r>
              <a:rPr lang="th-TH" dirty="0"/>
              <a:t>ส่วนผสม </a:t>
            </a:r>
            <a:r>
              <a:rPr lang="en-US" dirty="0"/>
              <a:t>1:1</a:t>
            </a:r>
            <a:r>
              <a:rPr lang="en-GB" dirty="0"/>
              <a:t>)</a:t>
            </a:r>
          </a:p>
          <a:p>
            <a:r>
              <a:rPr lang="th-TH" dirty="0"/>
              <a:t>เครื่องชั่ง</a:t>
            </a:r>
            <a:endParaRPr lang="en-GB" dirty="0"/>
          </a:p>
          <a:p>
            <a:r>
              <a:rPr lang="th-TH" dirty="0"/>
              <a:t>ถ้วยพลาสติก</a:t>
            </a:r>
          </a:p>
          <a:p>
            <a:r>
              <a:rPr lang="th-TH" dirty="0"/>
              <a:t>ไม้สำหรับคนส่วนผสม</a:t>
            </a:r>
            <a:endParaRPr lang="en-GB" dirty="0"/>
          </a:p>
          <a:p>
            <a:r>
              <a:rPr lang="th-TH" dirty="0"/>
              <a:t>กาวสำหรับพ่น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1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554F-4906-4696-9908-4F8BD78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36" y="1013016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GB" dirty="0"/>
              <a:t>11. </a:t>
            </a:r>
            <a:r>
              <a:rPr lang="th-TH" dirty="0"/>
              <a:t>เทซิลิโคนลงในเบ้าแม่พิมพ์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12. </a:t>
            </a:r>
            <a:r>
              <a:rPr lang="th-TH" dirty="0"/>
              <a:t>รอให้ซิลิโคนคงรูป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52FE6-B76F-4618-ABA5-1E9B5668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2672080"/>
            <a:ext cx="11229516" cy="3325132"/>
          </a:xfrm>
        </p:spPr>
        <p:txBody>
          <a:bodyPr>
            <a:normAutofit/>
          </a:bodyPr>
          <a:lstStyle/>
          <a:p>
            <a:r>
              <a:rPr lang="th-TH" dirty="0"/>
              <a:t>พ่นกาวบนชิ้นงานต้นแบบและพักไว้ </a:t>
            </a:r>
            <a:r>
              <a:rPr lang="en-US" dirty="0"/>
              <a:t>20 </a:t>
            </a:r>
            <a:r>
              <a:rPr lang="th-TH" dirty="0"/>
              <a:t>นาที เพื่อให้กาวแห้ง</a:t>
            </a:r>
            <a:endParaRPr lang="en-GB" dirty="0"/>
          </a:p>
          <a:p>
            <a:r>
              <a:rPr lang="th-TH" dirty="0"/>
              <a:t>สัดส่วนน้ำหนักระหว่างซิลิโคนหลักและซิลิโคนตัวทำปฏิกิริยาคือ </a:t>
            </a:r>
            <a:r>
              <a:rPr lang="en-US" dirty="0"/>
              <a:t>10</a:t>
            </a:r>
            <a:r>
              <a:rPr lang="th-TH" dirty="0"/>
              <a:t>กรัม</a:t>
            </a:r>
            <a:r>
              <a:rPr lang="en-US" dirty="0"/>
              <a:t>:10</a:t>
            </a:r>
            <a:r>
              <a:rPr lang="th-TH" dirty="0"/>
              <a:t>กรัม</a:t>
            </a:r>
            <a:endParaRPr lang="en-GB" dirty="0"/>
          </a:p>
          <a:p>
            <a:r>
              <a:rPr lang="th-TH" dirty="0"/>
              <a:t>ผสมซิลิโคนทั้ง </a:t>
            </a:r>
            <a:r>
              <a:rPr lang="en-US" dirty="0"/>
              <a:t>2 </a:t>
            </a:r>
            <a:r>
              <a:rPr lang="th-TH" dirty="0"/>
              <a:t>ชนิดให้เข้ากัน</a:t>
            </a:r>
            <a:endParaRPr lang="en-GB" dirty="0"/>
          </a:p>
          <a:p>
            <a:r>
              <a:rPr lang="th-TH" dirty="0"/>
              <a:t>เทซิลิโคนที่ผสมแล้วลงในเบ้าแม่พิมพ์</a:t>
            </a:r>
          </a:p>
          <a:p>
            <a:r>
              <a:rPr lang="th-TH" dirty="0"/>
              <a:t>ปล่อยให้เย็นตัวลงในอากาศ </a:t>
            </a:r>
            <a:r>
              <a:rPr lang="en-US" dirty="0"/>
              <a:t>24 </a:t>
            </a:r>
            <a:r>
              <a:rPr lang="th-TH" dirty="0"/>
              <a:t>ชั่วโมงหรืออบในเตาอบเพื่อให้คงรูป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86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ABAB-4C69-42DB-8AF7-6E3B2E02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13. </a:t>
            </a:r>
            <a:r>
              <a:rPr lang="th-TH" dirty="0"/>
              <a:t>ถอดชิ้นงานออกจากเบ้าแม่พิมพ์และเทวัสดุ</a:t>
            </a:r>
            <a:r>
              <a:rPr lang="th-TH" dirty="0" err="1"/>
              <a:t>อื่นๆ</a:t>
            </a:r>
            <a:r>
              <a:rPr lang="th-TH" dirty="0"/>
              <a:t> ลงไป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860021-107F-467B-8D61-13F30CE3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" y="1736806"/>
            <a:ext cx="4119244" cy="41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BB794E5-FD1B-47EB-96BF-19BFAF2B3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2" y="1736806"/>
            <a:ext cx="6333492" cy="41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0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AD463-2D40-4BF2-9A3D-B0B94406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14" y="1741250"/>
            <a:ext cx="3566455" cy="4096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4C833-85C5-4691-8FF0-30BE32D4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64"/>
          <a:stretch/>
        </p:blipFill>
        <p:spPr>
          <a:xfrm>
            <a:off x="4337507" y="1741250"/>
            <a:ext cx="7403787" cy="40963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D99DB7-89E5-4C05-A223-5B13C19D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034" y="1068960"/>
            <a:ext cx="3279860" cy="571721"/>
          </a:xfrm>
        </p:spPr>
        <p:txBody>
          <a:bodyPr>
            <a:normAutofit fontScale="90000"/>
          </a:bodyPr>
          <a:lstStyle/>
          <a:p>
            <a:r>
              <a:rPr lang="th-TH" dirty="0"/>
              <a:t>ชิ้นงานต้นแบบจากเครื่องพิมพ์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956CEB-8AA2-4839-BABD-0189DA16AE06}"/>
              </a:ext>
            </a:extLst>
          </p:cNvPr>
          <p:cNvSpPr txBox="1">
            <a:spLocks/>
          </p:cNvSpPr>
          <p:nvPr/>
        </p:nvSpPr>
        <p:spPr>
          <a:xfrm>
            <a:off x="8486566" y="1119244"/>
            <a:ext cx="3254728" cy="571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2800" dirty="0"/>
              <a:t>ชิ้นงานจากอีพ็อกซี่ และ</a:t>
            </a:r>
            <a:r>
              <a:rPr lang="th-TH" sz="2800" dirty="0" err="1"/>
              <a:t>เร</a:t>
            </a:r>
            <a:r>
              <a:rPr lang="th-TH" sz="2800" dirty="0"/>
              <a:t>ซิ่น</a:t>
            </a:r>
            <a:endParaRPr lang="en-GB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A63435-087E-4D98-9559-7346FD1910D1}"/>
              </a:ext>
            </a:extLst>
          </p:cNvPr>
          <p:cNvSpPr txBox="1">
            <a:spLocks/>
          </p:cNvSpPr>
          <p:nvPr/>
        </p:nvSpPr>
        <p:spPr>
          <a:xfrm>
            <a:off x="1734749" y="671035"/>
            <a:ext cx="2589575" cy="1267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2800" dirty="0"/>
              <a:t>เทอีพ็อกซี่ลงในแม่พิมพ์ซิลิโคน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7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BFC8-FA72-4E56-989A-DBE52E31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75" y="2048135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GB" dirty="0"/>
              <a:t>Task 01: </a:t>
            </a:r>
            <a:r>
              <a:rPr lang="th-TH" dirty="0"/>
              <a:t>ยกตัวอย่างการประยุกต์ใช้แม่พิมพ์ซิลิโคน </a:t>
            </a:r>
            <a:r>
              <a:rPr lang="en-US" dirty="0"/>
              <a:t>3 </a:t>
            </a:r>
            <a:r>
              <a:rPr lang="th-TH" dirty="0"/>
              <a:t>ตัวอย่าง พร้อมทั้งระบุข้อดีของการใช้แม่พิมพ์ซิลิโคนเปรียบเทียบกับกระบวนการขึ้นรูปแบบดั้งเดิม</a:t>
            </a:r>
            <a:br>
              <a:rPr lang="th-TH" dirty="0"/>
            </a:b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03C349-B7C1-4BFC-AE5E-D1AEB147ADA6}"/>
              </a:ext>
            </a:extLst>
          </p:cNvPr>
          <p:cNvSpPr txBox="1">
            <a:spLocks/>
          </p:cNvSpPr>
          <p:nvPr/>
        </p:nvSpPr>
        <p:spPr>
          <a:xfrm>
            <a:off x="1139479" y="4080937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i="1" dirty="0">
                <a:solidFill>
                  <a:srgbClr val="00B0F0"/>
                </a:solidFill>
              </a:rPr>
              <a:t>ใช้เอกสารประกอบการลงปฏิบัติการที่ </a:t>
            </a:r>
            <a:r>
              <a:rPr lang="en-US" i="1" dirty="0">
                <a:solidFill>
                  <a:srgbClr val="00B0F0"/>
                </a:solidFill>
              </a:rPr>
              <a:t>1 </a:t>
            </a:r>
            <a:r>
              <a:rPr lang="th-TH" i="1" dirty="0">
                <a:solidFill>
                  <a:srgbClr val="00B0F0"/>
                </a:solidFill>
              </a:rPr>
              <a:t>ใน</a:t>
            </a:r>
            <a:r>
              <a:rPr lang="th-TH" i="1" dirty="0" err="1">
                <a:solidFill>
                  <a:srgbClr val="00B0F0"/>
                </a:solidFill>
              </a:rPr>
              <a:t>การทำ</a:t>
            </a:r>
            <a:r>
              <a:rPr lang="th-TH" i="1" dirty="0">
                <a:solidFill>
                  <a:srgbClr val="00B0F0"/>
                </a:solidFill>
              </a:rPr>
              <a:t> </a:t>
            </a:r>
            <a:r>
              <a:rPr lang="en-US" i="1" dirty="0">
                <a:solidFill>
                  <a:srgbClr val="00B0F0"/>
                </a:solidFill>
              </a:rPr>
              <a:t>Task 01</a:t>
            </a:r>
            <a:r>
              <a:rPr lang="en-GB" i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9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9A55-22BE-4E18-9C76-2277F82D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ข้อกำหนดในการลงปฏิบัติการ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3AEB-F159-46D9-AC0F-74751883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แบ่งกลุ่มนักศึกษา กลุ่มละ </a:t>
            </a:r>
            <a:r>
              <a:rPr lang="en-US" dirty="0">
                <a:solidFill>
                  <a:srgbClr val="343638"/>
                </a:solidFill>
                <a:latin typeface="Helvetica" panose="020B0604020202020204" pitchFamily="34" charset="0"/>
              </a:rPr>
              <a:t>2 </a:t>
            </a: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คน</a:t>
            </a:r>
            <a:endParaRPr lang="en-GB" dirty="0">
              <a:solidFill>
                <a:srgbClr val="343638"/>
              </a:solidFill>
              <a:latin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ระบุแนวคิดของบริษัทและกำหนดยี่ห้อและโลโก้ของบริษัท</a:t>
            </a:r>
            <a:endParaRPr lang="en-GB" dirty="0">
              <a:solidFill>
                <a:srgbClr val="343638"/>
              </a:solidFill>
              <a:latin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ผลิตชิ้นงานด้วยการพิมพ์ </a:t>
            </a:r>
            <a:r>
              <a:rPr lang="en-US" dirty="0">
                <a:solidFill>
                  <a:srgbClr val="343638"/>
                </a:solidFill>
                <a:latin typeface="Helvetica" panose="020B0604020202020204" pitchFamily="34" charset="0"/>
              </a:rPr>
              <a:t>3 </a:t>
            </a: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มิติ และผลิตแม่พิมพ์ที่ใช้ในการขึ้นรูปชิ้นงานดังกล่าว</a:t>
            </a:r>
            <a:endParaRPr lang="ro-RO" dirty="0">
              <a:solidFill>
                <a:srgbClr val="343638"/>
              </a:solidFill>
              <a:latin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th-TH" dirty="0">
                <a:solidFill>
                  <a:srgbClr val="343638"/>
                </a:solidFill>
                <a:latin typeface="Helvetica" panose="020B0604020202020204" pitchFamily="34" charset="0"/>
              </a:rPr>
              <a:t>ชิ้นงานสามารถออกแบบเองหรือดาวน์โหลดการ </a:t>
            </a:r>
            <a:r>
              <a:rPr lang="en-GB" b="1" i="1" dirty="0">
                <a:solidFill>
                  <a:srgbClr val="343638"/>
                </a:solidFill>
                <a:latin typeface="Helvetica" panose="020B0604020202020204" pitchFamily="34" charset="0"/>
              </a:rPr>
              <a:t>educational platforms</a:t>
            </a:r>
            <a:r>
              <a:rPr lang="ro-RO" dirty="0">
                <a:solidFill>
                  <a:srgbClr val="343638"/>
                </a:solidFill>
                <a:latin typeface="Helvetica" panose="020B0604020202020204" pitchFamily="34" charset="0"/>
              </a:rPr>
              <a:t>.</a:t>
            </a:r>
            <a:endParaRPr lang="en-GB" dirty="0">
              <a:solidFill>
                <a:srgbClr val="343638"/>
              </a:solidFill>
              <a:latin typeface="Helvetica" panose="020B0604020202020204" pitchFamily="34" charset="0"/>
            </a:endParaRPr>
          </a:p>
          <a:p>
            <a:endParaRPr lang="en-GB" dirty="0"/>
          </a:p>
          <a:p>
            <a:r>
              <a:rPr lang="th-TH" dirty="0"/>
              <a:t>ทำงานที่ได้รับมอบหมายทั้งหมดให้แล้วเสร็จ (รายงานและปฏิบัติ) ตามข้อกำหนดของห้องปฏิบัติการ รวมถึงเอกสารสำหรับปฏิบัติการ (</a:t>
            </a:r>
            <a:r>
              <a:rPr lang="en-GB" b="1" i="1" dirty="0"/>
              <a:t>MSIE-12-L-M1S2-L01-W</a:t>
            </a:r>
            <a:r>
              <a:rPr lang="en-US" dirty="0"/>
              <a:t>) </a:t>
            </a:r>
            <a:r>
              <a:rPr lang="th-TH" dirty="0"/>
              <a:t>พร้อม </a:t>
            </a:r>
            <a:r>
              <a:rPr lang="en-US" dirty="0"/>
              <a:t>PPT </a:t>
            </a:r>
            <a:r>
              <a:rPr lang="th-TH" dirty="0"/>
              <a:t>เพื่อเตรียมนำเสนอ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C58F-7AC4-438C-A9C7-C32F9691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D89B-1CD9-4B5C-A0D1-C5FC839E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88" y="1706542"/>
            <a:ext cx="5496969" cy="43035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http://shapeways.com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hlinkClick r:id="rId3"/>
              </a:rPr>
              <a:t>http://www.myminifactory.com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00FF"/>
                </a:solidFill>
                <a:hlinkClick r:id="rId4"/>
              </a:rPr>
              <a:t>https://grabcad.com/</a:t>
            </a:r>
            <a:endParaRPr lang="en-US" u="sng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5"/>
              </a:rPr>
              <a:t>http://gitfab.org/</a:t>
            </a:r>
            <a:r>
              <a:rPr lang="en-US" dirty="0"/>
              <a:t> </a:t>
            </a:r>
            <a:endParaRPr lang="he-I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1D1DFF"/>
                </a:solidFill>
                <a:hlinkClick r:id="rId6"/>
              </a:rPr>
              <a:t>https://pinshape.com/</a:t>
            </a:r>
            <a:endParaRPr lang="en-US" u="sng" dirty="0">
              <a:solidFill>
                <a:srgbClr val="1D1D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7"/>
              </a:rPr>
              <a:t>http://www.shapedo.com/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8"/>
              </a:rPr>
              <a:t>http://thingiverse.com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9"/>
              </a:rPr>
              <a:t>https://www.youmagine.com/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10"/>
              </a:rPr>
              <a:t>http://www.instructables.com/</a:t>
            </a:r>
            <a:r>
              <a:rPr lang="en-US" dirty="0"/>
              <a:t> 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401EDA9-5B70-416C-A46A-6364BE858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3"/>
          <a:stretch/>
        </p:blipFill>
        <p:spPr>
          <a:xfrm>
            <a:off x="7120647" y="1571884"/>
            <a:ext cx="3949430" cy="45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ECE-1312-4585-AAAF-D58FA7C3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ขั้นตอนการปฏิบัติ </a:t>
            </a:r>
            <a:r>
              <a:rPr lang="en-GB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E96A-FD6D-4FFB-B0D4-AEEC080D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22" y="2669110"/>
            <a:ext cx="10827439" cy="294272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เลือกชิ้นงานที่ต้องการขึ้นรูป </a:t>
            </a:r>
            <a:r>
              <a:rPr lang="en-US" dirty="0"/>
              <a:t>(</a:t>
            </a:r>
            <a:r>
              <a:rPr lang="th-TH" dirty="0"/>
              <a:t>ชิ้นงานต้นแบบและแม่พิมพ์)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เขียนแบบร่างด้วยมือ </a:t>
            </a:r>
            <a:r>
              <a:rPr lang="en-US" dirty="0"/>
              <a:t>(Sketch) </a:t>
            </a:r>
            <a:r>
              <a:rPr lang="th-TH" dirty="0"/>
              <a:t>ของชิ้นงานต้นแบบและแม่พิมพ์พร้อมระบุขนาด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เขียนแบบชิ้นงานต้นแบบและแม่พิมพ์ด้วยโปรแกรมช่วยในการออกแบบ </a:t>
            </a:r>
            <a:r>
              <a:rPr lang="en-US" dirty="0"/>
              <a:t>(CAD)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บันทึกไฟล์ของทุกชิ้นส่วนเป็นนามสกุล </a:t>
            </a:r>
            <a:r>
              <a:rPr lang="en-US" dirty="0"/>
              <a:t>.STL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สร้างคำสั่งสำหรับการพิมพ์ </a:t>
            </a:r>
            <a:r>
              <a:rPr lang="en-US" dirty="0"/>
              <a:t>3 </a:t>
            </a:r>
            <a:r>
              <a:rPr lang="th-TH" dirty="0"/>
              <a:t>มิติ </a:t>
            </a:r>
            <a:r>
              <a:rPr lang="en-US" dirty="0"/>
              <a:t>(</a:t>
            </a:r>
            <a:r>
              <a:rPr lang="en-US" dirty="0" err="1"/>
              <a:t>Gcode</a:t>
            </a:r>
            <a:r>
              <a:rPr lang="en-US" dirty="0"/>
              <a:t>) </a:t>
            </a:r>
            <a:r>
              <a:rPr lang="th-TH" dirty="0"/>
              <a:t>ตั้งค่าเงื่อนไขในการพิมพ์ที่เหมาะสม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เตรียมอุปกรณ์</a:t>
            </a:r>
            <a:r>
              <a:rPr lang="th-TH" dirty="0" err="1"/>
              <a:t>ต่างๆ</a:t>
            </a:r>
            <a:r>
              <a:rPr lang="th-TH" dirty="0"/>
              <a:t> สำหรับการพิมพ์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1E363-B889-4060-9830-75773AB4AE2A}"/>
              </a:ext>
            </a:extLst>
          </p:cNvPr>
          <p:cNvSpPr/>
          <p:nvPr/>
        </p:nvSpPr>
        <p:spPr>
          <a:xfrm>
            <a:off x="1320814" y="1681665"/>
            <a:ext cx="924558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th-TH" sz="2800" dirty="0"/>
              <a:t>ทำตามขั้นตอน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dirty="0"/>
              <a:t> </a:t>
            </a:r>
            <a:r>
              <a:rPr lang="th-TH" sz="2800" dirty="0"/>
              <a:t>ขั้นตอนต่อไปนี้</a:t>
            </a:r>
            <a:r>
              <a:rPr lang="en-US" sz="2800" dirty="0"/>
              <a:t>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47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7A4C-F29D-4D86-96B6-AAF54F9D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ขั้นตอนการปฏิบัติ </a:t>
            </a:r>
            <a:r>
              <a:rPr lang="en-GB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80C3-FA6A-42BB-9106-1842564F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988" y="2042616"/>
            <a:ext cx="10413342" cy="373948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th-TH" dirty="0"/>
              <a:t>เริ่มต้นกระบวนการพิมพ์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r>
              <a:rPr lang="th-TH" dirty="0"/>
              <a:t>ถอดชิ้นงานออกหลังจากเสร็จสิ้นการพิมพ์</a:t>
            </a:r>
            <a:endParaRPr lang="en-GB" dirty="0"/>
          </a:p>
          <a:p>
            <a:pPr marL="514350" indent="-514350">
              <a:buFont typeface="+mj-lt"/>
              <a:buAutoNum type="arabicPeriod" startAt="9"/>
            </a:pPr>
            <a:r>
              <a:rPr lang="th-TH" dirty="0"/>
              <a:t>ประกอบชิ้นงานต้นแบบและเตรียมทำเบ้าแม่พิมพ์</a:t>
            </a:r>
            <a:endParaRPr lang="en-GB" dirty="0"/>
          </a:p>
          <a:p>
            <a:pPr marL="514350" indent="-514350">
              <a:buFont typeface="+mj-lt"/>
              <a:buAutoNum type="arabicPeriod" startAt="9"/>
            </a:pPr>
            <a:r>
              <a:rPr lang="th-TH" dirty="0"/>
              <a:t>เตรียมส่วนผสมซิลิโคน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/>
              <a:t>เทซิลิโคนลงในเบ้าแม่พิมพ์</a:t>
            </a:r>
            <a:endParaRPr lang="en-GB" dirty="0"/>
          </a:p>
          <a:p>
            <a:pPr marL="514350" indent="-514350">
              <a:buFont typeface="+mj-lt"/>
              <a:buAutoNum type="arabicPeriod" startAt="9"/>
            </a:pPr>
            <a:r>
              <a:rPr lang="th-TH" dirty="0"/>
              <a:t>รอให้ซิลิโคนคงรูปที่อุณหภูมิห้องหรืออบในเตาอบที่อุณหภูมิ </a:t>
            </a:r>
            <a:r>
              <a:rPr lang="en-US" dirty="0"/>
              <a:t>120 </a:t>
            </a:r>
            <a:r>
              <a:rPr lang="th-TH" dirty="0"/>
              <a:t>องศาเซลเซียส เป็นเวลา </a:t>
            </a:r>
            <a:r>
              <a:rPr lang="en-US" dirty="0"/>
              <a:t>15 </a:t>
            </a:r>
            <a:r>
              <a:rPr lang="th-TH" dirty="0"/>
              <a:t>นาที</a:t>
            </a:r>
            <a:endParaRPr lang="en-GB" dirty="0"/>
          </a:p>
          <a:p>
            <a:pPr marL="514350" indent="-514350">
              <a:buFont typeface="+mj-lt"/>
              <a:buAutoNum type="arabicPeriod" startAt="9"/>
            </a:pPr>
            <a:r>
              <a:rPr lang="th-TH" dirty="0"/>
              <a:t>ถอดชิ้นงานออกจากเบ้าแม่พิมพ์และเทวัสดุ</a:t>
            </a:r>
            <a:r>
              <a:rPr lang="th-TH" dirty="0" err="1"/>
              <a:t>อื่นๆ</a:t>
            </a:r>
            <a:r>
              <a:rPr lang="th-TH" dirty="0"/>
              <a:t> ลงไป </a:t>
            </a:r>
            <a:r>
              <a:rPr lang="en-US" dirty="0"/>
              <a:t>(</a:t>
            </a:r>
            <a:r>
              <a:rPr lang="th-TH" dirty="0" err="1"/>
              <a:t>อิพ</a:t>
            </a:r>
            <a:r>
              <a:rPr lang="th-TH" dirty="0"/>
              <a:t>รอกซี่ เรซิน ซึ่งมีระยะเวลาคงรูป </a:t>
            </a:r>
            <a:r>
              <a:rPr lang="en-US" dirty="0"/>
              <a:t>1-15 </a:t>
            </a:r>
            <a:r>
              <a:rPr lang="th-TH" dirty="0"/>
              <a:t>นาที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8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4933-75FE-40D6-9EA5-B0DD365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เลือกชิ้นงานที่ต้องการขึ้นรูป (ชิ้นงานต้นแบบและแม่พิมพ์)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0119-342F-43B4-891D-C69D9A70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1144746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ควรเลือกชิ้นงานต้นแบบอย่างง่าย และควรมีผิวเรียบเพื่อให้วางบนโต๊ะเครื่องพิมพ์ได้</a:t>
            </a:r>
            <a:endParaRPr lang="en-GB" dirty="0"/>
          </a:p>
          <a:p>
            <a:r>
              <a:rPr lang="th-TH" dirty="0"/>
              <a:t>ตัวอย่างชิ้นงานต้นแบบดังรูป</a:t>
            </a:r>
            <a:r>
              <a:rPr lang="en-GB" dirty="0"/>
              <a:t>:</a:t>
            </a:r>
          </a:p>
        </p:txBody>
      </p:sp>
      <p:pic>
        <p:nvPicPr>
          <p:cNvPr id="4" name="Picture 4" descr="3d printed custom promo products">
            <a:extLst>
              <a:ext uri="{FF2B5EF4-FFF2-40B4-BE49-F238E27FC236}">
                <a16:creationId xmlns:a16="http://schemas.microsoft.com/office/drawing/2014/main" id="{B279A995-FFCB-4C82-997D-C5B47A07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721" y="2838450"/>
            <a:ext cx="4818709" cy="32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FB677D-8710-46C7-8AD2-2E591D2D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58" y="2838450"/>
            <a:ext cx="4818709" cy="32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3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04A6-28D4-4578-9D1E-E40A848B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781050"/>
            <a:ext cx="9913041" cy="555655"/>
          </a:xfrm>
        </p:spPr>
        <p:txBody>
          <a:bodyPr>
            <a:normAutofit fontScale="90000"/>
          </a:bodyPr>
          <a:lstStyle/>
          <a:p>
            <a:r>
              <a:rPr lang="en-GB" dirty="0"/>
              <a:t>2. </a:t>
            </a:r>
            <a:r>
              <a:rPr lang="th-TH" dirty="0"/>
              <a:t>เขียนแบบร่างด้วยมือ (</a:t>
            </a:r>
            <a:r>
              <a:rPr lang="en-GB" dirty="0"/>
              <a:t>Sketch) </a:t>
            </a:r>
            <a:r>
              <a:rPr lang="th-TH" dirty="0"/>
              <a:t>ของชิ้นงานต้นแบบและแม่พิมพ์พร้อมระบุขนาด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Turn Your Drawings Into 3D-Printable Models With MakerBot's iPad App">
            <a:extLst>
              <a:ext uri="{FF2B5EF4-FFF2-40B4-BE49-F238E27FC236}">
                <a16:creationId xmlns:a16="http://schemas.microsoft.com/office/drawing/2014/main" id="{4DA9D356-86EA-4F2D-9426-3F2C3702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3348"/>
          <a:stretch/>
        </p:blipFill>
        <p:spPr bwMode="auto">
          <a:xfrm>
            <a:off x="2086583" y="1683809"/>
            <a:ext cx="8018834" cy="43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6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2AB8-FD2C-427C-A88D-2749AE57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 </a:t>
            </a:r>
            <a:r>
              <a:rPr lang="th-TH" dirty="0"/>
              <a:t>เขียนแบบชิ้นงานต้นแบบและแม่พิมพ์ด้วยโปรแกรมช่วยในการออกแบบ (</a:t>
            </a:r>
            <a:r>
              <a:rPr lang="en-GB" dirty="0"/>
              <a:t>CAD)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3CFA6E-035F-4C1F-A05B-3FAB4CC2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สามารถดาวน์โหลดไฟล์จาก </a:t>
            </a:r>
            <a:r>
              <a:rPr lang="en-US" dirty="0"/>
              <a:t>Educational platforms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สไลด์ที่ </a:t>
            </a:r>
            <a:r>
              <a:rPr lang="en-US" dirty="0"/>
              <a:t>4)</a:t>
            </a:r>
            <a:endParaRPr lang="th-TH" dirty="0"/>
          </a:p>
          <a:p>
            <a:r>
              <a:rPr lang="th-TH" dirty="0"/>
              <a:t>สามารถใช้โปรแกรมช่วยในการเขียนแบบ</a:t>
            </a:r>
            <a:r>
              <a:rPr lang="th-TH" dirty="0" err="1"/>
              <a:t>ใดๆ</a:t>
            </a:r>
            <a:r>
              <a:rPr lang="th-TH" dirty="0"/>
              <a:t> ก็ได้ตามความถนัดของแต่ละคน</a:t>
            </a:r>
            <a:endParaRPr lang="en-GB" dirty="0"/>
          </a:p>
          <a:p>
            <a:r>
              <a:rPr lang="th-TH" dirty="0"/>
              <a:t>ควรมีชิ้นส่วนอย่างน้อย </a:t>
            </a:r>
            <a:r>
              <a:rPr lang="en-US" dirty="0"/>
              <a:t>3 </a:t>
            </a:r>
            <a:r>
              <a:rPr lang="th-TH" dirty="0"/>
              <a:t>ชิ้น ดังนี้</a:t>
            </a:r>
            <a:r>
              <a:rPr lang="en-US" dirty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th-TH" dirty="0"/>
              <a:t>ชิ้นงานต้นแบบ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th-TH" dirty="0"/>
              <a:t>เบ้าแม่พิมพ์ส่วนล่าง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th-TH" dirty="0"/>
              <a:t>ผนังด้านข้างของแม่พิมพ์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29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206</TotalTime>
  <Words>1024</Words>
  <Application>Microsoft Office PowerPoint</Application>
  <PresentationFormat>Widescreen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Cordia New</vt:lpstr>
      <vt:lpstr>Helvetica</vt:lpstr>
      <vt:lpstr>Wingdings</vt:lpstr>
      <vt:lpstr>Office Theme</vt:lpstr>
      <vt:lpstr>PowerPoint Presentation</vt:lpstr>
      <vt:lpstr>วัตถุประสงค์</vt:lpstr>
      <vt:lpstr>ข้อกำหนดในการลงปฏิบัติการ</vt:lpstr>
      <vt:lpstr>Educational platforms</vt:lpstr>
      <vt:lpstr>ขั้นตอนการปฏิบัติ (1)</vt:lpstr>
      <vt:lpstr>ขั้นตอนการปฏิบัติ (2)</vt:lpstr>
      <vt:lpstr>เลือกชิ้นงานที่ต้องการขึ้นรูป (ชิ้นงานต้นแบบและแม่พิมพ์)</vt:lpstr>
      <vt:lpstr>2. เขียนแบบร่างด้วยมือ (Sketch) ของชิ้นงานต้นแบบและแม่พิมพ์พร้อมระบุขนาด </vt:lpstr>
      <vt:lpstr>3. เขียนแบบชิ้นงานต้นแบบและแม่พิมพ์ด้วยโปรแกรมช่วยในการออกแบบ (CAD)</vt:lpstr>
      <vt:lpstr>4. บันทึกไฟล์ของทุกชิ้นส่วนเป็นนามสกุล .STL </vt:lpstr>
      <vt:lpstr>5. สร้างคำสั่งสำหรับการพิมพ์ 3 มิติ (Gcode) ตั้งค่าเงื่อนไขในการพิมพ์ที่เหมาะสม</vt:lpstr>
      <vt:lpstr>เลือกเครื่องพิมพ์ 3 มิติที่ต้องการใช้งาน:</vt:lpstr>
      <vt:lpstr>เลือกวัสดุและรูปแบบการพิมพ์</vt:lpstr>
      <vt:lpstr>สร้างโปรแกรม G-Code: กำหนดเงื่อนไขที่เหมาะสมในการพิมพ์</vt:lpstr>
      <vt:lpstr>6. เตรียมอุปกรณ์ต่างๆ สำหรับการพิมพ์ 3 มิติ</vt:lpstr>
      <vt:lpstr>7. เริ่มต้นกระบวนการพิมพ์ 3 มิติ</vt:lpstr>
      <vt:lpstr>8. เอาชิ้นงานออกหลังจากเสร็จสิ้นการพิมพ์</vt:lpstr>
      <vt:lpstr>ชิ้นงานที่ได้หลังจากการพิมพ์ 3 มิติ</vt:lpstr>
      <vt:lpstr>9. ประกอบชิ้นงานต้นแบบและเตรียมทำเบ้าแม่พิมพ์</vt:lpstr>
      <vt:lpstr>10. เตรียมส่วนผสมซิลิโคน</vt:lpstr>
      <vt:lpstr>11. เทซิลิโคนลงในเบ้าแม่พิมพ์  12. รอให้ซิลิโคนคงรูป</vt:lpstr>
      <vt:lpstr>13. ถอดชิ้นงานออกจากเบ้าแม่พิมพ์และเทวัสดุอื่นๆ ลงไป</vt:lpstr>
      <vt:lpstr>ชิ้นงานต้นแบบจากเครื่องพิมพ์ 3 มิติ</vt:lpstr>
      <vt:lpstr>Task 01: ยกตัวอย่างการประยุกต์ใช้แม่พิมพ์ซิลิโคน 3 ตัวอย่าง พร้อมทั้งระบุข้อดีของการใช้แม่พิมพ์ซิลิโคนเปรียบเทียบกับกระบวนการขึ้นรูปแบบดั้งเดิม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chukree daesa</cp:lastModifiedBy>
  <cp:revision>190</cp:revision>
  <dcterms:created xsi:type="dcterms:W3CDTF">2018-02-11T14:22:08Z</dcterms:created>
  <dcterms:modified xsi:type="dcterms:W3CDTF">2020-10-27T18:33:43Z</dcterms:modified>
</cp:coreProperties>
</file>