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00" r:id="rId3"/>
    <p:sldId id="261" r:id="rId4"/>
    <p:sldId id="282" r:id="rId5"/>
    <p:sldId id="283" r:id="rId6"/>
    <p:sldId id="260" r:id="rId7"/>
    <p:sldId id="284" r:id="rId8"/>
    <p:sldId id="285" r:id="rId9"/>
    <p:sldId id="286" r:id="rId10"/>
    <p:sldId id="287" r:id="rId11"/>
    <p:sldId id="291" r:id="rId12"/>
    <p:sldId id="289" r:id="rId13"/>
    <p:sldId id="290" r:id="rId14"/>
    <p:sldId id="292" r:id="rId15"/>
    <p:sldId id="293" r:id="rId16"/>
    <p:sldId id="294" r:id="rId17"/>
    <p:sldId id="296" r:id="rId18"/>
    <p:sldId id="297" r:id="rId19"/>
    <p:sldId id="298" r:id="rId20"/>
    <p:sldId id="299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C5CF1-1556-4746-9B26-9E9A2333702D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A463D-0DAA-4827-873F-9F270CB537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6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=""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ipadvantage/en/details.jsp?id=3246" TargetMode="Externa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hyperlink" Target="Case/6.Industrial%20design%20case1.docx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a.int/About_Us/Law_at_ESA/Intellectual_Property_Rights/Protection_against_unfair_competi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a.int/About_Us/Law_at_ESA/Intellectual_Property_Rights/Protection_against_unfair_competi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Trade Secrets </a:t>
            </a: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F629E85-12F5-4709-A520-65BCDED65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3: Intellectual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Misappropriation by Third Parties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หลาย</a:t>
            </a:r>
            <a:r>
              <a:rPr lang="th-TH" dirty="0"/>
              <a:t>ฝ่ายอาจ</a:t>
            </a:r>
            <a:r>
              <a:rPr lang="th-TH" dirty="0" smtClean="0"/>
              <a:t>มีต้องรับโทษใน</a:t>
            </a:r>
            <a:r>
              <a:rPr lang="th-TH" dirty="0"/>
              <a:t>การยักยอกความลับทางการ</a:t>
            </a:r>
            <a:r>
              <a:rPr lang="th-TH" dirty="0" smtClean="0"/>
              <a:t>ค้า หาก</a:t>
            </a:r>
            <a:r>
              <a:rPr lang="th-TH" dirty="0"/>
              <a:t>พวกเขารู้หรือควรรู้ว่าพวกเขาเป็นผู้รับข้อมูลที่ได้รับการคุ้มครอง ตัวอย่างเช่น:</a:t>
            </a:r>
          </a:p>
          <a:p>
            <a:pPr lvl="1"/>
            <a:r>
              <a:rPr lang="en-US" dirty="0"/>
              <a:t>X </a:t>
            </a:r>
            <a:r>
              <a:rPr lang="th-TH" dirty="0"/>
              <a:t>เป็นพนักงานของ บริษัท </a:t>
            </a:r>
            <a:r>
              <a:rPr lang="en-US" dirty="0"/>
              <a:t>ABC</a:t>
            </a:r>
          </a:p>
          <a:p>
            <a:pPr lvl="1"/>
            <a:r>
              <a:rPr lang="th-TH" dirty="0"/>
              <a:t>ในระหว่างการทำงานกับ บริษัท </a:t>
            </a:r>
            <a:r>
              <a:rPr lang="en-US" dirty="0" smtClean="0"/>
              <a:t>ABC</a:t>
            </a:r>
            <a:r>
              <a:rPr lang="th-TH" dirty="0" smtClean="0"/>
              <a:t> </a:t>
            </a:r>
            <a:r>
              <a:rPr lang="en-US" dirty="0" smtClean="0"/>
              <a:t>,</a:t>
            </a:r>
            <a:r>
              <a:rPr lang="th-TH" dirty="0" smtClean="0"/>
              <a:t> </a:t>
            </a:r>
            <a:r>
              <a:rPr lang="en-US" dirty="0"/>
              <a:t>X </a:t>
            </a:r>
            <a:r>
              <a:rPr lang="th-TH" dirty="0" smtClean="0"/>
              <a:t>เรียนรู้ รับรู้ข้อมูล</a:t>
            </a:r>
            <a:r>
              <a:rPr lang="th-TH" dirty="0"/>
              <a:t>ความลับทาง</a:t>
            </a:r>
            <a:r>
              <a:rPr lang="th-TH" dirty="0" smtClean="0"/>
              <a:t>การค้า</a:t>
            </a:r>
            <a:endParaRPr lang="th-TH" dirty="0"/>
          </a:p>
          <a:p>
            <a:pPr lvl="1"/>
            <a:r>
              <a:rPr lang="th-TH" dirty="0"/>
              <a:t>ถ้า </a:t>
            </a:r>
            <a:r>
              <a:rPr lang="en-US" dirty="0"/>
              <a:t>X </a:t>
            </a:r>
            <a:r>
              <a:rPr lang="th-TH" dirty="0"/>
              <a:t>ออก</a:t>
            </a:r>
            <a:r>
              <a:rPr lang="th-TH" dirty="0" smtClean="0"/>
              <a:t>จากบริษัท </a:t>
            </a:r>
            <a:r>
              <a:rPr lang="en-US" dirty="0"/>
              <a:t>ABC </a:t>
            </a:r>
            <a:r>
              <a:rPr lang="th-TH" dirty="0" smtClean="0"/>
              <a:t>และ</a:t>
            </a:r>
            <a:r>
              <a:rPr lang="th-TH" dirty="0"/>
              <a:t>เริ่มทำงานกับ บริษัท </a:t>
            </a:r>
            <a:r>
              <a:rPr lang="en-US" dirty="0"/>
              <a:t>XYZ</a:t>
            </a:r>
          </a:p>
          <a:p>
            <a:pPr lvl="1"/>
            <a:r>
              <a:rPr lang="th-TH" dirty="0" smtClean="0"/>
              <a:t>ถ้าบริษัท </a:t>
            </a:r>
            <a:r>
              <a:rPr lang="en-US" dirty="0" smtClean="0"/>
              <a:t>XYZ </a:t>
            </a:r>
            <a:r>
              <a:rPr lang="th-TH" dirty="0" smtClean="0"/>
              <a:t>รู้</a:t>
            </a:r>
            <a:r>
              <a:rPr lang="th-TH" dirty="0"/>
              <a:t>หรือควรรู้ว่าข้อมูล</a:t>
            </a:r>
            <a:r>
              <a:rPr lang="th-TH" dirty="0" smtClean="0"/>
              <a:t>ที่ได้รับจาก </a:t>
            </a:r>
            <a:r>
              <a:rPr lang="en-US" dirty="0" smtClean="0"/>
              <a:t>X </a:t>
            </a:r>
            <a:r>
              <a:rPr lang="th-TH" dirty="0" smtClean="0"/>
              <a:t>อยู่ภายใต้</a:t>
            </a:r>
            <a:r>
              <a:rPr lang="th-TH" dirty="0"/>
              <a:t>สถานการณ์</a:t>
            </a:r>
            <a:r>
              <a:rPr lang="th-TH" dirty="0" smtClean="0"/>
              <a:t>ที่มีหน้าที่รักษาความลับ หรือ จำกัดการ</a:t>
            </a:r>
            <a:r>
              <a:rPr lang="th-TH" dirty="0"/>
              <a:t>ใช้งาน</a:t>
            </a:r>
          </a:p>
          <a:p>
            <a:pPr lvl="1"/>
            <a:r>
              <a:rPr lang="th-TH" dirty="0"/>
              <a:t>ในกรณีเช่นนี้ บริษัท </a:t>
            </a:r>
            <a:r>
              <a:rPr lang="en-US" dirty="0" smtClean="0"/>
              <a:t>ABC </a:t>
            </a:r>
            <a:r>
              <a:rPr lang="th-TH" dirty="0"/>
              <a:t>มักจะต้องการฟ้องร้อง บริษัท </a:t>
            </a:r>
            <a:r>
              <a:rPr lang="en-US" dirty="0" smtClean="0"/>
              <a:t>XYZ </a:t>
            </a:r>
            <a:r>
              <a:rPr lang="th-TH" dirty="0" smtClean="0"/>
              <a:t>ในการผิดต่อความลับทางการค้า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52808" y="5812546"/>
            <a:ext cx="11052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Intellectual Property The Law…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99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EMPLOYER-EMPLOYEE RELATIONSHIPS</a:t>
            </a:r>
            <a:br>
              <a:rPr lang="en-US" dirty="0" smtClean="0"/>
            </a:br>
            <a:r>
              <a:rPr lang="en-US" dirty="0" smtClean="0"/>
              <a:t>(The Absence of </a:t>
            </a:r>
            <a:r>
              <a:rPr lang="en-US" dirty="0"/>
              <a:t>W</a:t>
            </a:r>
            <a:r>
              <a:rPr lang="en-US" dirty="0" smtClean="0"/>
              <a:t>ritten </a:t>
            </a:r>
            <a:r>
              <a:rPr lang="en-US" dirty="0"/>
              <a:t>A</a:t>
            </a:r>
            <a:r>
              <a:rPr lang="en-US" dirty="0" smtClean="0"/>
              <a:t>greement)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employees </a:t>
            </a:r>
            <a:r>
              <a:rPr lang="en-US" dirty="0" smtClean="0"/>
              <a:t>who may </a:t>
            </a:r>
            <a:r>
              <a:rPr lang="en-US" dirty="0"/>
              <a:t>not be subject to written </a:t>
            </a:r>
            <a:r>
              <a:rPr lang="en-US" dirty="0" smtClean="0"/>
              <a:t>nondisclosure agreements have </a:t>
            </a:r>
            <a:r>
              <a:rPr lang="en-US" dirty="0"/>
              <a:t>an implied duty not to use an </a:t>
            </a:r>
            <a:r>
              <a:rPr lang="en-US" dirty="0" smtClean="0"/>
              <a:t>employer’s trade secrets.</a:t>
            </a:r>
          </a:p>
          <a:p>
            <a:r>
              <a:rPr lang="en-US" dirty="0"/>
              <a:t>the higher the level of expertise possessed by </a:t>
            </a:r>
            <a:r>
              <a:rPr lang="en-US" dirty="0" smtClean="0"/>
              <a:t>the employee</a:t>
            </a:r>
            <a:r>
              <a:rPr lang="en-US" dirty="0"/>
              <a:t>, the more likely it is that a confidential </a:t>
            </a:r>
            <a:r>
              <a:rPr lang="en-US" dirty="0" smtClean="0"/>
              <a:t>relationship exists </a:t>
            </a:r>
            <a:r>
              <a:rPr lang="en-US" dirty="0"/>
              <a:t>between the employer and </a:t>
            </a:r>
            <a:r>
              <a:rPr lang="en-US" dirty="0" smtClean="0"/>
              <a:t>employee.</a:t>
            </a:r>
          </a:p>
          <a:p>
            <a:r>
              <a:rPr lang="en-US" dirty="0"/>
              <a:t>Information or an invention discovered by the </a:t>
            </a:r>
            <a:r>
              <a:rPr lang="en-US" dirty="0" smtClean="0"/>
              <a:t>employee on </a:t>
            </a:r>
            <a:r>
              <a:rPr lang="en-US" dirty="0"/>
              <a:t>his or her “own time” </a:t>
            </a:r>
            <a:r>
              <a:rPr lang="en-US" dirty="0" smtClean="0"/>
              <a:t>or </a:t>
            </a:r>
            <a:r>
              <a:rPr lang="en-US" dirty="0"/>
              <a:t>before or after the </a:t>
            </a:r>
            <a:r>
              <a:rPr lang="en-US" dirty="0" smtClean="0"/>
              <a:t>employment relationship </a:t>
            </a:r>
            <a:r>
              <a:rPr lang="en-US" dirty="0"/>
              <a:t>is owned by the employee</a:t>
            </a:r>
            <a:r>
              <a:rPr lang="en-US" dirty="0" smtClean="0"/>
              <a:t>.</a:t>
            </a:r>
          </a:p>
          <a:p>
            <a:r>
              <a:rPr lang="en-US" dirty="0"/>
              <a:t>If </a:t>
            </a:r>
            <a:r>
              <a:rPr lang="en-US" dirty="0" smtClean="0"/>
              <a:t>an employee </a:t>
            </a:r>
            <a:r>
              <a:rPr lang="en-US" dirty="0"/>
              <a:t>is specifically hired to develop certain </a:t>
            </a:r>
            <a:r>
              <a:rPr lang="en-US" dirty="0" smtClean="0"/>
              <a:t>information or </a:t>
            </a:r>
            <a:r>
              <a:rPr lang="en-US" dirty="0"/>
              <a:t>to invent, the employer will own </a:t>
            </a:r>
            <a:r>
              <a:rPr lang="en-US" dirty="0" smtClean="0"/>
              <a:t>the resulting </a:t>
            </a:r>
            <a:r>
              <a:rPr lang="en-US" dirty="0"/>
              <a:t>information or invention.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52808" y="5812546"/>
            <a:ext cx="11052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Intellectual Property The Law…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27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EMPLOYER-EMPLOYEE RELATIONSHIPS</a:t>
            </a:r>
            <a:br>
              <a:rPr lang="en-US" dirty="0" smtClean="0"/>
            </a:br>
            <a:r>
              <a:rPr lang="en-US" dirty="0" smtClean="0"/>
              <a:t>(Written </a:t>
            </a:r>
            <a:r>
              <a:rPr lang="en-US" dirty="0"/>
              <a:t>A</a:t>
            </a:r>
            <a:r>
              <a:rPr lang="en-US" dirty="0" smtClean="0"/>
              <a:t>greement)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โดยทั่วไปนายจ้างสามารถให้ ลูกจ้าง ผู้รับเหมา และ ที่ปรึกษา ลงนามในข้อตกลงเกี่ยวข้อมูลที่เป็นความลับ</a:t>
            </a:r>
            <a:endParaRPr lang="en-US" dirty="0" smtClean="0"/>
          </a:p>
          <a:p>
            <a:r>
              <a:rPr lang="th-TH" dirty="0" smtClean="0"/>
              <a:t>ข้อตกลงนี้จะถูกนำไปใช้เป็นหลังฐาน บังคับใช้ในชั้นศาล ตามความเหมาะสม</a:t>
            </a:r>
            <a:endParaRPr lang="en-US" dirty="0" smtClean="0"/>
          </a:p>
          <a:p>
            <a:r>
              <a:rPr lang="th-TH" dirty="0" smtClean="0"/>
              <a:t>โดยทั่วไป ข้อตกลงนี้จะมี 4 หัวข้อ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th-TH" dirty="0" smtClean="0"/>
              <a:t>เจ้าของผลงาน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th-TH" dirty="0" smtClean="0"/>
              <a:t>บทบัญญัติ ไม่เปิดเผยข้อมูล (</a:t>
            </a:r>
            <a:r>
              <a:rPr lang="en-US" dirty="0" smtClean="0"/>
              <a:t>nondisclosure</a:t>
            </a:r>
            <a:r>
              <a:rPr lang="th-TH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th-TH" dirty="0" smtClean="0"/>
              <a:t>บทบัญญัติ ไม่ชักชวน (</a:t>
            </a:r>
            <a:r>
              <a:rPr lang="en-US" dirty="0" smtClean="0"/>
              <a:t>nonsolicitation</a:t>
            </a:r>
            <a:r>
              <a:rPr lang="th-TH" dirty="0" smtClean="0"/>
              <a:t>) ทั้งชักชวนลูกจ้างและลูกค้า ไปทำธุรกิจกับตน</a:t>
            </a:r>
          </a:p>
          <a:p>
            <a:pPr marL="914400" lvl="1" indent="-457200">
              <a:buFont typeface="+mj-lt"/>
              <a:buAutoNum type="arabicPeriod"/>
            </a:pPr>
            <a:r>
              <a:rPr lang="th-TH" dirty="0" smtClean="0"/>
              <a:t>บทบัญญัติ ไม่เป็นคู่แข่งด้วย (</a:t>
            </a:r>
            <a:r>
              <a:rPr lang="en-US" dirty="0" smtClean="0"/>
              <a:t>noncompetition</a:t>
            </a:r>
            <a:r>
              <a:rPr lang="th-TH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2808" y="5812546"/>
            <a:ext cx="11052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Intellectual Property The Law…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PROTECTION FOR SUBMISSIONS</a:t>
            </a:r>
            <a:br>
              <a:rPr lang="en-US" dirty="0"/>
            </a:br>
            <a:r>
              <a:rPr lang="en-US" dirty="0" smtClean="0"/>
              <a:t>(Submissions </a:t>
            </a:r>
            <a:r>
              <a:rPr lang="en-US" dirty="0"/>
              <a:t>to Private </a:t>
            </a:r>
            <a:r>
              <a:rPr lang="en-US" dirty="0" smtClean="0"/>
              <a:t>Parties)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dirty="0" smtClean="0"/>
              <a:t>บุคคลประสงค์ที่จะส่งแนวคิดของการประดิษฐ์ กรรมวิธี เกมส์ หรือ การแสดงเพื่อความบันเทิง ไปยังบริษัท โดยมีความหวังว่าบริษัทจะทำการตลาดและพัฒนาแนวคิด และบุคคลนั้นจะได้รับค่าตอบแทน</a:t>
            </a:r>
          </a:p>
          <a:p>
            <a:r>
              <a:rPr lang="th-TH" dirty="0" smtClean="0"/>
              <a:t>ยกตัวอย่าง สมมติว่า </a:t>
            </a:r>
            <a:r>
              <a:rPr lang="en-US" dirty="0" smtClean="0"/>
              <a:t>X </a:t>
            </a:r>
            <a:r>
              <a:rPr lang="th-TH" dirty="0" smtClean="0"/>
              <a:t>ได้พัฒนาแนวคิดสำหรับเกมส์กระดานแบบใหม่ ที่น่าจะดี เพราะ </a:t>
            </a:r>
            <a:r>
              <a:rPr lang="en-US" dirty="0" smtClean="0"/>
              <a:t>X </a:t>
            </a:r>
            <a:r>
              <a:rPr lang="th-TH" dirty="0" smtClean="0"/>
              <a:t>ไม่มีความสามารถในการทำ การผลิตและการตลาดปริมาณมาก ๆ เขาจึงตัดสินใจเสนอแนวคิดนี้ให้กับ </a:t>
            </a:r>
            <a:r>
              <a:rPr lang="en-US" dirty="0" smtClean="0"/>
              <a:t>Y </a:t>
            </a:r>
            <a:r>
              <a:rPr lang="th-TH" dirty="0" smtClean="0"/>
              <a:t>ซึ่งเป็นบริษัทที่เป็นที่รู้จักการทำเกมส์และธุรกิจบันเทิง เนื้องจากแนวคิดจะไม่ได้สิทธิการคุ้มครองจากกฎหมายลิขสิทธิ์ </a:t>
            </a:r>
            <a:r>
              <a:rPr lang="en-US" dirty="0" smtClean="0"/>
              <a:t>X </a:t>
            </a:r>
            <a:r>
              <a:rPr lang="th-TH" dirty="0" smtClean="0"/>
              <a:t>จึ่งตกอยู่ในสภาวะกินไม่ได้คายไม่ออก เพื่อให้ </a:t>
            </a:r>
            <a:r>
              <a:rPr lang="en-US" dirty="0" smtClean="0"/>
              <a:t>Y </a:t>
            </a:r>
            <a:r>
              <a:rPr lang="th-TH" dirty="0" smtClean="0"/>
              <a:t>สนใจในเกมส์ เขาจะต้องแจ้งข้อมูลของเกมส์โดยมีรายละเอียดที่มากพอประกอบการตัดสินใจของ </a:t>
            </a:r>
            <a:r>
              <a:rPr lang="en-US" dirty="0" smtClean="0"/>
              <a:t>Y </a:t>
            </a:r>
            <a:r>
              <a:rPr lang="th-TH" dirty="0" smtClean="0"/>
              <a:t> แต่ด้วยข้อมูลของเกมส์ เขาอยู่ในสภาวะเสี่ยงที่ </a:t>
            </a:r>
            <a:r>
              <a:rPr lang="en-US" dirty="0" smtClean="0"/>
              <a:t>Y </a:t>
            </a:r>
            <a:r>
              <a:rPr lang="th-TH" dirty="0" smtClean="0"/>
              <a:t>จะพอใจกับแนวคิดของเกมส์และนำไปพัฒนาด้วยตัวของเขาเอง โดยไม่มี </a:t>
            </a:r>
            <a:r>
              <a:rPr lang="en-US" dirty="0" smtClean="0"/>
              <a:t>X </a:t>
            </a:r>
            <a:r>
              <a:rPr lang="th-TH" dirty="0" smtClean="0"/>
              <a:t>เข้ามาเกี่ยวข้อง</a:t>
            </a:r>
          </a:p>
          <a:p>
            <a:r>
              <a:rPr lang="th-TH" dirty="0"/>
              <a:t>ผู้ส่งที่จะได้รับความ</a:t>
            </a:r>
            <a:r>
              <a:rPr lang="th-TH" dirty="0" smtClean="0"/>
              <a:t>มั่นใจว่าจะได้รับการคุ้มครองแนวคิดนั้น ด้วยการเขียนข้อตกลง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2808" y="5812546"/>
            <a:ext cx="11052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Intellectual Property The Law…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55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PROTECTION FOR SUBMISSIONS</a:t>
            </a:r>
            <a:br>
              <a:rPr lang="en-US" dirty="0"/>
            </a:br>
            <a:r>
              <a:rPr lang="en-US" dirty="0"/>
              <a:t>(Submissions to Government Agencies)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บริษัท ที่ยื่นประกวดราคากับหน่วยงานของรัฐ บ่อยครั้งที่ ใน</a:t>
            </a:r>
            <a:r>
              <a:rPr lang="th-TH" dirty="0"/>
              <a:t>เอกสารที่ยื่นประกวด</a:t>
            </a:r>
            <a:r>
              <a:rPr lang="th-TH" dirty="0" smtClean="0"/>
              <a:t>ราคา ต้องแจ้งข้อมูลที่เป็นสำคัญ ซึ่งอาจเป็นความลับทางการค้า </a:t>
            </a:r>
            <a:endParaRPr lang="en-US" dirty="0" smtClean="0"/>
          </a:p>
          <a:p>
            <a:r>
              <a:rPr lang="th-TH" dirty="0" smtClean="0"/>
              <a:t>ภายใต้ พรบ.ข้อมูลข่าวสารของรัฐ เอกสารที่เสนอในภายหลังอาจจะมีการขอให้เผยแพร่ต่อสาธารณะ (รวมถึงคู่แข่ง) ส่งผลให้ข้อมูลการเป็นความลับ</a:t>
            </a:r>
            <a:endParaRPr lang="en-US" dirty="0"/>
          </a:p>
          <a:p>
            <a:r>
              <a:rPr lang="th-TH" dirty="0" smtClean="0"/>
              <a:t>การคุ้มครองบริษัท พรบ.ข้อมูลข่าวสารของรัฐ จึงมีข้อยกเว้นที่ว่า คู่กรณีสามารถเลือกที่จะระบุว่าข้อมูลส่วนใดเป็นความลับ ป้องกันการเผยแพร่</a:t>
            </a:r>
            <a:endParaRPr lang="en-US" dirty="0"/>
          </a:p>
          <a:p>
            <a:r>
              <a:rPr lang="th-TH" dirty="0" smtClean="0"/>
              <a:t>ถ้าหน่วยงานของรัฐ เปิดเผยความลับทางการค้านั้น เจ้าของมีสิทธิในการฟ้องร้อง เรียกค่าเสียหายได้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2808" y="5812546"/>
            <a:ext cx="11052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Intellectual Property The Law…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88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ข้ออ้างของการยักยอกความลับทางการค้า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ข้ออ้างที่หลากหลายจากคู่กรณีที่ถูกกล่าวหาว่ายักยอกความลับทางการค้าของผู้อื่น ส่วนมากจะอ้างว่า</a:t>
            </a:r>
            <a:endParaRPr lang="en-US" dirty="0" smtClean="0"/>
          </a:p>
          <a:p>
            <a:pPr lvl="1"/>
            <a:r>
              <a:rPr lang="th-TH" b="1" i="1" dirty="0" smtClean="0"/>
              <a:t>ขาดการป้องกัน</a:t>
            </a:r>
            <a:r>
              <a:rPr lang="th-TH" b="1" i="1" dirty="0"/>
              <a:t> </a:t>
            </a:r>
            <a:r>
              <a:rPr lang="th-TH" dirty="0" smtClean="0"/>
              <a:t>เป็นการอ้างถึงความลับไม่ได้มีการป้องกัน เป็นที่รับรู้โดยทั่วไป จึงถือว่าเป็นสมบัติสาธารณะ ใช้ได้อย่างอิสระ</a:t>
            </a:r>
            <a:endParaRPr lang="en-US" dirty="0"/>
          </a:p>
          <a:p>
            <a:pPr lvl="1"/>
            <a:r>
              <a:rPr lang="th-TH" b="1" i="1" dirty="0" smtClean="0"/>
              <a:t>สร้างขึ้นมาอย่างอิสระ </a:t>
            </a:r>
            <a:r>
              <a:rPr lang="th-TH" dirty="0" smtClean="0"/>
              <a:t>ข้อมูลที่ค้นพบหรือสร้างขึ้นมาเองอิสระโดยไม่ได้เป็นการทุจริต ถึงแม้ว่าข้อมูลนั้นจะเป็นความลับทางการค้าของผู้อื่น การใช้ข้อมูลนั้นย่อมไม่มีความผิด</a:t>
            </a:r>
            <a:endParaRPr lang="en-US" dirty="0"/>
          </a:p>
          <a:p>
            <a:pPr lvl="1"/>
            <a:r>
              <a:rPr lang="th-TH" b="1" i="1" dirty="0" smtClean="0"/>
              <a:t>สิทธิพิเศษ </a:t>
            </a:r>
            <a:r>
              <a:rPr lang="th-TH" dirty="0" smtClean="0"/>
              <a:t>คู่กรณีอาจอ้างการเปิดเผยความลับทางการค้าในชั้นศาล ซึ่งเป็นสิทธิพิเศษในการคุ้มครองจึงไม่ถือว่ามีความผิด</a:t>
            </a:r>
            <a:endParaRPr lang="en-US" dirty="0"/>
          </a:p>
          <a:p>
            <a:pPr lvl="1"/>
            <a:r>
              <a:rPr lang="th-TH" b="1" i="1" dirty="0" smtClean="0"/>
              <a:t>มือไม่สะอาดหรือล่าช้า </a:t>
            </a:r>
            <a:r>
              <a:rPr lang="th-TH" dirty="0" smtClean="0"/>
              <a:t>อาจอ้างถึงฝ่ายฟ้องร้องว่ามีเจตนาไม่สุจริตในการฟ้องร้อง (มือไม่สะอาด) ซึ่งต้องดูจากเหตุสภาพแวดล้อมประกอบด้วย หรือมีลักษณะล่าช้าในการดำเนินการฟ้องร้องจนทำให้คู่กรณีได้รับกระทบจากที่ได้ลงเงินและเวลากับธุรกิจที่เกี่ยวข้องไปแล้ว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2808" y="5812546"/>
            <a:ext cx="11052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Intellectual Property The Law…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0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การเยียวยาจากการถูกละเมิด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เจ้าของความลับทาง</a:t>
            </a:r>
            <a:r>
              <a:rPr lang="th-TH" dirty="0" smtClean="0"/>
              <a:t>การค้า สามารถขอ</a:t>
            </a:r>
            <a:r>
              <a:rPr lang="th-TH" dirty="0"/>
              <a:t>การเยียวยาที่หลากหลายจากศาล </a:t>
            </a:r>
            <a:r>
              <a:rPr lang="th-TH" dirty="0" smtClean="0"/>
              <a:t>ดังนี้</a:t>
            </a:r>
            <a:r>
              <a:rPr lang="th-TH" dirty="0"/>
              <a:t>:</a:t>
            </a:r>
          </a:p>
          <a:p>
            <a:pPr lvl="1"/>
            <a:r>
              <a:rPr lang="th-TH" b="1" i="1" dirty="0" smtClean="0"/>
              <a:t>คำสั่งศาล </a:t>
            </a:r>
            <a:r>
              <a:rPr lang="th-TH" dirty="0" smtClean="0"/>
              <a:t>ในหลายกรณี เจ้าของความลับทางการค้าต้องการให้ยุติการละเมิดความลับทางการค้ามากกว่า เรียกร้องการเยียวยาทางการเงิน</a:t>
            </a:r>
            <a:endParaRPr lang="th-TH" dirty="0"/>
          </a:p>
          <a:p>
            <a:pPr lvl="1"/>
            <a:r>
              <a:rPr lang="th-TH" b="1" i="1" dirty="0"/>
              <a:t>เงิน</a:t>
            </a:r>
            <a:r>
              <a:rPr lang="th-TH" b="1" i="1" dirty="0" smtClean="0"/>
              <a:t>เสียหาย </a:t>
            </a:r>
            <a:r>
              <a:rPr lang="th-TH" dirty="0" smtClean="0"/>
              <a:t>โจทก์สามารถเรียกร้องผลประโยชน์ที่สูญเสียไปจากผลประโยชน์ที่จำเลยได้จากการละเมิด</a:t>
            </a:r>
            <a:endParaRPr lang="th-TH" dirty="0"/>
          </a:p>
          <a:p>
            <a:pPr lvl="1"/>
            <a:r>
              <a:rPr lang="th-TH" b="1" i="1" dirty="0"/>
              <a:t>ค่าธรรมเนียมและค่าใช้จ่าย</a:t>
            </a:r>
            <a:r>
              <a:rPr lang="th-TH" b="1" i="1" dirty="0" smtClean="0"/>
              <a:t>ทนายความ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808" y="5812546"/>
            <a:ext cx="11052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Intellectual Property The Law…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44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โปรแกรมคุ้มครองความลับทางการค้า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เนื่องจาก</a:t>
            </a:r>
            <a:r>
              <a:rPr lang="th-TH" dirty="0"/>
              <a:t>การคุ้มครองความลับทางการค้าสามารถคงอยู่ได้</a:t>
            </a:r>
            <a:r>
              <a:rPr lang="th-TH" dirty="0" smtClean="0"/>
              <a:t>ตลอดไป ธุรกิจ</a:t>
            </a:r>
            <a:r>
              <a:rPr lang="th-TH" dirty="0"/>
              <a:t>จึงควรให้ความสำคัญกับวิธีการที่ใช้ในการรักษาความลับของข้อมูล</a:t>
            </a:r>
          </a:p>
          <a:p>
            <a:r>
              <a:rPr lang="th-TH" dirty="0"/>
              <a:t>การพัฒนา</a:t>
            </a:r>
            <a:r>
              <a:rPr lang="th-TH" dirty="0" smtClean="0"/>
              <a:t>โปรแกรม เป็น</a:t>
            </a:r>
            <a:r>
              <a:rPr lang="th-TH" dirty="0"/>
              <a:t>วิธีที่ง่ายในการแสดงต่อศาลว่าเจ้าของใช้มาตรการที่</a:t>
            </a:r>
            <a:r>
              <a:rPr lang="th-TH" dirty="0" smtClean="0"/>
              <a:t>เหมาะสม ใน</a:t>
            </a:r>
            <a:r>
              <a:rPr lang="th-TH" dirty="0"/>
              <a:t>การรักษาความลับ </a:t>
            </a:r>
            <a:r>
              <a:rPr lang="th-TH" dirty="0" smtClean="0"/>
              <a:t>โดยโปรแกรมประกอบด้วย</a:t>
            </a:r>
            <a:r>
              <a:rPr lang="th-TH" dirty="0"/>
              <a:t>:</a:t>
            </a:r>
          </a:p>
          <a:p>
            <a:pPr lvl="1"/>
            <a:r>
              <a:rPr lang="th-TH" dirty="0" smtClean="0"/>
              <a:t>การคุ้มครองทาง</a:t>
            </a:r>
            <a:r>
              <a:rPr lang="th-TH" dirty="0"/>
              <a:t>กายภาพ</a:t>
            </a:r>
          </a:p>
          <a:p>
            <a:pPr lvl="1"/>
            <a:r>
              <a:rPr lang="th-TH" dirty="0"/>
              <a:t>การคุ้มครองตามสัญญา</a:t>
            </a:r>
          </a:p>
          <a:p>
            <a:pPr lvl="1"/>
            <a:r>
              <a:rPr lang="th-TH" dirty="0"/>
              <a:t>การคุ้มครองทรัพย์สินทางปัญญา</a:t>
            </a:r>
            <a:endParaRPr lang="en-US" dirty="0" smtClean="0"/>
          </a:p>
          <a:p>
            <a:endParaRPr lang="en-US" b="1" i="1" dirty="0"/>
          </a:p>
        </p:txBody>
      </p:sp>
      <p:sp>
        <p:nvSpPr>
          <p:cNvPr id="4" name="Rectangle 3"/>
          <p:cNvSpPr/>
          <p:nvPr/>
        </p:nvSpPr>
        <p:spPr>
          <a:xfrm>
            <a:off x="652808" y="5812546"/>
            <a:ext cx="11052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Intellectual Property The Law…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16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โปรแกรมคุ้มครองความลับทางการค้า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28600" lvl="1">
              <a:spcBef>
                <a:spcPts val="1000"/>
              </a:spcBef>
            </a:pPr>
            <a:r>
              <a:rPr lang="th-TH" sz="2800" b="1" dirty="0" smtClean="0"/>
              <a:t>การคุ้มครองทางกายภาพ</a:t>
            </a:r>
            <a:r>
              <a:rPr lang="en-US" sz="2600" b="1" dirty="0"/>
              <a:t> </a:t>
            </a:r>
            <a:r>
              <a:rPr lang="th-TH" sz="2600" dirty="0" smtClean="0"/>
              <a:t>มีตัวอย่างมาตรการที่จับต้องได้มากมายที่บริษัทสามารถนำมาใช้ เช่น</a:t>
            </a:r>
          </a:p>
          <a:p>
            <a:pPr marL="800100" lvl="2" indent="-342900">
              <a:spcBef>
                <a:spcPts val="1000"/>
              </a:spcBef>
            </a:pPr>
            <a:r>
              <a:rPr lang="th-TH" sz="2200" dirty="0"/>
              <a:t>ปกป้อง</a:t>
            </a:r>
            <a:r>
              <a:rPr lang="th-TH" sz="2200" dirty="0" smtClean="0"/>
              <a:t>ข้อมูล ด้วยการ</a:t>
            </a:r>
            <a:r>
              <a:rPr lang="th-TH" sz="2200" dirty="0"/>
              <a:t>ล็อคและคีย์</a:t>
            </a:r>
          </a:p>
          <a:p>
            <a:pPr marL="800100" lvl="2" indent="-342900">
              <a:spcBef>
                <a:spcPts val="1000"/>
              </a:spcBef>
            </a:pPr>
            <a:r>
              <a:rPr lang="th-TH" sz="2200" dirty="0" smtClean="0"/>
              <a:t>การ</a:t>
            </a:r>
            <a:r>
              <a:rPr lang="th-TH" sz="2200" dirty="0"/>
              <a:t>ปกป้องข้อมูลจากการเข้าถึงโดยไม่ได้รับอนุญาต</a:t>
            </a:r>
          </a:p>
          <a:p>
            <a:pPr marL="800100" lvl="2" indent="-342900">
              <a:spcBef>
                <a:spcPts val="1000"/>
              </a:spcBef>
            </a:pPr>
            <a:r>
              <a:rPr lang="th-TH" sz="2200" dirty="0" smtClean="0"/>
              <a:t>ดำเนินการ</a:t>
            </a:r>
            <a:r>
              <a:rPr lang="th-TH" sz="2200" dirty="0"/>
              <a:t>ตรวจสอบประวัติของพนักงานที่จะสามารถเข้าถึงข้อมูลที่สำคัญ</a:t>
            </a:r>
          </a:p>
          <a:p>
            <a:pPr marL="800100" lvl="2" indent="-342900">
              <a:spcBef>
                <a:spcPts val="1000"/>
              </a:spcBef>
            </a:pPr>
            <a:r>
              <a:rPr lang="th-TH" sz="2200" dirty="0" smtClean="0"/>
              <a:t>ห้ามลบหรือเคลื่อนย้าย ข้อมูล</a:t>
            </a:r>
            <a:r>
              <a:rPr lang="th-TH" sz="2200" dirty="0"/>
              <a:t>ที่มีการป้องกันออกจาก</a:t>
            </a:r>
            <a:r>
              <a:rPr lang="th-TH" sz="2200" dirty="0" smtClean="0"/>
              <a:t>สถานที่ ที่บริษัทกำหนดไว้</a:t>
            </a:r>
            <a:endParaRPr lang="th-TH" sz="2200" dirty="0"/>
          </a:p>
          <a:p>
            <a:pPr marL="800100" lvl="2" indent="-342900">
              <a:spcBef>
                <a:spcPts val="1000"/>
              </a:spcBef>
            </a:pPr>
            <a:r>
              <a:rPr lang="th-TH" sz="2200" dirty="0" smtClean="0"/>
              <a:t>ประตูทางเข้า ที่เกินพื้นที่</a:t>
            </a:r>
            <a:r>
              <a:rPr lang="th-TH" sz="2200" dirty="0"/>
              <a:t>แผนกต้อนรับ</a:t>
            </a:r>
            <a:r>
              <a:rPr lang="th-TH" sz="2200" dirty="0" smtClean="0"/>
              <a:t>ของบริษัท </a:t>
            </a:r>
            <a:r>
              <a:rPr lang="th-TH" sz="2200" dirty="0"/>
              <a:t>ต้องใช้รหัส</a:t>
            </a:r>
            <a:r>
              <a:rPr lang="th-TH" sz="2200" dirty="0" smtClean="0"/>
              <a:t>กุญแจ และเพื่อตรวจสอบ</a:t>
            </a:r>
            <a:r>
              <a:rPr lang="th-TH" sz="2200" dirty="0"/>
              <a:t>ตำแหน่ง</a:t>
            </a:r>
            <a:r>
              <a:rPr lang="th-TH" sz="2200" dirty="0" smtClean="0"/>
              <a:t>ที่</a:t>
            </a:r>
            <a:r>
              <a:rPr lang="th-TH" sz="2200" dirty="0"/>
              <a:t>พนักงาน</a:t>
            </a:r>
            <a:r>
              <a:rPr lang="th-TH" sz="2200" dirty="0" smtClean="0"/>
              <a:t>อยู่</a:t>
            </a:r>
            <a:endParaRPr lang="th-TH" sz="2200" dirty="0"/>
          </a:p>
          <a:p>
            <a:pPr marL="800100" lvl="2" indent="-342900">
              <a:spcBef>
                <a:spcPts val="1000"/>
              </a:spcBef>
            </a:pPr>
            <a:r>
              <a:rPr lang="th-TH" sz="2200" dirty="0" smtClean="0"/>
              <a:t>การรักษาความปลอดภัยที่เพียงพอ ช่วงนอกเวลางานและวันหยุด ทั้งผ่านระบบเตือนภัย หรือบริการรักษาความปลอดภัย รวมถึงกล้องวงจรปิด</a:t>
            </a:r>
          </a:p>
          <a:p>
            <a:pPr marL="800100" lvl="2" indent="-342900">
              <a:spcBef>
                <a:spcPts val="1000"/>
              </a:spcBef>
            </a:pPr>
            <a:r>
              <a:rPr lang="th-TH" sz="2200" dirty="0" smtClean="0"/>
              <a:t>ระบุคำอธิบายหรือตราประทับ ที่เอกสาร เช่น "ข้อมูลลับ - ความลับทางการค้า“</a:t>
            </a:r>
          </a:p>
          <a:p>
            <a:pPr marL="800100" lvl="2" indent="-342900">
              <a:spcBef>
                <a:spcPts val="1000"/>
              </a:spcBef>
            </a:pPr>
            <a:r>
              <a:rPr lang="th-TH" sz="2200" dirty="0" smtClean="0"/>
              <a:t>จัดให้มีการบันทึกรายการเมื่อ</a:t>
            </a:r>
            <a:r>
              <a:rPr lang="th-TH" sz="2200" dirty="0"/>
              <a:t>อุปกรณ์หรือข้อมูลที่มีค่า</a:t>
            </a:r>
            <a:r>
              <a:rPr lang="th-TH" sz="2200" dirty="0" smtClean="0"/>
              <a:t>ถูกนำออก</a:t>
            </a:r>
            <a:r>
              <a:rPr lang="th-TH" sz="2200" dirty="0"/>
              <a:t>จากตำแหน่ง</a:t>
            </a:r>
            <a:r>
              <a:rPr lang="th-TH" sz="2200" dirty="0" smtClean="0"/>
              <a:t>ปกติ</a:t>
            </a:r>
            <a:endParaRPr lang="th-TH" sz="2200" dirty="0"/>
          </a:p>
        </p:txBody>
      </p:sp>
      <p:sp>
        <p:nvSpPr>
          <p:cNvPr id="4" name="Rectangle 3"/>
          <p:cNvSpPr/>
          <p:nvPr/>
        </p:nvSpPr>
        <p:spPr>
          <a:xfrm>
            <a:off x="652808" y="5812546"/>
            <a:ext cx="11052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Intellectual Property The Law…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98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โปรแกรมคุ้มครองความลับทางการค้า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th-TH" sz="2800" b="1" dirty="0"/>
              <a:t>การคุ้มครองตาม</a:t>
            </a:r>
            <a:r>
              <a:rPr lang="th-TH" sz="2800" b="1" dirty="0" smtClean="0"/>
              <a:t>สัญญา</a:t>
            </a:r>
            <a:endParaRPr lang="th-TH" sz="2800" b="1" dirty="0"/>
          </a:p>
          <a:p>
            <a:pPr lvl="1"/>
            <a:r>
              <a:rPr lang="th-TH" i="1" dirty="0" smtClean="0"/>
              <a:t>การคุ้มครองลิขสิทธิ์ </a:t>
            </a:r>
            <a:r>
              <a:rPr lang="th-TH" dirty="0" smtClean="0"/>
              <a:t>อาจจะคุ้มครองด้วยการจดทะเบียน</a:t>
            </a:r>
            <a:r>
              <a:rPr lang="en-US" dirty="0" smtClean="0"/>
              <a:t> </a:t>
            </a:r>
            <a:r>
              <a:rPr lang="th-TH" dirty="0" smtClean="0"/>
              <a:t>หรืออย่างน้อยโดยมั่นใจว่าได้แจ้งถึงเจ้าของมีสิทธิในการคุ้มครองลิขสิทธิ์ในวัตถุหรือเอกสารของเขาต่อผู้อื่นที่มีความสนใจกับวัตถุนั้น</a:t>
            </a:r>
            <a:endParaRPr lang="th-TH" i="1" dirty="0" smtClean="0"/>
          </a:p>
          <a:p>
            <a:pPr lvl="1"/>
            <a:r>
              <a:rPr lang="th-TH" dirty="0" smtClean="0"/>
              <a:t>การประดิษฐ์อาจจะใช้สิทธิ์ในการคุ้มครอง</a:t>
            </a:r>
            <a:r>
              <a:rPr lang="th-TH" i="1" dirty="0" smtClean="0"/>
              <a:t>สิทธิบัตร</a:t>
            </a:r>
            <a:r>
              <a:rPr lang="th-TH" dirty="0" smtClean="0"/>
              <a:t> และ</a:t>
            </a:r>
          </a:p>
          <a:p>
            <a:pPr lvl="1"/>
            <a:r>
              <a:rPr lang="th-TH" i="1" dirty="0" smtClean="0"/>
              <a:t>เครื่องหมายการค้า </a:t>
            </a:r>
            <a:r>
              <a:rPr lang="th-TH" dirty="0" smtClean="0"/>
              <a:t>จะได้รับการคุ้มครองอย่างสมบูรณ์ด้วยการจดทะเบียน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52808" y="5812546"/>
            <a:ext cx="11052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Intellectual Property The Law…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8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เนื้อหา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528193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กฎหมายความลับทางการค้าคืออะไร</a:t>
            </a:r>
            <a:r>
              <a:rPr lang="en-US" dirty="0" smtClean="0"/>
              <a:t>?</a:t>
            </a:r>
          </a:p>
          <a:p>
            <a:r>
              <a:rPr lang="th-TH" dirty="0" smtClean="0"/>
              <a:t>การใช้งานร่วมกันระหว่างความลับทางการค้ากับลิขสิทธิ์และสิทธิบัตร</a:t>
            </a:r>
          </a:p>
          <a:p>
            <a:r>
              <a:rPr lang="th-TH" dirty="0" smtClean="0"/>
              <a:t>ความผิดต่อการยักยอกความลับทางการค้า</a:t>
            </a:r>
            <a:endParaRPr lang="en-US" dirty="0" smtClean="0"/>
          </a:p>
          <a:p>
            <a:r>
              <a:rPr lang="th-TH" dirty="0" smtClean="0"/>
              <a:t>ความสัมพันธ์ระหว่างนายจ้าง-ลูกจ้าง</a:t>
            </a:r>
            <a:endParaRPr lang="en-US" dirty="0"/>
          </a:p>
          <a:p>
            <a:r>
              <a:rPr lang="th-TH" dirty="0" smtClean="0"/>
              <a:t>การคุ้มครองสำหรับการส่ง</a:t>
            </a:r>
            <a:endParaRPr lang="en-US" dirty="0" smtClean="0"/>
          </a:p>
          <a:p>
            <a:r>
              <a:rPr lang="th-TH" dirty="0" smtClean="0"/>
              <a:t>ข้ออ้างของการยักยอกความลับทางการค้า</a:t>
            </a:r>
            <a:endParaRPr lang="en-US" dirty="0"/>
          </a:p>
          <a:p>
            <a:r>
              <a:rPr lang="th-TH" smtClean="0"/>
              <a:t>การเยียวยาจากการ</a:t>
            </a:r>
            <a:r>
              <a:rPr lang="th-TH" dirty="0" smtClean="0"/>
              <a:t>ถูกละเมิด</a:t>
            </a:r>
            <a:endParaRPr lang="en-US" dirty="0"/>
          </a:p>
          <a:p>
            <a:r>
              <a:rPr lang="th-TH" dirty="0" smtClean="0"/>
              <a:t>โปรแกรมคุ้มครองความรับทางการค้า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515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กรณีศึกษา</a:t>
            </a:r>
            <a:r>
              <a:rPr lang="en-US" dirty="0" smtClean="0"/>
              <a:t> #</a:t>
            </a:r>
            <a:r>
              <a:rPr lang="en-US" dirty="0"/>
              <a:t>1</a:t>
            </a:r>
            <a:br>
              <a:rPr lang="en-US" dirty="0"/>
            </a:br>
            <a:r>
              <a:rPr lang="en-US" dirty="0"/>
              <a:t>Bridging the Gap from the Laboratory to the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11" y="5808504"/>
            <a:ext cx="6342997" cy="618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hlinkClick r:id="rId3"/>
              </a:rPr>
              <a:t>https://www.wipo.int/ipadvantage/en/details.jsp?id=3246</a:t>
            </a:r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792288" y="5135334"/>
            <a:ext cx="9015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Natural latex is most commonly cultivated from the para tree (Photo: Flickr/</a:t>
            </a:r>
            <a:r>
              <a:rPr lang="en-US" sz="1400" dirty="0" err="1"/>
              <a:t>Garik</a:t>
            </a:r>
            <a:r>
              <a:rPr lang="en-US" sz="1400" dirty="0"/>
              <a:t> </a:t>
            </a:r>
            <a:r>
              <a:rPr lang="en-US" sz="1400" dirty="0" err="1"/>
              <a:t>Asplund</a:t>
            </a:r>
            <a:r>
              <a:rPr lang="en-US" sz="1400" dirty="0"/>
              <a:t>)</a:t>
            </a:r>
            <a:endParaRPr lang="en-US" sz="1400" dirty="0"/>
          </a:p>
        </p:txBody>
      </p:sp>
      <p:graphicFrame>
        <p:nvGraphicFramePr>
          <p:cNvPr id="4" name="Object 3">
            <a:hlinkClick r:id="rId4" action="ppaction://hlinkfile"/>
          </p:cNvPr>
          <p:cNvGraphicFramePr>
            <a:graphicFrameLocks noChangeAspect="1"/>
          </p:cNvGraphicFramePr>
          <p:nvPr>
            <p:extLst/>
          </p:nvPr>
        </p:nvGraphicFramePr>
        <p:xfrm>
          <a:off x="10212138" y="422501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showAsIcon="1" r:id="rId5" imgW="914400" imgH="771480" progId="Word.Document.12">
                  <p:embed/>
                </p:oleObj>
              </mc:Choice>
              <mc:Fallback>
                <p:oleObj name="Document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12138" y="422501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400" y="2000250"/>
            <a:ext cx="7315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5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ความลับทางการค้าคืออะไร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ในกฎหมายของสหรัฐอเมริการะบุว่า ความลับ</a:t>
            </a:r>
            <a:r>
              <a:rPr lang="th-TH" dirty="0"/>
              <a:t>ทางการ</a:t>
            </a:r>
            <a:r>
              <a:rPr lang="th-TH" dirty="0" smtClean="0"/>
              <a:t>ค้า คือ</a:t>
            </a:r>
            <a:r>
              <a:rPr lang="th-TH" dirty="0"/>
              <a:t>ข้อมูลใด ๆ ที่สามารถนำมาใช้ในการดำเนินงานของ</a:t>
            </a:r>
            <a:r>
              <a:rPr lang="th-TH" dirty="0" smtClean="0"/>
              <a:t>ธุรกิจอื่น หรือ</a:t>
            </a:r>
            <a:r>
              <a:rPr lang="th-TH" dirty="0"/>
              <a:t>องค์กร</a:t>
            </a:r>
            <a:r>
              <a:rPr lang="th-TH" dirty="0" smtClean="0"/>
              <a:t>อื่น </a:t>
            </a:r>
            <a:r>
              <a:rPr lang="th-TH" dirty="0"/>
              <a:t>และมีคุณค่าและความลับ</a:t>
            </a:r>
            <a:r>
              <a:rPr lang="th-TH" dirty="0" smtClean="0"/>
              <a:t>เพียงพออย่างแท้จริง หรือ มีแนวโน้มจะได้รับ</a:t>
            </a:r>
            <a:r>
              <a:rPr lang="th-TH" dirty="0"/>
              <a:t>ประโยชน์ทาง</a:t>
            </a:r>
            <a:r>
              <a:rPr lang="th-TH" dirty="0" smtClean="0"/>
              <a:t>เศรษฐกิจหรือผู้อื่น</a:t>
            </a:r>
          </a:p>
          <a:p>
            <a:r>
              <a:rPr lang="th-TH" dirty="0" smtClean="0"/>
              <a:t>วิธีปรุง สูตร </a:t>
            </a:r>
            <a:r>
              <a:rPr lang="th-TH" dirty="0"/>
              <a:t>วิธีการดำเนิน</a:t>
            </a:r>
            <a:r>
              <a:rPr lang="th-TH" dirty="0" smtClean="0"/>
              <a:t>ธุรกิจ </a:t>
            </a:r>
            <a:r>
              <a:rPr lang="th-TH" dirty="0"/>
              <a:t>รายชื่อ</a:t>
            </a:r>
            <a:r>
              <a:rPr lang="th-TH" dirty="0" smtClean="0"/>
              <a:t>ลูกค้า </a:t>
            </a:r>
            <a:r>
              <a:rPr lang="th-TH" dirty="0"/>
              <a:t>รายการ</a:t>
            </a:r>
            <a:r>
              <a:rPr lang="th-TH" dirty="0" smtClean="0"/>
              <a:t>ราคา </a:t>
            </a:r>
            <a:r>
              <a:rPr lang="th-TH" dirty="0"/>
              <a:t>แผนการ</a:t>
            </a:r>
            <a:r>
              <a:rPr lang="th-TH" dirty="0" smtClean="0"/>
              <a:t>ตลาด </a:t>
            </a:r>
            <a:r>
              <a:rPr lang="th-TH" dirty="0"/>
              <a:t>การคาดการณ์ทาง</a:t>
            </a:r>
            <a:r>
              <a:rPr lang="th-TH" dirty="0" smtClean="0"/>
              <a:t>การเงิน และ</a:t>
            </a:r>
            <a:r>
              <a:rPr lang="th-TH" dirty="0"/>
              <a:t>รายชื่อ</a:t>
            </a:r>
            <a:r>
              <a:rPr lang="th-TH" dirty="0" smtClean="0"/>
              <a:t>เป้าหมายที่อาจเข้า</a:t>
            </a:r>
            <a:r>
              <a:rPr lang="th-TH" dirty="0"/>
              <a:t>ซื้อ</a:t>
            </a:r>
            <a:r>
              <a:rPr lang="th-TH" dirty="0" smtClean="0"/>
              <a:t>กิจการ ทั้งหมด</a:t>
            </a:r>
            <a:r>
              <a:rPr lang="th-TH" dirty="0"/>
              <a:t>ล้วนเป็นความลับทาง</a:t>
            </a:r>
            <a:r>
              <a:rPr lang="th-TH" dirty="0" smtClean="0"/>
              <a:t>การค้า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808" y="5812546"/>
            <a:ext cx="11052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หนังสือ </a:t>
            </a:r>
            <a:r>
              <a:rPr lang="en-US" dirty="0" smtClean="0"/>
              <a:t>intellectual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7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ความลับทางการค้าคืออะไร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/>
              <a:t>ข้อมูลที่จะได้รับความคุ้มครองจาก ความลับทางการค้า จะต้องมีคุณสมบัติต่อไปนี้</a:t>
            </a:r>
          </a:p>
          <a:p>
            <a:pPr marL="457200" lvl="1" indent="0">
              <a:buNone/>
            </a:pPr>
            <a:r>
              <a:rPr lang="th-TH" dirty="0"/>
              <a:t>• มีค่า</a:t>
            </a:r>
          </a:p>
          <a:p>
            <a:pPr marL="457200" lvl="1" indent="0">
              <a:buNone/>
            </a:pPr>
            <a:r>
              <a:rPr lang="th-TH" dirty="0"/>
              <a:t>• ไม่เป็นที่รู้ ของสาธารณชน</a:t>
            </a:r>
          </a:p>
          <a:p>
            <a:pPr marL="457200" lvl="1" indent="0">
              <a:buNone/>
            </a:pPr>
            <a:r>
              <a:rPr lang="th-TH" dirty="0"/>
              <a:t>• มีประเด็นที่สมเหตุสมผลกับความพยายามในการรักษาความลับ</a:t>
            </a:r>
            <a:endParaRPr lang="en-US" dirty="0"/>
          </a:p>
          <a:p>
            <a:r>
              <a:rPr lang="th-TH" dirty="0" smtClean="0"/>
              <a:t>หาก</a:t>
            </a:r>
            <a:r>
              <a:rPr lang="th-TH" dirty="0"/>
              <a:t>ความลับทางการค้าไม่ได้รับการ</a:t>
            </a:r>
            <a:r>
              <a:rPr lang="th-TH" dirty="0" smtClean="0"/>
              <a:t>คุ้มครองทางกฎหมาย </a:t>
            </a:r>
            <a:r>
              <a:rPr lang="th-TH" dirty="0"/>
              <a:t>บริษัท จะไม่มีแรงจูงใจในการ</a:t>
            </a:r>
            <a:r>
              <a:rPr lang="th-TH" dirty="0" smtClean="0"/>
              <a:t>ลงทุน เวลา เงิน และ</a:t>
            </a:r>
            <a:r>
              <a:rPr lang="th-TH" dirty="0"/>
              <a:t>ความพยายามในการ</a:t>
            </a:r>
            <a:r>
              <a:rPr lang="th-TH" dirty="0" smtClean="0"/>
              <a:t>วิจัย และพัฒนา ซึ่งในท้ายที่สุดจะเป็น</a:t>
            </a:r>
            <a:r>
              <a:rPr lang="th-TH" dirty="0"/>
              <a:t>ประโยชน์ต่อ</a:t>
            </a:r>
            <a:r>
              <a:rPr lang="th-TH" dirty="0" smtClean="0"/>
              <a:t>สาธารณชน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2808" y="5812546"/>
            <a:ext cx="11052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หนังสือ </a:t>
            </a:r>
            <a:r>
              <a:rPr lang="en-US" dirty="0" smtClean="0"/>
              <a:t>intellectual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95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ความลับทางการค้า และ ลิขสิทธิ์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ลิขสิทธิ์</a:t>
            </a:r>
            <a:r>
              <a:rPr lang="th-TH" dirty="0"/>
              <a:t>มักจะทับซ้อนกับความลับทางการ</a:t>
            </a:r>
            <a:r>
              <a:rPr lang="th-TH" dirty="0" smtClean="0"/>
              <a:t>ค้า</a:t>
            </a:r>
          </a:p>
          <a:p>
            <a:r>
              <a:rPr lang="th-TH" dirty="0" smtClean="0"/>
              <a:t>บริษัทอยู่</a:t>
            </a:r>
            <a:r>
              <a:rPr lang="th-TH" dirty="0"/>
              <a:t>ระหว่างการพัฒนาโปรแกรมซอฟต์แวร์ใหม่ เอกสารหรือวัสดุใด ๆ ที่เกี่ยวข้องเป็น</a:t>
            </a:r>
            <a:r>
              <a:rPr lang="th-TH" i="1" dirty="0"/>
              <a:t>ความลับทางการค้า </a:t>
            </a:r>
            <a:r>
              <a:rPr lang="th-TH" dirty="0"/>
              <a:t>พนักงาน</a:t>
            </a:r>
            <a:r>
              <a:rPr lang="th-TH" dirty="0" smtClean="0"/>
              <a:t>ของบริษัท </a:t>
            </a:r>
            <a:r>
              <a:rPr lang="th-TH" dirty="0"/>
              <a:t>อาจต้องลงนามข้อตกลงที่สัญญาว่าจะไม่เปิดเผยข้อมูลเกี่ยวกับซอฟต์แวร์แก่ผู้อื่น</a:t>
            </a:r>
            <a:endParaRPr lang="en-US" dirty="0"/>
          </a:p>
          <a:p>
            <a:r>
              <a:rPr lang="th-TH" dirty="0" smtClean="0"/>
              <a:t>เมื่อ</a:t>
            </a:r>
            <a:r>
              <a:rPr lang="th-TH" dirty="0"/>
              <a:t>โปรแกรมเสร็จสมบูรณ์ </a:t>
            </a:r>
            <a:r>
              <a:rPr lang="th-TH" dirty="0" smtClean="0"/>
              <a:t>จะได้รับ</a:t>
            </a:r>
            <a:r>
              <a:rPr lang="th-TH" dirty="0"/>
              <a:t>การคุ้มครองโดยอัตโนมัติภายใต้</a:t>
            </a:r>
            <a:r>
              <a:rPr lang="th-TH" i="1" dirty="0"/>
              <a:t>กฎหมาย</a:t>
            </a:r>
            <a:r>
              <a:rPr lang="th-TH" i="1" dirty="0" smtClean="0"/>
              <a:t>ลิขสิทธิ์</a:t>
            </a:r>
          </a:p>
          <a:p>
            <a:r>
              <a:rPr lang="th-TH" dirty="0" smtClean="0"/>
              <a:t>หาก</a:t>
            </a:r>
            <a:r>
              <a:rPr lang="th-TH" dirty="0"/>
              <a:t>เจ้าของประสงค์จะยื่นขอจดทะเบียนลิขสิทธิ์ </a:t>
            </a:r>
            <a:r>
              <a:rPr lang="th-TH" dirty="0" smtClean="0"/>
              <a:t>สำนักงาน</a:t>
            </a:r>
            <a:r>
              <a:rPr lang="th-TH" dirty="0"/>
              <a:t>ลิขสิทธิ์ยอมรับอย่างชัดแจ้งว่าซอร์สโค้ดสำหรับโปรแกรมคอมพิวเตอร์อาจเป็นความลับทาง</a:t>
            </a:r>
            <a:r>
              <a:rPr lang="th-TH" dirty="0" smtClean="0"/>
              <a:t>การค้า และ</a:t>
            </a:r>
            <a:r>
              <a:rPr lang="th-TH" dirty="0"/>
              <a:t>อนุญาตให้เจ้าของ</a:t>
            </a:r>
            <a:r>
              <a:rPr lang="th-TH" dirty="0" smtClean="0"/>
              <a:t>ลิขสิทธิ์แจ้งซอร์สโค้ดโดยปิดบังบางส่วน เนื่องจากสถานะความลับ</a:t>
            </a:r>
            <a:r>
              <a:rPr lang="th-TH" dirty="0"/>
              <a:t>ทางการค้าของโปรแกรม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2808" y="5812546"/>
            <a:ext cx="11052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https://www.esa.int/About_Us/Law_at_ESA/Intellectual_Property_Rights/Protection_against_unfair_competition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9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ความลับทางการค้า และ </a:t>
            </a:r>
            <a:r>
              <a:rPr lang="th-TH" dirty="0" smtClean="0"/>
              <a:t>สิทธิบัตร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dirty="0"/>
              <a:t>การยื่นขอ</a:t>
            </a:r>
            <a:r>
              <a:rPr lang="th-TH" dirty="0" smtClean="0"/>
              <a:t>สิทธิบัตร ตามเงื่อนไขจะต้องเผยแพร่สิทธิบัตร 18 เดือนหลังจากวันที่ยื่น ดังนั้น</a:t>
            </a:r>
            <a:r>
              <a:rPr lang="th-TH" dirty="0"/>
              <a:t>ในช่วงแรกของกระบวนการยื่นขอรับสิทธิบัตรการ</a:t>
            </a:r>
            <a:r>
              <a:rPr lang="th-TH" dirty="0" smtClean="0"/>
              <a:t>ประดิษฐ์ อาจสิทธิ์การคุ้มครอง</a:t>
            </a:r>
            <a:r>
              <a:rPr lang="th-TH" dirty="0"/>
              <a:t>ตามกฎหมาย</a:t>
            </a:r>
            <a:r>
              <a:rPr lang="th-TH" i="1" dirty="0"/>
              <a:t>ความลับทาง</a:t>
            </a:r>
            <a:r>
              <a:rPr lang="th-TH" i="1" dirty="0" smtClean="0"/>
              <a:t>การค้า</a:t>
            </a:r>
          </a:p>
          <a:p>
            <a:r>
              <a:rPr lang="th-TH" dirty="0" smtClean="0"/>
              <a:t>เมื่อมีสิทธิบัตรได้รับจดทะเบียนแล้ว การประดิษฐ์</a:t>
            </a:r>
            <a:r>
              <a:rPr lang="th-TH" dirty="0"/>
              <a:t>นั้นได้รับการเปิดเผยอย่าง</a:t>
            </a:r>
            <a:r>
              <a:rPr lang="th-TH" dirty="0" smtClean="0"/>
              <a:t>ครบถ้วน และ</a:t>
            </a:r>
            <a:r>
              <a:rPr lang="th-TH" dirty="0"/>
              <a:t>ไม่สามารถเป็นความลับทางการค้าได้ </a:t>
            </a:r>
            <a:r>
              <a:rPr lang="th-TH" dirty="0" smtClean="0"/>
              <a:t>สิทธิในการคุ้มครอง</a:t>
            </a:r>
            <a:r>
              <a:rPr lang="th-TH" dirty="0"/>
              <a:t>การ</a:t>
            </a:r>
            <a:r>
              <a:rPr lang="th-TH" dirty="0" smtClean="0"/>
              <a:t>ประดิษฐ์จะภายใต้</a:t>
            </a:r>
            <a:r>
              <a:rPr lang="th-TH" dirty="0"/>
              <a:t>กฎหมายสิทธิบัตร</a:t>
            </a:r>
          </a:p>
          <a:p>
            <a:r>
              <a:rPr lang="th-TH" dirty="0"/>
              <a:t>ข้อมูลที่ได้รับ</a:t>
            </a:r>
            <a:r>
              <a:rPr lang="th-TH" dirty="0" smtClean="0"/>
              <a:t>การคุ้มครองใน</a:t>
            </a:r>
            <a:r>
              <a:rPr lang="th-TH" dirty="0"/>
              <a:t>ฐานะความลับทาง</a:t>
            </a:r>
            <a:r>
              <a:rPr lang="th-TH" dirty="0" smtClean="0"/>
              <a:t>การค้า จะได้สิทธิ์นั้นโดยไม่กำหนดช่วงเวลา(ตลอดไป)  </a:t>
            </a:r>
            <a:r>
              <a:rPr lang="th-TH" dirty="0"/>
              <a:t>ในทางตรงกันข้ามสิทธิบัตร</a:t>
            </a:r>
            <a:r>
              <a:rPr lang="th-TH" dirty="0" smtClean="0"/>
              <a:t>มีอระยะเวลาคุ้มครองแน่นอน </a:t>
            </a:r>
            <a:r>
              <a:rPr lang="th-TH" dirty="0"/>
              <a:t>(20 ปี) </a:t>
            </a:r>
            <a:r>
              <a:rPr lang="th-TH" dirty="0" smtClean="0"/>
              <a:t>ด้วยเหตุนี้ สูตร</a:t>
            </a:r>
            <a:r>
              <a:rPr lang="th-TH" dirty="0"/>
              <a:t>สำหรับ </a:t>
            </a:r>
            <a:r>
              <a:rPr lang="en-US" dirty="0"/>
              <a:t>COCA-COLA </a:t>
            </a:r>
            <a:r>
              <a:rPr lang="th-TH" dirty="0"/>
              <a:t>ได้รับการคุ้มครองอย่างดีภายใต้กฎหมายความลับทาง</a:t>
            </a:r>
            <a:r>
              <a:rPr lang="th-TH" dirty="0" smtClean="0"/>
              <a:t>การค้า และสิทธิ์การคุ้มครองนี้สามารถ</a:t>
            </a:r>
            <a:r>
              <a:rPr lang="th-TH" dirty="0"/>
              <a:t>คงอยู่ได้ตลอดไป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2808" y="5812546"/>
            <a:ext cx="11052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https://www.esa.int/About_Us/Law_at_ESA/Intellectual_Property_Rights/Protection_against_unfair_competition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7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ความผิดต่อการยักยอกความลับทางการค้า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การ</a:t>
            </a:r>
            <a:r>
              <a:rPr lang="th-TH" dirty="0"/>
              <a:t>ยักยอกความลับทางการค้าเกิดขึ้น</a:t>
            </a:r>
            <a:r>
              <a:rPr lang="th-TH" dirty="0" smtClean="0"/>
              <a:t>เมื่อ บุคคล ครอบครอง เปิดเผย หรือ</a:t>
            </a:r>
            <a:r>
              <a:rPr lang="th-TH" dirty="0"/>
              <a:t>ใช้ความลับทางการค้าที่ผู้อื่นเป็น</a:t>
            </a:r>
            <a:r>
              <a:rPr lang="th-TH" dirty="0" smtClean="0"/>
              <a:t>เจ้าของ โดย</a:t>
            </a:r>
            <a:r>
              <a:rPr lang="th-TH" dirty="0"/>
              <a:t>ไม่ได้รับความ</a:t>
            </a:r>
            <a:r>
              <a:rPr lang="th-TH" dirty="0" smtClean="0"/>
              <a:t>ยินยอม และ</a:t>
            </a:r>
            <a:r>
              <a:rPr lang="th-TH" dirty="0"/>
              <a:t>เมื่อบุคคลนั้น:</a:t>
            </a:r>
            <a:endParaRPr lang="en-US" dirty="0" smtClean="0"/>
          </a:p>
          <a:p>
            <a:pPr marL="457200" lvl="1" indent="0">
              <a:buNone/>
            </a:pPr>
            <a:r>
              <a:rPr lang="th-TH" dirty="0" smtClean="0"/>
              <a:t>•</a:t>
            </a:r>
            <a:r>
              <a:rPr lang="th-TH" dirty="0"/>
              <a:t>ใช้วิธีที่ไม่เหมาะสมในการ</a:t>
            </a:r>
            <a:r>
              <a:rPr lang="th-TH" dirty="0" smtClean="0"/>
              <a:t>รับรู้</a:t>
            </a:r>
            <a:r>
              <a:rPr lang="th-TH" dirty="0"/>
              <a:t>เกี่ยวกับความลับทางการค้า;</a:t>
            </a:r>
          </a:p>
          <a:p>
            <a:pPr marL="457200" lvl="1" indent="0">
              <a:buNone/>
            </a:pPr>
            <a:r>
              <a:rPr lang="th-TH" dirty="0"/>
              <a:t>•รู้หรือควรรู้ว่าความลับทางการค้านั้นได้มาโดยวิธีที่ไม่เหมาะสม หรือ</a:t>
            </a:r>
          </a:p>
          <a:p>
            <a:pPr marL="457200" lvl="1" indent="0">
              <a:buNone/>
            </a:pPr>
            <a:r>
              <a:rPr lang="th-TH" dirty="0"/>
              <a:t>•รู้หรือควรรู้ว่าความลับทางการ</a:t>
            </a:r>
            <a:r>
              <a:rPr lang="th-TH" dirty="0" smtClean="0"/>
              <a:t>ค้านั้นได้มา</a:t>
            </a:r>
            <a:r>
              <a:rPr lang="th-TH" dirty="0"/>
              <a:t>ภายใต้สถานการณ์</a:t>
            </a:r>
            <a:r>
              <a:rPr lang="th-TH" dirty="0" smtClean="0"/>
              <a:t>ที่ต้องรักษาความลับของมันไว้</a:t>
            </a:r>
          </a:p>
          <a:p>
            <a:pPr marL="457200" lvl="1" indent="0">
              <a:buNone/>
            </a:pPr>
            <a:endParaRPr lang="th-TH" dirty="0" smtClean="0"/>
          </a:p>
          <a:p>
            <a:r>
              <a:rPr lang="th-TH" sz="1900" i="1" dirty="0"/>
              <a:t>วิธีการที่ไม่</a:t>
            </a:r>
            <a:r>
              <a:rPr lang="th-TH" sz="1900" i="1" dirty="0" smtClean="0"/>
              <a:t>เหมาะสม </a:t>
            </a:r>
            <a:r>
              <a:rPr lang="th-TH" sz="1900" dirty="0" smtClean="0"/>
              <a:t>หมายถึง การ</a:t>
            </a:r>
            <a:r>
              <a:rPr lang="th-TH" sz="1900" dirty="0"/>
              <a:t>ติด</a:t>
            </a:r>
            <a:r>
              <a:rPr lang="th-TH" sz="1900" dirty="0" smtClean="0"/>
              <a:t>สินบน การขโมย การ</a:t>
            </a:r>
            <a:r>
              <a:rPr lang="th-TH" sz="1900" dirty="0"/>
              <a:t>บิดเบือนความ</a:t>
            </a:r>
            <a:r>
              <a:rPr lang="th-TH" sz="1900" dirty="0" smtClean="0"/>
              <a:t>จริง การละเมิด หรือ</a:t>
            </a:r>
            <a:r>
              <a:rPr lang="th-TH" sz="1900" dirty="0"/>
              <a:t>การชักจูงให้</a:t>
            </a:r>
            <a:r>
              <a:rPr lang="th-TH" sz="1900" dirty="0" smtClean="0"/>
              <a:t>ผู้มีหน้าที่ฝ่าฝืน หรือ</a:t>
            </a:r>
            <a:r>
              <a:rPr lang="th-TH" sz="1900" dirty="0"/>
              <a:t>การจารกรรมทาง</a:t>
            </a:r>
            <a:r>
              <a:rPr lang="th-TH" sz="1900" dirty="0" smtClean="0"/>
              <a:t>อิเล็กทรอนิกส์ หรือ</a:t>
            </a:r>
            <a:r>
              <a:rPr lang="th-TH" sz="1900" dirty="0"/>
              <a:t>วิธีการอื่น</a:t>
            </a:r>
          </a:p>
          <a:p>
            <a:r>
              <a:rPr lang="th-TH" sz="1900" i="1" dirty="0" smtClean="0"/>
              <a:t>การยักยอก </a:t>
            </a:r>
            <a:r>
              <a:rPr lang="th-TH" sz="1900" dirty="0" smtClean="0"/>
              <a:t>เกิดขึ้นเมื่อ ได้รับความลับ</a:t>
            </a:r>
            <a:r>
              <a:rPr lang="th-TH" sz="1900" dirty="0"/>
              <a:t>ทาง</a:t>
            </a:r>
            <a:r>
              <a:rPr lang="th-TH" sz="1900" dirty="0" smtClean="0"/>
              <a:t>การค้าโดย</a:t>
            </a:r>
            <a:r>
              <a:rPr lang="th-TH" sz="1900" dirty="0"/>
              <a:t>ชอบด้วย</a:t>
            </a:r>
            <a:r>
              <a:rPr lang="th-TH" sz="1900" dirty="0" smtClean="0"/>
              <a:t>กฎหมายแต่ใช้</a:t>
            </a:r>
            <a:r>
              <a:rPr lang="th-TH" sz="1900" dirty="0"/>
              <a:t>อย่างไม่</a:t>
            </a:r>
            <a:r>
              <a:rPr lang="th-TH" sz="1900" dirty="0" smtClean="0"/>
              <a:t>เหมาะสม หรือได้รับ</a:t>
            </a:r>
            <a:r>
              <a:rPr lang="th-TH" sz="1900" dirty="0"/>
              <a:t>ความลับทางการค้าโดยวิธีการที่ไม่เหมาะสม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808" y="5812546"/>
            <a:ext cx="11052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Intellectual Property The Law…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3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LIABILITY FOR </a:t>
            </a:r>
            <a:r>
              <a:rPr lang="en-US" dirty="0" smtClean="0"/>
              <a:t>MISAPPROPRIATION OF </a:t>
            </a:r>
            <a:br>
              <a:rPr lang="en-US" dirty="0" smtClean="0"/>
            </a:br>
            <a:r>
              <a:rPr lang="en-US" dirty="0" smtClean="0"/>
              <a:t>TRADE </a:t>
            </a:r>
            <a:r>
              <a:rPr lang="en-US" dirty="0"/>
              <a:t>SECRETS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1400" dirty="0"/>
          </a:p>
          <a:p>
            <a:r>
              <a:rPr lang="th-TH" dirty="0" smtClean="0"/>
              <a:t>ตัวอย่าง การได้รับ ความลับ</a:t>
            </a:r>
            <a:r>
              <a:rPr lang="th-TH" dirty="0"/>
              <a:t>ทางการ</a:t>
            </a:r>
            <a:r>
              <a:rPr lang="th-TH" dirty="0" smtClean="0"/>
              <a:t>ค้าด้วย </a:t>
            </a:r>
            <a:r>
              <a:rPr lang="th-TH" b="1" dirty="0" smtClean="0"/>
              <a:t>วิธีการ</a:t>
            </a:r>
            <a:r>
              <a:rPr lang="th-TH" b="1" dirty="0"/>
              <a:t>ที่เหมาะสม </a:t>
            </a:r>
            <a:r>
              <a:rPr lang="th-TH" dirty="0"/>
              <a:t>ได้แก่</a:t>
            </a:r>
          </a:p>
          <a:p>
            <a:pPr lvl="1"/>
            <a:r>
              <a:rPr lang="th-TH" sz="2000" dirty="0" smtClean="0"/>
              <a:t>ได้ความลับทางการค้าอย่างอิสระ (เช่น หาก</a:t>
            </a:r>
            <a:r>
              <a:rPr lang="th-TH" sz="2000" dirty="0"/>
              <a:t>บุคคลสร้างสูตรหรือวิธีการอย่าง</a:t>
            </a:r>
            <a:r>
              <a:rPr lang="th-TH" sz="2000" dirty="0" smtClean="0"/>
              <a:t>อิสระ เหมือนกับ</a:t>
            </a:r>
            <a:r>
              <a:rPr lang="th-TH" sz="2000" dirty="0"/>
              <a:t>ที่ได้รับ</a:t>
            </a:r>
            <a:r>
              <a:rPr lang="th-TH" sz="2000" dirty="0" smtClean="0"/>
              <a:t>การคุ้มครอง เป็น</a:t>
            </a:r>
            <a:r>
              <a:rPr lang="th-TH" sz="2000" dirty="0"/>
              <a:t>ความลับทางการค้า)</a:t>
            </a:r>
          </a:p>
          <a:p>
            <a:pPr lvl="1"/>
            <a:r>
              <a:rPr lang="th-TH" sz="2000" dirty="0"/>
              <a:t>การค้นพบโดยวิศวกรรมย้อนกลับ </a:t>
            </a:r>
            <a:r>
              <a:rPr lang="th-TH" sz="2000" dirty="0" smtClean="0"/>
              <a:t>(ในกรณีที่ ผลิตภัณฑ์ที่นำมาทำ วิศวกรรมย้อนกลับ ได้มาอย่างถูกต้องตามกฎหมาย)</a:t>
            </a:r>
            <a:endParaRPr lang="th-TH" sz="2000" dirty="0"/>
          </a:p>
          <a:p>
            <a:pPr lvl="1"/>
            <a:r>
              <a:rPr lang="th-TH" sz="2000" dirty="0" smtClean="0"/>
              <a:t>รับรู้จากสาธารณะ ของ สิ่งนั้น หรือ วิธีการ</a:t>
            </a:r>
            <a:endParaRPr lang="th-TH" sz="2000" dirty="0"/>
          </a:p>
          <a:p>
            <a:pPr lvl="1"/>
            <a:r>
              <a:rPr lang="th-TH" sz="2000" dirty="0" smtClean="0"/>
              <a:t>รู้ความลับ</a:t>
            </a:r>
            <a:r>
              <a:rPr lang="th-TH" sz="2000" dirty="0"/>
              <a:t>ทางการค้าจากเนื้อหาที่เผยแพร่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52808" y="5812546"/>
            <a:ext cx="11052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Intellectual Property The Law…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4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LIABILITY FOR </a:t>
            </a:r>
            <a:r>
              <a:rPr lang="en-US" dirty="0" smtClean="0"/>
              <a:t>MISAPPROPRIATION OF </a:t>
            </a:r>
            <a:br>
              <a:rPr lang="en-US" dirty="0" smtClean="0"/>
            </a:br>
            <a:r>
              <a:rPr lang="en-US" dirty="0" smtClean="0"/>
              <a:t>TRADE </a:t>
            </a:r>
            <a:r>
              <a:rPr lang="en-US" dirty="0"/>
              <a:t>SECRETS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2"/>
            <a:ext cx="11339668" cy="5164297"/>
          </a:xfrm>
        </p:spPr>
        <p:txBody>
          <a:bodyPr>
            <a:noAutofit/>
          </a:bodyPr>
          <a:lstStyle/>
          <a:p>
            <a:r>
              <a:rPr lang="th-TH" sz="2400" dirty="0" smtClean="0"/>
              <a:t>ไม่</a:t>
            </a:r>
            <a:r>
              <a:rPr lang="th-TH" sz="2400" dirty="0"/>
              <a:t>มีข้อตกลงเป็นลายลักษณ์อักษร</a:t>
            </a:r>
          </a:p>
          <a:p>
            <a:pPr lvl="1"/>
            <a:r>
              <a:rPr lang="th-TH" sz="1800" dirty="0"/>
              <a:t>ในขณะที่ข้อตกลงเป็นลายลักษณ์อักษรที่ห้ามมิให้มีการนำความลับทางการค้าไปใช้ในทางที่</a:t>
            </a:r>
            <a:r>
              <a:rPr lang="th-TH" sz="1800" dirty="0" smtClean="0"/>
              <a:t>ผิด สามารถเอาผิดในส่วนของ ละเมิดสัญญา แต่อย่างไรก็ตาม</a:t>
            </a:r>
            <a:r>
              <a:rPr lang="th-TH" sz="1800" b="1" i="1" dirty="0" smtClean="0"/>
              <a:t>ความลับ</a:t>
            </a:r>
            <a:r>
              <a:rPr lang="th-TH" sz="1800" b="1" i="1" dirty="0"/>
              <a:t>ทางการค้า</a:t>
            </a:r>
            <a:r>
              <a:rPr lang="th-TH" sz="1800" b="1" i="1" dirty="0" smtClean="0"/>
              <a:t>ของบริษัท สามารถคุ้มครองการ</a:t>
            </a:r>
            <a:r>
              <a:rPr lang="th-TH" sz="1800" b="1" i="1" dirty="0"/>
              <a:t>ยักยอกแม้ใน</a:t>
            </a:r>
            <a:r>
              <a:rPr lang="th-TH" sz="1800" b="1" i="1" dirty="0" smtClean="0"/>
              <a:t>กรณี ไม่มี</a:t>
            </a:r>
            <a:r>
              <a:rPr lang="th-TH" sz="1800" b="1" i="1" dirty="0"/>
              <a:t>ข้อตกลงเป็นลายลักษณ์</a:t>
            </a:r>
            <a:r>
              <a:rPr lang="th-TH" sz="1800" b="1" i="1" dirty="0" smtClean="0"/>
              <a:t>อักษร </a:t>
            </a:r>
            <a:r>
              <a:rPr lang="th-TH" sz="1800" dirty="0" smtClean="0"/>
              <a:t>ระหว่างคู่สัญญา ก็ตาม</a:t>
            </a:r>
            <a:endParaRPr lang="th-TH" sz="1800" dirty="0"/>
          </a:p>
          <a:p>
            <a:pPr lvl="2"/>
            <a:r>
              <a:rPr lang="th-TH" sz="1600" dirty="0" smtClean="0"/>
              <a:t>สามารถดำเนินการทางกฎหมายกับผู้ที่ละเมิดด้วยการการยักยอก หรือ</a:t>
            </a:r>
            <a:r>
              <a:rPr lang="th-TH" sz="1600" dirty="0"/>
              <a:t>ฝ่าฝืน</a:t>
            </a:r>
            <a:r>
              <a:rPr lang="th-TH" sz="1600" dirty="0" smtClean="0"/>
              <a:t>หน้าที่รักษา</a:t>
            </a:r>
            <a:r>
              <a:rPr lang="th-TH" sz="1600" dirty="0"/>
              <a:t>ความลับ</a:t>
            </a:r>
          </a:p>
          <a:p>
            <a:pPr lvl="2"/>
            <a:r>
              <a:rPr lang="th-TH" sz="1600" dirty="0"/>
              <a:t>ศาลจะกำหนด</a:t>
            </a:r>
            <a:r>
              <a:rPr lang="th-TH" sz="1600" dirty="0" smtClean="0"/>
              <a:t>หน้าที่รักษา</a:t>
            </a:r>
            <a:r>
              <a:rPr lang="th-TH" sz="1600" dirty="0"/>
              <a:t>ความลับเมื่อคู่กรณีมี</a:t>
            </a:r>
            <a:r>
              <a:rPr lang="th-TH" sz="1600" dirty="0" smtClean="0"/>
              <a:t>ความสัมพันธ์เป็นพิเศษ อย่างเช่น</a:t>
            </a:r>
            <a:endParaRPr lang="th-TH" sz="1600" dirty="0"/>
          </a:p>
          <a:p>
            <a:pPr lvl="3"/>
            <a:r>
              <a:rPr lang="th-TH" sz="1400" dirty="0" smtClean="0"/>
              <a:t>เป็นตัวแทนผู้รับมอบอำนาจ (</a:t>
            </a:r>
            <a:r>
              <a:rPr lang="th-TH" sz="1400" dirty="0"/>
              <a:t>ซึ่งรวมถึงความสัมพันธ์ระหว่างนายจ้างและลูกจ้าง) </a:t>
            </a:r>
            <a:r>
              <a:rPr lang="th-TH" sz="1400" dirty="0" smtClean="0"/>
              <a:t>หรือ บุคคล</a:t>
            </a:r>
            <a:r>
              <a:rPr lang="th-TH" sz="1400" dirty="0"/>
              <a:t>ที่ไว้วางใจ </a:t>
            </a:r>
            <a:r>
              <a:rPr lang="th-TH" sz="1400" dirty="0" smtClean="0"/>
              <a:t>หรือ</a:t>
            </a:r>
            <a:endParaRPr lang="th-TH" sz="1400" dirty="0"/>
          </a:p>
          <a:p>
            <a:pPr lvl="3"/>
            <a:r>
              <a:rPr lang="th-TH" sz="1400" dirty="0" smtClean="0"/>
              <a:t>ความสัมพันธ์</a:t>
            </a:r>
            <a:r>
              <a:rPr lang="th-TH" sz="1400" dirty="0"/>
              <a:t>ที่สุจริต (เช่นความสัมพันธ์ระหว่าง</a:t>
            </a:r>
            <a:r>
              <a:rPr lang="th-TH" sz="1400" dirty="0" smtClean="0"/>
              <a:t>พันธมิตรหรือระหว่างบริษัท เจ้าหน้าที่กับกรรมการ หรือระหว่างทนายความกับลูกความ)</a:t>
            </a:r>
            <a:endParaRPr lang="th-TH" sz="1400" dirty="0"/>
          </a:p>
          <a:p>
            <a:pPr lvl="3"/>
            <a:r>
              <a:rPr lang="th-TH" sz="1400" dirty="0" smtClean="0"/>
              <a:t>ซัพ</a:t>
            </a:r>
            <a:r>
              <a:rPr lang="th-TH" sz="1400" dirty="0"/>
              <a:t>พลายเออร์</a:t>
            </a:r>
          </a:p>
          <a:p>
            <a:pPr lvl="3"/>
            <a:r>
              <a:rPr lang="th-TH" sz="1400" dirty="0"/>
              <a:t>ผู้เข้ารับการ</a:t>
            </a:r>
            <a:r>
              <a:rPr lang="th-TH" sz="1400" dirty="0" smtClean="0"/>
              <a:t>ฝึกอบรม และนักเรียน</a:t>
            </a:r>
            <a:endParaRPr lang="th-TH" sz="1400" dirty="0"/>
          </a:p>
          <a:p>
            <a:pPr lvl="3"/>
            <a:r>
              <a:rPr lang="th-TH" sz="1400" dirty="0"/>
              <a:t>ผู้รับ</a:t>
            </a:r>
            <a:r>
              <a:rPr lang="th-TH" sz="1400" dirty="0" smtClean="0"/>
              <a:t>ใบอนุญาต และ</a:t>
            </a:r>
            <a:r>
              <a:rPr lang="th-TH" sz="1400" dirty="0"/>
              <a:t>ผู้รับเหมา</a:t>
            </a:r>
            <a:r>
              <a:rPr lang="th-TH" sz="1400" dirty="0" smtClean="0"/>
              <a:t>อิสระ</a:t>
            </a:r>
            <a:endParaRPr lang="th-TH" sz="1400" dirty="0"/>
          </a:p>
        </p:txBody>
      </p:sp>
      <p:sp>
        <p:nvSpPr>
          <p:cNvPr id="4" name="Rectangle 3"/>
          <p:cNvSpPr/>
          <p:nvPr/>
        </p:nvSpPr>
        <p:spPr>
          <a:xfrm>
            <a:off x="652808" y="5812546"/>
            <a:ext cx="11052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Intellectual Property The Law…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2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3895</TotalTime>
  <Words>2042</Words>
  <Application>Microsoft Office PowerPoint</Application>
  <PresentationFormat>Widescreen</PresentationFormat>
  <Paragraphs>135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Cordia New</vt:lpstr>
      <vt:lpstr>Office Theme</vt:lpstr>
      <vt:lpstr>Document</vt:lpstr>
      <vt:lpstr>Module 3: Intellectual Property</vt:lpstr>
      <vt:lpstr>เนื้อหา</vt:lpstr>
      <vt:lpstr>ความลับทางการค้าคืออะไร?</vt:lpstr>
      <vt:lpstr>ความลับทางการค้าคืออะไร?</vt:lpstr>
      <vt:lpstr>ความลับทางการค้า และ ลิขสิทธิ์</vt:lpstr>
      <vt:lpstr>ความลับทางการค้า และ สิทธิบัตร</vt:lpstr>
      <vt:lpstr>ความผิดต่อการยักยอกความลับทางการค้า</vt:lpstr>
      <vt:lpstr>LIABILITY FOR MISAPPROPRIATION OF  TRADE SECRETS</vt:lpstr>
      <vt:lpstr>LIABILITY FOR MISAPPROPRIATION OF  TRADE SECRETS</vt:lpstr>
      <vt:lpstr>Misappropriation by Third Parties</vt:lpstr>
      <vt:lpstr>EMPLOYER-EMPLOYEE RELATIONSHIPS (The Absence of Written Agreement)</vt:lpstr>
      <vt:lpstr>EMPLOYER-EMPLOYEE RELATIONSHIPS (Written Agreement)</vt:lpstr>
      <vt:lpstr>PROTECTION FOR SUBMISSIONS (Submissions to Private Parties)</vt:lpstr>
      <vt:lpstr>PROTECTION FOR SUBMISSIONS (Submissions to Government Agencies)</vt:lpstr>
      <vt:lpstr>ข้ออ้างของการยักยอกความลับทางการค้า</vt:lpstr>
      <vt:lpstr>การเยียวยาจากการถูกละเมิด</vt:lpstr>
      <vt:lpstr>โปรแกรมคุ้มครองความลับทางการค้า</vt:lpstr>
      <vt:lpstr>โปรแกรมคุ้มครองความลับทางการค้า</vt:lpstr>
      <vt:lpstr>โปรแกรมคุ้มครองความลับทางการค้า</vt:lpstr>
      <vt:lpstr>กรณีศึกษา #1 Bridging the Gap from the Laboratory to the Market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ชวินทร มัยยะภักดี</dc:creator>
  <cp:lastModifiedBy>naritsak tuntitippawan</cp:lastModifiedBy>
  <cp:revision>113</cp:revision>
  <dcterms:created xsi:type="dcterms:W3CDTF">2019-12-05T13:38:53Z</dcterms:created>
  <dcterms:modified xsi:type="dcterms:W3CDTF">2020-05-02T15:58:53Z</dcterms:modified>
</cp:coreProperties>
</file>