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8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5CF1-1556-4746-9B26-9E9A2333702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463D-0DAA-4827-873F-9F270CB5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 กา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A463D-0DAA-4827-873F-9F270CB537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hyperlink" Target="https://www.wipo.int/ip-outreach/en/tools/research/details.jsp?id=2385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Case/10.%20Protection%20Against%20Unfair%20Competitioncase1.docx" TargetMode="External"/><Relationship Id="rId5" Type="http://schemas.openxmlformats.org/officeDocument/2006/relationships/hyperlink" Target="https://blog.globalvisioninc.com/combating-counterfeit-packaging/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10. </a:t>
            </a:r>
            <a:r>
              <a:rPr lang="th-TH" smtClean="0"/>
              <a:t>การคุ้มครองจากการแข่งขันที่ไม่เป็นธรรม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</a:t>
            </a:r>
            <a:r>
              <a:rPr lang="th-TH" dirty="0" smtClean="0"/>
              <a:t>ทรัพย์สินทางปัญญา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การกระทำที่เป็นการแข่งขันที่ไม่เป็นธรรม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 smtClean="0"/>
              <a:t>สิทธิ์ในการเผยแพร่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</a:t>
            </a:r>
            <a:r>
              <a:rPr lang="en-US" i="1" dirty="0"/>
              <a:t>right of publicity </a:t>
            </a:r>
            <a:r>
              <a:rPr lang="en-US" dirty="0"/>
              <a:t>gives individuals, not merely celebrities, the right to control commercial use of their identities or personas.</a:t>
            </a:r>
          </a:p>
          <a:p>
            <a:r>
              <a:rPr lang="en-US" dirty="0"/>
              <a:t>The </a:t>
            </a:r>
            <a:r>
              <a:rPr lang="en-US" i="1" dirty="0"/>
              <a:t>right of publicity </a:t>
            </a:r>
            <a:r>
              <a:rPr lang="en-US" dirty="0"/>
              <a:t>does not apply to noncommercial uses.</a:t>
            </a:r>
          </a:p>
          <a:p>
            <a:pPr lvl="1"/>
            <a:r>
              <a:rPr lang="en-US" dirty="0"/>
              <a:t>for news reporting, scholarship, or research is permissible, as long as there is no invasion of privacy or defamation</a:t>
            </a:r>
          </a:p>
          <a:p>
            <a:r>
              <a:rPr lang="en-US" dirty="0"/>
              <a:t>Appropriation of Identity: Unauthorized use of name, nickname, voice, likeness, portrait, signature, appearance, identity, or personal attribute is prohibited if that use is understood to identify a particular person</a:t>
            </a:r>
            <a:r>
              <a:rPr lang="en-US" dirty="0" smtClean="0"/>
              <a:t>.</a:t>
            </a:r>
          </a:p>
          <a:p>
            <a:r>
              <a:rPr lang="th-TH" dirty="0"/>
              <a:t>สิทธิใน</a:t>
            </a:r>
            <a:r>
              <a:rPr lang="th-TH" dirty="0" smtClean="0"/>
              <a:t>การเผยแพร่ ให้กับบุคคลทั่วไป ไม่ใช่</a:t>
            </a:r>
            <a:r>
              <a:rPr lang="th-TH" dirty="0"/>
              <a:t>แค่คนดัง</a:t>
            </a:r>
            <a:r>
              <a:rPr lang="th-TH" dirty="0" smtClean="0"/>
              <a:t>เท่านั้น สิทธิ์นี้จะควบคุม</a:t>
            </a:r>
            <a:r>
              <a:rPr lang="th-TH" dirty="0"/>
              <a:t>การใช้ข้อมูลส่วนตัวหรือ</a:t>
            </a:r>
            <a:r>
              <a:rPr lang="th-TH" dirty="0" smtClean="0"/>
              <a:t>ตัวตน ในเชิง</a:t>
            </a:r>
            <a:r>
              <a:rPr lang="th-TH" dirty="0"/>
              <a:t>พาณิชย์</a:t>
            </a:r>
          </a:p>
          <a:p>
            <a:r>
              <a:rPr lang="th-TH" dirty="0"/>
              <a:t>สิทธิ์ใน</a:t>
            </a:r>
            <a:r>
              <a:rPr lang="th-TH" dirty="0" smtClean="0"/>
              <a:t>การเผยแพร่ ไม่</a:t>
            </a:r>
            <a:r>
              <a:rPr lang="th-TH" dirty="0"/>
              <a:t>สามารถใช้ได้กับการใช้งานที่ไม่ใช่เชิงพาณิชย์</a:t>
            </a:r>
          </a:p>
          <a:p>
            <a:pPr lvl="1"/>
            <a:r>
              <a:rPr lang="th-TH" dirty="0"/>
              <a:t>สำหรับการรายงาน</a:t>
            </a:r>
            <a:r>
              <a:rPr lang="th-TH" dirty="0" smtClean="0"/>
              <a:t>ข่าว ทุนการศึกษา หรือ</a:t>
            </a:r>
            <a:r>
              <a:rPr lang="th-TH" dirty="0"/>
              <a:t>การ</a:t>
            </a:r>
            <a:r>
              <a:rPr lang="th-TH" dirty="0" smtClean="0"/>
              <a:t>วิจัย ได้รับอนุญาตให้เผยแพร่ได้ ตราบ</a:t>
            </a:r>
            <a:r>
              <a:rPr lang="th-TH" dirty="0"/>
              <a:t>ใดที่ไม่มีการบุกรุกความเป็นส่วนตัวหรือการหมิ่นประมาท</a:t>
            </a:r>
          </a:p>
          <a:p>
            <a:r>
              <a:rPr lang="th-TH" dirty="0" smtClean="0"/>
              <a:t>ความครอบคลุมของสิทธิ์</a:t>
            </a:r>
            <a:r>
              <a:rPr lang="th-TH" dirty="0"/>
              <a:t>ในการเผยแพร่ </a:t>
            </a:r>
            <a:r>
              <a:rPr lang="th-TH" dirty="0" smtClean="0"/>
              <a:t>: </a:t>
            </a:r>
            <a:r>
              <a:rPr lang="th-TH" dirty="0"/>
              <a:t>ห้ามใช้ชื่อ, ชื่อเล่น, เสียง, ภาพเหมือน, ภาพเหมือน, ลายเซ็น, รูปลักษณ์, ตัวตนหรือคุณลักษณะส่วนบุคคลโดยไม่ได้รับอนุญาตหากมีการเข้าใจการใช้งานเพื่อระบุตัวบุคคล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การกระทำที่เป็นการแข่งขันที่ไม่เป็นธรรม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 smtClean="0"/>
              <a:t>การโฆษณาเท็จ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โฆษณา</a:t>
            </a:r>
            <a:r>
              <a:rPr lang="th-TH" dirty="0"/>
              <a:t>ที่เป็น</a:t>
            </a:r>
            <a:r>
              <a:rPr lang="th-TH" dirty="0" smtClean="0"/>
              <a:t>เท็จที่ชัดเจน สามารถดำเนินคดีได้อยู่แล้ว ในกรณีโฆษณา</a:t>
            </a:r>
            <a:r>
              <a:rPr lang="th-TH" dirty="0"/>
              <a:t>ที่เป็น</a:t>
            </a:r>
            <a:r>
              <a:rPr lang="th-TH" dirty="0" smtClean="0"/>
              <a:t>เท็จ แต่ไม่</a:t>
            </a:r>
            <a:r>
              <a:rPr lang="th-TH" dirty="0"/>
              <a:t>แน่ชัดก็ยังสามารถ</a:t>
            </a:r>
            <a:r>
              <a:rPr lang="th-TH" dirty="0" smtClean="0"/>
              <a:t>ดำเนินคดี ได้</a:t>
            </a:r>
            <a:r>
              <a:rPr lang="th-TH" dirty="0"/>
              <a:t>หากโฆษณาเหล่านั้นมีแนวโน้มที่</a:t>
            </a:r>
            <a:r>
              <a:rPr lang="th-TH" dirty="0" smtClean="0"/>
              <a:t>จะทำให้เข้าใจผิด หรือ</a:t>
            </a:r>
            <a:r>
              <a:rPr lang="th-TH" dirty="0"/>
              <a:t>หลอกลวงผู้บริโภค</a:t>
            </a:r>
          </a:p>
          <a:p>
            <a:r>
              <a:rPr lang="th-TH" dirty="0"/>
              <a:t>ต่อไปนี้เป็นตัวอย่างของการโฆษณาที่ถือเป็นเท็จ:</a:t>
            </a:r>
          </a:p>
          <a:p>
            <a:pPr lvl="1"/>
            <a:r>
              <a:rPr lang="th-TH" dirty="0" smtClean="0"/>
              <a:t>ไม่ทำการการ</a:t>
            </a:r>
            <a:r>
              <a:rPr lang="th-TH" dirty="0"/>
              <a:t>เปิดเผย</a:t>
            </a:r>
            <a:r>
              <a:rPr lang="th-TH" dirty="0" smtClean="0"/>
              <a:t>ว่า ราคาสินค้าหรือบริการที่โฆษณา ยังไม่</a:t>
            </a:r>
            <a:r>
              <a:rPr lang="th-TH" dirty="0"/>
              <a:t>รวมค่าใช้จ่าย</a:t>
            </a:r>
            <a:r>
              <a:rPr lang="th-TH" dirty="0" smtClean="0"/>
              <a:t>เพิ่มเติมอีกบางรายการ</a:t>
            </a:r>
            <a:endParaRPr lang="th-TH" dirty="0"/>
          </a:p>
          <a:p>
            <a:pPr lvl="1"/>
            <a:r>
              <a:rPr lang="th-TH" dirty="0"/>
              <a:t>ข้อความว่าชุดทดสอบการตั้งครรภ์จะแสดง</a:t>
            </a:r>
            <a:r>
              <a:rPr lang="th-TH" dirty="0" smtClean="0"/>
              <a:t>ผลลัพธ์ในเวลา “ </a:t>
            </a:r>
            <a:r>
              <a:rPr lang="th-TH" dirty="0"/>
              <a:t>เร็วที่สุดเท่าที่ 10 นาที” </a:t>
            </a:r>
            <a:r>
              <a:rPr lang="th-TH" dirty="0" smtClean="0"/>
              <a:t>เมื่อนำไปใช้จริง ๆ ถ้าผลลัพธ์</a:t>
            </a:r>
            <a:r>
              <a:rPr lang="th-TH" dirty="0"/>
              <a:t>เป็นบวกจะปรากฏใน 10 นาที แต่</a:t>
            </a:r>
            <a:r>
              <a:rPr lang="th-TH" dirty="0" smtClean="0"/>
              <a:t>ผลลัพธ์เป็นลบอาจต้องรอถึง </a:t>
            </a:r>
            <a:r>
              <a:rPr lang="th-TH" dirty="0"/>
              <a:t>30 นาที</a:t>
            </a:r>
          </a:p>
          <a:p>
            <a:pPr lvl="1"/>
            <a:r>
              <a:rPr lang="th-TH" dirty="0" smtClean="0"/>
              <a:t>การอ้างว่า น้ำมันเครื่องของเขา มีอา</a:t>
            </a:r>
            <a:r>
              <a:rPr lang="th-TH" dirty="0"/>
              <a:t>ยุการใช้งานยาวนานกว่าและปกป้องเครื่องยนต์ได้ดีกว่าผลิตภัณฑ์ของ</a:t>
            </a:r>
            <a:r>
              <a:rPr lang="th-TH" dirty="0" smtClean="0"/>
              <a:t>คู่แข่ง เมื่อ</a:t>
            </a:r>
            <a:r>
              <a:rPr lang="th-TH" dirty="0"/>
              <a:t>การ</a:t>
            </a:r>
            <a:r>
              <a:rPr lang="th-TH" dirty="0" smtClean="0"/>
              <a:t>อ้างนั้น</a:t>
            </a:r>
            <a:r>
              <a:rPr lang="th-TH" dirty="0"/>
              <a:t>ไม่สามารถพิสูจน์ได้</a:t>
            </a:r>
          </a:p>
          <a:p>
            <a:pPr lvl="1"/>
            <a:r>
              <a:rPr lang="th-TH" dirty="0" smtClean="0"/>
              <a:t>ปิดปังตำแหน่งที่ฉลากระบุว่า “</a:t>
            </a:r>
            <a:r>
              <a:rPr lang="en-US" dirty="0" smtClean="0"/>
              <a:t>Made in Taiwan</a:t>
            </a:r>
            <a:r>
              <a:rPr lang="th-TH" dirty="0" smtClean="0"/>
              <a:t>” </a:t>
            </a:r>
            <a:r>
              <a:rPr lang="th-TH" dirty="0"/>
              <a:t>ที่ปรากฏบนสินค้า</a:t>
            </a:r>
          </a:p>
          <a:p>
            <a:pPr lvl="1"/>
            <a:r>
              <a:rPr lang="th-TH" dirty="0" smtClean="0"/>
              <a:t>หลอกว่า</a:t>
            </a:r>
            <a:r>
              <a:rPr lang="th-TH" dirty="0"/>
              <a:t>วิสกี้เป็น </a:t>
            </a:r>
            <a:r>
              <a:rPr lang="th-TH" dirty="0" smtClean="0"/>
              <a:t>“</a:t>
            </a:r>
            <a:r>
              <a:rPr lang="en-US" dirty="0" smtClean="0"/>
              <a:t>Scotch</a:t>
            </a:r>
            <a:r>
              <a:rPr lang="th-TH" dirty="0" smtClean="0"/>
              <a:t>" วิสกี้ แต่จริง ๆ แล้วไม่ใช่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การกระทำที่เป็นการแข่งขันที่ไม่เป็นธรรม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/>
              <a:t>การทำให้ผลิตภัณฑ์เสื่อม</a:t>
            </a:r>
            <a:r>
              <a:rPr lang="th-TH" dirty="0" smtClean="0"/>
              <a:t>เสีย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การทำให้ผลิตภัณฑ์เสื่อมเสีย: การดำเนินคดีสามารถทำได้กับ การข้อความที่มีเจตนาและเป็นเท็จเกี่ยวกับ บริษัทอื่น หรือผลิตภัณฑ์ หรือบริการ ที่</a:t>
            </a:r>
            <a:r>
              <a:rPr lang="th-TH" dirty="0"/>
              <a:t>ทำให้เกิดความเสียหายทางการ</a:t>
            </a:r>
            <a:r>
              <a:rPr lang="th-TH" dirty="0" smtClean="0"/>
              <a:t>เงินกับบริษัท เช่น</a:t>
            </a:r>
            <a:r>
              <a:rPr lang="th-TH" dirty="0"/>
              <a:t>การสูญเสีย</a:t>
            </a:r>
            <a:r>
              <a:rPr lang="th-TH" dirty="0" smtClean="0"/>
              <a:t>สัญญา หรือ</a:t>
            </a:r>
            <a:r>
              <a:rPr lang="th-TH" dirty="0"/>
              <a:t>การสูญเสีย</a:t>
            </a:r>
            <a:r>
              <a:rPr lang="th-TH" dirty="0" smtClean="0"/>
              <a:t>ลูกค้า</a:t>
            </a:r>
            <a:endParaRPr lang="th-TH" dirty="0"/>
          </a:p>
          <a:p>
            <a:r>
              <a:rPr lang="th-TH" dirty="0" smtClean="0"/>
              <a:t>การแก้ต่างของจำเลย ในการดำเนินดดีเกี่ยวกับการทำให้ผลิตภัณฑ์เสื่อมเสียนั้น ส่วนใหญ่จำเลยจะอ้างว่า:</a:t>
            </a:r>
            <a:endParaRPr lang="th-TH" dirty="0"/>
          </a:p>
          <a:p>
            <a:pPr lvl="1"/>
            <a:r>
              <a:rPr lang="th-TH" dirty="0" smtClean="0"/>
              <a:t>ข้อความนั้นเป็น</a:t>
            </a:r>
            <a:r>
              <a:rPr lang="th-TH" dirty="0"/>
              <a:t>โฆษณาเชิงเปรียบเทียบ</a:t>
            </a:r>
            <a:r>
              <a:rPr lang="th-TH" dirty="0" smtClean="0"/>
              <a:t>ที่ได้รับอนุญาต (ในกรณีที่</a:t>
            </a:r>
            <a:r>
              <a:rPr lang="th-TH" dirty="0"/>
              <a:t>ข้อความนั้นเป็น</a:t>
            </a:r>
            <a:r>
              <a:rPr lang="th-TH" dirty="0" smtClean="0"/>
              <a:t>จริงเท่านั้น)</a:t>
            </a:r>
            <a:endParaRPr lang="th-TH" dirty="0"/>
          </a:p>
          <a:p>
            <a:pPr lvl="1"/>
            <a:r>
              <a:rPr lang="th-TH" dirty="0" smtClean="0"/>
              <a:t>ข้อความของบริษัท </a:t>
            </a:r>
            <a:r>
              <a:rPr lang="th-TH" dirty="0"/>
              <a:t>เป็นเพียง</a:t>
            </a:r>
            <a:r>
              <a:rPr lang="th-TH" dirty="0" smtClean="0"/>
              <a:t>ความเห็นส่วนตัว ซึ่งข้อความดังกล่าวได้รับความคุ้มครองภายใต้การคุ้มครองสิทธิการแสดงออกขั้นพื้นฐาน (</a:t>
            </a:r>
            <a:r>
              <a:rPr lang="en-US" dirty="0" smtClean="0"/>
              <a:t>The First Amendment)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การกระทำที่เป็นการแข่งขันที่ไม่เป็น</a:t>
            </a:r>
            <a:r>
              <a:rPr lang="th-TH" dirty="0" smtClean="0"/>
              <a:t>ธรรม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/>
              <a:t>เสื่อมลง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การเสื่อมลง เกิดขึ้น</a:t>
            </a:r>
            <a:r>
              <a:rPr lang="th-TH" dirty="0"/>
              <a:t>เมื่อเครื่องหมายการค้าที่มี</a:t>
            </a:r>
            <a:r>
              <a:rPr lang="th-TH" dirty="0" smtClean="0"/>
              <a:t>ชื่อเสียง สูญเสีย</a:t>
            </a:r>
            <a:r>
              <a:rPr lang="th-TH" dirty="0"/>
              <a:t>หรือมีแนวโน้มที่จะ</a:t>
            </a:r>
            <a:r>
              <a:rPr lang="th-TH" dirty="0" smtClean="0"/>
              <a:t>สูญเสียคุณภาพ</a:t>
            </a:r>
            <a:r>
              <a:rPr lang="th-TH" dirty="0"/>
              <a:t>ที่โดดเด่น เนื่องจาก การทำ</a:t>
            </a:r>
            <a:r>
              <a:rPr lang="th-TH" dirty="0" smtClean="0"/>
              <a:t>ให้ไม่ชัดเจน(</a:t>
            </a:r>
            <a:r>
              <a:rPr lang="en-US" dirty="0" smtClean="0"/>
              <a:t>blurring</a:t>
            </a:r>
            <a:r>
              <a:rPr lang="th-TH" dirty="0" smtClean="0"/>
              <a:t>) หรือ การ</a:t>
            </a:r>
            <a:r>
              <a:rPr lang="th-TH" dirty="0"/>
              <a:t>ทำ</a:t>
            </a:r>
            <a:r>
              <a:rPr lang="th-TH" dirty="0" smtClean="0"/>
              <a:t>ให้เสื่อมเสีย(</a:t>
            </a:r>
            <a:r>
              <a:rPr lang="en-US" dirty="0" err="1"/>
              <a:t>tarnishment</a:t>
            </a:r>
            <a:r>
              <a:rPr lang="th-TH" dirty="0" smtClean="0"/>
              <a:t>)</a:t>
            </a:r>
          </a:p>
          <a:p>
            <a:pPr lvl="1"/>
            <a:r>
              <a:rPr lang="th-TH" dirty="0" smtClean="0"/>
              <a:t> การทำให้ไม่ชัดเจน เกิดขึ้น</a:t>
            </a:r>
            <a:r>
              <a:rPr lang="th-TH" dirty="0"/>
              <a:t>เมื่อคุณภาพที่โดดเด่นของ</a:t>
            </a:r>
            <a:r>
              <a:rPr lang="th-TH" dirty="0" smtClean="0"/>
              <a:t>เครื่องหมาย ถูก</a:t>
            </a:r>
            <a:r>
              <a:rPr lang="th-TH" dirty="0"/>
              <a:t>กัดเซาะผ่านการใช้กับผลิตภัณฑ์ที่แตกต่างกัน ทั้งเครื่องหมายที่โดดเด่นโดยเนื้อ</a:t>
            </a:r>
            <a:r>
              <a:rPr lang="th-TH" dirty="0" smtClean="0"/>
              <a:t>แท้ และ</a:t>
            </a:r>
            <a:r>
              <a:rPr lang="th-TH" dirty="0"/>
              <a:t>ที่ได้มาซึ่งความ</a:t>
            </a:r>
            <a:r>
              <a:rPr lang="th-TH" dirty="0" smtClean="0"/>
              <a:t>แตกต่าง ได้รับ</a:t>
            </a:r>
            <a:r>
              <a:rPr lang="th-TH" dirty="0"/>
              <a:t>การคุ้มครอง </a:t>
            </a:r>
            <a:r>
              <a:rPr lang="th-TH" dirty="0" smtClean="0"/>
              <a:t>ตัวอย่างของการทำให้ไม่ชัดเจน เช่น ร้านอาหารชื่อ </a:t>
            </a:r>
            <a:r>
              <a:rPr lang="en-US" dirty="0" smtClean="0"/>
              <a:t>TIFFANY </a:t>
            </a:r>
            <a:r>
              <a:rPr lang="th-TH" dirty="0" smtClean="0"/>
              <a:t>จักรยานยี่ห้อ </a:t>
            </a:r>
            <a:r>
              <a:rPr lang="en-US" dirty="0" smtClean="0"/>
              <a:t> </a:t>
            </a:r>
            <a:r>
              <a:rPr lang="en-US" dirty="0"/>
              <a:t>KODAK </a:t>
            </a:r>
            <a:r>
              <a:rPr lang="en-US" dirty="0" smtClean="0"/>
              <a:t> </a:t>
            </a:r>
            <a:r>
              <a:rPr lang="th-TH" dirty="0" smtClean="0"/>
              <a:t>หรือ ซุป ยี่ห้อ </a:t>
            </a:r>
            <a:r>
              <a:rPr lang="en-US" dirty="0" smtClean="0"/>
              <a:t>CHRYSLER </a:t>
            </a:r>
            <a:r>
              <a:rPr lang="th-TH" dirty="0" smtClean="0"/>
              <a:t>เป็นต้น</a:t>
            </a:r>
            <a:endParaRPr lang="en-US" dirty="0"/>
          </a:p>
          <a:p>
            <a:pPr lvl="1"/>
            <a:r>
              <a:rPr lang="th-TH" dirty="0"/>
              <a:t>การทำ</a:t>
            </a:r>
            <a:r>
              <a:rPr lang="th-TH" dirty="0" smtClean="0"/>
              <a:t>ให้เสื่อมเสีย เกิดขึ้น</a:t>
            </a:r>
            <a:r>
              <a:rPr lang="th-TH" dirty="0"/>
              <a:t>เมื่อเครื่องหมายถูกเชื่อมโยงกับผลิตภัณฑ์คุณภาพ</a:t>
            </a:r>
            <a:r>
              <a:rPr lang="th-TH" dirty="0" smtClean="0"/>
              <a:t>ต่ำ หรือ</a:t>
            </a:r>
            <a:r>
              <a:rPr lang="th-TH" dirty="0"/>
              <a:t>เมื่อเครื่องหมายถูกพรรณนาในลักษณะที่ไม่</a:t>
            </a:r>
            <a:r>
              <a:rPr lang="th-TH" dirty="0" smtClean="0"/>
              <a:t>น่าดู เช่นโปสเตอร์เขียนคำว่า “ </a:t>
            </a:r>
            <a:r>
              <a:rPr lang="en-US" dirty="0"/>
              <a:t>Enjoy Cocaine” </a:t>
            </a:r>
            <a:r>
              <a:rPr lang="th-TH" dirty="0"/>
              <a:t>ในสี</a:t>
            </a:r>
            <a:r>
              <a:rPr lang="th-TH" dirty="0" smtClean="0"/>
              <a:t>และลักษณะตัวอักษร เหมือนกับที่ใน</a:t>
            </a:r>
            <a:r>
              <a:rPr lang="th-TH" dirty="0"/>
              <a:t>โฆษณา“ </a:t>
            </a:r>
            <a:r>
              <a:rPr lang="en-US" dirty="0"/>
              <a:t>Enjoy Coca-Cola” </a:t>
            </a:r>
            <a:r>
              <a:rPr lang="th-TH" dirty="0"/>
              <a:t>ที่มีชื่อเสียง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การกระทำที่เป็นการแข่งขันที่ไม่เป็นธรรม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/>
              <a:t>การละเมิดเครื่องหมายรูปลักษณ์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ภาพรวม</a:t>
            </a:r>
            <a:r>
              <a:rPr lang="th-TH" dirty="0"/>
              <a:t>และลักษณะโดยรวม (อาจรวมถึงคุณสมบัติ</a:t>
            </a:r>
            <a:r>
              <a:rPr lang="th-TH" dirty="0" smtClean="0"/>
              <a:t>ต่างๆ เช่น ขนาด รูปร่าง สี พื้นผิว กราฟิก และ</a:t>
            </a:r>
            <a:r>
              <a:rPr lang="th-TH" dirty="0"/>
              <a:t>เทคนิคการขายโดยเฉพาะ) ของ</a:t>
            </a:r>
            <a:r>
              <a:rPr lang="th-TH" dirty="0" smtClean="0"/>
              <a:t>ผลิตภัณฑ์ หรือบริการ นั้น มีสิทธิการคุ้มครอง "</a:t>
            </a:r>
            <a:r>
              <a:rPr lang="th-TH" dirty="0"/>
              <a:t>เครื่องหมายรูปลักษณ์ </a:t>
            </a:r>
            <a:r>
              <a:rPr lang="th-TH" dirty="0" smtClean="0"/>
              <a:t>"</a:t>
            </a:r>
            <a:endParaRPr lang="th-TH" dirty="0"/>
          </a:p>
          <a:p>
            <a:r>
              <a:rPr lang="th-TH" dirty="0" smtClean="0"/>
              <a:t>การคุ้มครองเครื่องหมายรูปลักษณ์ ไม่</a:t>
            </a:r>
            <a:r>
              <a:rPr lang="th-TH" dirty="0"/>
              <a:t>รวมถึงแง่มุมที่เป็นประโยชน์</a:t>
            </a:r>
            <a:r>
              <a:rPr lang="th-TH" dirty="0" smtClean="0"/>
              <a:t>หรือ หน้าที่ในการใช้สอย ของผลิตภัณฑ์ หรือ</a:t>
            </a:r>
            <a:r>
              <a:rPr lang="th-TH" dirty="0"/>
              <a:t>บริการ</a:t>
            </a:r>
          </a:p>
          <a:p>
            <a:r>
              <a:rPr lang="th-TH" dirty="0"/>
              <a:t>การคุ้มครองเครื่องหมายรูปลักษณ์ </a:t>
            </a:r>
            <a:r>
              <a:rPr lang="th-TH" dirty="0" smtClean="0"/>
              <a:t>ไม่มีอายุการคุ้มครอง (ไม่จำกัดช่วงเวลาการคุ้มครอง)</a:t>
            </a:r>
            <a:endParaRPr lang="th-TH" dirty="0"/>
          </a:p>
          <a:p>
            <a:r>
              <a:rPr lang="th-TH" dirty="0"/>
              <a:t>การคุ้มครองเครื่องหมายรูปลักษณ์ </a:t>
            </a:r>
            <a:r>
              <a:rPr lang="th-TH" dirty="0" smtClean="0"/>
              <a:t>สามารถจะจดทะเบียนได้ เช่นเดียวกับเครื่องหมายการค้า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9" y="50582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กรณีศึกษา </a:t>
            </a:r>
            <a:r>
              <a:rPr lang="en-US" dirty="0" smtClean="0"/>
              <a:t>#1</a:t>
            </a:r>
            <a:br>
              <a:rPr lang="en-US" dirty="0" smtClean="0"/>
            </a:br>
            <a:r>
              <a:rPr lang="en-US" dirty="0" smtClean="0"/>
              <a:t>Combating Product Counterfeit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89" y="5690938"/>
            <a:ext cx="6852449" cy="383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https://www.wipo.int/ip-outreach/en/tools/research/details.jsp?id=2385</a:t>
            </a:r>
            <a:endParaRPr lang="en-US" sz="1600" dirty="0"/>
          </a:p>
        </p:txBody>
      </p:sp>
      <p:pic>
        <p:nvPicPr>
          <p:cNvPr id="8194" name="Picture 2" descr="https://blog.globalvisioninc.com/wp-content/uploads/2019/04/760w_counterfeit-packag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52" y="1869415"/>
            <a:ext cx="7239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9952" y="4879317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https://blog.globalvisioninc.com/combating-counterfeit-packaging/</a:t>
            </a:r>
            <a:endParaRPr lang="en-US" sz="1400" dirty="0"/>
          </a:p>
        </p:txBody>
      </p:sp>
      <p:graphicFrame>
        <p:nvGraphicFramePr>
          <p:cNvPr id="6" name="Object 5">
            <a:hlinkClick r:id="rId6" action="ppaction://hlinkfile"/>
          </p:cNvPr>
          <p:cNvGraphicFramePr>
            <a:graphicFrameLocks noChangeAspect="1"/>
          </p:cNvGraphicFramePr>
          <p:nvPr>
            <p:extLst/>
          </p:nvPr>
        </p:nvGraphicFramePr>
        <p:xfrm>
          <a:off x="10195680" y="44935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6" name="Object 5">
                        <a:hlinkClick r:id="rId6" action="ppaction://hlinkfile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95680" y="449355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3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28193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การแข่งขันที่ไม่เป็นธรรมคืออะไร</a:t>
            </a:r>
            <a:endParaRPr lang="th-TH" dirty="0"/>
          </a:p>
          <a:p>
            <a:r>
              <a:rPr lang="th-TH" dirty="0"/>
              <a:t>การกระทำที่เป็นการแข่งขันที่ไม่เป็น</a:t>
            </a:r>
            <a:r>
              <a:rPr lang="th-TH" dirty="0" smtClean="0"/>
              <a:t>ธรรม</a:t>
            </a:r>
            <a:endParaRPr lang="en-US" dirty="0" smtClean="0"/>
          </a:p>
          <a:p>
            <a:pPr lvl="1"/>
            <a:r>
              <a:rPr lang="th-TH" dirty="0" smtClean="0"/>
              <a:t>ลวงขาย</a:t>
            </a:r>
            <a:endParaRPr lang="en-US" dirty="0"/>
          </a:p>
          <a:p>
            <a:pPr lvl="1"/>
            <a:r>
              <a:rPr lang="th-TH" dirty="0" smtClean="0"/>
              <a:t>ยักยอก</a:t>
            </a:r>
            <a:endParaRPr lang="en-US" dirty="0" smtClean="0"/>
          </a:p>
          <a:p>
            <a:pPr lvl="1"/>
            <a:r>
              <a:rPr lang="th-TH" dirty="0" smtClean="0"/>
              <a:t>สิทธิ์ในการเผยแพร่</a:t>
            </a:r>
            <a:endParaRPr lang="en-US" dirty="0"/>
          </a:p>
          <a:p>
            <a:pPr lvl="1"/>
            <a:r>
              <a:rPr lang="th-TH" dirty="0" smtClean="0"/>
              <a:t>โฆษณาเท็จ</a:t>
            </a:r>
            <a:endParaRPr lang="en-US" dirty="0"/>
          </a:p>
          <a:p>
            <a:pPr lvl="1"/>
            <a:r>
              <a:rPr lang="th-TH" dirty="0" smtClean="0"/>
              <a:t>ทำให้สินค้าเสื่อมเสีย</a:t>
            </a:r>
            <a:endParaRPr lang="en-US" dirty="0"/>
          </a:p>
          <a:p>
            <a:pPr lvl="1"/>
            <a:r>
              <a:rPr lang="th-TH" dirty="0" smtClean="0"/>
              <a:t>เสื่อมลง</a:t>
            </a:r>
            <a:endParaRPr lang="en-US" dirty="0"/>
          </a:p>
          <a:p>
            <a:pPr lvl="1"/>
            <a:r>
              <a:rPr lang="th-TH" dirty="0"/>
              <a:t>การละเมิดเครื่องหมายรูปลักษณ์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การแข่งขันที่ไม่เป็นธรรม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คำว่าการแข่งขันที่ไม่เป็น</a:t>
            </a:r>
            <a:r>
              <a:rPr lang="th-TH" dirty="0" smtClean="0"/>
              <a:t>ธรรม เป็น</a:t>
            </a:r>
            <a:r>
              <a:rPr lang="th-TH" dirty="0"/>
              <a:t>คำที่ครอบคลุมถึงการปฏิบัติที่หลอกลวงหลากหลายในตลาด</a:t>
            </a:r>
          </a:p>
          <a:p>
            <a:r>
              <a:rPr lang="th-TH" dirty="0"/>
              <a:t>กฎหมายว่าด้วยการแข่งขันที่ไม่เป็นธรรม</a:t>
            </a:r>
            <a:r>
              <a:rPr lang="th-TH" dirty="0" smtClean="0"/>
              <a:t>มักจะคุ้มครองทรัพย์สิน</a:t>
            </a:r>
            <a:r>
              <a:rPr lang="th-TH" dirty="0"/>
              <a:t>ทางปัญญา</a:t>
            </a:r>
            <a:r>
              <a:rPr lang="th-TH" dirty="0" smtClean="0"/>
              <a:t>มากกว่าทรัพย์สินจริงหรือทรัพย์สิน</a:t>
            </a:r>
            <a:r>
              <a:rPr lang="th-TH" dirty="0"/>
              <a:t>ส่วน</a:t>
            </a:r>
            <a:r>
              <a:rPr lang="th-TH" dirty="0" smtClean="0"/>
              <a:t>บุคคล และส่งเสริมการตลาด</a:t>
            </a:r>
            <a:r>
              <a:rPr lang="th-TH" dirty="0"/>
              <a:t>ที่ดี</a:t>
            </a:r>
          </a:p>
          <a:p>
            <a:r>
              <a:rPr lang="th-TH" dirty="0"/>
              <a:t>กฎหมายการแข่งขันที่ไม่เป็นธรรมยังคงมีการพัฒนาอย่างต่อเนื่องเมื่อมีวิธีการดำเนินธุรกิจรูปแบบ</a:t>
            </a:r>
            <a:r>
              <a:rPr lang="th-TH" dirty="0" smtClean="0"/>
              <a:t>ใหม่ เช่น การขายในรูปแบบอิเล็กทรอนิกส์ และ</a:t>
            </a:r>
            <a:r>
              <a:rPr lang="th-TH" dirty="0"/>
              <a:t>การขายผ่านการตลาดทาง</a:t>
            </a:r>
            <a:r>
              <a:rPr lang="th-TH" dirty="0" smtClean="0"/>
              <a:t>โทรศัพท์ รายการขายของทางโทรทัศน์ และอินเทอร์เน็ต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20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การแข่งขันที่ไม่เป็นธรรม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ใน</a:t>
            </a:r>
            <a:r>
              <a:rPr lang="th-TH" dirty="0"/>
              <a:t>หลายกรณีการ</a:t>
            </a:r>
            <a:r>
              <a:rPr lang="th-TH" dirty="0" smtClean="0"/>
              <a:t>ดำเนินคดีเกี่ยวกับการ</a:t>
            </a:r>
            <a:r>
              <a:rPr lang="th-TH" dirty="0"/>
              <a:t>แข่งขันที่ไม่เป็น</a:t>
            </a:r>
            <a:r>
              <a:rPr lang="th-TH" dirty="0" smtClean="0"/>
              <a:t>ธรรม จะ</a:t>
            </a:r>
            <a:r>
              <a:rPr lang="th-TH" dirty="0"/>
              <a:t>ถูกรวมเข้า</a:t>
            </a:r>
            <a:r>
              <a:rPr lang="th-TH" dirty="0" smtClean="0"/>
              <a:t>กับการดำเนินคดีอื่น </a:t>
            </a:r>
            <a:r>
              <a:rPr lang="th-TH" dirty="0"/>
              <a:t>ๆ เช่นการฟ้องร้องเครื่องหมาย</a:t>
            </a:r>
            <a:r>
              <a:rPr lang="th-TH" dirty="0" smtClean="0"/>
              <a:t>การค้า การ</a:t>
            </a:r>
            <a:r>
              <a:rPr lang="th-TH" dirty="0"/>
              <a:t>ละเมิด</a:t>
            </a:r>
            <a:r>
              <a:rPr lang="th-TH" dirty="0" smtClean="0"/>
              <a:t>ลิขสิทธิ์ หรือ</a:t>
            </a:r>
            <a:r>
              <a:rPr lang="th-TH" dirty="0"/>
              <a:t>การละเมิดสิทธิบัตร</a:t>
            </a:r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ตัวอย่างเช่น ใน</a:t>
            </a:r>
            <a:r>
              <a:rPr lang="th-TH" dirty="0"/>
              <a:t>กรณี</a:t>
            </a:r>
            <a:r>
              <a:rPr lang="th-TH" dirty="0" smtClean="0"/>
              <a:t>ของ </a:t>
            </a:r>
            <a:r>
              <a:rPr lang="en-US" dirty="0" smtClean="0"/>
              <a:t>Starbucks </a:t>
            </a:r>
            <a:r>
              <a:rPr lang="th-TH" dirty="0" smtClean="0"/>
              <a:t>กับ </a:t>
            </a:r>
            <a:r>
              <a:rPr lang="en-US" dirty="0"/>
              <a:t>Wolfe’s Borough Coffee </a:t>
            </a:r>
            <a:r>
              <a:rPr lang="th-TH" dirty="0" smtClean="0"/>
              <a:t>โจทก์</a:t>
            </a:r>
            <a:r>
              <a:rPr lang="th-TH" dirty="0"/>
              <a:t>อ้างสิทธิ์</a:t>
            </a:r>
            <a:r>
              <a:rPr lang="th-TH" dirty="0" smtClean="0"/>
              <a:t>ในของการเสื่อมลง(</a:t>
            </a:r>
            <a:r>
              <a:rPr lang="en-US" dirty="0" smtClean="0"/>
              <a:t>Dilution</a:t>
            </a:r>
            <a:r>
              <a:rPr lang="th-TH" dirty="0" smtClean="0"/>
              <a:t>) การ</a:t>
            </a:r>
            <a:r>
              <a:rPr lang="th-TH" dirty="0"/>
              <a:t>ละเมิดเครื่องหมายการค้าและการแข่งขันที่ไม่เป็นธรรม </a:t>
            </a:r>
            <a:r>
              <a:rPr lang="th-TH" dirty="0" smtClean="0"/>
              <a:t>ดำเนินคดีด้วยกฎหมายรัฐ อ้าง</a:t>
            </a:r>
            <a:r>
              <a:rPr lang="th-TH" dirty="0"/>
              <a:t>ว่าเป็นการทำ</a:t>
            </a:r>
            <a:r>
              <a:rPr lang="th-TH" dirty="0" smtClean="0"/>
              <a:t>ให้เครื่องหมายการค้าเสื่อมลง มีพฤติกรรมและการดำเนินทางธุรกิจที่หลอกลวง และ โฆษณาเท็จ นอกจากนั้นยังดำเนินคดีด้วยกฎหมายทั่วไป ในเรื่องการ</a:t>
            </a:r>
            <a:r>
              <a:rPr lang="th-TH" dirty="0"/>
              <a:t>แข่งขันที่ไม่เป็นธรรม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06" y="2532008"/>
            <a:ext cx="2812675" cy="109225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951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การแข่งขันที่ไม่เป็นธรรม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โจทก์</a:t>
            </a:r>
            <a:r>
              <a:rPr lang="th-TH" dirty="0"/>
              <a:t>อาจไม่</a:t>
            </a:r>
            <a:r>
              <a:rPr lang="th-TH" dirty="0" smtClean="0"/>
              <a:t>มีสิทธิในการคุ้มครอง เครื่องหมายการค้า ลิขสิทธิ์ หรือสิทธิบัตร และด้วยเหตุนี้อาจจะต้องใช้การคุ้มครองจากการ</a:t>
            </a:r>
            <a:r>
              <a:rPr lang="th-TH" dirty="0"/>
              <a:t>แข่งขันที่ไม่เป็น</a:t>
            </a:r>
            <a:r>
              <a:rPr lang="th-TH" dirty="0" smtClean="0"/>
              <a:t>ธรรม เพื่อให้</a:t>
            </a:r>
            <a:r>
              <a:rPr lang="th-TH" dirty="0"/>
              <a:t>บรรเทาจากการดำเนินธุรกิจที่</a:t>
            </a:r>
            <a:r>
              <a:rPr lang="th-TH" dirty="0" smtClean="0"/>
              <a:t>ไร้ยางอาย</a:t>
            </a:r>
            <a:endParaRPr lang="th-TH" dirty="0"/>
          </a:p>
          <a:p>
            <a:endParaRPr lang="th-TH" dirty="0"/>
          </a:p>
          <a:p>
            <a:r>
              <a:rPr lang="th-TH" dirty="0" smtClean="0"/>
              <a:t>ตัวอย่างเช่น ผู้ออกแบบ</a:t>
            </a:r>
            <a:r>
              <a:rPr lang="th-TH" dirty="0"/>
              <a:t>ผ้าพันคอ</a:t>
            </a:r>
            <a:r>
              <a:rPr lang="th-TH" dirty="0" smtClean="0"/>
              <a:t>ที่สวยงามน่าประทับใจด้วย</a:t>
            </a:r>
            <a:r>
              <a:rPr lang="th-TH" dirty="0"/>
              <a:t>การออกแบบ</a:t>
            </a:r>
            <a:r>
              <a:rPr lang="th-TH" dirty="0" smtClean="0"/>
              <a:t>ที่สร้างสรรค์ อาจ</a:t>
            </a:r>
            <a:r>
              <a:rPr lang="th-TH" dirty="0"/>
              <a:t>ตัดสินใจที่จะไม่</a:t>
            </a:r>
            <a:r>
              <a:rPr lang="th-TH" dirty="0" smtClean="0"/>
              <a:t>ขอรับ สิทธิบัตร</a:t>
            </a:r>
            <a:r>
              <a:rPr lang="th-TH" dirty="0"/>
              <a:t>การออกแบบเนื่องจากค่าใช้จ่ายที่</a:t>
            </a:r>
            <a:r>
              <a:rPr lang="th-TH" dirty="0" smtClean="0"/>
              <a:t>เกี่ยวข้อง และวงจรชีวิตของ</a:t>
            </a:r>
            <a:r>
              <a:rPr lang="th-TH" dirty="0"/>
              <a:t>ผลิตภัณฑ์แฟชั่น </a:t>
            </a:r>
            <a:r>
              <a:rPr lang="th-TH" dirty="0" smtClean="0"/>
              <a:t>ค่อนข้างสั้น การ</a:t>
            </a:r>
            <a:r>
              <a:rPr lang="th-TH" dirty="0"/>
              <a:t>ป้องกันการคัดลอกการออกแบบ</a:t>
            </a:r>
            <a:r>
              <a:rPr lang="th-TH" dirty="0" smtClean="0"/>
              <a:t>อาจเลือกใช้การคุ้มครองจากการ</a:t>
            </a:r>
            <a:r>
              <a:rPr lang="th-TH" dirty="0"/>
              <a:t>แข่งขันที่ไม่เป็นธรรม</a:t>
            </a:r>
            <a:r>
              <a:rPr lang="th-TH" dirty="0" smtClean="0"/>
              <a:t>มากกว่าใช้สิทธิบัตร</a:t>
            </a:r>
            <a:r>
              <a:rPr lang="th-TH" dirty="0"/>
              <a:t>การออกแบบ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การกระทำที่เป็นการแข่งขันที่ไม่เป็นธรรม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438156"/>
          </a:xfrm>
        </p:spPr>
        <p:txBody>
          <a:bodyPr>
            <a:normAutofit fontScale="70000" lnSpcReduction="20000"/>
          </a:bodyPr>
          <a:lstStyle/>
          <a:p>
            <a:r>
              <a:rPr lang="th-TH" dirty="0" smtClean="0"/>
              <a:t>การแข่งขันที่ไม่เป็นธรรม สามารถแบ่งเป็นการกระทำได้ ดังนี้</a:t>
            </a:r>
            <a:endParaRPr lang="en-US" dirty="0" smtClean="0"/>
          </a:p>
          <a:p>
            <a:pPr lvl="1"/>
            <a:r>
              <a:rPr lang="th-TH" b="1" i="1" dirty="0" smtClean="0"/>
              <a:t>การลวงขาย</a:t>
            </a:r>
            <a:r>
              <a:rPr lang="en-US" b="1" i="1" dirty="0" smtClean="0"/>
              <a:t> </a:t>
            </a:r>
            <a:r>
              <a:rPr lang="en-US" dirty="0" smtClean="0"/>
              <a:t> </a:t>
            </a:r>
            <a:r>
              <a:rPr lang="th-TH" dirty="0" smtClean="0"/>
              <a:t>เกิดขึ้นเมื่อฝ่ายหนึ่งพยายามลวงขาย หรือ ขายสินค้าหรือบริการของตนเหมือนกับว่าเป็นของอีกฝ่าย ให้กับลูกค้า</a:t>
            </a:r>
            <a:endParaRPr lang="en-US" dirty="0" smtClean="0"/>
          </a:p>
          <a:p>
            <a:pPr lvl="1"/>
            <a:r>
              <a:rPr lang="th-TH" b="1" i="1" dirty="0" smtClean="0"/>
              <a:t>ยักยอก</a:t>
            </a:r>
            <a:r>
              <a:rPr lang="en-US" dirty="0" smtClean="0"/>
              <a:t> </a:t>
            </a:r>
            <a:r>
              <a:rPr lang="th-TH" dirty="0" smtClean="0"/>
              <a:t>เกิดขึ้นเมื่อฝ่ายหนึ่ง หยิบหรือใช้ ทรัพย์สินของอีกฝ่าย ซึ่งเจ้าของสร้างหรือป้องการโดยใช้ความพยายามและค่าใช้จ่าย</a:t>
            </a:r>
          </a:p>
          <a:p>
            <a:pPr lvl="1"/>
            <a:r>
              <a:rPr lang="th-TH" b="1" i="1" dirty="0" smtClean="0"/>
              <a:t>สิทธิ์ในการเผยแพร่</a:t>
            </a:r>
            <a:r>
              <a:rPr lang="en-US" dirty="0" smtClean="0"/>
              <a:t>.</a:t>
            </a:r>
            <a:r>
              <a:rPr lang="th-TH" dirty="0" smtClean="0"/>
              <a:t>ชื่อของบุคคล เอกลักษณ์ เสียง ความเหมือน และ </a:t>
            </a:r>
            <a:r>
              <a:rPr lang="th-TH" dirty="0"/>
              <a:t>ตัวบุคคล ถูกคุ้มครองจากการแสวงหาประโยชน์ทางการค้าโดยไม่ได้รับ</a:t>
            </a:r>
            <a:r>
              <a:rPr lang="th-TH" dirty="0" smtClean="0"/>
              <a:t>อนุญาต ผ่านสิทธิ์ในการเผยแพร่</a:t>
            </a:r>
          </a:p>
          <a:p>
            <a:pPr lvl="1"/>
            <a:r>
              <a:rPr lang="th-TH" b="1" i="1" dirty="0" smtClean="0"/>
              <a:t>การ</a:t>
            </a:r>
            <a:r>
              <a:rPr lang="th-TH" b="1" i="1" dirty="0" smtClean="0"/>
              <a:t>โฆษณาเท็จ </a:t>
            </a:r>
            <a:r>
              <a:rPr lang="th-TH" dirty="0"/>
              <a:t>การแสดงข้อมูลที่เป็นเท็จหรือหลอกลวงเกี่ยวกับธรรมชาติของสินค้าหรือ</a:t>
            </a:r>
            <a:r>
              <a:rPr lang="th-TH" dirty="0" smtClean="0"/>
              <a:t>บริการ สามารถดำเนินการเอาผิดได้จากการโฆษณาที่ผิด</a:t>
            </a:r>
          </a:p>
          <a:p>
            <a:pPr lvl="1"/>
            <a:r>
              <a:rPr lang="th-TH" b="1" i="1" dirty="0" smtClean="0"/>
              <a:t>การทำให้ผลิตภัณฑ์เสื่อมเสีย </a:t>
            </a:r>
            <a:r>
              <a:rPr lang="th-TH" dirty="0" smtClean="0"/>
              <a:t>การทำซ้ำที่ผิดไปจากธรรมชาติของสินค้าหรือบริการของบุคคลอื่น สามารถดำเนินการเอาผิดได้จากการทำให้ผลิตภัณฑ์เสื่อมเสีย</a:t>
            </a:r>
            <a:endParaRPr lang="th-TH" dirty="0"/>
          </a:p>
          <a:p>
            <a:pPr lvl="1"/>
            <a:r>
              <a:rPr lang="th-TH" b="1" i="1" dirty="0" smtClean="0"/>
              <a:t>เสื่อมลง </a:t>
            </a:r>
            <a:r>
              <a:rPr lang="th-TH" dirty="0"/>
              <a:t>การใช้เครื่องหมายที่มีชื่อเสียงของผู้อื่นในลักษณะที่ทำ</a:t>
            </a:r>
            <a:r>
              <a:rPr lang="th-TH" dirty="0" smtClean="0"/>
              <a:t>ให้ชื่อเสียงของเครื่องหมายการค้านั้นเสื่อมลงหรือมัวหมอง สามารถดำเนินการเอาผิดได้จากการทำให้เสื่อมลง</a:t>
            </a:r>
            <a:endParaRPr lang="th-TH" dirty="0"/>
          </a:p>
          <a:p>
            <a:pPr lvl="1"/>
            <a:r>
              <a:rPr lang="th-TH" b="1" i="1" dirty="0" smtClean="0"/>
              <a:t>การละเมิดเครื่องหมายรูปลักษณ์</a:t>
            </a:r>
            <a:r>
              <a:rPr lang="en-US" b="1" i="1" dirty="0" smtClean="0"/>
              <a:t>.</a:t>
            </a:r>
            <a:r>
              <a:rPr lang="th-TH" dirty="0" smtClean="0"/>
              <a:t> </a:t>
            </a:r>
            <a:r>
              <a:rPr lang="th-TH" dirty="0"/>
              <a:t>การนำแนวคิดโดยรวมของบรรจุภัณฑ์หรือภาพลักษณ์ที่โดดเด่นของผู้อื่นมาใช้เรียกว่า </a:t>
            </a:r>
            <a:r>
              <a:rPr lang="th-TH" dirty="0" smtClean="0"/>
              <a:t>“เครื่องหมายรูปลักษณ์" </a:t>
            </a:r>
            <a:r>
              <a:rPr lang="th-TH" dirty="0"/>
              <a:t>เพื่อให้ผู้บริโภคเกิดความ</a:t>
            </a:r>
            <a:r>
              <a:rPr lang="th-TH" dirty="0" smtClean="0"/>
              <a:t>สับสน ถือว่าเป็นการละเมิดเครื่องหมายรูปลักษณ์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การกระทำที่เป็นการแข่งขันที่ไม่เป็น</a:t>
            </a:r>
            <a:r>
              <a:rPr lang="th-TH" dirty="0" smtClean="0"/>
              <a:t>ธรรม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 smtClean="0"/>
              <a:t>การ</a:t>
            </a:r>
            <a:r>
              <a:rPr lang="th-TH" dirty="0" smtClean="0"/>
              <a:t>ลวงขาย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การลวงขาย เป็นรูปแบบการ</a:t>
            </a:r>
            <a:r>
              <a:rPr lang="th-TH" dirty="0"/>
              <a:t>แข่งขันที่</a:t>
            </a:r>
            <a:r>
              <a:rPr lang="th-TH" dirty="0" smtClean="0"/>
              <a:t>ไม่เป็นธรรมแรก ๆ</a:t>
            </a:r>
            <a:endParaRPr lang="th-TH" dirty="0"/>
          </a:p>
          <a:p>
            <a:r>
              <a:rPr lang="th-TH" dirty="0"/>
              <a:t>สาระสำคัญของการ</a:t>
            </a:r>
            <a:r>
              <a:rPr lang="th-TH" dirty="0" smtClean="0"/>
              <a:t>กระทำ คือการ</a:t>
            </a:r>
            <a:r>
              <a:rPr lang="th-TH" dirty="0"/>
              <a:t>เป็นตัวแทนจากจำเลยไม่ว่า</a:t>
            </a:r>
            <a:r>
              <a:rPr lang="th-TH" dirty="0" smtClean="0"/>
              <a:t>ทางตรง หรือทางอ้อม ที่</a:t>
            </a:r>
            <a:r>
              <a:rPr lang="th-TH" dirty="0"/>
              <a:t>ทำให้ผู้บริโภคถูกหลอกเกี่ยวกับ</a:t>
            </a:r>
            <a:r>
              <a:rPr lang="th-TH" dirty="0" smtClean="0"/>
              <a:t>แหล่งที่มา ของ</a:t>
            </a:r>
            <a:r>
              <a:rPr lang="th-TH" dirty="0"/>
              <a:t>การซื้อของพวกเขา</a:t>
            </a:r>
          </a:p>
          <a:p>
            <a:pPr lvl="1"/>
            <a:r>
              <a:rPr lang="th-TH" dirty="0" smtClean="0"/>
              <a:t>เจ้าของร้านขายเครื่องดื่ม ขาย</a:t>
            </a:r>
            <a:r>
              <a:rPr lang="th-TH" dirty="0"/>
              <a:t>โคล่าคุณภาพ</a:t>
            </a:r>
            <a:r>
              <a:rPr lang="th-TH" dirty="0" smtClean="0"/>
              <a:t>ต่ำ แต่แจ้งว่าเป็น </a:t>
            </a:r>
            <a:r>
              <a:rPr lang="en-US" dirty="0" smtClean="0"/>
              <a:t>COKE®</a:t>
            </a:r>
            <a:endParaRPr lang="en-US" dirty="0"/>
          </a:p>
          <a:p>
            <a:pPr lvl="1"/>
            <a:r>
              <a:rPr lang="th-TH" dirty="0"/>
              <a:t>พ่อค้าคนหนึ่งขายหูฟังที่</a:t>
            </a:r>
            <a:r>
              <a:rPr lang="th-TH" dirty="0" smtClean="0"/>
              <a:t>ด้อยคุณภาพ แต่กลับแจ้งว่าเป็น หู</a:t>
            </a:r>
            <a:r>
              <a:rPr lang="th-TH" dirty="0"/>
              <a:t>ฟัง</a:t>
            </a:r>
            <a:r>
              <a:rPr lang="en-US" dirty="0"/>
              <a:t>BOSE®</a:t>
            </a:r>
          </a:p>
          <a:p>
            <a:r>
              <a:rPr lang="th-TH" dirty="0" smtClean="0"/>
              <a:t>การลวงขาย อาจ</a:t>
            </a:r>
            <a:r>
              <a:rPr lang="th-TH" dirty="0"/>
              <a:t>เป็น</a:t>
            </a:r>
            <a:r>
              <a:rPr lang="th-TH" dirty="0" smtClean="0"/>
              <a:t>การลวงขายย้อนกลับ คือ การที่จำเลย</a:t>
            </a:r>
            <a:r>
              <a:rPr lang="th-TH" dirty="0"/>
              <a:t>ซื้อสินค้าของ</a:t>
            </a:r>
            <a:r>
              <a:rPr lang="th-TH" dirty="0" smtClean="0"/>
              <a:t>โจทก์ แต่กลับลบเครื่องหมายการค้าของโจทก์ แล้วขายสินค้านั้นด้วย</a:t>
            </a:r>
            <a:r>
              <a:rPr lang="th-TH" dirty="0"/>
              <a:t>เครื่องหมายของ</a:t>
            </a:r>
            <a:r>
              <a:rPr lang="th-TH" dirty="0" smtClean="0"/>
              <a:t>ตัวเอง </a:t>
            </a:r>
            <a:r>
              <a:rPr lang="th-TH" dirty="0"/>
              <a:t>(หรือไม่มี</a:t>
            </a:r>
            <a:r>
              <a:rPr lang="th-TH" dirty="0" smtClean="0"/>
              <a:t>เครื่องหมายการค้าเลย</a:t>
            </a:r>
            <a:r>
              <a:rPr lang="th-TH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การกระทำที่เป็นการแข่งขันที่ไม่เป็นธรรม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th-TH" dirty="0"/>
              <a:t>การลวงขาย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การลวงขายอาจเกิดขึ้น เมื่อ</a:t>
            </a:r>
            <a:r>
              <a:rPr lang="th-TH" dirty="0"/>
              <a:t>ฝ่ายหนึ่งเสนอว่าผลิตภัณฑ์</a:t>
            </a:r>
            <a:r>
              <a:rPr lang="th-TH" dirty="0" smtClean="0"/>
              <a:t>ของบริษัท </a:t>
            </a:r>
            <a:r>
              <a:rPr lang="th-TH" dirty="0"/>
              <a:t>นั้นเชื่อมโยงกับอีก</a:t>
            </a:r>
            <a:r>
              <a:rPr lang="th-TH" dirty="0" smtClean="0"/>
              <a:t>ฝ่าย เช่นแจ้งว่าเป็น </a:t>
            </a:r>
            <a:r>
              <a:rPr lang="th-TH" dirty="0"/>
              <a:t>"ตัวแทน</a:t>
            </a:r>
            <a:r>
              <a:rPr lang="th-TH" dirty="0" smtClean="0"/>
              <a:t>จำหน่ายสินค้าที่</a:t>
            </a:r>
            <a:r>
              <a:rPr lang="th-TH" dirty="0"/>
              <a:t>ได้รับ</a:t>
            </a:r>
            <a:r>
              <a:rPr lang="th-TH" dirty="0" smtClean="0"/>
              <a:t>อนุญาตถูกต้องจาก </a:t>
            </a:r>
            <a:r>
              <a:rPr lang="en-US" dirty="0" smtClean="0"/>
              <a:t>MAYTAG®" </a:t>
            </a:r>
            <a:r>
              <a:rPr lang="th-TH" dirty="0" smtClean="0"/>
              <a:t>แต่ไม่ได้เป็น </a:t>
            </a:r>
            <a:r>
              <a:rPr lang="th-TH" dirty="0"/>
              <a:t>การกระทำดังกล่าวเป็นอันตราย (สูญเสียการ</a:t>
            </a:r>
            <a:r>
              <a:rPr lang="th-TH" dirty="0" smtClean="0"/>
              <a:t>ขาย ความ</a:t>
            </a:r>
            <a:r>
              <a:rPr lang="th-TH" dirty="0"/>
              <a:t>เสียหายต่อชื่อเสียง) </a:t>
            </a:r>
            <a:r>
              <a:rPr lang="th-TH" dirty="0" smtClean="0"/>
              <a:t>ต่อ </a:t>
            </a:r>
            <a:r>
              <a:rPr lang="en-US" dirty="0"/>
              <a:t>Maytag</a:t>
            </a:r>
          </a:p>
          <a:p>
            <a:r>
              <a:rPr lang="th-TH" dirty="0" smtClean="0"/>
              <a:t>การบังคับใช้กฎหมายใหม่ ๆ มุ่งเน้นที่ผู้ที่อยู่</a:t>
            </a:r>
            <a:r>
              <a:rPr lang="th-TH" dirty="0"/>
              <a:t>ในห่วงโซ่</a:t>
            </a:r>
            <a:r>
              <a:rPr lang="th-TH" dirty="0" smtClean="0"/>
              <a:t>อุปทานที่</a:t>
            </a:r>
            <a:r>
              <a:rPr lang="th-TH" dirty="0"/>
              <a:t>นำไปสู่สินค้าลอกเลียนแบบ ตัวอย่างเช่นในเดือนมกราคม </a:t>
            </a:r>
            <a:r>
              <a:rPr lang="th-TH" dirty="0" smtClean="0"/>
              <a:t>2006 </a:t>
            </a:r>
            <a:r>
              <a:rPr lang="th-TH" dirty="0"/>
              <a:t>เพื่อยุติคดี</a:t>
            </a:r>
            <a:r>
              <a:rPr lang="th-TH" dirty="0" smtClean="0"/>
              <a:t>ความของ </a:t>
            </a:r>
            <a:r>
              <a:rPr lang="en-US" dirty="0"/>
              <a:t>Louis Vuitton </a:t>
            </a:r>
            <a:r>
              <a:rPr lang="th-TH" dirty="0" smtClean="0"/>
              <a:t>เจ็ดเจ้าของอาคาร ย่าน</a:t>
            </a:r>
            <a:r>
              <a:rPr lang="en-US" dirty="0" smtClean="0"/>
              <a:t> </a:t>
            </a:r>
            <a:r>
              <a:rPr lang="en-US" dirty="0"/>
              <a:t>Canal Street </a:t>
            </a:r>
            <a:r>
              <a:rPr lang="th-TH" dirty="0" smtClean="0"/>
              <a:t>ใน เมือง </a:t>
            </a:r>
            <a:r>
              <a:rPr lang="en-US" dirty="0" smtClean="0"/>
              <a:t>New </a:t>
            </a:r>
            <a:r>
              <a:rPr lang="en-US" dirty="0"/>
              <a:t>York </a:t>
            </a:r>
            <a:r>
              <a:rPr lang="th-TH" dirty="0" smtClean="0"/>
              <a:t>สัญญา</a:t>
            </a:r>
            <a:r>
              <a:rPr lang="th-TH" dirty="0"/>
              <a:t>ว่าจะขับไล่ผู้เช่าที่พบว่าขาย</a:t>
            </a:r>
            <a:r>
              <a:rPr lang="th-TH" dirty="0" smtClean="0"/>
              <a:t>กระเป๋า </a:t>
            </a:r>
            <a:r>
              <a:rPr lang="en-US" dirty="0"/>
              <a:t>Louis </a:t>
            </a:r>
            <a:r>
              <a:rPr lang="en-US" dirty="0" smtClean="0"/>
              <a:t>Vuitton </a:t>
            </a:r>
            <a:r>
              <a:rPr lang="th-TH" dirty="0" smtClean="0"/>
              <a:t>ปลอมอาคารของตน</a:t>
            </a:r>
            <a:endParaRPr lang="en-US" dirty="0"/>
          </a:p>
          <a:p>
            <a:r>
              <a:rPr lang="th-TH" dirty="0"/>
              <a:t>ใน</a:t>
            </a:r>
            <a:r>
              <a:rPr lang="th-TH" dirty="0" smtClean="0"/>
              <a:t>สหรัฐอเมริกา ไม่สามารถเอาผิดทางกฎหมายกับผู้บริโภค</a:t>
            </a:r>
            <a:r>
              <a:rPr lang="th-TH" dirty="0"/>
              <a:t>ที่จะซื้อสินค้า</a:t>
            </a:r>
            <a:r>
              <a:rPr lang="th-TH" dirty="0" smtClean="0"/>
              <a:t>ปลอม แต่ในบางประเทศสามารถเอาผิดได้ เช่น ฝรั่งเศส และ อิตาลี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การกระทำที่เป็นการแข่งขันที่ไม่เป็นธรรม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 smtClean="0"/>
              <a:t>ยักยอก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</a:t>
            </a:r>
            <a:r>
              <a:rPr lang="th-TH" dirty="0"/>
              <a:t>ยักยอก</a:t>
            </a:r>
            <a:r>
              <a:rPr lang="th-TH" dirty="0" smtClean="0"/>
              <a:t>หมายถึง ไม่ได้รับอนุญาตแต่นำของผู้อื่นไป</a:t>
            </a:r>
            <a:endParaRPr lang="th-TH" dirty="0"/>
          </a:p>
          <a:p>
            <a:r>
              <a:rPr lang="th-TH" dirty="0" smtClean="0"/>
              <a:t>ตัวอย่างเช่น ข่าวสารคดีที่</a:t>
            </a:r>
            <a:r>
              <a:rPr lang="th-TH" dirty="0"/>
              <a:t>รวบรวมโดย </a:t>
            </a:r>
            <a:r>
              <a:rPr lang="en-US" dirty="0"/>
              <a:t>Associated Press </a:t>
            </a:r>
            <a:r>
              <a:rPr lang="th-TH" dirty="0" smtClean="0"/>
              <a:t>เกี่ยวข้อง</a:t>
            </a:r>
            <a:r>
              <a:rPr lang="th-TH" dirty="0"/>
              <a:t>กับสงครามโลกครั้งที่</a:t>
            </a:r>
            <a:r>
              <a:rPr lang="th-TH" dirty="0" smtClean="0"/>
              <a:t>หนึ่ง ถูก</a:t>
            </a:r>
            <a:r>
              <a:rPr lang="th-TH" dirty="0"/>
              <a:t>ละเมิดลิขสิทธิ์โดย </a:t>
            </a:r>
            <a:r>
              <a:rPr lang="en-US" dirty="0"/>
              <a:t>International News Service </a:t>
            </a:r>
            <a:r>
              <a:rPr lang="th-TH" dirty="0"/>
              <a:t>และขายให้กับลูกค้า เนื่องจากข่าวดังกล่าวเป็นข้อเท็จจริงโจทก์จึงไม่สามารถฟ้องร้องดำเนินคดีเกี่ยวกับการละเมิดลิขสิทธิ์ได้ </a:t>
            </a:r>
            <a:r>
              <a:rPr lang="th-TH" dirty="0" smtClean="0"/>
              <a:t>แต่ถูกฟ้องร้องว่า จำเลยยักยอกทรัพย์สิน</a:t>
            </a:r>
            <a:r>
              <a:rPr lang="th-TH" dirty="0"/>
              <a:t>ที่มี</a:t>
            </a:r>
            <a:r>
              <a:rPr lang="th-TH" dirty="0" smtClean="0"/>
              <a:t>ค่า ของเขาไปใช้ในเชิงพานิชย์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3032</TotalTime>
  <Words>1729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Cordia New</vt:lpstr>
      <vt:lpstr>Office Theme</vt:lpstr>
      <vt:lpstr>Document</vt:lpstr>
      <vt:lpstr>Module 3: ทรัพย์สินทางปัญญา</vt:lpstr>
      <vt:lpstr>เนื้อหา</vt:lpstr>
      <vt:lpstr>การแข่งขันที่ไม่เป็นธรรม</vt:lpstr>
      <vt:lpstr>การแข่งขันที่ไม่เป็นธรรม</vt:lpstr>
      <vt:lpstr>การแข่งขันที่ไม่เป็นธรรม</vt:lpstr>
      <vt:lpstr>การกระทำที่เป็นการแข่งขันที่ไม่เป็นธรรม</vt:lpstr>
      <vt:lpstr>การกระทำที่เป็นการแข่งขันที่ไม่เป็นธรรม (การลวงขาย)</vt:lpstr>
      <vt:lpstr>การกระทำที่เป็นการแข่งขันที่ไม่เป็นธรรม (การลวงขาย)</vt:lpstr>
      <vt:lpstr>การกระทำที่เป็นการแข่งขันที่ไม่เป็นธรรม (ยักยอก)</vt:lpstr>
      <vt:lpstr>การกระทำที่เป็นการแข่งขันที่ไม่เป็นธรรม (สิทธิ์ในการเผยแพร่)</vt:lpstr>
      <vt:lpstr>การกระทำที่เป็นการแข่งขันที่ไม่เป็นธรรม (การโฆษณาเท็จ)</vt:lpstr>
      <vt:lpstr>การกระทำที่เป็นการแข่งขันที่ไม่เป็นธรรม (การทำให้ผลิตภัณฑ์เสื่อมเสีย)</vt:lpstr>
      <vt:lpstr>การกระทำที่เป็นการแข่งขันที่ไม่เป็นธรรม (เสื่อมลง )</vt:lpstr>
      <vt:lpstr>การกระทำที่เป็นการแข่งขันที่ไม่เป็นธรรม (การละเมิดเครื่องหมายรูปลักษณ์)</vt:lpstr>
      <vt:lpstr>กรณีศึกษา #1 Combating Product Counterfeit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106</cp:revision>
  <dcterms:created xsi:type="dcterms:W3CDTF">2019-12-05T13:38:53Z</dcterms:created>
  <dcterms:modified xsi:type="dcterms:W3CDTF">2020-05-03T18:46:18Z</dcterms:modified>
</cp:coreProperties>
</file>