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7" r:id="rId3"/>
    <p:sldId id="278" r:id="rId4"/>
    <p:sldId id="263" r:id="rId5"/>
    <p:sldId id="262" r:id="rId6"/>
    <p:sldId id="266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4" r:id="rId16"/>
    <p:sldId id="275" r:id="rId17"/>
    <p:sldId id="276" r:id="rId18"/>
    <p:sldId id="279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5CF1-1556-4746-9B26-9E9A2333702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A463D-0DAA-4827-873F-9F270CB53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A463D-0DAA-4827-873F-9F270CB537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xmlns="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xmlns="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xmlns="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493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1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xmlns="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xmlns="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xmlns="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B09061E-C19F-4F07-A1CD-123D3E1DE607}"/>
              </a:ext>
            </a:extLst>
          </p:cNvPr>
          <p:cNvSpPr/>
          <p:nvPr userDrawn="1"/>
        </p:nvSpPr>
        <p:spPr>
          <a:xfrm>
            <a:off x="3023111" y="2448211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19" name="Picture 18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FA31B2A8-CB08-462F-B7BA-1D4FF2A92C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grpSp>
        <p:nvGrpSpPr>
          <p:cNvPr id="26" name="Group 2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xmlns="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36" name="Rectangle 35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3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32" name="Picture 31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08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F984-20D0-475F-95E8-BAD667F37A1D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po.int/patents/en/topics/integrated_circuit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wipo.int/ipadvantage/en/details.jsp?id=476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patents/en/topics/integrated_circuit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 </a:t>
            </a:r>
            <a:r>
              <a:rPr lang="th-TH" dirty="0" smtClean="0"/>
              <a:t>การคุ้มครองแผนผังวงจรรวม </a:t>
            </a:r>
            <a:br>
              <a:rPr lang="th-TH" dirty="0" smtClean="0"/>
            </a:br>
            <a:r>
              <a:rPr lang="th-TH" dirty="0" smtClean="0"/>
              <a:t>(</a:t>
            </a:r>
            <a:r>
              <a:rPr lang="en-US" dirty="0"/>
              <a:t>Protection of Integrated Circuits Topography</a:t>
            </a:r>
            <a:r>
              <a:rPr lang="th-TH" dirty="0" smtClean="0"/>
              <a:t>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F629E85-12F5-4709-A520-65BCDED65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3: </a:t>
            </a:r>
            <a:r>
              <a:rPr lang="th-TH"/>
              <a:t>ทรัพย์สินทาง</a:t>
            </a:r>
            <a:r>
              <a:rPr lang="th-TH" smtClean="0"/>
              <a:t>ปัญญา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ใครเป็นเจ้าของสิทธิ ของการ</a:t>
            </a:r>
            <a:r>
              <a:rPr lang="th-TH" dirty="0" smtClean="0"/>
              <a:t>ออกแบบผังวงจรรวม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ผู้รับ</a:t>
            </a:r>
            <a:r>
              <a:rPr lang="th-TH" dirty="0"/>
              <a:t>ผลประโยชน์ของ</a:t>
            </a:r>
            <a:r>
              <a:rPr lang="th-TH" dirty="0" smtClean="0"/>
              <a:t>การคุ้มครอง โดยทั่วไปคือ ผู้ที่ออกแบบแผนผัง </a:t>
            </a:r>
          </a:p>
          <a:p>
            <a:r>
              <a:rPr lang="th-TH" dirty="0" smtClean="0"/>
              <a:t>หาก</a:t>
            </a:r>
            <a:r>
              <a:rPr lang="th-TH" dirty="0"/>
              <a:t>การออกแบบถูกสร้างขึ้นในระหว่างการทำสัญญาจ้าง</a:t>
            </a:r>
            <a:r>
              <a:rPr lang="th-TH" dirty="0" smtClean="0"/>
              <a:t>งาน กฎหมายในหลายประเทศ กำหนดให้</a:t>
            </a:r>
            <a:r>
              <a:rPr lang="th-TH" dirty="0"/>
              <a:t>มีการโอนสิทธิ์โดยนัยไปยัง</a:t>
            </a:r>
            <a:r>
              <a:rPr lang="th-TH" dirty="0" smtClean="0"/>
              <a:t>นายจ้างได้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3594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กรอบกฎหมายระหว่าง</a:t>
            </a:r>
            <a:r>
              <a:rPr lang="th-TH" dirty="0" smtClean="0"/>
              <a:t>ประเทศ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สนธิสัญญา</a:t>
            </a:r>
            <a:r>
              <a:rPr lang="th-TH" dirty="0"/>
              <a:t>วอชิงตันว่าด้วยทรัพย์สินทางปัญญาในแง่ของวงจรรวม (</a:t>
            </a:r>
            <a:r>
              <a:rPr lang="en-US" dirty="0" err="1"/>
              <a:t>IPIC</a:t>
            </a:r>
            <a:r>
              <a:rPr lang="en-US" dirty="0"/>
              <a:t>) </a:t>
            </a:r>
            <a:r>
              <a:rPr lang="th-TH" dirty="0" smtClean="0"/>
              <a:t>นำมาใช้กับ ประเทศ</a:t>
            </a:r>
            <a:r>
              <a:rPr lang="th-TH" dirty="0"/>
              <a:t>สมาชิก </a:t>
            </a:r>
            <a:r>
              <a:rPr lang="en-US" dirty="0" err="1"/>
              <a:t>WIPO</a:t>
            </a:r>
            <a:r>
              <a:rPr lang="en-US" dirty="0"/>
              <a:t> </a:t>
            </a:r>
            <a:r>
              <a:rPr lang="th-TH" dirty="0"/>
              <a:t>ในปี 1989</a:t>
            </a:r>
          </a:p>
          <a:p>
            <a:r>
              <a:rPr lang="th-TH" dirty="0"/>
              <a:t>บทบัญญัติ</a:t>
            </a:r>
            <a:r>
              <a:rPr lang="th-TH" dirty="0" smtClean="0"/>
              <a:t>เหล่านี้เกี่ยวข้องกับ คำ</a:t>
            </a:r>
            <a:r>
              <a:rPr lang="th-TH" dirty="0"/>
              <a:t>จำกัดความของ "วงจรรวม" และ "การ</a:t>
            </a:r>
            <a:r>
              <a:rPr lang="th-TH" dirty="0" smtClean="0"/>
              <a:t>ออกแบบผัง (</a:t>
            </a:r>
            <a:r>
              <a:rPr lang="en-US" dirty="0" smtClean="0"/>
              <a:t>Topography</a:t>
            </a:r>
            <a:r>
              <a:rPr lang="th-TH" dirty="0" smtClean="0"/>
              <a:t>)" </a:t>
            </a:r>
            <a:r>
              <a:rPr lang="th-TH" dirty="0"/>
              <a:t>ข้อกำหนดสำหรับ</a:t>
            </a:r>
            <a:r>
              <a:rPr lang="th-TH" dirty="0" smtClean="0"/>
              <a:t>การคุ้มครอง สิทธิ</a:t>
            </a:r>
            <a:r>
              <a:rPr lang="th-TH" dirty="0"/>
              <a:t>เฉพาะที่</a:t>
            </a:r>
            <a:r>
              <a:rPr lang="th-TH" dirty="0" smtClean="0"/>
              <a:t>ได้รับ และข้อจำกัด การ</a:t>
            </a:r>
            <a:r>
              <a:rPr lang="th-TH" dirty="0"/>
              <a:t>แสวงหา</a:t>
            </a:r>
            <a:r>
              <a:rPr lang="th-TH" dirty="0" smtClean="0"/>
              <a:t>ประโยชน์ การจดทะเบียน และ</a:t>
            </a:r>
            <a:r>
              <a:rPr lang="th-TH" dirty="0"/>
              <a:t>การเปิดเผย </a:t>
            </a:r>
            <a:r>
              <a:rPr lang="th-TH" dirty="0" smtClean="0"/>
              <a:t>ข้อตกลง </a:t>
            </a:r>
            <a:r>
              <a:rPr lang="en-US" dirty="0" smtClean="0"/>
              <a:t>TRIPS </a:t>
            </a:r>
            <a:r>
              <a:rPr lang="th-TH" dirty="0" smtClean="0"/>
              <a:t>จัด</a:t>
            </a:r>
            <a:r>
              <a:rPr lang="th-TH" dirty="0"/>
              <a:t>ให้มีบทบัญญัติเพิ่มเติมใน</a:t>
            </a:r>
            <a:r>
              <a:rPr lang="th-TH" dirty="0" smtClean="0"/>
              <a:t>ขอบเขต และ</a:t>
            </a:r>
            <a:r>
              <a:rPr lang="th-TH" dirty="0"/>
              <a:t>ระยะเวลาของการคุ้มครองเพิ่มเติม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3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กรอบกฎหมายระหว่าง</a:t>
            </a:r>
            <a:r>
              <a:rPr lang="th-TH" dirty="0" smtClean="0"/>
              <a:t>ประเทศ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กรอบของกฎหมายสากล เปิด</a:t>
            </a:r>
            <a:r>
              <a:rPr lang="th-TH" dirty="0"/>
              <a:t>ให้ประเทศ</a:t>
            </a:r>
            <a:r>
              <a:rPr lang="th-TH" dirty="0" smtClean="0"/>
              <a:t>สมาชิกใช้รูปแบบ</a:t>
            </a:r>
            <a:r>
              <a:rPr lang="th-TH" dirty="0"/>
              <a:t>การคุ้มครองทางกฎหมายสำหรับการ</a:t>
            </a:r>
            <a:r>
              <a:rPr lang="th-TH" dirty="0" smtClean="0"/>
              <a:t>ออกแบบผังวงจร</a:t>
            </a:r>
            <a:r>
              <a:rPr lang="th-TH" dirty="0"/>
              <a:t>รวม</a:t>
            </a:r>
          </a:p>
          <a:p>
            <a:r>
              <a:rPr lang="th-TH" dirty="0"/>
              <a:t>ในประเทศส่วน</a:t>
            </a:r>
            <a:r>
              <a:rPr lang="th-TH" dirty="0" smtClean="0"/>
              <a:t>ใหญ่ มี</a:t>
            </a:r>
            <a:r>
              <a:rPr lang="th-TH" dirty="0"/>
              <a:t>กฎหมายพิเศษ </a:t>
            </a:r>
            <a:r>
              <a:rPr lang="th-TH" dirty="0" smtClean="0"/>
              <a:t>(</a:t>
            </a:r>
            <a:r>
              <a:rPr lang="en-US" dirty="0" smtClean="0"/>
              <a:t>sui</a:t>
            </a:r>
            <a:r>
              <a:rPr lang="th-TH" dirty="0" smtClean="0"/>
              <a:t> </a:t>
            </a:r>
            <a:r>
              <a:rPr lang="en-US" dirty="0" smtClean="0"/>
              <a:t>generis law) </a:t>
            </a:r>
            <a:r>
              <a:rPr lang="th-TH" dirty="0" smtClean="0"/>
              <a:t>ใช้กับการออกแบบผังวงจร</a:t>
            </a:r>
            <a:r>
              <a:rPr lang="th-TH" dirty="0"/>
              <a:t>รวม (</a:t>
            </a:r>
            <a:r>
              <a:rPr lang="th-TH" dirty="0" smtClean="0"/>
              <a:t>หรือ “</a:t>
            </a:r>
            <a:r>
              <a:rPr lang="en-US" dirty="0" smtClean="0"/>
              <a:t>Mask works</a:t>
            </a:r>
            <a:r>
              <a:rPr lang="th-TH" dirty="0" smtClean="0"/>
              <a:t>") </a:t>
            </a:r>
            <a:r>
              <a:rPr lang="th-TH" dirty="0"/>
              <a:t>อย่างไรก็ตามประเทศ</a:t>
            </a:r>
            <a:r>
              <a:rPr lang="th-TH" dirty="0" smtClean="0"/>
              <a:t>ต่างๆ อาจ</a:t>
            </a:r>
            <a:r>
              <a:rPr lang="th-TH" dirty="0"/>
              <a:t>ให้ความคุ้มครองการ</a:t>
            </a:r>
            <a:r>
              <a:rPr lang="th-TH" dirty="0" smtClean="0"/>
              <a:t>ออกแบบแผนผังของ</a:t>
            </a:r>
            <a:r>
              <a:rPr lang="th-TH" dirty="0"/>
              <a:t>วงจร</a:t>
            </a:r>
            <a:r>
              <a:rPr lang="th-TH" dirty="0" smtClean="0"/>
              <a:t>รวม ตาม</a:t>
            </a:r>
            <a:r>
              <a:rPr lang="th-TH" dirty="0"/>
              <a:t>กฎหมายว่า</a:t>
            </a:r>
            <a:r>
              <a:rPr lang="th-TH" dirty="0" smtClean="0"/>
              <a:t>ด้วย ลิขสิทธิ์ สิทธิบัตร อนุสิทธิบัตร การออกแบบผลิตภัณฑ์อุตสาหกรรม การ</a:t>
            </a:r>
            <a:r>
              <a:rPr lang="th-TH" dirty="0"/>
              <a:t>แข่งขันที่ไม่เป็น</a:t>
            </a:r>
            <a:r>
              <a:rPr lang="th-TH" dirty="0" smtClean="0"/>
              <a:t>ธรรม หรือ</a:t>
            </a:r>
            <a:r>
              <a:rPr lang="th-TH" dirty="0"/>
              <a:t>กฎหมายอื่น ๆ (หรือการรวมกันของกฎหมายเหล่านั้น)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การคุ้มครอง ใน</a:t>
            </a:r>
            <a:r>
              <a:rPr lang="th-TH" dirty="0"/>
              <a:t>หลาย ๆ </a:t>
            </a:r>
            <a:r>
              <a:rPr lang="th-TH" dirty="0" smtClean="0"/>
              <a:t>ประเทศ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กฎหมายของแต่ละประเทศ ให้</a:t>
            </a:r>
            <a:r>
              <a:rPr lang="th-TH" dirty="0"/>
              <a:t>ความคุ้มครองการออกแบบผังวงจร</a:t>
            </a:r>
            <a:r>
              <a:rPr lang="th-TH" dirty="0" smtClean="0"/>
              <a:t>รวม กับงานที่เกี่ยวข้องเฉพาะอาณา</a:t>
            </a:r>
            <a:r>
              <a:rPr lang="th-TH" dirty="0"/>
              <a:t>เขตของตน </a:t>
            </a:r>
            <a:r>
              <a:rPr lang="th-TH" dirty="0" smtClean="0"/>
              <a:t>ในหลายประเทศ</a:t>
            </a:r>
            <a:r>
              <a:rPr lang="th-TH" dirty="0"/>
              <a:t>ที่</a:t>
            </a:r>
            <a:r>
              <a:rPr lang="th-TH" dirty="0" smtClean="0"/>
              <a:t>จำเป็นจะต้องดำเนินการขอจดทะเบียนจึงจะได้รับสิทธิการคุ้มครอง ดังนั้นถ้าต้องการสิทธิในประเทศเหล่านั้นจะเป็นต้องยื่นขอจดทะเบียนแยกในแต่ละประเทศ ยกเว้นในบางประเทศ ได้รับสิทธิการคุ้มครองอัตโนมัติทันทีที่มีการแสวงหาประโยชน์ทาง</a:t>
            </a:r>
            <a:r>
              <a:rPr lang="th-TH" dirty="0"/>
              <a:t>การค้าครั้ง</a:t>
            </a:r>
            <a:r>
              <a:rPr lang="th-TH" dirty="0" smtClean="0"/>
              <a:t>แรก ที่</a:t>
            </a:r>
            <a:r>
              <a:rPr lang="th-TH" dirty="0"/>
              <a:t>ใดก็ได้ใน</a:t>
            </a:r>
            <a:r>
              <a:rPr lang="th-TH" dirty="0" smtClean="0"/>
              <a:t>โลก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ทำไมต้อง</a:t>
            </a:r>
            <a:r>
              <a:rPr lang="th-TH" dirty="0" smtClean="0"/>
              <a:t>คุ้มครองผังวงจร</a:t>
            </a:r>
            <a:r>
              <a:rPr lang="th-TH" dirty="0"/>
              <a:t>รวม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เนื่องจาก การส</a:t>
            </a:r>
            <a:r>
              <a:rPr lang="th-TH" dirty="0"/>
              <a:t>ร้างการ</a:t>
            </a:r>
            <a:r>
              <a:rPr lang="th-TH" dirty="0" smtClean="0"/>
              <a:t>ออกแบบผังวงจร</a:t>
            </a:r>
            <a:r>
              <a:rPr lang="th-TH" dirty="0"/>
              <a:t>รวม</a:t>
            </a:r>
            <a:r>
              <a:rPr lang="th-TH" dirty="0" smtClean="0"/>
              <a:t>นั้น เกี่ยวข้องกับการลงทุนที่ใช้เงินจำนวนมาก การคัดลอกแบบผังวงจรรวมดังกล่าว ใช้ค่าใช้จ่าย</a:t>
            </a:r>
            <a:r>
              <a:rPr lang="th-TH" dirty="0"/>
              <a:t>เพียงเล็กน้อย </a:t>
            </a:r>
            <a:r>
              <a:rPr lang="th-TH" dirty="0" smtClean="0"/>
              <a:t>การคัดลองอาจ</a:t>
            </a:r>
            <a:r>
              <a:rPr lang="th-TH" dirty="0"/>
              <a:t>ทำได้โดยการ</a:t>
            </a:r>
            <a:r>
              <a:rPr lang="th-TH" dirty="0" smtClean="0"/>
              <a:t>ถ่ายภาพ แต่</a:t>
            </a:r>
            <a:r>
              <a:rPr lang="th-TH" dirty="0"/>
              <a:t>ละชั้นของวงจร</a:t>
            </a:r>
            <a:r>
              <a:rPr lang="th-TH" dirty="0" smtClean="0"/>
              <a:t>รวม และ</a:t>
            </a:r>
            <a:r>
              <a:rPr lang="th-TH" dirty="0"/>
              <a:t>เตรียม</a:t>
            </a:r>
            <a:r>
              <a:rPr lang="th-TH" dirty="0" smtClean="0"/>
              <a:t>หน้ากาก(</a:t>
            </a:r>
            <a:r>
              <a:rPr lang="en-US" dirty="0" smtClean="0"/>
              <a:t>Masks</a:t>
            </a:r>
            <a:r>
              <a:rPr lang="th-TH" dirty="0" smtClean="0"/>
              <a:t>) สำหรับ</a:t>
            </a:r>
            <a:r>
              <a:rPr lang="th-TH" dirty="0"/>
              <a:t>การผลิตของวงจรรวมตาม</a:t>
            </a:r>
            <a:r>
              <a:rPr lang="th-TH" dirty="0" smtClean="0"/>
              <a:t>รูปที่ถ่ายไว้</a:t>
            </a:r>
            <a:endParaRPr lang="th-TH" dirty="0"/>
          </a:p>
          <a:p>
            <a:r>
              <a:rPr lang="th-TH" dirty="0"/>
              <a:t> </a:t>
            </a:r>
            <a:r>
              <a:rPr lang="th-TH" dirty="0" smtClean="0"/>
              <a:t>ค่าใช้จ่าย</a:t>
            </a:r>
            <a:r>
              <a:rPr lang="th-TH" dirty="0"/>
              <a:t>สูง</a:t>
            </a:r>
            <a:r>
              <a:rPr lang="th-TH" dirty="0" smtClean="0"/>
              <a:t>ในการออกแบบผัง และความง่ายใน</a:t>
            </a:r>
            <a:r>
              <a:rPr lang="th-TH" dirty="0"/>
              <a:t>การ</a:t>
            </a:r>
            <a:r>
              <a:rPr lang="th-TH" dirty="0" smtClean="0"/>
              <a:t>คัดลอกนั้น</a:t>
            </a:r>
            <a:r>
              <a:rPr lang="th-TH" dirty="0"/>
              <a:t>เป็นเหตุผล</a:t>
            </a:r>
            <a:r>
              <a:rPr lang="th-TH" dirty="0" smtClean="0"/>
              <a:t>หลักว่า</a:t>
            </a:r>
            <a:r>
              <a:rPr lang="th-TH" dirty="0"/>
              <a:t>ทำไมการ</a:t>
            </a:r>
            <a:r>
              <a:rPr lang="th-TH" dirty="0" smtClean="0"/>
              <a:t>ออกแบบผังจำเป็นต้อง</a:t>
            </a:r>
            <a:r>
              <a:rPr lang="th-TH" dirty="0"/>
              <a:t>มี</a:t>
            </a:r>
            <a:r>
              <a:rPr lang="th-TH" dirty="0" smtClean="0"/>
              <a:t>การคุ้มครอง เพื่อ</a:t>
            </a:r>
            <a:r>
              <a:rPr lang="th-TH" dirty="0"/>
              <a:t>ส่งเสริมการ</a:t>
            </a:r>
            <a:r>
              <a:rPr lang="th-TH" dirty="0" smtClean="0"/>
              <a:t>ลงทุน และ</a:t>
            </a:r>
            <a:r>
              <a:rPr lang="th-TH" dirty="0"/>
              <a:t>นวัตกรรมที่ยั่งยืน</a:t>
            </a:r>
            <a:r>
              <a:rPr lang="th-TH" dirty="0" smtClean="0"/>
              <a:t>ในด้านนี้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8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ทำไม</a:t>
            </a:r>
            <a:r>
              <a:rPr lang="th-TH" dirty="0"/>
              <a:t>ต้อง</a:t>
            </a:r>
            <a:r>
              <a:rPr lang="th-TH" dirty="0" smtClean="0"/>
              <a:t>คุ้มครองผังวงจร</a:t>
            </a:r>
            <a:r>
              <a:rPr lang="th-TH" dirty="0"/>
              <a:t>รวม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สิทธิเฉพาะของการออกแบบผังวงจรรวม มี</a:t>
            </a:r>
            <a:r>
              <a:rPr lang="th-TH" dirty="0"/>
              <a:t>จุดประสงค์เพื่อส่งเสริมความคิด</a:t>
            </a:r>
            <a:r>
              <a:rPr lang="th-TH" dirty="0" smtClean="0"/>
              <a:t>สร้างสรรค์ ดังนั้นเป็นไปได้ที่ยอมให้ทำ “วิศวกรรมย้อนกลับ(</a:t>
            </a:r>
            <a:r>
              <a:rPr lang="en-US" dirty="0"/>
              <a:t>R</a:t>
            </a:r>
            <a:r>
              <a:rPr lang="en-US" dirty="0" smtClean="0"/>
              <a:t>everse Engineering</a:t>
            </a:r>
            <a:r>
              <a:rPr lang="th-TH" dirty="0" smtClean="0"/>
              <a:t>)” </a:t>
            </a:r>
            <a:r>
              <a:rPr lang="th-TH" dirty="0"/>
              <a:t>โดย</a:t>
            </a:r>
            <a:r>
              <a:rPr lang="th-TH" dirty="0" smtClean="0"/>
              <a:t>ผู้อื่น เพื่อ</a:t>
            </a:r>
            <a:r>
              <a:rPr lang="th-TH" dirty="0"/>
              <a:t>วัตถุประสงค์ในการ</a:t>
            </a:r>
            <a:r>
              <a:rPr lang="th-TH" dirty="0" smtClean="0"/>
              <a:t>ประเมิน การวิเคราะห์ การวิจัย หรือ</a:t>
            </a:r>
            <a:r>
              <a:rPr lang="th-TH" dirty="0"/>
              <a:t>การ</a:t>
            </a:r>
            <a:r>
              <a:rPr lang="th-TH" dirty="0" smtClean="0"/>
              <a:t>สอน เหตุผลคือเพื่อการ</a:t>
            </a:r>
            <a:r>
              <a:rPr lang="th-TH" dirty="0"/>
              <a:t>ปรับปรุงวงจรรวมที่มีอยู่ </a:t>
            </a:r>
            <a:r>
              <a:rPr lang="th-TH" dirty="0" smtClean="0"/>
              <a:t>และความ</a:t>
            </a:r>
            <a:r>
              <a:rPr lang="th-TH" dirty="0"/>
              <a:t>เข้ากันได้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/>
              <a:t>ความแตกต่างกับการคุ้มครองในรูปแบบอื่น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การออกแบบผังวงจรรวม ไม่</a:t>
            </a:r>
            <a:r>
              <a:rPr lang="th-TH" dirty="0"/>
              <a:t>ถือว่าเป็นการ</a:t>
            </a:r>
            <a:r>
              <a:rPr lang="th-TH" dirty="0" smtClean="0"/>
              <a:t>ออกแบบผลิตภัณฑ์อุตสาหกรรม เนื่องจาก</a:t>
            </a:r>
            <a:r>
              <a:rPr lang="th-TH" dirty="0"/>
              <a:t>ไม่ได้กำหนดลักษณะภายนอกของวงจรรวม แต่เป็นการระบุตำแหน่งทางกายภาพภายในวงจร</a:t>
            </a:r>
            <a:r>
              <a:rPr lang="th-TH" dirty="0" smtClean="0"/>
              <a:t>รวมของ</a:t>
            </a:r>
            <a:r>
              <a:rPr lang="th-TH" dirty="0"/>
              <a:t>แต่ละ</a:t>
            </a:r>
            <a:r>
              <a:rPr lang="th-TH" dirty="0" smtClean="0"/>
              <a:t>องค์ประกอบ ด้วยการทำงานทางอิเล็กทรอนิกส์</a:t>
            </a:r>
            <a:endParaRPr lang="th-TH" dirty="0"/>
          </a:p>
          <a:p>
            <a:r>
              <a:rPr lang="th-TH" dirty="0"/>
              <a:t>การ</a:t>
            </a:r>
            <a:r>
              <a:rPr lang="th-TH" dirty="0" smtClean="0"/>
              <a:t>ออกแบบผังวงจร</a:t>
            </a:r>
            <a:r>
              <a:rPr lang="th-TH" dirty="0"/>
              <a:t>รวมนั้นไม่ใช่สิ่งประดิษฐ์ที่จดสิทธิบัตร</a:t>
            </a:r>
            <a:r>
              <a:rPr lang="th-TH" dirty="0" smtClean="0"/>
              <a:t>ได้ เพราะ</a:t>
            </a:r>
            <a:r>
              <a:rPr lang="th-TH" dirty="0"/>
              <a:t>กา</a:t>
            </a:r>
            <a:r>
              <a:rPr lang="th-TH" dirty="0" smtClean="0"/>
              <a:t>รออกแบบผัง มักจะ</a:t>
            </a:r>
            <a:r>
              <a:rPr lang="th-TH" dirty="0"/>
              <a:t>ไม่เกี่ยวข้องกับขั้นตอนการ</a:t>
            </a:r>
            <a:r>
              <a:rPr lang="th-TH" dirty="0" smtClean="0"/>
              <a:t>ประดิษฐ์ แม้ว่า</a:t>
            </a:r>
            <a:r>
              <a:rPr lang="th-TH" dirty="0"/>
              <a:t>มันจะต้องอาศัย</a:t>
            </a:r>
            <a:r>
              <a:rPr lang="th-TH" dirty="0" smtClean="0"/>
              <a:t>ผู้เชี่ยวชาญอย่างมาก </a:t>
            </a:r>
            <a:r>
              <a:rPr lang="th-TH" dirty="0"/>
              <a:t>สาระสำคัญของ</a:t>
            </a:r>
            <a:r>
              <a:rPr lang="th-TH" dirty="0" smtClean="0"/>
              <a:t>การคุ้มครองการออกแบบผัง ไม่ครอบคลุมถึงลักษณะการสร้างสรรค์ หรือ</a:t>
            </a:r>
            <a:r>
              <a:rPr lang="th-TH" dirty="0"/>
              <a:t>การทำงานของ</a:t>
            </a:r>
            <a:r>
              <a:rPr lang="th-TH" dirty="0" smtClean="0"/>
              <a:t>ผลิตภัณฑ์ หรือกระบวนการผลิตผลิตภัณฑ์ </a:t>
            </a:r>
            <a:r>
              <a:rPr lang="th-TH" dirty="0"/>
              <a:t>แต่ครอบคลุมการออกแบบดั้งเดิมของ</a:t>
            </a:r>
            <a:r>
              <a:rPr lang="th-TH" dirty="0" smtClean="0"/>
              <a:t>การจัดตำแหน่งแบบ</a:t>
            </a:r>
            <a:r>
              <a:rPr lang="th-TH" dirty="0"/>
              <a:t>สาม</a:t>
            </a:r>
            <a:r>
              <a:rPr lang="th-TH" dirty="0" smtClean="0"/>
              <a:t>มิติเท่านั้น แต่ก็เป็นผลของความพยายามทาง</a:t>
            </a:r>
            <a:r>
              <a:rPr lang="th-TH" dirty="0"/>
              <a:t>ปัญญา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ความแตกต่างกับการคุ้มครองใน</a:t>
            </a:r>
            <a:r>
              <a:rPr lang="th-TH" dirty="0"/>
              <a:t>รูปแบบ</a:t>
            </a:r>
            <a:r>
              <a:rPr lang="th-TH" dirty="0" smtClean="0"/>
              <a:t>อื่น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นอกจากนี้ การ</a:t>
            </a:r>
            <a:r>
              <a:rPr lang="th-TH" dirty="0"/>
              <a:t>คุ้มครอง</a:t>
            </a:r>
            <a:r>
              <a:rPr lang="th-TH" dirty="0" smtClean="0"/>
              <a:t>ลิขสิทธิ์ อาจไม่สามารถบังคับใช้กับการออกแบบผังวงจรรวม หากกฎหมายของประเทศนั้น พิจารณา</a:t>
            </a:r>
            <a:r>
              <a:rPr lang="th-TH" dirty="0"/>
              <a:t>ว่าการ</a:t>
            </a:r>
            <a:r>
              <a:rPr lang="th-TH" dirty="0" smtClean="0"/>
              <a:t>ออกแบบผัง ไม่</a:t>
            </a:r>
            <a:r>
              <a:rPr lang="th-TH" dirty="0"/>
              <a:t>สามารถมี</a:t>
            </a:r>
            <a:r>
              <a:rPr lang="th-TH" dirty="0" smtClean="0"/>
              <a:t>ลิขสิทธิ์ หรือ</a:t>
            </a:r>
            <a:r>
              <a:rPr lang="th-TH" dirty="0"/>
              <a:t>แนวคิดที่เกี่ยวข้องกับการคุ้มครองลิขสิทธิ์อาจกว้าง</a:t>
            </a:r>
            <a:r>
              <a:rPr lang="th-TH" dirty="0" smtClean="0"/>
              <a:t>เกินกว่าที่</a:t>
            </a:r>
            <a:r>
              <a:rPr lang="th-TH" dirty="0"/>
              <a:t>จะให้ความคุ้มครองเฉพาะการ</a:t>
            </a:r>
            <a:r>
              <a:rPr lang="th-TH" dirty="0" smtClean="0"/>
              <a:t>ออกแบบผัง และสิ่งอื่นที่เกี่ยวข้อง รวมถึงวงจรรวมด้วย</a:t>
            </a:r>
            <a:endParaRPr lang="th-TH" dirty="0"/>
          </a:p>
          <a:p>
            <a:r>
              <a:rPr lang="th-TH" dirty="0" smtClean="0"/>
              <a:t>เพื่อคุ้มครองทรัพย์สิน</a:t>
            </a:r>
            <a:r>
              <a:rPr lang="th-TH" dirty="0"/>
              <a:t>ทางปัญญาอย่างมี</a:t>
            </a:r>
            <a:r>
              <a:rPr lang="th-TH" dirty="0" smtClean="0"/>
              <a:t>ประสิทธิภาพ พิจารณาจากเหตุผล</a:t>
            </a:r>
            <a:r>
              <a:rPr lang="th-TH" smtClean="0"/>
              <a:t>ข้างต้น วงจร</a:t>
            </a:r>
            <a:r>
              <a:rPr lang="th-TH" dirty="0" smtClean="0"/>
              <a:t>รวม และ ส่วนต่าง </a:t>
            </a:r>
            <a:r>
              <a:rPr lang="th-TH" dirty="0"/>
              <a:t>ๆ ของวงจร</a:t>
            </a:r>
            <a:r>
              <a:rPr lang="th-TH" dirty="0" smtClean="0"/>
              <a:t>รวม จึงควรได้รับ</a:t>
            </a:r>
            <a:r>
              <a:rPr lang="th-TH" dirty="0"/>
              <a:t>การ</a:t>
            </a:r>
            <a:r>
              <a:rPr lang="th-TH"/>
              <a:t>คุ้มครอง</a:t>
            </a:r>
            <a:r>
              <a:rPr lang="th-TH" smtClean="0"/>
              <a:t>โดยสิทธิ</a:t>
            </a:r>
            <a:r>
              <a:rPr lang="th-TH" dirty="0"/>
              <a:t>ทรัพย์สินทาง</a:t>
            </a:r>
            <a:r>
              <a:rPr lang="th-TH" dirty="0" smtClean="0"/>
              <a:t>ปัญญา</a:t>
            </a:r>
            <a:r>
              <a:rPr lang="th-TH" dirty="0"/>
              <a:t> </a:t>
            </a:r>
            <a:r>
              <a:rPr lang="th-TH" dirty="0" smtClean="0"/>
              <a:t>อีกประเภทหนึ่งเพื่อให้เกิดความสมบูรณ์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598"/>
            <a:ext cx="9913041" cy="888031"/>
          </a:xfrm>
        </p:spPr>
        <p:txBody>
          <a:bodyPr>
            <a:noAutofit/>
          </a:bodyPr>
          <a:lstStyle/>
          <a:p>
            <a:r>
              <a:rPr lang="th-TH" sz="2800" dirty="0" smtClean="0"/>
              <a:t>กรณีศึกษา </a:t>
            </a:r>
            <a:r>
              <a:rPr lang="en-US" sz="2800" dirty="0" smtClean="0"/>
              <a:t>#1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Containing the Food of our Future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6" y="5521121"/>
            <a:ext cx="6107865" cy="3571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hlinkClick r:id="rId2"/>
              </a:rPr>
              <a:t>https://www.wipo.int/ipadvantage/en/details.jsp?id=4763</a:t>
            </a:r>
            <a:endParaRPr lang="en-US" sz="16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436627" y="1778341"/>
          <a:ext cx="7456798" cy="2262500"/>
        </p:xfrm>
        <a:graphic>
          <a:graphicData uri="http://schemas.openxmlformats.org/drawingml/2006/table">
            <a:tbl>
              <a:tblPr/>
              <a:tblGrid>
                <a:gridCol w="2777089">
                  <a:extLst>
                    <a:ext uri="{9D8B030D-6E8A-4147-A177-3AD203B41FA5}">
                      <a16:colId xmlns="" xmlns:a16="http://schemas.microsoft.com/office/drawing/2014/main" val="667920475"/>
                    </a:ext>
                  </a:extLst>
                </a:gridCol>
                <a:gridCol w="4679709">
                  <a:extLst>
                    <a:ext uri="{9D8B030D-6E8A-4147-A177-3AD203B41FA5}">
                      <a16:colId xmlns="" xmlns:a16="http://schemas.microsoft.com/office/drawing/2014/main" val="3650135869"/>
                    </a:ext>
                  </a:extLst>
                </a:gridCol>
              </a:tblGrid>
              <a:tr h="29897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Name</a:t>
                      </a:r>
                      <a:r>
                        <a:rPr lang="en-US" dirty="0">
                          <a:effectLst/>
                        </a:rPr>
                        <a:t>:</a:t>
                      </a:r>
                    </a:p>
                  </a:txBody>
                  <a:tcPr marL="152400" marR="152400" marT="76200" marB="762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Promens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Dalvik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Ehf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19508472"/>
                  </a:ext>
                </a:extLst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Country / Territory</a:t>
                      </a:r>
                      <a:r>
                        <a:rPr lang="en-US" dirty="0">
                          <a:effectLst/>
                        </a:rPr>
                        <a:t>:</a:t>
                      </a:r>
                    </a:p>
                  </a:txBody>
                  <a:tcPr marL="152400" marR="152400" marT="76200" marB="762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Iceland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2118490"/>
                  </a:ext>
                </a:extLst>
              </a:tr>
              <a:tr h="298973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IP right(s)</a:t>
                      </a:r>
                      <a:r>
                        <a:rPr lang="en-US">
                          <a:effectLst/>
                        </a:rPr>
                        <a:t>:</a:t>
                      </a:r>
                    </a:p>
                  </a:txBody>
                  <a:tcPr marL="152400" marR="152400" marT="76200" marB="762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Circuits, Trademarks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0050874"/>
                  </a:ext>
                </a:extLst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en-US" b="1">
                          <a:effectLst/>
                        </a:rPr>
                        <a:t>Date of publication</a:t>
                      </a:r>
                      <a:r>
                        <a:rPr lang="en-US">
                          <a:effectLst/>
                        </a:rPr>
                        <a:t>:</a:t>
                      </a:r>
                    </a:p>
                  </a:txBody>
                  <a:tcPr marL="152400" marR="152400" marT="76200" marB="762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24, 2014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5800843"/>
                  </a:ext>
                </a:extLst>
              </a:tr>
              <a:tr h="298973">
                <a:tc>
                  <a:txBody>
                    <a:bodyPr/>
                    <a:lstStyle/>
                    <a:p>
                      <a:pPr algn="l" fontAlgn="t"/>
                      <a:r>
                        <a:rPr lang="en-US" b="1" dirty="0">
                          <a:effectLst/>
                        </a:rPr>
                        <a:t>Last update</a:t>
                      </a:r>
                      <a:r>
                        <a:rPr lang="en-US" dirty="0">
                          <a:effectLst/>
                        </a:rPr>
                        <a:t>:</a:t>
                      </a:r>
                    </a:p>
                  </a:txBody>
                  <a:tcPr marL="152400" marR="152400" marT="76200" marB="76200">
                    <a:lnL>
                      <a:noFill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12, 2015</a:t>
                      </a:r>
                      <a:endParaRPr lang="en-US" dirty="0">
                        <a:effectLst/>
                      </a:endParaRPr>
                    </a:p>
                  </a:txBody>
                  <a:tcPr marL="152400" marR="1524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6435350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2024" y="1687605"/>
            <a:ext cx="3583305" cy="29383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22024" y="4592424"/>
            <a:ext cx="37181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The company's innovative container, a subject of a </a:t>
            </a:r>
            <a:r>
              <a:rPr lang="en-US" sz="1000" dirty="0" err="1"/>
              <a:t>PCT</a:t>
            </a:r>
            <a:r>
              <a:rPr lang="en-US" sz="1000" dirty="0"/>
              <a:t> </a:t>
            </a:r>
            <a:r>
              <a:rPr lang="en-US" sz="1000" dirty="0" smtClean="0"/>
              <a:t>application </a:t>
            </a:r>
            <a:br>
              <a:rPr lang="en-US" sz="1000" dirty="0" smtClean="0"/>
            </a:br>
            <a:r>
              <a:rPr lang="en-US" sz="1000" dirty="0" smtClean="0"/>
              <a:t>(Image</a:t>
            </a:r>
            <a:r>
              <a:rPr lang="en-US" sz="1000" dirty="0"/>
              <a:t>: </a:t>
            </a:r>
            <a:r>
              <a:rPr lang="en-US" sz="1000" dirty="0" err="1"/>
              <a:t>PATENTSCOPE</a:t>
            </a:r>
            <a:r>
              <a:rPr lang="en-US" sz="1000" dirty="0"/>
              <a:t>/</a:t>
            </a:r>
            <a:r>
              <a:rPr lang="en-US" sz="1000" dirty="0" err="1"/>
              <a:t>WO2007054980</a:t>
            </a:r>
            <a:r>
              <a:rPr lang="en-US" sz="1000" dirty="0"/>
              <a:t>)</a:t>
            </a:r>
            <a:endParaRPr lang="th-TH" sz="1000" dirty="0"/>
          </a:p>
        </p:txBody>
      </p:sp>
    </p:spTree>
    <p:extLst>
      <p:ext uri="{BB962C8B-B14F-4D97-AF65-F5344CB8AC3E}">
        <p14:creationId xmlns:p14="http://schemas.microsoft.com/office/powerpoint/2010/main" val="233333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เนื้อหา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528193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การออกแบบแผนผัง </a:t>
            </a:r>
            <a:r>
              <a:rPr lang="th-TH" dirty="0"/>
              <a:t>(</a:t>
            </a:r>
            <a:r>
              <a:rPr lang="en-US" dirty="0"/>
              <a:t>Topographies) </a:t>
            </a:r>
            <a:r>
              <a:rPr lang="th-TH" dirty="0"/>
              <a:t>ของวงจรรวม</a:t>
            </a:r>
          </a:p>
          <a:p>
            <a:r>
              <a:rPr lang="th-TH" dirty="0"/>
              <a:t>การ</a:t>
            </a:r>
            <a:r>
              <a:rPr lang="th-TH" dirty="0" smtClean="0"/>
              <a:t>ออกแบบแผนผังชนิดใดบ้าง ที่</a:t>
            </a:r>
            <a:r>
              <a:rPr lang="th-TH" dirty="0"/>
              <a:t>มีสิทธิ์ได้รับความคุ้มครอง</a:t>
            </a:r>
          </a:p>
          <a:p>
            <a:r>
              <a:rPr lang="th-TH" dirty="0"/>
              <a:t>วงจรรวมคืออะไรและอะไรคือความหมายของการ</a:t>
            </a:r>
            <a:r>
              <a:rPr lang="th-TH" dirty="0" smtClean="0"/>
              <a:t>ออกแบบผังหรือ “</a:t>
            </a:r>
            <a:r>
              <a:rPr lang="en-US" dirty="0" smtClean="0"/>
              <a:t>Topography</a:t>
            </a:r>
            <a:r>
              <a:rPr lang="th-TH" dirty="0" smtClean="0"/>
              <a:t>”?</a:t>
            </a:r>
            <a:endParaRPr lang="th-TH" dirty="0"/>
          </a:p>
          <a:p>
            <a:r>
              <a:rPr lang="th-TH" dirty="0" smtClean="0"/>
              <a:t>ระยะเวลาการคุ้มครองการออกแบบผังวงจรรวม นาน</a:t>
            </a:r>
            <a:r>
              <a:rPr lang="th-TH" dirty="0"/>
              <a:t>เท่าใด</a:t>
            </a:r>
          </a:p>
          <a:p>
            <a:r>
              <a:rPr lang="th-TH" dirty="0" smtClean="0"/>
              <a:t>จะคุ้มครองการออกแบบผังวงจร</a:t>
            </a:r>
            <a:r>
              <a:rPr lang="th-TH" dirty="0"/>
              <a:t>รวมได้อย่างไร</a:t>
            </a:r>
          </a:p>
          <a:p>
            <a:r>
              <a:rPr lang="th-TH" dirty="0"/>
              <a:t>ใครเป็นเจ้าของ</a:t>
            </a:r>
            <a:r>
              <a:rPr lang="th-TH" dirty="0" smtClean="0"/>
              <a:t>สิทธิ ของการออกแบบผังวงจร</a:t>
            </a:r>
            <a:r>
              <a:rPr lang="th-TH" dirty="0"/>
              <a:t>รวม</a:t>
            </a:r>
          </a:p>
          <a:p>
            <a:r>
              <a:rPr lang="th-TH" dirty="0"/>
              <a:t>กรอบกฎหมายระหว่างประเทศสำหรับการปกป้องแบบ</a:t>
            </a:r>
            <a:r>
              <a:rPr lang="th-TH" dirty="0" smtClean="0"/>
              <a:t>ผังวงจรรวม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56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เนื้อหา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528193"/>
          </a:xfrm>
        </p:spPr>
        <p:txBody>
          <a:bodyPr>
            <a:normAutofit/>
          </a:bodyPr>
          <a:lstStyle/>
          <a:p>
            <a:r>
              <a:rPr lang="th-TH" dirty="0" smtClean="0"/>
              <a:t>จะคุ้มครองการออกแบบผังวงจรรวม ในหลาย ๆ ประเทศได้อย่างไร</a:t>
            </a:r>
            <a:endParaRPr lang="th-TH" dirty="0"/>
          </a:p>
          <a:p>
            <a:r>
              <a:rPr lang="th-TH" dirty="0"/>
              <a:t>ทำไม</a:t>
            </a:r>
            <a:r>
              <a:rPr lang="th-TH" dirty="0" smtClean="0"/>
              <a:t>ต้องคุ้มครอง ผังวงจร</a:t>
            </a:r>
            <a:r>
              <a:rPr lang="th-TH" dirty="0"/>
              <a:t>รวม</a:t>
            </a:r>
          </a:p>
          <a:p>
            <a:r>
              <a:rPr lang="th-TH" dirty="0"/>
              <a:t>อะไรคือความแตกต่างที่สำคัญระหว่าง</a:t>
            </a:r>
            <a:r>
              <a:rPr lang="th-TH" dirty="0" smtClean="0"/>
              <a:t>การคุ้มครองออกแบบผังวงจร</a:t>
            </a:r>
            <a:r>
              <a:rPr lang="th-TH" dirty="0"/>
              <a:t>รวมและ</a:t>
            </a:r>
            <a:r>
              <a:rPr lang="th-TH" dirty="0" smtClean="0"/>
              <a:t>การคุ้มครองทรัพย์สินทางปัญญาใน</a:t>
            </a:r>
            <a:r>
              <a:rPr lang="th-TH" dirty="0"/>
              <a:t>รูปแบบอื่น</a:t>
            </a:r>
            <a:r>
              <a:rPr lang="th-TH" dirty="0" smtClean="0"/>
              <a:t>?</a:t>
            </a:r>
          </a:p>
          <a:p>
            <a:r>
              <a:rPr lang="th-TH" smtClean="0"/>
              <a:t>กรณีศึกษา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</a:t>
            </a:r>
            <a:r>
              <a:rPr lang="th-TH" dirty="0" smtClean="0"/>
              <a:t>ออกแบบผังวงจร</a:t>
            </a:r>
            <a:r>
              <a:rPr lang="th-TH" dirty="0"/>
              <a:t>รวม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วงจร</a:t>
            </a:r>
            <a:r>
              <a:rPr lang="th-TH" dirty="0"/>
              <a:t>รวม - ที่รู้จักกันทั่วไปว่า "ชิป" หรือ "ไมโครชิป" - เป็นวงจรอิเล็กทรอนิกส์ที่ส่วนประกอบทั้งหมด (</a:t>
            </a:r>
            <a:r>
              <a:rPr lang="th-TH" dirty="0" smtClean="0"/>
              <a:t>ทรานซิสเตอร์ ไดโอด และ</a:t>
            </a:r>
            <a:r>
              <a:rPr lang="th-TH" dirty="0"/>
              <a:t>ตัวต้านทาน) ได้รับการ</a:t>
            </a:r>
            <a:r>
              <a:rPr lang="th-TH" dirty="0" smtClean="0"/>
              <a:t>ประกอบ</a:t>
            </a:r>
            <a:r>
              <a:rPr lang="th-TH" dirty="0"/>
              <a:t> </a:t>
            </a:r>
            <a:r>
              <a:rPr lang="th-TH" dirty="0" smtClean="0"/>
              <a:t>บน</a:t>
            </a:r>
            <a:r>
              <a:rPr lang="th-TH" dirty="0"/>
              <a:t>พื้นผิว</a:t>
            </a:r>
            <a:r>
              <a:rPr lang="th-TH" dirty="0" smtClean="0"/>
              <a:t>ของวัสดุกึ่งตัวนำบาง </a:t>
            </a:r>
            <a:r>
              <a:rPr lang="th-TH" dirty="0"/>
              <a:t>ๆ </a:t>
            </a:r>
            <a:r>
              <a:rPr lang="th-TH" dirty="0" smtClean="0"/>
              <a:t>(ซิลิคอน </a:t>
            </a:r>
            <a:r>
              <a:rPr lang="th-TH" dirty="0"/>
              <a:t>)</a:t>
            </a:r>
          </a:p>
          <a:p>
            <a:r>
              <a:rPr lang="th-TH" dirty="0"/>
              <a:t>วงจรรวม</a:t>
            </a:r>
            <a:r>
              <a:rPr lang="th-TH" dirty="0" smtClean="0"/>
              <a:t>เป็นส่วนประกอบที่สำคัญสำหรับ</a:t>
            </a:r>
            <a:r>
              <a:rPr lang="th-TH" dirty="0"/>
              <a:t>ผลิตภัณฑ์เครื่องใช้ไฟฟ้าที่</a:t>
            </a:r>
            <a:r>
              <a:rPr lang="th-TH" dirty="0" smtClean="0"/>
              <a:t>หลากหลาย รวมถึง</a:t>
            </a:r>
            <a:r>
              <a:rPr lang="th-TH" dirty="0"/>
              <a:t>สิ่งของที่ใช้ใน</a:t>
            </a:r>
            <a:r>
              <a:rPr lang="th-TH" dirty="0" smtClean="0"/>
              <a:t>ชีวิตประจำวัน เช่นนาฬิกา เครื่อง</a:t>
            </a:r>
            <a:r>
              <a:rPr lang="th-TH" dirty="0"/>
              <a:t>ซัก</a:t>
            </a:r>
            <a:r>
              <a:rPr lang="th-TH" dirty="0" smtClean="0"/>
              <a:t>ผ้า และรถยนต์ รวมถึง</a:t>
            </a:r>
            <a:r>
              <a:rPr lang="th-TH" dirty="0"/>
              <a:t>คอมพิวเตอร์ที่</a:t>
            </a:r>
            <a:r>
              <a:rPr lang="th-TH" dirty="0" smtClean="0"/>
              <a:t>ทันสมัย สมาร์ทโฟน และ</a:t>
            </a:r>
            <a:r>
              <a:rPr lang="th-TH" dirty="0"/>
              <a:t>อุปกรณ์ดิจิตอลอื่น ๆ การพัฒนารูปแบบนวัตกรรมขอ</a:t>
            </a:r>
            <a:r>
              <a:rPr lang="th-TH" dirty="0" smtClean="0"/>
              <a:t>งการออกแบบผังวงจร</a:t>
            </a:r>
            <a:r>
              <a:rPr lang="th-TH" dirty="0"/>
              <a:t>รวมเป็นสิ่งสำคัญสำหรับการผลิตอุปกรณ์ดิจิตอลขนาดเล็กที่</a:t>
            </a:r>
            <a:r>
              <a:rPr lang="th-TH" dirty="0" smtClean="0"/>
              <a:t>มีการทำงานที่หลากหลาย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6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การออกแบบผังวงจรรวม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ในขณะ</a:t>
            </a:r>
            <a:r>
              <a:rPr lang="th-TH" dirty="0"/>
              <a:t>ที่การสร้างการ</a:t>
            </a:r>
            <a:r>
              <a:rPr lang="th-TH" dirty="0" smtClean="0"/>
              <a:t>ออกแบบผังใหม่มักจะต้องมีการลงทุนจำนวนมากทั้ง</a:t>
            </a:r>
            <a:r>
              <a:rPr lang="th-TH" dirty="0"/>
              <a:t>ในด้านการเงินและในแง่ของ</a:t>
            </a:r>
            <a:r>
              <a:rPr lang="th-TH" dirty="0" smtClean="0"/>
              <a:t>เวลา ต้องใช้ผู้ที่มีความเชี่ยวชาญสูง</a:t>
            </a:r>
            <a:r>
              <a:rPr lang="th-TH" dirty="0" smtClean="0"/>
              <a:t>พอ</a:t>
            </a:r>
          </a:p>
          <a:p>
            <a:r>
              <a:rPr lang="th-TH" dirty="0" smtClean="0"/>
              <a:t>แต่</a:t>
            </a:r>
            <a:r>
              <a:rPr lang="th-TH" dirty="0" smtClean="0"/>
              <a:t>การ</a:t>
            </a:r>
            <a:r>
              <a:rPr lang="th-TH" dirty="0"/>
              <a:t>คัดลอกการ</a:t>
            </a:r>
            <a:r>
              <a:rPr lang="th-TH" dirty="0" smtClean="0"/>
              <a:t>ออกแบบผังอาจมีค่าใช้จ่ายเพียงเล็กน้อยเมื่อเทียบกับ ต้นฉบับที่ต้องจ่ายเงินไป </a:t>
            </a:r>
            <a:endParaRPr lang="th-TH" dirty="0" smtClean="0"/>
          </a:p>
          <a:p>
            <a:r>
              <a:rPr lang="th-TH" dirty="0" smtClean="0"/>
              <a:t>เพื่อ</a:t>
            </a:r>
            <a:r>
              <a:rPr lang="th-TH" dirty="0"/>
              <a:t>ป้องกันการคัดลอกการ</a:t>
            </a:r>
            <a:r>
              <a:rPr lang="th-TH" dirty="0" smtClean="0"/>
              <a:t>ออกแบบผังโดย</a:t>
            </a:r>
            <a:r>
              <a:rPr lang="th-TH" dirty="0"/>
              <a:t>ไม่ได้รับ</a:t>
            </a:r>
            <a:r>
              <a:rPr lang="th-TH" dirty="0" smtClean="0"/>
              <a:t>อนุญาต และ</a:t>
            </a:r>
            <a:r>
              <a:rPr lang="th-TH" dirty="0"/>
              <a:t>เพื่อสร้างแรงจูงใจสำหรับการลงทุนใน</a:t>
            </a:r>
            <a:r>
              <a:rPr lang="th-TH" dirty="0" smtClean="0"/>
              <a:t>ด้านการออกแบบผังวงจรรวม ควรได้รับ</a:t>
            </a:r>
            <a:r>
              <a:rPr lang="th-TH" dirty="0"/>
              <a:t>การ</a:t>
            </a:r>
            <a:r>
              <a:rPr lang="th-TH" dirty="0" smtClean="0"/>
              <a:t>คุ้มครองในรูปแบบเฉพาะ (</a:t>
            </a:r>
            <a:r>
              <a:rPr lang="en-US" dirty="0" smtClean="0"/>
              <a:t>sui generis) </a:t>
            </a:r>
            <a:r>
              <a:rPr lang="th-TH" dirty="0" smtClean="0"/>
              <a:t>ภายใต้</a:t>
            </a:r>
            <a:r>
              <a:rPr lang="th-TH" dirty="0"/>
              <a:t>ระบบทรัพย์สินทาง</a:t>
            </a:r>
            <a:r>
              <a:rPr lang="th-TH" dirty="0" smtClean="0"/>
              <a:t>ปัญญา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</a:t>
            </a:r>
            <a:r>
              <a:rPr lang="th-TH" dirty="0" smtClean="0"/>
              <a:t>ออกแบบผัง ลักษณะใดที่</a:t>
            </a:r>
            <a:r>
              <a:rPr lang="th-TH" dirty="0"/>
              <a:t>มีสิทธิ์ได้รับความคุ้มครอง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การออกแบบผังวงจรรวม สามารถได้รับการคุ้มครอง หาก</a:t>
            </a:r>
            <a:r>
              <a:rPr lang="th-TH" dirty="0"/>
              <a:t>เป็นต้นฉบับในแง่ที่ว่าเป็นผลมาจากความพยายามทาง</a:t>
            </a:r>
            <a:r>
              <a:rPr lang="th-TH" dirty="0" smtClean="0"/>
              <a:t>ปัญญาของผู้สร้าง และไม่ใช่สิ่งที่ทำได้โดยง่ายใน</a:t>
            </a:r>
            <a:r>
              <a:rPr lang="th-TH" dirty="0"/>
              <a:t>หมู่ผู้สร้างการ</a:t>
            </a:r>
            <a:r>
              <a:rPr lang="th-TH" dirty="0" smtClean="0"/>
              <a:t>ออกแบบผัง และ</a:t>
            </a:r>
            <a:r>
              <a:rPr lang="th-TH" dirty="0"/>
              <a:t>ผู้ผลิตวงจรรวมใน</a:t>
            </a:r>
            <a:r>
              <a:rPr lang="th-TH" dirty="0" smtClean="0"/>
              <a:t>เวลานั้น</a:t>
            </a:r>
            <a:endParaRPr lang="th-TH" dirty="0"/>
          </a:p>
          <a:p>
            <a:r>
              <a:rPr lang="th-TH" dirty="0"/>
              <a:t>การ</a:t>
            </a:r>
            <a:r>
              <a:rPr lang="th-TH" dirty="0" smtClean="0"/>
              <a:t>คุ้มครองของการออกแบบผังวงจรรวม จำเป็นต้อง</a:t>
            </a:r>
            <a:r>
              <a:rPr lang="th-TH" dirty="0"/>
              <a:t>มี</a:t>
            </a:r>
            <a:r>
              <a:rPr lang="th-TH" dirty="0" smtClean="0"/>
              <a:t>การจดทะเบียน</a:t>
            </a:r>
            <a:r>
              <a:rPr lang="th-TH" dirty="0"/>
              <a:t>วงจรรวมหรื</a:t>
            </a:r>
            <a:r>
              <a:rPr lang="th-TH" dirty="0" smtClean="0"/>
              <a:t>อมีการใช้</a:t>
            </a:r>
            <a:r>
              <a:rPr lang="th-TH" dirty="0"/>
              <a:t>ประโยชน์ในเชิงพาณิชย์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นิยามของ วงจรรวม และ การออกแบบผัง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วัตถุประสงค์</a:t>
            </a:r>
            <a:r>
              <a:rPr lang="th-TH" dirty="0"/>
              <a:t>ของการคุ้มครองทรัพย์สินทางปัญญาคำว่า "วงจรรวม" และ "การออกแบบ</a:t>
            </a:r>
            <a:r>
              <a:rPr lang="th-TH" dirty="0" smtClean="0"/>
              <a:t>ผัง" </a:t>
            </a:r>
            <a:r>
              <a:rPr lang="th-TH" dirty="0"/>
              <a:t>มีการกำหนดไว้ดังต่อไปนี้ *:</a:t>
            </a:r>
          </a:p>
          <a:p>
            <a:pPr lvl="1"/>
            <a:r>
              <a:rPr lang="th-TH" dirty="0"/>
              <a:t>"วงจรรวม" หมายถึง</a:t>
            </a:r>
            <a:r>
              <a:rPr lang="th-TH" dirty="0" smtClean="0"/>
              <a:t>ผลิตภัณฑ์ ในรูปแบบสุดท้าย หรือรูปแบบระหว่างดำเนินการ ที่มีส่วนประกอบอย่างน้อยหนึ่งส่วนมีการเชื่อมโยงกับส่วนประกอบอื่น ๆ หรือทั้งหมด ในแบบบูรณาการบนหรือในวัสดุของชิ้นส่วนนั้น และมี</a:t>
            </a:r>
            <a:r>
              <a:rPr lang="th-TH" dirty="0"/>
              <a:t>วัตถุประสงค์</a:t>
            </a:r>
            <a:r>
              <a:rPr lang="th-TH" dirty="0" smtClean="0"/>
              <a:t>เพื่อการทำงานด้านอิเล็กทรอนิกส์</a:t>
            </a:r>
            <a:endParaRPr lang="th-TH" dirty="0"/>
          </a:p>
          <a:p>
            <a:pPr lvl="1"/>
            <a:r>
              <a:rPr lang="th-TH" dirty="0" smtClean="0"/>
              <a:t>“การออกแบบผัง”  หมายถึง การจัดวางในแบบ 3 มิติ ที่มีส่วนประกอบ อย่างน้อยหนึ่งส่วนที่มีการการเชื่อมโยงกับบางส่วนประกอบ หรือทั้งหมด เพื่อจุดประสงค์นำไปผลิตเป็นวงจรรวมต่อไป</a:t>
            </a:r>
          </a:p>
          <a:p>
            <a:pPr lvl="1"/>
            <a:r>
              <a:rPr lang="th-TH" dirty="0" smtClean="0"/>
              <a:t>การออกแบบผังวงจร</a:t>
            </a:r>
            <a:r>
              <a:rPr lang="th-TH" dirty="0"/>
              <a:t>รวมเรียกว่า </a:t>
            </a:r>
            <a:r>
              <a:rPr lang="en-US" dirty="0" smtClean="0"/>
              <a:t>Topographies </a:t>
            </a:r>
            <a:r>
              <a:rPr lang="th-TH" dirty="0" smtClean="0"/>
              <a:t>หรือ </a:t>
            </a:r>
            <a:r>
              <a:rPr lang="en-US" dirty="0" smtClean="0"/>
              <a:t>Mask Work </a:t>
            </a:r>
            <a:r>
              <a:rPr lang="th-TH" dirty="0"/>
              <a:t>ของ</a:t>
            </a:r>
            <a:r>
              <a:rPr lang="th-TH" dirty="0" smtClean="0"/>
              <a:t>วงจร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ระยะเวลาการคุ้มครองการออกแบบแผนผังของวงจร</a:t>
            </a:r>
            <a:r>
              <a:rPr lang="th-TH" dirty="0" smtClean="0"/>
              <a:t>รวม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เงื่อนไข</a:t>
            </a:r>
            <a:r>
              <a:rPr lang="th-TH" dirty="0"/>
              <a:t>การคุ้มครองแตกต่างกันไปในแต่ละประเทศ </a:t>
            </a:r>
            <a:r>
              <a:rPr lang="th-TH" dirty="0" smtClean="0"/>
              <a:t>อย่างไรก็ตาม ตาม</a:t>
            </a:r>
            <a:r>
              <a:rPr lang="th-TH" dirty="0"/>
              <a:t>ข้อตกลงด้านการค้าของสิทธิในทรัพย์สินทางปัญญา </a:t>
            </a:r>
            <a:r>
              <a:rPr lang="th-TH" dirty="0" smtClean="0"/>
              <a:t>(</a:t>
            </a:r>
            <a:r>
              <a:rPr lang="en-US" dirty="0" smtClean="0"/>
              <a:t>TRIPS</a:t>
            </a:r>
            <a:r>
              <a:rPr lang="th-TH" dirty="0" smtClean="0"/>
              <a:t>) ประเทศสมาชิก</a:t>
            </a:r>
            <a:r>
              <a:rPr lang="th-TH" dirty="0"/>
              <a:t>จะต้องจัดให้มี</a:t>
            </a:r>
            <a:r>
              <a:rPr lang="th-TH" dirty="0" smtClean="0"/>
              <a:t>การคุ้มครองขั้น</a:t>
            </a:r>
            <a:r>
              <a:rPr lang="th-TH" dirty="0"/>
              <a:t>ต่ำอย่าง</a:t>
            </a:r>
            <a:r>
              <a:rPr lang="th-TH" dirty="0" smtClean="0"/>
              <a:t>น้อย 10 ปี นับจากยื่นขอจดจดทะเบียน หรือ</a:t>
            </a:r>
            <a:r>
              <a:rPr lang="th-TH" dirty="0"/>
              <a:t>จากการแสวงหาผลประโยชน์เชิงพาณิชย์ครั้ง</a:t>
            </a:r>
            <a:r>
              <a:rPr lang="th-TH" dirty="0" smtClean="0"/>
              <a:t>แรก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คุ้มครอง</a:t>
            </a:r>
            <a:r>
              <a:rPr lang="th-TH" dirty="0"/>
              <a:t>การ</a:t>
            </a:r>
            <a:r>
              <a:rPr lang="th-TH" dirty="0" smtClean="0"/>
              <a:t>ออกแบบผังวงจรรวมอย่างไร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</a:t>
            </a:r>
            <a:r>
              <a:rPr lang="th-TH" dirty="0"/>
              <a:t>บาง</a:t>
            </a:r>
            <a:r>
              <a:rPr lang="th-TH" dirty="0" smtClean="0"/>
              <a:t>ประเทศ การออกแบบผังวงจรรวม ต้องทำการจดทะเบียนเพื่อให้</a:t>
            </a:r>
            <a:r>
              <a:rPr lang="th-TH" dirty="0"/>
              <a:t>ได้รับความคุ้มครอง โดยทั่วไป</a:t>
            </a:r>
            <a:r>
              <a:rPr lang="th-TH" dirty="0" smtClean="0"/>
              <a:t>การจดทะเบียน</a:t>
            </a:r>
            <a:r>
              <a:rPr lang="th-TH" dirty="0"/>
              <a:t>ดังกล่าวเกิดขึ้นโดยไม่มีการตรวจสอบอย่างละเอียด อย่างไรก็</a:t>
            </a:r>
            <a:r>
              <a:rPr lang="th-TH" dirty="0" smtClean="0"/>
              <a:t>ตาม</a:t>
            </a:r>
            <a:r>
              <a:rPr lang="th-TH" dirty="0"/>
              <a:t> </a:t>
            </a:r>
            <a:r>
              <a:rPr lang="th-TH" dirty="0" smtClean="0"/>
              <a:t>บาง</a:t>
            </a:r>
            <a:r>
              <a:rPr lang="th-TH" dirty="0"/>
              <a:t>ประเทศจะต้องยื่น</a:t>
            </a:r>
            <a:r>
              <a:rPr lang="th-TH" dirty="0" smtClean="0"/>
              <a:t>คำขอ</a:t>
            </a:r>
            <a:r>
              <a:rPr lang="th-TH" dirty="0"/>
              <a:t>จดทะเบียน</a:t>
            </a:r>
            <a:r>
              <a:rPr lang="th-TH" dirty="0" smtClean="0"/>
              <a:t>ภายใน 2 ปี และ</a:t>
            </a:r>
            <a:r>
              <a:rPr lang="th-TH" dirty="0"/>
              <a:t>จะได้รับการ</a:t>
            </a:r>
            <a:r>
              <a:rPr lang="th-TH" dirty="0" smtClean="0"/>
              <a:t>คุ้มครองเมื่อมีการแสวงหา</a:t>
            </a:r>
            <a:r>
              <a:rPr lang="th-TH" dirty="0"/>
              <a:t>ผลประโยชน์เชิง</a:t>
            </a:r>
            <a:r>
              <a:rPr lang="th-TH" dirty="0" smtClean="0"/>
              <a:t>พาณิชย์ครั้ง</a:t>
            </a:r>
            <a:r>
              <a:rPr lang="th-TH" dirty="0"/>
              <a:t>แรก </a:t>
            </a:r>
            <a:r>
              <a:rPr lang="th-TH" dirty="0" smtClean="0"/>
              <a:t>และบางประเทศ การคุ้มครองจะ</a:t>
            </a:r>
            <a:r>
              <a:rPr lang="th-TH" dirty="0"/>
              <a:t>เริ่มต้นโดย</a:t>
            </a:r>
            <a:r>
              <a:rPr lang="th-TH" dirty="0" smtClean="0"/>
              <a:t>อัตโนมัติเมื่อมีการหาแสวงหาประโยชน์</a:t>
            </a:r>
            <a:r>
              <a:rPr lang="th-TH" dirty="0"/>
              <a:t>เชิง</a:t>
            </a:r>
            <a:r>
              <a:rPr lang="th-TH" dirty="0" smtClean="0"/>
              <a:t>พาณิชย์</a:t>
            </a:r>
            <a:endParaRPr lang="th-TH" dirty="0"/>
          </a:p>
          <a:p>
            <a:r>
              <a:rPr lang="th-TH" dirty="0" smtClean="0"/>
              <a:t>คำร้องขอจดทะเบียนจะต้อง</a:t>
            </a:r>
            <a:r>
              <a:rPr lang="th-TH" dirty="0"/>
              <a:t>มี</a:t>
            </a:r>
            <a:r>
              <a:rPr lang="th-TH" dirty="0" smtClean="0"/>
              <a:t>ข้อมูลเกี่ยวกับเจ้าของผลงาน ชื่อและภาพเขียนแบบของผัง และ</a:t>
            </a:r>
            <a:r>
              <a:rPr lang="th-TH" dirty="0"/>
              <a:t>คำอธิบายโดย</a:t>
            </a:r>
            <a:r>
              <a:rPr lang="th-TH" dirty="0" smtClean="0"/>
              <a:t>ละเอียดของ</a:t>
            </a:r>
            <a:r>
              <a:rPr lang="th-TH" dirty="0"/>
              <a:t>วงจรรวม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5860" y="5812546"/>
            <a:ext cx="8249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 to </a:t>
            </a:r>
            <a:r>
              <a:rPr lang="en-US" dirty="0">
                <a:hlinkClick r:id="rId2"/>
              </a:rPr>
              <a:t>https://www.wipo.int/patents/en/topics/integrated_circuits.html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9" id="{C62A709E-BDC5-A046-9ECD-57A6FD34528D}" vid="{392FA3C1-01DE-2349-B0AB-32C1135A0C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(Workpackage Slide Master)</Template>
  <TotalTime>2310</TotalTime>
  <Words>1510</Words>
  <Application>Microsoft Office PowerPoint</Application>
  <PresentationFormat>Widescreen</PresentationFormat>
  <Paragraphs>85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Cordia New</vt:lpstr>
      <vt:lpstr>Office Theme</vt:lpstr>
      <vt:lpstr>Module 3: ทรัพย์สินทางปัญญา</vt:lpstr>
      <vt:lpstr>เนื้อหา</vt:lpstr>
      <vt:lpstr>เนื้อหา</vt:lpstr>
      <vt:lpstr>การออกแบบผังวงจรรวม</vt:lpstr>
      <vt:lpstr>การออกแบบผังวงจรรวม</vt:lpstr>
      <vt:lpstr>การออกแบบผัง ลักษณะใดที่มีสิทธิ์ได้รับความคุ้มครอง</vt:lpstr>
      <vt:lpstr>นิยามของ วงจรรวม และ การออกแบบผัง</vt:lpstr>
      <vt:lpstr>ระยะเวลาการคุ้มครองการออกแบบแผนผังของวงจรรวม</vt:lpstr>
      <vt:lpstr>คุ้มครองการออกแบบผังวงจรรวมอย่างไร</vt:lpstr>
      <vt:lpstr>ใครเป็นเจ้าของสิทธิ ของการออกแบบผังวงจรรวม</vt:lpstr>
      <vt:lpstr>กรอบกฎหมายระหว่างประเทศ</vt:lpstr>
      <vt:lpstr>กรอบกฎหมายระหว่างประเทศ</vt:lpstr>
      <vt:lpstr>การคุ้มครอง ในหลาย ๆ ประเทศ</vt:lpstr>
      <vt:lpstr>ทำไมต้องคุ้มครองผังวงจรรวม</vt:lpstr>
      <vt:lpstr>ทำไมต้องคุ้มครองผังวงจรรวม</vt:lpstr>
      <vt:lpstr>ความแตกต่างกับการคุ้มครองในรูปแบบอื่น</vt:lpstr>
      <vt:lpstr>ความแตกต่างกับการคุ้มครองในรูปแบบอื่น</vt:lpstr>
      <vt:lpstr>กรณีศึกษา #1  Containing the Food of our Future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ชวินทร มัยยะภักดี</dc:creator>
  <cp:lastModifiedBy>naritsak tuntitippawan</cp:lastModifiedBy>
  <cp:revision>93</cp:revision>
  <dcterms:created xsi:type="dcterms:W3CDTF">2019-12-05T13:38:53Z</dcterms:created>
  <dcterms:modified xsi:type="dcterms:W3CDTF">2020-05-10T09:57:10Z</dcterms:modified>
</cp:coreProperties>
</file>