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6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7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3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C5CF1-1556-4746-9B26-9E9A2333702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A463D-0DAA-4827-873F-9F270CB537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6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A463D-0DAA-4827-873F-9F270CB537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60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xmlns="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xmlns="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xmlns="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xmlns="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xmlns="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xmlns="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xmlns="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xmlns="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wipo.int/ipadvantage/en/details.jsp?id=368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dri.or.th/wp-content/uploads/2017/11/seed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cpvo.europa.eu/en/about-us/what-we-do/our-missi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th-TH" dirty="0" smtClean="0"/>
              <a:t>การคุ้มครองพันธุ์พืชใหม่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3: Intellectual Property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ประโยชน์ที่ผู้ประกอบการ </a:t>
            </a:r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/>
              <a:t>ได้รับจากระบบ </a:t>
            </a:r>
            <a:r>
              <a:rPr lang="en-US" dirty="0" err="1"/>
              <a:t>UPOV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ลด </a:t>
            </a:r>
            <a:r>
              <a:rPr lang="th-TH" dirty="0"/>
              <a:t>"</a:t>
            </a:r>
            <a:r>
              <a:rPr lang="th-TH" dirty="0" smtClean="0"/>
              <a:t>อุปสรรคการเริ่ม" </a:t>
            </a:r>
            <a:r>
              <a:rPr lang="th-TH" dirty="0"/>
              <a:t>ในภาคการปรับปรุงพันธุ์</a:t>
            </a:r>
          </a:p>
          <a:p>
            <a:pPr lvl="1"/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มีคุณสมบัติเฉพาะที่</a:t>
            </a:r>
            <a:r>
              <a:rPr lang="th-TH" dirty="0" smtClean="0"/>
              <a:t>ได้ทำขึ้นเพื่อให้</a:t>
            </a:r>
            <a:r>
              <a:rPr lang="th-TH" dirty="0"/>
              <a:t>เกิดความสมดุลระหว่าง</a:t>
            </a:r>
            <a:r>
              <a:rPr lang="th-TH" dirty="0" smtClean="0"/>
              <a:t>ขอบเขต และข้อยกเว้น เพื่อส่งเสริม</a:t>
            </a:r>
            <a:r>
              <a:rPr lang="th-TH" dirty="0"/>
              <a:t>การปรับปรุงพันธุ์พืช</a:t>
            </a:r>
          </a:p>
          <a:p>
            <a:pPr lvl="1"/>
            <a:r>
              <a:rPr lang="th-TH" dirty="0"/>
              <a:t>"ข้อยกเว้น</a:t>
            </a:r>
            <a:r>
              <a:rPr lang="th-TH" dirty="0" smtClean="0"/>
              <a:t>ของนักปรับปรุงพันธุ์</a:t>
            </a:r>
            <a:r>
              <a:rPr lang="th-TH" dirty="0"/>
              <a:t>" มีบทบาทสำคัญสำหรับผู้ประกอบการ </a:t>
            </a:r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/>
              <a:t>โดยอนุญาต</a:t>
            </a:r>
            <a:r>
              <a:rPr lang="th-TH" dirty="0" smtClean="0"/>
              <a:t>ให้นักปรับปรุงพันธุ์พืชทั้งหมด</a:t>
            </a:r>
            <a:r>
              <a:rPr lang="th-TH" dirty="0"/>
              <a:t>ใช้</a:t>
            </a:r>
            <a:r>
              <a:rPr lang="th-TH" dirty="0" smtClean="0"/>
              <a:t>พันธุ์พืชที่ได้รับการคุ้มครอง เพื่อ</a:t>
            </a:r>
            <a:r>
              <a:rPr lang="th-TH" dirty="0"/>
              <a:t>การปรับปรุง</a:t>
            </a:r>
            <a:r>
              <a:rPr lang="th-TH" dirty="0" smtClean="0"/>
              <a:t>พันธุ์ได้</a:t>
            </a:r>
            <a:endParaRPr lang="th-TH" dirty="0"/>
          </a:p>
          <a:p>
            <a:pPr lvl="1"/>
            <a:r>
              <a:rPr lang="th-TH" dirty="0"/>
              <a:t>ผู้ประกอบการ </a:t>
            </a:r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/>
              <a:t>สามารถได้รับประโยชน์จากการแบ่งปันการพัฒนาของภาค</a:t>
            </a:r>
            <a:r>
              <a:rPr lang="th-TH" dirty="0" smtClean="0"/>
              <a:t>การปรับปรุงพันธุ์</a:t>
            </a:r>
            <a:r>
              <a:rPr lang="th-TH" dirty="0"/>
              <a:t>ทั้งหมด</a:t>
            </a:r>
            <a:endParaRPr lang="en-US" dirty="0" smtClean="0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24552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ประโยชน์ที่ผู้ประกอบการ </a:t>
            </a:r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/>
              <a:t>ได้รับจากระบบ </a:t>
            </a:r>
            <a:r>
              <a:rPr lang="en-US" dirty="0" err="1"/>
              <a:t>UPOV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ระบบการสมัครที่</a:t>
            </a:r>
            <a:r>
              <a:rPr lang="th-TH" dirty="0"/>
              <a:t>เรียบ</a:t>
            </a:r>
            <a:r>
              <a:rPr lang="th-TH" dirty="0" smtClean="0"/>
              <a:t>ง่าย และประสานกัน (</a:t>
            </a:r>
            <a:r>
              <a:rPr lang="en-US" dirty="0" smtClean="0"/>
              <a:t>harmonized)</a:t>
            </a:r>
            <a:endParaRPr lang="th-TH" dirty="0"/>
          </a:p>
          <a:p>
            <a:pPr lvl="1"/>
            <a:r>
              <a:rPr lang="en-US" dirty="0" err="1"/>
              <a:t>UPOV</a:t>
            </a:r>
            <a:r>
              <a:rPr lang="en-US" dirty="0"/>
              <a:t> </a:t>
            </a:r>
            <a:r>
              <a:rPr lang="th-TH" dirty="0"/>
              <a:t>ได้พัฒนาแบบฟอร์มใบสมัครสำหรับ </a:t>
            </a:r>
            <a:r>
              <a:rPr lang="en-US" dirty="0" err="1"/>
              <a:t>PBR</a:t>
            </a:r>
            <a:r>
              <a:rPr lang="en-US" dirty="0"/>
              <a:t>, </a:t>
            </a:r>
            <a:r>
              <a:rPr lang="th-TH" dirty="0" smtClean="0"/>
              <a:t>การตั้งชื่อ, </a:t>
            </a:r>
            <a:r>
              <a:rPr lang="th-TH" dirty="0"/>
              <a:t>แบบสอบถามทาง</a:t>
            </a:r>
            <a:r>
              <a:rPr lang="th-TH" dirty="0" smtClean="0"/>
              <a:t>เทคนิค ที่</a:t>
            </a:r>
            <a:r>
              <a:rPr lang="th-TH" dirty="0"/>
              <a:t>สมาชิกของ </a:t>
            </a:r>
            <a:r>
              <a:rPr lang="en-US" dirty="0" err="1"/>
              <a:t>UPOV</a:t>
            </a:r>
            <a:r>
              <a:rPr lang="en-US" dirty="0"/>
              <a:t> </a:t>
            </a:r>
            <a:r>
              <a:rPr lang="th-TH" dirty="0" smtClean="0"/>
              <a:t>ได้รวมเข้าไว้</a:t>
            </a:r>
            <a:r>
              <a:rPr lang="th-TH" dirty="0"/>
              <a:t>ในแบบฟอร์มใบสมัครของตัวเอง</a:t>
            </a:r>
          </a:p>
          <a:p>
            <a:pPr lvl="2"/>
            <a:r>
              <a:rPr lang="th-TH" dirty="0"/>
              <a:t>ข้อมูล</a:t>
            </a:r>
            <a:r>
              <a:rPr lang="th-TH" dirty="0" smtClean="0"/>
              <a:t>ที่ต้องใช้ในใบสมัคร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เหมือนหรือคล้ายกันมากใน</a:t>
            </a:r>
            <a:r>
              <a:rPr lang="th-TH" dirty="0" smtClean="0"/>
              <a:t>ทุกรัฐสมาชิก</a:t>
            </a:r>
            <a:r>
              <a:rPr lang="th-TH" dirty="0"/>
              <a:t>ของ </a:t>
            </a:r>
            <a:r>
              <a:rPr lang="en-US" dirty="0" err="1"/>
              <a:t>UPOV</a:t>
            </a:r>
            <a:endParaRPr lang="en-US" dirty="0"/>
          </a:p>
          <a:p>
            <a:pPr lvl="1"/>
            <a:r>
              <a:rPr lang="th-TH" dirty="0" smtClean="0"/>
              <a:t>ระบบการสมัครนี้</a:t>
            </a:r>
            <a:r>
              <a:rPr lang="th-TH" dirty="0"/>
              <a:t>เรียบ</a:t>
            </a:r>
            <a:r>
              <a:rPr lang="th-TH" dirty="0" smtClean="0"/>
              <a:t>ง่าย จึงไม่จำเป็นต้องใช้บริการ</a:t>
            </a:r>
            <a:r>
              <a:rPr lang="th-TH" dirty="0"/>
              <a:t>ของ</a:t>
            </a:r>
            <a:r>
              <a:rPr lang="th-TH" dirty="0" smtClean="0"/>
              <a:t>ตัวแทนทรัพย์สินทางปัญญา</a:t>
            </a:r>
          </a:p>
          <a:p>
            <a:pPr lvl="1"/>
            <a:r>
              <a:rPr lang="th-TH" dirty="0" smtClean="0"/>
              <a:t>สำหรับผู้ประกอบการ </a:t>
            </a:r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 smtClean="0"/>
              <a:t>จึงทำให้มีค่าใช้จ่าย</a:t>
            </a:r>
            <a:r>
              <a:rPr lang="th-TH" dirty="0"/>
              <a:t>ที่ต่ำ</a:t>
            </a:r>
            <a:r>
              <a:rPr lang="th-TH" dirty="0" smtClean="0"/>
              <a:t>กว่า และ</a:t>
            </a:r>
            <a:r>
              <a:rPr lang="th-TH" dirty="0"/>
              <a:t>ขั้นตอนการ</a:t>
            </a:r>
            <a:r>
              <a:rPr lang="th-TH" dirty="0" smtClean="0"/>
              <a:t>ยื่นในต่างประเทศง่ายขึ้น</a:t>
            </a: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78983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ประโยชน์ที่ผู้ประกอบการ </a:t>
            </a:r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/>
              <a:t>ได้รับจากระบบ </a:t>
            </a:r>
            <a:r>
              <a:rPr lang="en-US" dirty="0" err="1"/>
              <a:t>UPOV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ระบบที่ประสานกันของ</a:t>
            </a:r>
            <a:r>
              <a:rPr lang="th-TH" dirty="0"/>
              <a:t>การ</a:t>
            </a:r>
            <a:r>
              <a:rPr lang="th-TH" dirty="0" smtClean="0"/>
              <a:t>ตรวจสอบพันธุ์พืช</a:t>
            </a:r>
            <a:endParaRPr lang="th-TH" dirty="0"/>
          </a:p>
          <a:p>
            <a:pPr lvl="1"/>
            <a:r>
              <a:rPr lang="th-TH" dirty="0"/>
              <a:t>ใน</a:t>
            </a:r>
            <a:r>
              <a:rPr lang="th-TH" dirty="0" smtClean="0"/>
              <a:t>การดำเนินของ </a:t>
            </a:r>
            <a:r>
              <a:rPr lang="en-US" dirty="0" err="1" smtClean="0"/>
              <a:t>PBR</a:t>
            </a:r>
            <a:r>
              <a:rPr lang="en-US" dirty="0" smtClean="0"/>
              <a:t> </a:t>
            </a:r>
            <a:r>
              <a:rPr lang="th-TH" dirty="0" smtClean="0"/>
              <a:t>ที่</a:t>
            </a:r>
            <a:r>
              <a:rPr lang="th-TH" dirty="0"/>
              <a:t>ประสานกันในระดับสากล </a:t>
            </a:r>
            <a:r>
              <a:rPr lang="en-US" dirty="0" err="1"/>
              <a:t>UPOV</a:t>
            </a:r>
            <a:r>
              <a:rPr lang="en-US" dirty="0"/>
              <a:t> </a:t>
            </a:r>
            <a:r>
              <a:rPr lang="th-TH" dirty="0"/>
              <a:t>ได้พัฒนาหลักการทั่วไปสำหรับการตรวจสอบความ</a:t>
            </a:r>
            <a:r>
              <a:rPr lang="th-TH" dirty="0" smtClean="0"/>
              <a:t>แตกต่าง ความสม่ำเสมอ และคงตัว ในสายพันธุ์ (</a:t>
            </a:r>
            <a:r>
              <a:rPr lang="en-US" dirty="0" smtClean="0"/>
              <a:t>Distinctness, Uniformity and </a:t>
            </a:r>
            <a:r>
              <a:rPr lang="en-US" dirty="0" err="1" smtClean="0"/>
              <a:t>Stability:DUS</a:t>
            </a:r>
            <a:r>
              <a:rPr lang="en-US" dirty="0"/>
              <a:t>)</a:t>
            </a:r>
          </a:p>
          <a:p>
            <a:pPr lvl="1"/>
            <a:r>
              <a:rPr lang="th-TH" dirty="0"/>
              <a:t>สำหรับพืชหลายชนิดหรือการจัดกลุ่มพืช</a:t>
            </a:r>
            <a:r>
              <a:rPr lang="th-TH" dirty="0" smtClean="0"/>
              <a:t>อื่นๆ </a:t>
            </a:r>
            <a:r>
              <a:rPr lang="en-US" dirty="0" err="1"/>
              <a:t>UPOV</a:t>
            </a:r>
            <a:r>
              <a:rPr lang="en-US" dirty="0"/>
              <a:t> </a:t>
            </a:r>
            <a:r>
              <a:rPr lang="th-TH" dirty="0"/>
              <a:t>ได้พัฒนาแนวทางเฉพาะ (</a:t>
            </a:r>
            <a:r>
              <a:rPr lang="en-US" dirty="0" err="1"/>
              <a:t>UPOV</a:t>
            </a:r>
            <a:r>
              <a:rPr lang="en-US" dirty="0"/>
              <a:t> Test Guidelines) </a:t>
            </a:r>
            <a:r>
              <a:rPr lang="th-TH" dirty="0"/>
              <a:t>สำหรับการตรวจสอบ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th-TH" dirty="0" smtClean="0"/>
              <a:t>ซึ่งดำเนินการโดยหน่วยงานที่ได้รับมอบหมาย</a:t>
            </a:r>
            <a:endParaRPr lang="th-TH" dirty="0"/>
          </a:p>
          <a:p>
            <a:pPr lvl="1"/>
            <a:r>
              <a:rPr lang="th-TH" dirty="0" smtClean="0"/>
              <a:t>ได้บรรลุการ</a:t>
            </a:r>
            <a:r>
              <a:rPr lang="th-TH" dirty="0"/>
              <a:t>ประสานในระดับสูงในการ</a:t>
            </a:r>
            <a:r>
              <a:rPr lang="th-TH" dirty="0" smtClean="0"/>
              <a:t>ตรวจสอบพันธุ์พืชที่สมัคร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 smtClean="0"/>
              <a:t>ทำ</a:t>
            </a:r>
            <a:r>
              <a:rPr lang="th-TH" dirty="0"/>
              <a:t>ให้มีความ</a:t>
            </a:r>
            <a:r>
              <a:rPr lang="th-TH" dirty="0" smtClean="0"/>
              <a:t>ร่วมมือในหลายทาง</a:t>
            </a: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32746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ผู้ประกอบการ </a:t>
            </a:r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/>
              <a:t>ใช้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อย่างไร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ผลตอบแทน</a:t>
            </a:r>
            <a:r>
              <a:rPr lang="th-TH" dirty="0"/>
              <a:t>การลงทุน</a:t>
            </a:r>
          </a:p>
          <a:p>
            <a:pPr lvl="1"/>
            <a:r>
              <a:rPr lang="th-TH" dirty="0"/>
              <a:t>ระบบ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จัดทำกรอบทางกฎหมาย</a:t>
            </a:r>
            <a:r>
              <a:rPr lang="th-TH" dirty="0" smtClean="0"/>
              <a:t>ที่ทำให้นักปรับปรุงพันธุ์พืชสามารถคืนทุน และช่วยให้ดำเนินกิจกรรมปรับปรุงพันธุ์ได้ต่อไป</a:t>
            </a:r>
            <a:endParaRPr lang="th-TH" dirty="0"/>
          </a:p>
          <a:p>
            <a:pPr lvl="1"/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/>
              <a:t>สามารถใช้ประโยชน์จากความรู้เชิง</a:t>
            </a:r>
            <a:r>
              <a:rPr lang="th-TH" dirty="0" smtClean="0"/>
              <a:t>ประจักษ์ และสร้าง และคุ้มครองพันธุ์</a:t>
            </a:r>
            <a:r>
              <a:rPr lang="th-TH" dirty="0"/>
              <a:t>พืชใหม่ของพวกเขา</a:t>
            </a:r>
          </a:p>
          <a:p>
            <a:pPr lvl="1"/>
            <a:r>
              <a:rPr lang="th-TH" dirty="0"/>
              <a:t>การได้รับการยกเว้น</a:t>
            </a:r>
            <a:r>
              <a:rPr lang="th-TH" dirty="0" smtClean="0"/>
              <a:t>ของนักปรับปรุงพันธุ์</a:t>
            </a:r>
            <a:r>
              <a:rPr lang="th-TH" dirty="0"/>
              <a:t>ภายใต้อนุสัญญา </a:t>
            </a:r>
            <a:r>
              <a:rPr lang="en-US" dirty="0" err="1"/>
              <a:t>UPOV</a:t>
            </a:r>
            <a:r>
              <a:rPr lang="en-US" dirty="0"/>
              <a:t> </a:t>
            </a:r>
            <a:r>
              <a:rPr lang="th-TH" dirty="0"/>
              <a:t>อนุญาต</a:t>
            </a:r>
            <a:r>
              <a:rPr lang="th-TH" dirty="0" smtClean="0"/>
              <a:t>ให้นักปรับปรุงพันธุ์</a:t>
            </a:r>
            <a:r>
              <a:rPr lang="th-TH" dirty="0"/>
              <a:t>คน</a:t>
            </a:r>
            <a:r>
              <a:rPr lang="th-TH" dirty="0" smtClean="0"/>
              <a:t>อื่นสามารถใช้พันธุ์พื้ชที่</a:t>
            </a:r>
            <a:r>
              <a:rPr lang="th-TH" dirty="0"/>
              <a:t>ได้รับ</a:t>
            </a:r>
            <a:r>
              <a:rPr lang="th-TH" dirty="0" smtClean="0"/>
              <a:t>การคุ้มครอง เพื่อการปรับปรุงพันธุ์ต่อไป</a:t>
            </a:r>
            <a:endParaRPr lang="th-TH" dirty="0"/>
          </a:p>
          <a:p>
            <a:pPr lvl="1"/>
            <a:r>
              <a:rPr lang="th-TH" dirty="0" smtClean="0"/>
              <a:t>ความก้าวหน้า</a:t>
            </a:r>
            <a:r>
              <a:rPr lang="th-TH" dirty="0"/>
              <a:t>ที่แท้จริงในการปรับปรุง</a:t>
            </a:r>
            <a:r>
              <a:rPr lang="th-TH" dirty="0" smtClean="0"/>
              <a:t>พันธุ์พืช คือเพื่อ</a:t>
            </a:r>
            <a:r>
              <a:rPr lang="th-TH" dirty="0"/>
              <a:t>ประโยชน์ของสังคม </a:t>
            </a:r>
            <a:r>
              <a:rPr lang="th-TH" dirty="0" smtClean="0"/>
              <a:t>ซึ่งขึ้นอยู่</a:t>
            </a:r>
            <a:r>
              <a:rPr lang="th-TH" dirty="0"/>
              <a:t>กับการเข้าถึงการปรับปรุง</a:t>
            </a:r>
            <a:r>
              <a:rPr lang="th-TH" dirty="0" smtClean="0"/>
              <a:t>ล่าสุดและ</a:t>
            </a:r>
            <a:r>
              <a:rPr lang="th-TH" dirty="0"/>
              <a:t>รูปแบบใหม่</a:t>
            </a: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24923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ผู้ประกอบการ </a:t>
            </a:r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/>
              <a:t>ใช้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อย่างไร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h-TH" dirty="0" smtClean="0"/>
              <a:t>ใบอนุญาต (</a:t>
            </a:r>
            <a:r>
              <a:rPr lang="en-US" dirty="0" smtClean="0"/>
              <a:t>Licensing</a:t>
            </a:r>
            <a:r>
              <a:rPr lang="th-TH" dirty="0" smtClean="0"/>
              <a:t>):</a:t>
            </a:r>
            <a:endParaRPr lang="th-TH" dirty="0"/>
          </a:p>
          <a:p>
            <a:pPr lvl="1"/>
            <a:r>
              <a:rPr lang="th-TH" dirty="0"/>
              <a:t>การลงทุน</a:t>
            </a:r>
          </a:p>
          <a:p>
            <a:pPr lvl="2"/>
            <a:r>
              <a:rPr lang="th-TH" dirty="0"/>
              <a:t>ความเป็นเจ้าของสามารถแบ่งปันในรูปแบบต่าง ๆ ตามการระดมทุนโดยฝ่ายต่าง ๆ ของกิจกรรม</a:t>
            </a:r>
            <a:r>
              <a:rPr lang="th-TH" dirty="0" smtClean="0"/>
              <a:t>การปรับปรุงพันธุ์</a:t>
            </a:r>
            <a:endParaRPr lang="th-TH" dirty="0"/>
          </a:p>
          <a:p>
            <a:pPr lvl="2"/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กำหนดกรอบทางกฎหมายเพื่อส่งเสริมความสัมพันธ์ระหว่าง</a:t>
            </a:r>
            <a:r>
              <a:rPr lang="th-TH" dirty="0" smtClean="0"/>
              <a:t>นักวิจัย ผู้ถือกรรมสิทธิ์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ผู้ได้รับ</a:t>
            </a:r>
            <a:r>
              <a:rPr lang="th-TH" dirty="0" smtClean="0"/>
              <a:t>ใบอนุญาต(</a:t>
            </a:r>
            <a:r>
              <a:rPr lang="en-US" dirty="0" smtClean="0"/>
              <a:t>licensee</a:t>
            </a:r>
            <a:r>
              <a:rPr lang="th-TH" dirty="0" smtClean="0"/>
              <a:t>) และผู้ใช้ ดังนั้น</a:t>
            </a:r>
            <a:r>
              <a:rPr lang="th-TH" dirty="0"/>
              <a:t>จึงสร้างสภาพแวดล้อมที่เอื้ออำนวยต่อการพัฒนาและถ่ายทอดเทคโนโลยีในด้านการเกษตร</a:t>
            </a:r>
          </a:p>
          <a:p>
            <a:pPr lvl="1"/>
            <a:r>
              <a:rPr lang="th-TH" dirty="0"/>
              <a:t>อำนวยความสะดวกในการเข้าถึงตลาดต่างประเทศ</a:t>
            </a:r>
          </a:p>
          <a:p>
            <a:pPr lvl="2"/>
            <a:r>
              <a:rPr lang="th-TH" dirty="0" smtClean="0"/>
              <a:t>นักปรับปรุงพันธุ์พืชสามารถ</a:t>
            </a:r>
            <a:r>
              <a:rPr lang="th-TH" dirty="0"/>
              <a:t>ป้องกัน</a:t>
            </a:r>
            <a:r>
              <a:rPr lang="th-TH" dirty="0" smtClean="0"/>
              <a:t>พันธุ์พืชของ</a:t>
            </a:r>
            <a:r>
              <a:rPr lang="th-TH" dirty="0"/>
              <a:t>พวกเขาในประเทศอื่น ๆ และดังนั้น</a:t>
            </a:r>
            <a:r>
              <a:rPr lang="th-TH" dirty="0" smtClean="0"/>
              <a:t>จึงเป็นการเปิดกว้างทางการตลาด</a:t>
            </a:r>
            <a:r>
              <a:rPr lang="th-TH" dirty="0"/>
              <a:t>ของพวกเขา</a:t>
            </a:r>
          </a:p>
          <a:p>
            <a:pPr lvl="2"/>
            <a:r>
              <a:rPr lang="th-TH" dirty="0" smtClean="0"/>
              <a:t>การประสานกันระดับสูงของ ในการตรวจสอบการสมัคร </a:t>
            </a:r>
            <a:r>
              <a:rPr lang="en-US" dirty="0" err="1" smtClean="0"/>
              <a:t>PBR</a:t>
            </a:r>
            <a:r>
              <a:rPr lang="en-US" dirty="0" smtClean="0"/>
              <a:t> </a:t>
            </a:r>
            <a:r>
              <a:rPr lang="th-TH" dirty="0"/>
              <a:t>ระหว่าง</a:t>
            </a:r>
            <a:r>
              <a:rPr lang="th-TH" dirty="0" smtClean="0"/>
              <a:t>สมาชิก </a:t>
            </a:r>
            <a:r>
              <a:rPr lang="en-US" dirty="0" err="1"/>
              <a:t>UPOV</a:t>
            </a:r>
            <a:r>
              <a:rPr lang="en-US" dirty="0"/>
              <a:t> </a:t>
            </a:r>
            <a:r>
              <a:rPr lang="th-TH" dirty="0" smtClean="0"/>
              <a:t>ช่วยอำนวย</a:t>
            </a:r>
            <a:r>
              <a:rPr lang="th-TH" dirty="0"/>
              <a:t>ความสะดวกในการ</a:t>
            </a:r>
            <a:r>
              <a:rPr lang="th-TH" dirty="0" smtClean="0"/>
              <a:t>ยื่นสมัครใน</a:t>
            </a:r>
            <a:r>
              <a:rPr lang="th-TH" dirty="0"/>
              <a:t>ต่างประเทศ</a:t>
            </a:r>
          </a:p>
          <a:p>
            <a:pPr lvl="2"/>
            <a:r>
              <a:rPr lang="th-TH" dirty="0"/>
              <a:t>ไม่จำเป็นต้องตั้งสำนักงานของตัวเอง </a:t>
            </a:r>
            <a:r>
              <a:rPr lang="th-TH" dirty="0" smtClean="0"/>
              <a:t>– โดยส่วนใหญ่แล้วจะใช้ตัวแทนในท้องถิ่น ผู้ซึ่งได้รับ</a:t>
            </a:r>
            <a:r>
              <a:rPr lang="th-TH" dirty="0"/>
              <a:t>ใบอนุญาตให้ทำการค้า</a:t>
            </a:r>
            <a:r>
              <a:rPr lang="th-TH" dirty="0" smtClean="0"/>
              <a:t>พันธุ์พืชที่</a:t>
            </a:r>
            <a:r>
              <a:rPr lang="th-TH" dirty="0"/>
              <a:t>ได้รับการคุ้มครองสามารถให้บริการได้</a:t>
            </a:r>
            <a:endParaRPr lang="en-US" dirty="0" smtClean="0"/>
          </a:p>
          <a:p>
            <a:pPr lvl="1"/>
            <a:endParaRPr lang="en-US" dirty="0" err="1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20581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ผู้ประกอบการ </a:t>
            </a:r>
            <a:r>
              <a:rPr lang="en-US" dirty="0" err="1"/>
              <a:t>SMEs</a:t>
            </a:r>
            <a:r>
              <a:rPr lang="en-US" dirty="0"/>
              <a:t> </a:t>
            </a:r>
            <a:r>
              <a:rPr lang="th-TH" dirty="0"/>
              <a:t>ใช้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อย่างไร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ใบอนุญาต </a:t>
            </a:r>
            <a:r>
              <a:rPr lang="th-TH" dirty="0"/>
              <a:t>(</a:t>
            </a:r>
            <a:r>
              <a:rPr lang="en-US" dirty="0"/>
              <a:t>Licensing</a:t>
            </a:r>
            <a:r>
              <a:rPr lang="th-TH" dirty="0"/>
              <a:t>):</a:t>
            </a:r>
          </a:p>
          <a:p>
            <a:pPr lvl="1"/>
            <a:r>
              <a:rPr lang="th-TH" dirty="0" smtClean="0"/>
              <a:t>การพัฒนาผู้ประกอบการ </a:t>
            </a:r>
            <a:r>
              <a:rPr lang="en-US" dirty="0" err="1" smtClean="0"/>
              <a:t>SMEs</a:t>
            </a:r>
            <a:r>
              <a:rPr lang="en-US" dirty="0" smtClean="0"/>
              <a:t> </a:t>
            </a:r>
            <a:r>
              <a:rPr lang="th-TH" dirty="0" smtClean="0"/>
              <a:t>ใน</a:t>
            </a:r>
            <a:r>
              <a:rPr lang="th-TH" dirty="0"/>
              <a:t>ภาคการขยายพันธุ์พืช / เมล็ด</a:t>
            </a:r>
          </a:p>
          <a:p>
            <a:pPr lvl="2"/>
            <a:r>
              <a:rPr lang="th-TH" dirty="0" smtClean="0"/>
              <a:t>นักปรับปรุงพันธุ์พืช ในหลายๆ กรณีจะให้ บริษัทผลิตเมล็ดพันธุ์ ทำการเพิ่ม</a:t>
            </a:r>
            <a:r>
              <a:rPr lang="th-TH" dirty="0"/>
              <a:t>จำนวนเมล็ด</a:t>
            </a:r>
            <a:r>
              <a:rPr lang="th-TH" dirty="0" smtClean="0"/>
              <a:t>พันธุ์ และ</a:t>
            </a:r>
            <a:r>
              <a:rPr lang="th-TH" dirty="0"/>
              <a:t>การกระจายพันธุ์ที่ได้รับ</a:t>
            </a:r>
            <a:r>
              <a:rPr lang="th-TH" dirty="0" smtClean="0"/>
              <a:t>การคุ้มครอง</a:t>
            </a:r>
            <a:endParaRPr lang="th-TH" dirty="0"/>
          </a:p>
          <a:p>
            <a:pPr lvl="2"/>
            <a:r>
              <a:rPr lang="th-TH" dirty="0" smtClean="0"/>
              <a:t>ผู้ผลิตเมล็ดพันธุ์ที่เป็น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th-TH" dirty="0"/>
              <a:t>เหล่านี้สามารถขอรับใบอนุญาตจากผู้ถือ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สำหรับการ</a:t>
            </a:r>
            <a:r>
              <a:rPr lang="th-TH" dirty="0" smtClean="0"/>
              <a:t>ผลิต และทำการตลาดพันธุ์พืชใหม่ๆ ที่</a:t>
            </a:r>
            <a:r>
              <a:rPr lang="th-TH" dirty="0"/>
              <a:t>ได้รับการ</a:t>
            </a:r>
            <a:r>
              <a:rPr lang="th-TH" dirty="0" smtClean="0"/>
              <a:t>คุ้มครอง</a:t>
            </a:r>
          </a:p>
          <a:p>
            <a:pPr lvl="1"/>
            <a:r>
              <a:rPr lang="th-TH" dirty="0"/>
              <a:t>การพัฒนาภาคเกษตร</a:t>
            </a:r>
          </a:p>
          <a:p>
            <a:pPr lvl="2"/>
            <a:r>
              <a:rPr lang="th-TH" dirty="0"/>
              <a:t>ในบางตลาดอาจมีความต้องการผลิตภัณฑ์ทางการเกษตรที่เฉพาะเจาะจงเช่น ไม้ประดับ และผลไม้แปลกใหม่ การเพาะปลูกพันธุ์ต่างประเทศเป็นสิ่งจำเป็นเพื่อตอบสนองความต้องการของตลาดเหล่านี้</a:t>
            </a:r>
          </a:p>
          <a:p>
            <a:pPr lvl="2"/>
            <a:r>
              <a:rPr lang="th-TH" dirty="0"/>
              <a:t>บริษัทการค้าเกษตร/ พืชสวน หรือสมาคมผู้ปลูกสามารถขอรับใบอนุญาตเพื่อใช้ประโยชน์จากพันธุ์ต่างประเทศที่ได้รับความคุ้มครอง และทำข้อตกลงทางการค้ากับผู้ค้าต่างประเทศ เพื่อส่งออกการผลิตของพวกเขา</a:t>
            </a:r>
            <a:endParaRPr lang="en-US" dirty="0"/>
          </a:p>
          <a:p>
            <a:pPr lvl="1"/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675859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5029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Study#1</a:t>
            </a:r>
            <a:br>
              <a:rPr lang="en-US" dirty="0"/>
            </a:br>
            <a:r>
              <a:rPr lang="en-US" dirty="0"/>
              <a:t>Planting the Seeds of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575" y="5664014"/>
            <a:ext cx="6186243" cy="409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hlinkClick r:id="rId2"/>
              </a:rPr>
              <a:t>https://www.wipo.int/ipadvantage/en/details.jsp?id=3685</a:t>
            </a: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171575" y="1981631"/>
          <a:ext cx="6026060" cy="2682240"/>
        </p:xfrm>
        <a:graphic>
          <a:graphicData uri="http://schemas.openxmlformats.org/drawingml/2006/table">
            <a:tbl>
              <a:tblPr/>
              <a:tblGrid>
                <a:gridCol w="1506515">
                  <a:extLst>
                    <a:ext uri="{9D8B030D-6E8A-4147-A177-3AD203B41FA5}">
                      <a16:colId xmlns:a16="http://schemas.microsoft.com/office/drawing/2014/main" xmlns="" val="2945319312"/>
                    </a:ext>
                  </a:extLst>
                </a:gridCol>
                <a:gridCol w="4519545">
                  <a:extLst>
                    <a:ext uri="{9D8B030D-6E8A-4147-A177-3AD203B41FA5}">
                      <a16:colId xmlns:a16="http://schemas.microsoft.com/office/drawing/2014/main" xmlns="" val="20385648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Name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 err="1">
                          <a:effectLst/>
                        </a:rPr>
                        <a:t>Agroselect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Semences</a:t>
                      </a:r>
                      <a:endParaRPr lang="en-US" dirty="0">
                        <a:effectLst/>
                      </a:endParaRP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51722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Country / Territory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Republic of Moldova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05729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IP right(s)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Plant Breeders' Rights, Trademarks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22359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Date of publication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>
                          <a:effectLst/>
                        </a:rPr>
                        <a:t>April 29, 2014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36844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b="1">
                          <a:effectLst/>
                        </a:rPr>
                        <a:t>Last update</a:t>
                      </a:r>
                      <a:r>
                        <a:rPr lang="en-US">
                          <a:effectLst/>
                        </a:rPr>
                        <a:t>:</a:t>
                      </a:r>
                    </a:p>
                  </a:txBody>
                  <a:tcPr marL="152400" marR="152400" marT="76200" marB="76200">
                    <a:lnL>
                      <a:noFill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dirty="0">
                          <a:effectLst/>
                        </a:rPr>
                        <a:t>September 12, 2014</a:t>
                      </a:r>
                    </a:p>
                  </a:txBody>
                  <a:tcPr marL="152400" marR="152400" marT="76200" marB="76200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432840"/>
                  </a:ext>
                </a:extLst>
              </a:tr>
            </a:tbl>
          </a:graphicData>
        </a:graphic>
      </p:graphicFrame>
      <p:pic>
        <p:nvPicPr>
          <p:cNvPr id="9218" name="Picture 2" descr="https://www.wipo.int/export/sites/www/ipadvantage/images/article_0193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47" y="2015249"/>
            <a:ext cx="4221631" cy="21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295447" y="4202637"/>
            <a:ext cx="4409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</a:rPr>
              <a:t>Hybrid sunflower seeds are some of </a:t>
            </a:r>
            <a:r>
              <a:rPr lang="en-US" sz="1200" dirty="0" err="1">
                <a:latin typeface="Arial" panose="020B0604020202020204" pitchFamily="34" charset="0"/>
              </a:rPr>
              <a:t>Agroselect’s</a:t>
            </a:r>
            <a:r>
              <a:rPr lang="en-US" sz="1200" dirty="0">
                <a:latin typeface="Arial" panose="020B0604020202020204" pitchFamily="34" charset="0"/>
              </a:rPr>
              <a:t> most well known (Photo: Flickr/Richard Thomas).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1974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เนื้อหา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14" y="1693703"/>
            <a:ext cx="5924986" cy="4528193"/>
          </a:xfrm>
        </p:spPr>
        <p:txBody>
          <a:bodyPr>
            <a:normAutofit fontScale="85000" lnSpcReduction="20000"/>
          </a:bodyPr>
          <a:lstStyle/>
          <a:p>
            <a:r>
              <a:rPr lang="th-TH" dirty="0" smtClean="0"/>
              <a:t>การคุ้มครอง</a:t>
            </a:r>
            <a:r>
              <a:rPr lang="th-TH" dirty="0"/>
              <a:t>พันธุ์</a:t>
            </a:r>
            <a:r>
              <a:rPr lang="th-TH" dirty="0" smtClean="0"/>
              <a:t>พืชคืออะไร</a:t>
            </a:r>
          </a:p>
          <a:p>
            <a:r>
              <a:rPr lang="th-TH" dirty="0" smtClean="0"/>
              <a:t>ระบบ </a:t>
            </a:r>
            <a:r>
              <a:rPr lang="en-US" dirty="0" err="1" smtClean="0"/>
              <a:t>PBR</a:t>
            </a:r>
            <a:r>
              <a:rPr lang="en-US" dirty="0" smtClean="0"/>
              <a:t> </a:t>
            </a:r>
            <a:r>
              <a:rPr lang="th-TH" dirty="0" smtClean="0"/>
              <a:t>ทำงานอย่างไร</a:t>
            </a:r>
            <a:endParaRPr lang="en-US" dirty="0" smtClean="0"/>
          </a:p>
          <a:p>
            <a:r>
              <a:rPr lang="th-TH" dirty="0" smtClean="0"/>
              <a:t>ทำอย่างไรให้ พืชพันธุ์ใหม่ได้รับ</a:t>
            </a:r>
            <a:r>
              <a:rPr lang="en-US" dirty="0" smtClean="0"/>
              <a:t> </a:t>
            </a:r>
            <a:r>
              <a:rPr lang="en-US" dirty="0" err="1" smtClean="0"/>
              <a:t>PBR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CPVO</a:t>
            </a:r>
            <a:r>
              <a:rPr lang="en-US" dirty="0" smtClean="0"/>
              <a:t> </a:t>
            </a:r>
            <a:r>
              <a:rPr lang="th-TH" dirty="0" smtClean="0"/>
              <a:t>คืออะไร</a:t>
            </a:r>
          </a:p>
          <a:p>
            <a:r>
              <a:rPr lang="en-US" dirty="0" err="1" smtClean="0"/>
              <a:t>UPOV</a:t>
            </a:r>
            <a:r>
              <a:rPr lang="en-US" dirty="0" smtClean="0"/>
              <a:t> </a:t>
            </a:r>
            <a:r>
              <a:rPr lang="th-TH" dirty="0" smtClean="0"/>
              <a:t>คืออะไร</a:t>
            </a:r>
          </a:p>
          <a:p>
            <a:r>
              <a:rPr lang="th-TH" dirty="0"/>
              <a:t>การสมัครขอรับ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ในกลุ่มประเทศ</a:t>
            </a:r>
            <a:r>
              <a:rPr lang="th-TH" dirty="0" smtClean="0"/>
              <a:t>สมาชิก</a:t>
            </a:r>
          </a:p>
          <a:p>
            <a:r>
              <a:rPr lang="th-TH" dirty="0" smtClean="0"/>
              <a:t>ประโยชน์ที่ผู้ประกอบการ </a:t>
            </a:r>
            <a:r>
              <a:rPr lang="en-US" dirty="0" err="1" smtClean="0"/>
              <a:t>SMEs</a:t>
            </a:r>
            <a:r>
              <a:rPr lang="en-US" dirty="0" smtClean="0"/>
              <a:t> </a:t>
            </a:r>
            <a:r>
              <a:rPr lang="th-TH" dirty="0" smtClean="0"/>
              <a:t>ได้รับจากระบบ </a:t>
            </a:r>
            <a:r>
              <a:rPr lang="en-US" dirty="0" err="1" smtClean="0"/>
              <a:t>UPOV</a:t>
            </a:r>
            <a:endParaRPr lang="en-US" dirty="0" smtClean="0"/>
          </a:p>
          <a:p>
            <a:r>
              <a:rPr lang="th-TH" dirty="0" smtClean="0"/>
              <a:t>ผู้ประกอบการ </a:t>
            </a:r>
            <a:r>
              <a:rPr lang="en-US" dirty="0" err="1" smtClean="0"/>
              <a:t>SMEs</a:t>
            </a:r>
            <a:r>
              <a:rPr lang="en-US" dirty="0" smtClean="0"/>
              <a:t> </a:t>
            </a:r>
            <a:r>
              <a:rPr lang="th-TH" dirty="0" smtClean="0"/>
              <a:t>ใช้ </a:t>
            </a:r>
            <a:r>
              <a:rPr lang="en-US" dirty="0" err="1" smtClean="0"/>
              <a:t>PBR</a:t>
            </a:r>
            <a:r>
              <a:rPr lang="en-US" dirty="0" smtClean="0"/>
              <a:t> </a:t>
            </a:r>
            <a:r>
              <a:rPr lang="th-TH" dirty="0" smtClean="0"/>
              <a:t>อย่างไร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984" t="14995" r="4253" b="5486"/>
          <a:stretch/>
        </p:blipFill>
        <p:spPr>
          <a:xfrm>
            <a:off x="6400800" y="1963270"/>
            <a:ext cx="4731500" cy="2924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0800" y="4875672"/>
            <a:ext cx="4731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Picture from </a:t>
            </a:r>
            <a:r>
              <a:rPr lang="en-US" sz="1200" dirty="0" smtClean="0">
                <a:hlinkClick r:id="rId4"/>
              </a:rPr>
              <a:t>Thailand Development Research Institute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18683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การคุ้มครองพันธุ์พืชคืออะไร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การคุ้มครองพันธุ์พืช หรือที่เรียกว่า </a:t>
            </a:r>
            <a:r>
              <a:rPr lang="en-US" dirty="0" smtClean="0"/>
              <a:t>“</a:t>
            </a:r>
            <a:r>
              <a:rPr lang="th-TH" dirty="0" smtClean="0"/>
              <a:t>สิทธิ์ของนักปรับปรุงพันธุ์พืช</a:t>
            </a:r>
            <a:r>
              <a:rPr lang="en-US" dirty="0" smtClean="0"/>
              <a:t>” (Plant Breeders’ Right, </a:t>
            </a:r>
            <a:r>
              <a:rPr lang="en-US" dirty="0" err="1" smtClean="0"/>
              <a:t>PBR</a:t>
            </a:r>
            <a:r>
              <a:rPr lang="en-US" dirty="0" smtClean="0"/>
              <a:t>)</a:t>
            </a:r>
          </a:p>
          <a:p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เป็นรูปแบบของสิทธิ์ในทรัพย์สินทางปัญญาที่มอบ</a:t>
            </a:r>
            <a:r>
              <a:rPr lang="th-TH" dirty="0" smtClean="0"/>
              <a:t>ให้กับนักปรับปรุงพันธุ์</a:t>
            </a:r>
            <a:r>
              <a:rPr lang="th-TH" dirty="0"/>
              <a:t>พืช</a:t>
            </a:r>
            <a:r>
              <a:rPr lang="th-TH" dirty="0" smtClean="0"/>
              <a:t>ใหม่</a:t>
            </a:r>
          </a:p>
          <a:p>
            <a:r>
              <a:rPr lang="th-TH" dirty="0"/>
              <a:t>การกระทำบางอย่างเกี่ยวกับการใช้ประโยชน์</a:t>
            </a:r>
            <a:r>
              <a:rPr lang="th-TH" dirty="0" smtClean="0"/>
              <a:t>จากพันธุ์พืชที่</a:t>
            </a:r>
            <a:r>
              <a:rPr lang="th-TH" dirty="0"/>
              <a:t>ได้รับความคุ้มครองต้องได้รับอนุญาต</a:t>
            </a:r>
            <a:r>
              <a:rPr lang="th-TH" dirty="0" smtClean="0"/>
              <a:t>จากนักปรับปรุงพันธุ์ก่อน</a:t>
            </a:r>
          </a:p>
          <a:p>
            <a:r>
              <a:rPr lang="th-TH" dirty="0"/>
              <a:t>การคุ้มครองพันธุ์</a:t>
            </a:r>
            <a:r>
              <a:rPr lang="th-TH" dirty="0" smtClean="0"/>
              <a:t>พืช เป็น</a:t>
            </a:r>
            <a:r>
              <a:rPr lang="th-TH" dirty="0"/>
              <a:t>รูปแบบการคุ้มครองที่เป็นอิสระแยก</a:t>
            </a:r>
            <a:r>
              <a:rPr lang="th-TH" dirty="0" smtClean="0"/>
              <a:t>ต่างหาก เพื่อ</a:t>
            </a:r>
            <a:r>
              <a:rPr lang="th-TH" dirty="0"/>
              <a:t>ปกป้องพันธุ์พืช</a:t>
            </a:r>
            <a:r>
              <a:rPr lang="th-TH" dirty="0" smtClean="0"/>
              <a:t>ใหม่ และ</a:t>
            </a:r>
            <a:r>
              <a:rPr lang="th-TH" dirty="0"/>
              <a:t>มีคุณสมบัติบางอย่างที่เหมือนกันกับสิทธิในทรัพย์สินทางปัญญา</a:t>
            </a:r>
            <a:r>
              <a:rPr lang="th-TH" dirty="0" smtClean="0"/>
              <a:t>อื่นๆ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5009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ระบบ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ทำงานอย่างไร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/>
              <a:t>บุคคลใดก็</a:t>
            </a:r>
            <a:r>
              <a:rPr lang="th-TH" dirty="0" smtClean="0"/>
              <a:t>ตามที่ สร้าง</a:t>
            </a:r>
            <a:r>
              <a:rPr lang="th-TH" dirty="0"/>
              <a:t>หรือ</a:t>
            </a:r>
            <a:r>
              <a:rPr lang="th-TH" dirty="0" smtClean="0"/>
              <a:t>ค้นพบ และ</a:t>
            </a:r>
            <a:r>
              <a:rPr lang="th-TH" dirty="0"/>
              <a:t>พัฒนาพันธุ์</a:t>
            </a:r>
            <a:r>
              <a:rPr lang="th-TH" dirty="0" smtClean="0"/>
              <a:t>พืช สามารถขอรับการคุ้มครองจาก </a:t>
            </a:r>
            <a:r>
              <a:rPr lang="en-US" dirty="0" err="1" smtClean="0"/>
              <a:t>PBR</a:t>
            </a:r>
            <a:endParaRPr lang="en-US" dirty="0"/>
          </a:p>
          <a:p>
            <a:r>
              <a:rPr lang="th-TH" dirty="0" smtClean="0"/>
              <a:t>เมื่อนักปรับปรุงพันธุ์ได้รับการคุ้มครองจาก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 smtClean="0"/>
              <a:t>ในทางปฏิบัติ</a:t>
            </a:r>
            <a:r>
              <a:rPr lang="th-TH" dirty="0"/>
              <a:t>หมายความ</a:t>
            </a:r>
            <a:r>
              <a:rPr lang="th-TH" dirty="0" smtClean="0"/>
              <a:t>ว่า ผู้ถือ</a:t>
            </a:r>
            <a:r>
              <a:rPr lang="th-TH" dirty="0"/>
              <a:t>กรรมสิทธิ์นั้นเป็นเจ้าของ</a:t>
            </a:r>
            <a:r>
              <a:rPr lang="th-TH" dirty="0" smtClean="0"/>
              <a:t>พันธุ์พืช และถ้าบุคคลอื่นต้องการใช้พันธุ์</a:t>
            </a:r>
            <a:r>
              <a:rPr lang="th-TH" dirty="0"/>
              <a:t>พืช</a:t>
            </a:r>
            <a:r>
              <a:rPr lang="th-TH" dirty="0" smtClean="0"/>
              <a:t>คุ้มครองทำ</a:t>
            </a:r>
            <a:r>
              <a:rPr lang="th-TH" dirty="0"/>
              <a:t>การค้าในเชิง</a:t>
            </a:r>
            <a:r>
              <a:rPr lang="th-TH" dirty="0" smtClean="0"/>
              <a:t>พาณิชย์ จะต้อง</a:t>
            </a:r>
            <a:r>
              <a:rPr lang="th-TH" dirty="0"/>
              <a:t>ได้รับอนุญาตจากผู้</a:t>
            </a:r>
            <a:r>
              <a:rPr lang="th-TH" dirty="0" smtClean="0"/>
              <a:t>ถือกรรมสิทธิ์ </a:t>
            </a:r>
            <a:r>
              <a:rPr lang="en-US" dirty="0" err="1" smtClean="0"/>
              <a:t>PBR</a:t>
            </a:r>
            <a:r>
              <a:rPr lang="en-US" dirty="0" smtClean="0"/>
              <a:t> </a:t>
            </a:r>
            <a:r>
              <a:rPr lang="th-TH" dirty="0" smtClean="0"/>
              <a:t>นั้นเสียก่อน</a:t>
            </a:r>
            <a:endParaRPr lang="en-US" dirty="0"/>
          </a:p>
          <a:p>
            <a:r>
              <a:rPr lang="th-TH" dirty="0"/>
              <a:t>โดยปกติ</a:t>
            </a:r>
            <a:r>
              <a:rPr lang="th-TH" dirty="0" smtClean="0"/>
              <a:t>การอนุญาต จะ</a:t>
            </a:r>
            <a:r>
              <a:rPr lang="th-TH" dirty="0"/>
              <a:t>อยู่ในรูปแบบ</a:t>
            </a:r>
            <a:r>
              <a:rPr lang="th-TH" dirty="0" smtClean="0"/>
              <a:t>ของใบอนุญาต ซึ่งจะมีข้อตกลงระหว่าง</a:t>
            </a:r>
            <a:r>
              <a:rPr lang="th-TH" dirty="0"/>
              <a:t>เจ้าของกรรมสิทธิ์และผู้ที่</a:t>
            </a:r>
            <a:r>
              <a:rPr lang="th-TH" dirty="0" smtClean="0"/>
              <a:t>ขายพันธุ์พืช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22744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ทำอย่างไรให้ พืชพันธุ์ใหม่ได้รับ</a:t>
            </a:r>
            <a:r>
              <a:rPr lang="en-US" dirty="0"/>
              <a:t> </a:t>
            </a:r>
            <a:r>
              <a:rPr lang="en-US" dirty="0" err="1"/>
              <a:t>PBR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การได้รับความคุ้มครอง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 smtClean="0"/>
              <a:t>จะต้อง</a:t>
            </a:r>
            <a:r>
              <a:rPr lang="th-TH" dirty="0"/>
              <a:t>ยื่นใบสมัครเพื่อตรวจสอบโดยหน่วยงานที่ได้รับ</a:t>
            </a:r>
            <a:r>
              <a:rPr lang="th-TH" dirty="0" smtClean="0"/>
              <a:t>มอบหมาย</a:t>
            </a:r>
            <a:endParaRPr lang="th-TH" dirty="0"/>
          </a:p>
          <a:p>
            <a:r>
              <a:rPr lang="th-TH" dirty="0" smtClean="0"/>
              <a:t>สำหรับพันธุ์พืชที่</a:t>
            </a:r>
            <a:r>
              <a:rPr lang="th-TH" dirty="0"/>
              <a:t>จะได้รับการคุ้มครอง</a:t>
            </a:r>
            <a:r>
              <a:rPr lang="th-TH" dirty="0" smtClean="0"/>
              <a:t>จะต้องมีความใหม่ แตกต่าง มีความสม่ำเสมอ และ คงตัว ในลักษณะประจำพันธุ์ และ</a:t>
            </a:r>
            <a:r>
              <a:rPr lang="th-TH" dirty="0"/>
              <a:t>ต้อง</a:t>
            </a:r>
            <a:r>
              <a:rPr lang="th-TH" dirty="0" smtClean="0"/>
              <a:t>มีชื่อที่เหมาะสม</a:t>
            </a:r>
            <a:endParaRPr lang="th-TH" dirty="0"/>
          </a:p>
          <a:p>
            <a:r>
              <a:rPr lang="th-TH" dirty="0" smtClean="0"/>
              <a:t>จะได้รับการคุ้มครอง </a:t>
            </a:r>
            <a:r>
              <a:rPr lang="en-US" dirty="0" err="1" smtClean="0"/>
              <a:t>PBR</a:t>
            </a:r>
            <a:r>
              <a:rPr lang="en-US" dirty="0" smtClean="0"/>
              <a:t> </a:t>
            </a:r>
            <a:r>
              <a:rPr lang="th-TH" dirty="0" smtClean="0"/>
              <a:t>หาก</a:t>
            </a:r>
            <a:r>
              <a:rPr lang="th-TH" dirty="0"/>
              <a:t>ปฏิบัติตามข้อกำหนด </a:t>
            </a:r>
            <a:r>
              <a:rPr lang="th-TH" dirty="0" smtClean="0"/>
              <a:t>นักปรับปรุงพันธุ์พืชมักจะ</a:t>
            </a:r>
            <a:r>
              <a:rPr lang="th-TH" dirty="0"/>
              <a:t>สามารถยื่นใบ</a:t>
            </a:r>
            <a:r>
              <a:rPr lang="th-TH" dirty="0" smtClean="0"/>
              <a:t>สมัครส่วยตัวเอง โดยไม่จำเป็นต้องใช้บริการ</a:t>
            </a:r>
            <a:r>
              <a:rPr lang="th-TH" dirty="0"/>
              <a:t>ของตัวแทนทรัพย์สิน</a:t>
            </a:r>
            <a:r>
              <a:rPr lang="th-TH" dirty="0" smtClean="0"/>
              <a:t>ทางปัญญา เนื่องจากขั้นตอนต่างๆ ไม่ยุ่งยากและให้รายละเอียดไว้อย่างชัดเจน</a:t>
            </a:r>
            <a:endParaRPr lang="en-US" dirty="0" smtClean="0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233254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ทำอย่างไรให้ พืชพันธุ์ใหม่ได้รับ</a:t>
            </a:r>
            <a:r>
              <a:rPr lang="en-US" dirty="0"/>
              <a:t> </a:t>
            </a:r>
            <a:r>
              <a:rPr lang="en-US" dirty="0" err="1"/>
              <a:t>PBR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การคุ้มครองจาก </a:t>
            </a:r>
            <a:r>
              <a:rPr lang="en-US" dirty="0" err="1" smtClean="0"/>
              <a:t>PBR</a:t>
            </a:r>
            <a:r>
              <a:rPr lang="en-US" dirty="0" smtClean="0"/>
              <a:t> </a:t>
            </a:r>
            <a:r>
              <a:rPr lang="th-TH" dirty="0"/>
              <a:t>นั้นมีอายุอย่างน้อย 25 ปีในกรณี</a:t>
            </a:r>
            <a:r>
              <a:rPr lang="th-TH" dirty="0" smtClean="0"/>
              <a:t>ของไม้ต้นและไม้เถา และมีอายุ </a:t>
            </a:r>
            <a:r>
              <a:rPr lang="th-TH" dirty="0"/>
              <a:t>20 ปีในกรณีของพืชชนิดอื่น ๆ นับจากวันที่อนุญาต </a:t>
            </a:r>
            <a:r>
              <a:rPr lang="en-US" dirty="0" err="1"/>
              <a:t>PBR</a:t>
            </a:r>
            <a:endParaRPr lang="en-US" dirty="0"/>
          </a:p>
          <a:p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 smtClean="0"/>
              <a:t>นั้นคุ้มครองเฉพาะในพื้นที่ที่</a:t>
            </a:r>
            <a:r>
              <a:rPr lang="th-TH" dirty="0"/>
              <a:t>ได้รับ</a:t>
            </a:r>
            <a:r>
              <a:rPr lang="th-TH" dirty="0" smtClean="0"/>
              <a:t>อนุญาต ใน</a:t>
            </a:r>
            <a:r>
              <a:rPr lang="th-TH" dirty="0"/>
              <a:t>กรณีขององค์กรระหว่าง</a:t>
            </a:r>
            <a:r>
              <a:rPr lang="th-TH" dirty="0" smtClean="0"/>
              <a:t>รัฐที่ให้ 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นั้นจะมีผลบังคับใช้ในทุกรัฐสมาชิกขององค์กรนั้น</a:t>
            </a:r>
          </a:p>
          <a:p>
            <a:pPr lvl="1"/>
            <a:r>
              <a:rPr lang="th-TH" dirty="0"/>
              <a:t>สำนักงานพันธุ์พืชแห่งสหภาพยุโรป </a:t>
            </a:r>
            <a:r>
              <a:rPr lang="en-US" dirty="0" smtClean="0"/>
              <a:t>(</a:t>
            </a:r>
            <a:r>
              <a:rPr lang="en-US" dirty="0" err="1"/>
              <a:t>CPVO</a:t>
            </a:r>
            <a:r>
              <a:rPr lang="en-US" dirty="0"/>
              <a:t>) </a:t>
            </a:r>
            <a:r>
              <a:rPr lang="th-TH" dirty="0"/>
              <a:t>มอบ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ซึ่งใช้ได้ในทุกประเทศสมาชิกของสหภาพ</a:t>
            </a:r>
            <a:r>
              <a:rPr lang="th-TH" dirty="0" smtClean="0"/>
              <a:t>ยุโรป</a:t>
            </a:r>
            <a:endParaRPr lang="en-US" dirty="0" smtClean="0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2618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CPVO</a:t>
            </a:r>
            <a:r>
              <a:rPr lang="en-US" dirty="0" smtClean="0"/>
              <a:t> </a:t>
            </a:r>
            <a:r>
              <a:rPr lang="th-TH" dirty="0" smtClean="0"/>
              <a:t>คืออะไร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สำนักงาน</a:t>
            </a:r>
            <a:r>
              <a:rPr lang="th-TH" dirty="0"/>
              <a:t>พันธุ์พืชแห่งสหภาพยุโรป</a:t>
            </a:r>
            <a:r>
              <a:rPr lang="en-US" dirty="0"/>
              <a:t>(</a:t>
            </a:r>
            <a:r>
              <a:rPr lang="en-US" dirty="0" err="1"/>
              <a:t>CPVO</a:t>
            </a:r>
            <a:r>
              <a:rPr lang="en-US" dirty="0"/>
              <a:t>) </a:t>
            </a:r>
            <a:r>
              <a:rPr lang="th-TH" dirty="0"/>
              <a:t>เริ่มดำเนินการตั้งแต่วันที่ 27 เมษายน 1995 </a:t>
            </a:r>
            <a:endParaRPr lang="en-US" dirty="0" smtClean="0"/>
          </a:p>
          <a:p>
            <a:r>
              <a:rPr lang="en-US" dirty="0" err="1" smtClean="0"/>
              <a:t>CPVO</a:t>
            </a:r>
            <a:r>
              <a:rPr lang="en-US" dirty="0" smtClean="0"/>
              <a:t> </a:t>
            </a:r>
            <a:r>
              <a:rPr lang="th-TH" dirty="0"/>
              <a:t>ซึ่งเป็นหน่วยงานที่รับกระจายอำนาจจากสำนักงาน</a:t>
            </a:r>
            <a:r>
              <a:rPr lang="th-TH" dirty="0" smtClean="0"/>
              <a:t>ยุโรป มีที่ตั้งอยู่ที่เมืองอองเช่ร์ ประเทศฝรั่งเศส</a:t>
            </a:r>
            <a:endParaRPr lang="en-US" dirty="0" smtClean="0"/>
          </a:p>
          <a:p>
            <a:r>
              <a:rPr lang="th-TH" dirty="0" smtClean="0"/>
              <a:t>ภารกิจ </a:t>
            </a:r>
            <a:r>
              <a:rPr lang="en-US" dirty="0" err="1"/>
              <a:t>CPVO</a:t>
            </a:r>
            <a:r>
              <a:rPr lang="en-US" dirty="0"/>
              <a:t>:</a:t>
            </a:r>
          </a:p>
          <a:p>
            <a:pPr marL="457200" lvl="1" indent="0">
              <a:buNone/>
            </a:pPr>
            <a:r>
              <a:rPr lang="en-US" dirty="0"/>
              <a:t>"</a:t>
            </a:r>
            <a:r>
              <a:rPr lang="th-TH" dirty="0"/>
              <a:t>เพื่อส่งมอบและส่งเสริมระบบสิทธิ์ในทรัพย์สินทางปัญญาที่มีประสิทธิภาพ ซึ่งสนับสนุนการสร้างพันธุ์พืชใหม่เพื่อประโยชน์ของสังคม"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5860" y="5812546"/>
            <a:ext cx="8249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 to </a:t>
            </a:r>
            <a:r>
              <a:rPr lang="en-US" dirty="0">
                <a:hlinkClick r:id="rId2"/>
              </a:rPr>
              <a:t>https://cpvo.europa.eu/en/about-us/what-we-do/our-mission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63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UPOV</a:t>
            </a:r>
            <a:r>
              <a:rPr lang="en-US" dirty="0" smtClean="0"/>
              <a:t> </a:t>
            </a:r>
            <a:r>
              <a:rPr lang="th-TH" dirty="0" smtClean="0"/>
              <a:t>คืออะไร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UPOV</a:t>
            </a:r>
            <a:r>
              <a:rPr lang="th-TH" dirty="0" smtClean="0"/>
              <a:t> เป็นชื่อย่อของ สหภาพ</a:t>
            </a:r>
            <a:r>
              <a:rPr lang="th-TH" dirty="0"/>
              <a:t>ระหว่างประเทศเพื่อคุ้มครองพืชพันธุ์</a:t>
            </a:r>
            <a:r>
              <a:rPr lang="th-TH" dirty="0" smtClean="0"/>
              <a:t>ใหม่ ในภาษาฝรั่งเศสที่ชื่อว่า </a:t>
            </a:r>
            <a:r>
              <a:rPr lang="en-US" dirty="0"/>
              <a:t>“</a:t>
            </a:r>
            <a:r>
              <a:rPr lang="en-US" b="1" dirty="0"/>
              <a:t>U</a:t>
            </a:r>
            <a:r>
              <a:rPr lang="en-US" dirty="0"/>
              <a:t>nion </a:t>
            </a:r>
            <a:r>
              <a:rPr lang="en-US" dirty="0" err="1"/>
              <a:t>Internationale</a:t>
            </a:r>
            <a:r>
              <a:rPr lang="en-US" dirty="0"/>
              <a:t> pour la </a:t>
            </a:r>
            <a:r>
              <a:rPr lang="en-US" b="1" dirty="0"/>
              <a:t>P</a:t>
            </a:r>
            <a:r>
              <a:rPr lang="en-US" dirty="0"/>
              <a:t>rotection des </a:t>
            </a:r>
            <a:r>
              <a:rPr lang="en-US" b="1" dirty="0" err="1"/>
              <a:t>O</a:t>
            </a:r>
            <a:r>
              <a:rPr lang="en-US" dirty="0" err="1"/>
              <a:t>btentions</a:t>
            </a:r>
            <a:r>
              <a:rPr lang="en-US" dirty="0"/>
              <a:t> </a:t>
            </a:r>
            <a:r>
              <a:rPr lang="en-US" b="1" dirty="0" err="1"/>
              <a:t>V</a:t>
            </a:r>
            <a:r>
              <a:rPr lang="en-US" dirty="0" err="1"/>
              <a:t>égétales</a:t>
            </a:r>
            <a:r>
              <a:rPr lang="en-US" dirty="0" smtClean="0"/>
              <a:t>”</a:t>
            </a:r>
            <a:endParaRPr lang="th-TH" dirty="0" smtClean="0"/>
          </a:p>
          <a:p>
            <a:r>
              <a:rPr lang="en-US" dirty="0" err="1" smtClean="0"/>
              <a:t>UPOV</a:t>
            </a:r>
            <a:r>
              <a:rPr lang="th-TH" dirty="0" smtClean="0"/>
              <a:t> </a:t>
            </a:r>
            <a:r>
              <a:rPr lang="th-TH" dirty="0"/>
              <a:t>ถูกตั้งขึ้นโดย อนุสัญญาระหว่างประเทศเพื่อคุ้มครองพื้นพันธุ์ใหม่ หรือเรียกว่า อนุสัญญา </a:t>
            </a:r>
            <a:r>
              <a:rPr lang="en-US" dirty="0" err="1"/>
              <a:t>UPOV</a:t>
            </a:r>
            <a:r>
              <a:rPr lang="th-TH" dirty="0"/>
              <a:t> ได้รับการรับรองเมื่อวันที่ 2 ธันวาคม 1961 โดยการประชุมทางการทูตที่จัดขึ้นในกรุง</a:t>
            </a:r>
            <a:r>
              <a:rPr lang="th-TH" dirty="0" smtClean="0"/>
              <a:t>ปารีส โดย </a:t>
            </a:r>
            <a:r>
              <a:rPr lang="en-US" dirty="0" err="1" smtClean="0"/>
              <a:t>UPOV</a:t>
            </a:r>
            <a:r>
              <a:rPr lang="en-US" dirty="0" smtClean="0"/>
              <a:t> </a:t>
            </a:r>
            <a:r>
              <a:rPr lang="th-TH" dirty="0"/>
              <a:t>มีที่ตั้งอยู่ที่ในเมืองเจนีวา ประเทศ</a:t>
            </a:r>
            <a:r>
              <a:rPr lang="th-TH" dirty="0" smtClean="0"/>
              <a:t>สวิตเซอร์แลนด์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242789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การสมัครขอรับ </a:t>
            </a:r>
            <a:r>
              <a:rPr lang="en-US" dirty="0" err="1" smtClean="0"/>
              <a:t>PBR</a:t>
            </a:r>
            <a:r>
              <a:rPr lang="en-US" dirty="0" smtClean="0"/>
              <a:t> </a:t>
            </a:r>
            <a:r>
              <a:rPr lang="th-TH" dirty="0" smtClean="0"/>
              <a:t>ในกลุ่มประเทศสมาชิก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/>
              <a:t>ผู้อยู่อาศัยในประเทศที่เป็นสมาชิกของ </a:t>
            </a:r>
            <a:r>
              <a:rPr lang="en-US" dirty="0" err="1"/>
              <a:t>UPOV</a:t>
            </a:r>
            <a:r>
              <a:rPr lang="en-US" dirty="0"/>
              <a:t> </a:t>
            </a:r>
            <a:r>
              <a:rPr lang="th-TH" dirty="0"/>
              <a:t>สามารถสมัครขอรับ </a:t>
            </a:r>
            <a:r>
              <a:rPr lang="en-US" dirty="0" err="1"/>
              <a:t>PBR</a:t>
            </a:r>
            <a:r>
              <a:rPr lang="en-US" dirty="0"/>
              <a:t> </a:t>
            </a:r>
            <a:r>
              <a:rPr lang="th-TH" dirty="0"/>
              <a:t>ในประเทศ</a:t>
            </a:r>
            <a:r>
              <a:rPr lang="th-TH" dirty="0" smtClean="0"/>
              <a:t>นั้น และประเทศอื่นๆ ที่เป็นสมาชิกของ</a:t>
            </a:r>
            <a:r>
              <a:rPr lang="th-TH" dirty="0"/>
              <a:t>สหภาพ</a:t>
            </a:r>
          </a:p>
          <a:p>
            <a:r>
              <a:rPr lang="th-TH" dirty="0" smtClean="0"/>
              <a:t>ในแต่ละประเทศที่เป็นสมาชิกของ </a:t>
            </a:r>
            <a:r>
              <a:rPr lang="en-US" dirty="0" err="1" smtClean="0"/>
              <a:t>UPOV</a:t>
            </a:r>
            <a:r>
              <a:rPr lang="th-TH" dirty="0" smtClean="0"/>
              <a:t> ขั้นตอนการรับใบสมัคร จัดเก็บและตรวจสอบ จะทำในลักษณะเดียวกัน</a:t>
            </a:r>
            <a:endParaRPr lang="en-US" dirty="0" smtClean="0"/>
          </a:p>
        </p:txBody>
      </p:sp>
      <p:sp>
        <p:nvSpPr>
          <p:cNvPr id="5" name="TextBox 5"/>
          <p:cNvSpPr txBox="1"/>
          <p:nvPr/>
        </p:nvSpPr>
        <p:spPr>
          <a:xfrm>
            <a:off x="475814" y="5812546"/>
            <a:ext cx="10733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Refer to https</a:t>
            </a:r>
            <a:r>
              <a:rPr lang="en-US" dirty="0"/>
              <a:t>://www.wipo.int/sme/en/documents/upov_plant_variety_fulltext.html#P2_27</a:t>
            </a:r>
          </a:p>
        </p:txBody>
      </p:sp>
    </p:spTree>
    <p:extLst>
      <p:ext uri="{BB962C8B-B14F-4D97-AF65-F5344CB8AC3E}">
        <p14:creationId xmlns:p14="http://schemas.microsoft.com/office/powerpoint/2010/main" val="331296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MSIE 4.0 (Workpackage Slide Master)</Template>
  <TotalTime>2781</TotalTime>
  <Words>1474</Words>
  <Application>Microsoft Office PowerPoint</Application>
  <PresentationFormat>Widescreen</PresentationFormat>
  <Paragraphs>106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Cordia New</vt:lpstr>
      <vt:lpstr>Office Theme</vt:lpstr>
      <vt:lpstr>Module 3: Intellectual Property</vt:lpstr>
      <vt:lpstr>เนื้อหา</vt:lpstr>
      <vt:lpstr>การคุ้มครองพันธุ์พืชคืออะไร</vt:lpstr>
      <vt:lpstr>ระบบ PBR ทำงานอย่างไร</vt:lpstr>
      <vt:lpstr>ทำอย่างไรให้ พืชพันธุ์ใหม่ได้รับ PBR </vt:lpstr>
      <vt:lpstr>ทำอย่างไรให้ พืชพันธุ์ใหม่ได้รับ PBR </vt:lpstr>
      <vt:lpstr>CPVO คืออะไร?</vt:lpstr>
      <vt:lpstr>UPOV คืออะไร?</vt:lpstr>
      <vt:lpstr>การสมัครขอรับ PBR ในกลุ่มประเทศสมาชิก</vt:lpstr>
      <vt:lpstr>ประโยชน์ที่ผู้ประกอบการ SMEs ได้รับจากระบบ UPOV</vt:lpstr>
      <vt:lpstr>ประโยชน์ที่ผู้ประกอบการ SMEs ได้รับจากระบบ UPOV</vt:lpstr>
      <vt:lpstr>ประโยชน์ที่ผู้ประกอบการ SMEs ได้รับจากระบบ UPOV</vt:lpstr>
      <vt:lpstr>ผู้ประกอบการ SMEs ใช้ PBR อย่างไร</vt:lpstr>
      <vt:lpstr>ผู้ประกอบการ SMEs ใช้ PBR อย่างไร</vt:lpstr>
      <vt:lpstr>ผู้ประกอบการ SMEs ใช้ PBR อย่างไร</vt:lpstr>
      <vt:lpstr>Case Study#1 Planting the Seeds of Innovation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ชวินทร มัยยะภักดี</dc:creator>
  <cp:lastModifiedBy>naritsak tuntitippawan</cp:lastModifiedBy>
  <cp:revision>89</cp:revision>
  <dcterms:created xsi:type="dcterms:W3CDTF">2019-12-05T13:38:53Z</dcterms:created>
  <dcterms:modified xsi:type="dcterms:W3CDTF">2020-05-11T17:57:38Z</dcterms:modified>
</cp:coreProperties>
</file>