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2" r:id="rId3"/>
    <p:sldId id="260" r:id="rId4"/>
    <p:sldId id="262" r:id="rId5"/>
    <p:sldId id="276" r:id="rId6"/>
    <p:sldId id="264" r:id="rId7"/>
    <p:sldId id="277" r:id="rId8"/>
    <p:sldId id="265" r:id="rId9"/>
    <p:sldId id="266" r:id="rId10"/>
    <p:sldId id="268" r:id="rId11"/>
    <p:sldId id="269" r:id="rId12"/>
    <p:sldId id="273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3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C5CF1-1556-4746-9B26-9E9A2333702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A463D-0DAA-4827-873F-9F270CB53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6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A463D-0DAA-4827-873F-9F270CB537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=""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geo_indications/en/faq_geographicalindication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geo_indications/en/faq_geographicalindication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ipadvantage/en/details.jsp?id=2611" TargetMode="Externa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Case/7.%20Geographical%20Indications%20and%20Appellation%20of%20origin%20case1.docx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geo_indications/en/faq_geographicalindication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s://www.wipo.int/geo_indications/en/faq_geographicalindication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pthailand.go.th/th/gi-001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wipo.int/geo_indications/en/faq_geographicalindication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geo_indications/en/faq_geographicalindication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7. </a:t>
            </a:r>
            <a:r>
              <a:rPr lang="th-TH" dirty="0"/>
              <a:t>สิ่งบ่งชี้ทางภูมิศาสตร์</a:t>
            </a:r>
            <a:r>
              <a:rPr lang="th-TH" dirty="0" smtClean="0"/>
              <a:t>และสิ่งที่ใช้กำหนดแหล่งกำเนิด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F629E85-12F5-4709-A520-65BCDED65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3: </a:t>
            </a:r>
            <a:r>
              <a:rPr lang="th-TH"/>
              <a:t>ทรัพย์สินทาง</a:t>
            </a:r>
            <a:r>
              <a:rPr lang="th-TH" smtClean="0"/>
              <a:t>ปัญญา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ความแตกต่างระหว่าง</a:t>
            </a:r>
            <a:br>
              <a:rPr lang="th-TH" dirty="0" smtClean="0"/>
            </a:br>
            <a:r>
              <a:rPr lang="th-TH" dirty="0" smtClean="0"/>
              <a:t>สิ่งบ่งชี้ทางภูมิศาสตร์ กับ สิ่งที่ใช้กำหนดแหล่งกำเนิด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C93A9B-1443-4F0E-A53D-A1EEF9577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647462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สิ่งที่ใช้กำหนดแหล่งกำเนิด เป็นสิ่ง</a:t>
            </a:r>
            <a:r>
              <a:rPr lang="th-TH" dirty="0"/>
              <a:t>บ่งชี้ทางภูมิศาสตร์ชนิด</a:t>
            </a:r>
            <a:r>
              <a:rPr lang="th-TH" dirty="0" smtClean="0"/>
              <a:t>พิเศษ ทั้ง สิ่งบ่งชี้ทางภูมิศาสตร์และสิ่งที่ใช้กำหนดแหล่งกำเนิด ต้องการการเชื่อมโยงเชิงคุณภาพระหว่างผลิตภัณฑ์ที่พวกเข้าอ้างถึง กับสถานที่</a:t>
            </a:r>
            <a:endParaRPr lang="th-TH" dirty="0"/>
          </a:p>
          <a:p>
            <a:r>
              <a:rPr lang="th-TH" dirty="0" smtClean="0"/>
              <a:t>ทั้งคู่เป็นการแจ้ง</a:t>
            </a:r>
            <a:r>
              <a:rPr lang="th-TH" dirty="0"/>
              <a:t>ให้ผู้บริโภคทราบเกี่ยวกับแหล่งกำเนิดทางภูมิศาสตร์ของ</a:t>
            </a:r>
            <a:r>
              <a:rPr lang="th-TH" dirty="0" smtClean="0"/>
              <a:t>ผลิตภัณฑ์ และคุณภาพ หรือ</a:t>
            </a:r>
            <a:r>
              <a:rPr lang="th-TH" dirty="0"/>
              <a:t>ลักษณะของ</a:t>
            </a:r>
            <a:r>
              <a:rPr lang="th-TH" dirty="0" smtClean="0"/>
              <a:t>ผลิตภัณฑ์ ที่</a:t>
            </a:r>
            <a:r>
              <a:rPr lang="th-TH" dirty="0"/>
              <a:t>เชื่อมโยงกับแหล่งกำเนิด</a:t>
            </a:r>
          </a:p>
          <a:p>
            <a:r>
              <a:rPr lang="th-TH" dirty="0"/>
              <a:t>ความแตกต่างพื้นฐาน</a:t>
            </a:r>
            <a:r>
              <a:rPr lang="th-TH" dirty="0" smtClean="0"/>
              <a:t>ระหว่าง 2 แนวคิด คือ</a:t>
            </a:r>
            <a:r>
              <a:rPr lang="th-TH" dirty="0"/>
              <a:t>การเชื่อมโยงกับสถานที่กำเนิดจะต้องแข็งแกร่ง</a:t>
            </a:r>
            <a:r>
              <a:rPr lang="th-TH" dirty="0" smtClean="0"/>
              <a:t>ในกรณีที่เป็นสิ่งที่ใช้กำหนด</a:t>
            </a:r>
            <a:r>
              <a:rPr lang="th-TH" dirty="0"/>
              <a:t>แหล่งกำเนิด คุณภาพหรือลักษณะของผลิตภัณฑ์ที่ได้รับ</a:t>
            </a:r>
            <a:r>
              <a:rPr lang="th-TH" dirty="0" smtClean="0"/>
              <a:t>การคุ้มครองใน</a:t>
            </a:r>
            <a:r>
              <a:rPr lang="th-TH" dirty="0"/>
              <a:t>ฐานะที่เป็นแหล่งกำเนิดจะต้อง</a:t>
            </a:r>
            <a:r>
              <a:rPr lang="th-TH" dirty="0" smtClean="0"/>
              <a:t>ส่งผลอย่างเฉพาะเจาะจง หรืออย่างสำคัญว่ามา</a:t>
            </a:r>
            <a:r>
              <a:rPr lang="th-TH" dirty="0"/>
              <a:t>จากแหล่งกำเนิดทางภูมิศาสตร์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4474" y="5832423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3"/>
              </a:rPr>
              <a:t>https://www.wipo.int/geo_indications/en/faq_geographicalindications.html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5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ความแตกต่าง</a:t>
            </a:r>
            <a:r>
              <a:rPr lang="th-TH" dirty="0" smtClean="0"/>
              <a:t>ระหว่าง</a:t>
            </a:r>
            <a:br>
              <a:rPr lang="th-TH" dirty="0" smtClean="0"/>
            </a:br>
            <a:r>
              <a:rPr lang="th-TH" dirty="0" smtClean="0"/>
              <a:t>สิ่ง</a:t>
            </a:r>
            <a:r>
              <a:rPr lang="th-TH" dirty="0"/>
              <a:t>บ่งชี้ทางภูมิศาสตร์ กับ สิ่งที่ใช้กำหนดแหล่งกำเนิด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C93A9B-1443-4F0E-A53D-A1EEF9577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647462"/>
          </a:xfrm>
        </p:spPr>
        <p:txBody>
          <a:bodyPr>
            <a:normAutofit/>
          </a:bodyPr>
          <a:lstStyle/>
          <a:p>
            <a:r>
              <a:rPr lang="th-TH" dirty="0" smtClean="0"/>
              <a:t>สิ่งที่ใช้กำหนดแหล่งกำเนิด โดยทั่วไปหมายถึง วัตถุดิบ</a:t>
            </a:r>
            <a:r>
              <a:rPr lang="th-TH" dirty="0"/>
              <a:t>ควรมีแหล่งที่มาในสถานที่</a:t>
            </a:r>
            <a:r>
              <a:rPr lang="th-TH" dirty="0" smtClean="0"/>
              <a:t>กำเนิด และการแปรสภาพเป็นผลิตภัณฑ์</a:t>
            </a:r>
            <a:r>
              <a:rPr lang="th-TH" dirty="0"/>
              <a:t>ควรเกิดขึ้นที่</a:t>
            </a:r>
            <a:r>
              <a:rPr lang="th-TH" dirty="0" smtClean="0"/>
              <a:t>นั่นด้วย </a:t>
            </a:r>
            <a:r>
              <a:rPr lang="th-TH" dirty="0"/>
              <a:t>ในกรณีของ </a:t>
            </a:r>
            <a:r>
              <a:rPr lang="th-TH" dirty="0" smtClean="0"/>
              <a:t>สิ่งบ่งชี้ทางภูมิศาสตร์</a:t>
            </a:r>
            <a:r>
              <a:rPr lang="en-US" dirty="0" smtClean="0"/>
              <a:t> </a:t>
            </a:r>
            <a:r>
              <a:rPr lang="th-TH" dirty="0"/>
              <a:t>เกณฑ์เดียวที่เกี่ยวข้อง</a:t>
            </a:r>
            <a:r>
              <a:rPr lang="th-TH" dirty="0" smtClean="0"/>
              <a:t>กับสิ่งที่ใช้กำหนดแหล่งกำเนิดนั้นเพียงพอแล้ว </a:t>
            </a:r>
            <a:r>
              <a:rPr lang="th-TH" dirty="0"/>
              <a:t>- ไม่ว่าจะเป็นคุณภาพหรือลักษณะอื่น ๆ ของผลิตภัณฑ์ - หรือแม้แต่เพียงชื่อเสียง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4474" y="5832423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https://www.wipo.int/geo_indications/en/faq_geographicalindications.html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738" y="35342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กรณีศึกษา </a:t>
            </a:r>
            <a:r>
              <a:rPr lang="en-US" dirty="0" smtClean="0"/>
              <a:t>#1</a:t>
            </a:r>
            <a:br>
              <a:rPr lang="en-US" dirty="0" smtClean="0"/>
            </a:br>
            <a:r>
              <a:rPr lang="en-US" dirty="0"/>
              <a:t>Liquid Gold from the </a:t>
            </a:r>
            <a:r>
              <a:rPr lang="en-US" dirty="0" smtClean="0"/>
              <a:t>Agave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3" y="5479699"/>
            <a:ext cx="6421375" cy="370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hlinkClick r:id="rId3"/>
              </a:rPr>
              <a:t>https://www.wipo.int/ipadvantage/en/details.jsp?id=2611</a:t>
            </a:r>
            <a:endParaRPr lang="en-US" sz="16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3B3B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Different types of tequila (Photo: Kevin White)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293" name="Picture 5" descr="https://www.wipo.int/export/sites/www/ipadvantage/images/article_0092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770" y="1911859"/>
            <a:ext cx="4155669" cy="27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45090" y="4773187"/>
            <a:ext cx="3343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types of tequila (Photo: Kevin White)</a:t>
            </a:r>
            <a:r>
              <a:rPr lang="en-US" altLang="en-US" dirty="0"/>
              <a:t> 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75813" y="2007982"/>
          <a:ext cx="7097215" cy="2682240"/>
        </p:xfrm>
        <a:graphic>
          <a:graphicData uri="http://schemas.openxmlformats.org/drawingml/2006/table">
            <a:tbl>
              <a:tblPr/>
              <a:tblGrid>
                <a:gridCol w="1774304">
                  <a:extLst>
                    <a:ext uri="{9D8B030D-6E8A-4147-A177-3AD203B41FA5}">
                      <a16:colId xmlns="" xmlns:a16="http://schemas.microsoft.com/office/drawing/2014/main" val="3536149568"/>
                    </a:ext>
                  </a:extLst>
                </a:gridCol>
                <a:gridCol w="5322911">
                  <a:extLst>
                    <a:ext uri="{9D8B030D-6E8A-4147-A177-3AD203B41FA5}">
                      <a16:colId xmlns="" xmlns:a16="http://schemas.microsoft.com/office/drawing/2014/main" val="23147801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</a:rPr>
                        <a:t>Name</a:t>
                      </a:r>
                      <a:r>
                        <a:rPr lang="en-US">
                          <a:effectLst/>
                        </a:rPr>
                        <a:t>:</a:t>
                      </a:r>
                    </a:p>
                  </a:txBody>
                  <a:tcPr marL="152400" marR="152400" marT="76200" marB="76200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Tequila</a:t>
                      </a:r>
                    </a:p>
                  </a:txBody>
                  <a:tcPr marL="152400" marR="1524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6819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</a:rPr>
                        <a:t>Country / Territory</a:t>
                      </a:r>
                      <a:r>
                        <a:rPr lang="en-US">
                          <a:effectLst/>
                        </a:rPr>
                        <a:t>:</a:t>
                      </a:r>
                    </a:p>
                  </a:txBody>
                  <a:tcPr marL="152400" marR="152400" marT="76200" marB="76200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Mexico</a:t>
                      </a:r>
                    </a:p>
                  </a:txBody>
                  <a:tcPr marL="152400" marR="1524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4133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</a:rPr>
                        <a:t>IP right(s)</a:t>
                      </a:r>
                      <a:r>
                        <a:rPr lang="en-US">
                          <a:effectLst/>
                        </a:rPr>
                        <a:t>:</a:t>
                      </a:r>
                    </a:p>
                  </a:txBody>
                  <a:tcPr marL="152400" marR="152400" marT="76200" marB="76200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Geographical Indications and Appellations of Origin</a:t>
                      </a:r>
                    </a:p>
                  </a:txBody>
                  <a:tcPr marL="152400" marR="1524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4070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</a:rPr>
                        <a:t>Date of publication</a:t>
                      </a:r>
                      <a:r>
                        <a:rPr lang="en-US">
                          <a:effectLst/>
                        </a:rPr>
                        <a:t>:</a:t>
                      </a:r>
                    </a:p>
                  </a:txBody>
                  <a:tcPr marL="152400" marR="152400" marT="76200" marB="76200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September 3, 2010</a:t>
                      </a:r>
                    </a:p>
                  </a:txBody>
                  <a:tcPr marL="152400" marR="1524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7717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</a:rPr>
                        <a:t>Last update</a:t>
                      </a:r>
                      <a:r>
                        <a:rPr lang="en-US">
                          <a:effectLst/>
                        </a:rPr>
                        <a:t>:</a:t>
                      </a:r>
                    </a:p>
                  </a:txBody>
                  <a:tcPr marL="152400" marR="152400" marT="76200" marB="76200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November 27, 2012</a:t>
                      </a:r>
                    </a:p>
                  </a:txBody>
                  <a:tcPr marL="152400" marR="1524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6973050"/>
                  </a:ext>
                </a:extLst>
              </a:tr>
            </a:tbl>
          </a:graphicData>
        </a:graphic>
      </p:graphicFrame>
      <p:graphicFrame>
        <p:nvGraphicFramePr>
          <p:cNvPr id="5" name="Object 4">
            <a:hlinkClick r:id="rId5" action="ppaction://hlinkfile"/>
          </p:cNvPr>
          <p:cNvGraphicFramePr>
            <a:graphicFrameLocks noChangeAspect="1"/>
          </p:cNvGraphicFramePr>
          <p:nvPr>
            <p:extLst/>
          </p:nvPr>
        </p:nvGraphicFramePr>
        <p:xfrm>
          <a:off x="7573028" y="536062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showAsIcon="1" r:id="rId6" imgW="914400" imgH="771480" progId="Word.Document.12">
                  <p:embed/>
                </p:oleObj>
              </mc:Choice>
              <mc:Fallback>
                <p:oleObj name="Document" showAsIcon="1" r:id="rId6" imgW="914400" imgH="771480" progId="Word.Document.12">
                  <p:embed/>
                  <p:pic>
                    <p:nvPicPr>
                      <p:cNvPr id="5" name="Object 4">
                        <a:hlinkClick r:id="rId5" action="ppaction://hlinkfile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73028" y="536062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9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เนื้อหา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528193"/>
          </a:xfrm>
        </p:spPr>
        <p:txBody>
          <a:bodyPr>
            <a:normAutofit/>
          </a:bodyPr>
          <a:lstStyle/>
          <a:p>
            <a:r>
              <a:rPr lang="th-TH" dirty="0" smtClean="0"/>
              <a:t>สิ่ง</a:t>
            </a:r>
            <a:r>
              <a:rPr lang="th-TH" dirty="0"/>
              <a:t>บ่งชี้ทางภูมิศาสตร์คืออะไร</a:t>
            </a:r>
          </a:p>
          <a:p>
            <a:r>
              <a:rPr lang="th-TH" dirty="0"/>
              <a:t>สิ่งบ่งชี้ทางภูมิศาสตร์ได้รับการคุ้มครองอย่างไร</a:t>
            </a:r>
          </a:p>
          <a:p>
            <a:r>
              <a:rPr lang="th-TH" dirty="0" smtClean="0"/>
              <a:t>สิ่งบ่งชี้</a:t>
            </a:r>
            <a:r>
              <a:rPr lang="th-TH" dirty="0"/>
              <a:t>ทาง</a:t>
            </a:r>
            <a:r>
              <a:rPr lang="th-TH" dirty="0" smtClean="0"/>
              <a:t>ภูมิศาสตร์ได้รับการคุ้มครองนาน</a:t>
            </a:r>
            <a:r>
              <a:rPr lang="th-TH" dirty="0"/>
              <a:t>เท่าใด</a:t>
            </a:r>
          </a:p>
          <a:p>
            <a:r>
              <a:rPr lang="th-TH" dirty="0"/>
              <a:t>ใครสามารถใช้สิ่งบ่งชี้ทางภูมิศาสตร์ที่คุ้มครองได้</a:t>
            </a:r>
          </a:p>
          <a:p>
            <a:r>
              <a:rPr lang="th-TH" dirty="0"/>
              <a:t>สิทธิในการบ่งชี้ทางภูมิศาสตร์มีการบังคับใช้อย่างไร</a:t>
            </a:r>
          </a:p>
          <a:p>
            <a:r>
              <a:rPr lang="th-TH" dirty="0"/>
              <a:t>ความแตกต่างระหว่างสิ่งบ่งชี้ทางภูมิศาสตร์และเครื่องหมายการค้าคืออะไร</a:t>
            </a:r>
            <a:r>
              <a:rPr lang="th-TH" dirty="0" smtClean="0"/>
              <a:t>?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13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สิ่งบ่งชี้ทางภูมิศาสตร์คืออะไร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C93A9B-1443-4F0E-A53D-A1EEF9577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647462"/>
          </a:xfrm>
        </p:spPr>
        <p:txBody>
          <a:bodyPr>
            <a:normAutofit/>
          </a:bodyPr>
          <a:lstStyle/>
          <a:p>
            <a:r>
              <a:rPr lang="th-TH" dirty="0" smtClean="0"/>
              <a:t>สิ่ง</a:t>
            </a:r>
            <a:r>
              <a:rPr lang="th-TH" dirty="0"/>
              <a:t>บ่งชี้ทางภูมิศาสตร์ </a:t>
            </a:r>
            <a:r>
              <a:rPr lang="th-TH" dirty="0" smtClean="0"/>
              <a:t>(</a:t>
            </a:r>
            <a:r>
              <a:rPr lang="en-US" dirty="0" smtClean="0"/>
              <a:t>Geographical Indication: GI) </a:t>
            </a:r>
            <a:r>
              <a:rPr lang="th-TH" dirty="0" smtClean="0"/>
              <a:t>เป็นสัญลักษณ์(</a:t>
            </a:r>
            <a:r>
              <a:rPr lang="en-US" dirty="0" smtClean="0"/>
              <a:t>Sign</a:t>
            </a:r>
            <a:r>
              <a:rPr lang="th-TH" dirty="0" smtClean="0"/>
              <a:t>) บนผลิตภัณฑ์ว่ามี แหล่งกำเนิด</a:t>
            </a:r>
            <a:r>
              <a:rPr lang="th-TH" dirty="0"/>
              <a:t>ทางภูมิศาสตร์ที่</a:t>
            </a:r>
            <a:r>
              <a:rPr lang="th-TH" dirty="0" smtClean="0"/>
              <a:t>เฉพาะเจาะจง และ</a:t>
            </a:r>
            <a:r>
              <a:rPr lang="th-TH" dirty="0"/>
              <a:t>มี</a:t>
            </a:r>
            <a:r>
              <a:rPr lang="th-TH" dirty="0" smtClean="0"/>
              <a:t>คุณภาพ หรือชื่อเสียง ที่มาจาก</a:t>
            </a:r>
            <a:r>
              <a:rPr lang="th-TH" dirty="0"/>
              <a:t>แหล่งกำเนิดนั้น</a:t>
            </a:r>
          </a:p>
          <a:p>
            <a:r>
              <a:rPr lang="th-TH" dirty="0" smtClean="0"/>
              <a:t>สัญลักษณ์นั้นต้องสามารถระบุผลิตภัณฑ์</a:t>
            </a:r>
            <a:r>
              <a:rPr lang="th-TH" dirty="0"/>
              <a:t>ว่ากำเนิดใน</a:t>
            </a:r>
            <a:r>
              <a:rPr lang="th-TH" dirty="0" smtClean="0"/>
              <a:t>สถานที่นั้น คุณภาพ คุณสมบัติ หรือ</a:t>
            </a:r>
            <a:r>
              <a:rPr lang="th-TH" dirty="0"/>
              <a:t>ชื่อเสียงของ</a:t>
            </a:r>
            <a:r>
              <a:rPr lang="th-TH" dirty="0" smtClean="0"/>
              <a:t>ผลิตภัณฑ์ มาจากส</a:t>
            </a:r>
            <a:r>
              <a:rPr lang="th-TH" dirty="0"/>
              <a:t>ถานที่กำเนิด เนื่องจากคุณภาพขึ้นอยู่กับพื้นที่ทางภูมิศาสตร์ของการผลิตจึงมีการเชื่อมโยงที่ชัดเจนระหว่าง</a:t>
            </a:r>
            <a:r>
              <a:rPr lang="th-TH" dirty="0" smtClean="0"/>
              <a:t>ผลิตภัณฑ์ และ</a:t>
            </a:r>
            <a:r>
              <a:rPr lang="th-TH" dirty="0"/>
              <a:t>สถานที่</a:t>
            </a:r>
            <a:r>
              <a:rPr lang="th-TH" dirty="0" smtClean="0"/>
              <a:t>ผลิตดั้งเดิม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4474" y="5832423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https://www.wipo.int/geo_indications/en/faq_geographicalindications.html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ผลิตภัณฑ์ประเภทใด ที่สามารถใช้สิ่งบ่งชี้ทาง</a:t>
            </a:r>
            <a:r>
              <a:rPr lang="th-TH" dirty="0"/>
              <a:t>ภูมิศาสตร์</a:t>
            </a:r>
            <a:r>
              <a:rPr lang="th-TH" dirty="0" smtClean="0"/>
              <a:t>ได้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C93A9B-1443-4F0E-A53D-A1EEF9577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6776632" cy="4647462"/>
          </a:xfrm>
        </p:spPr>
        <p:txBody>
          <a:bodyPr>
            <a:normAutofit/>
          </a:bodyPr>
          <a:lstStyle/>
          <a:p>
            <a:r>
              <a:rPr lang="th-TH" dirty="0" smtClean="0"/>
              <a:t>โดยทั่วไปแล้ว สิ่ง</a:t>
            </a:r>
            <a:r>
              <a:rPr lang="th-TH" dirty="0"/>
              <a:t>บ่งชี้ทางภูมิศาสตร์</a:t>
            </a:r>
            <a:r>
              <a:rPr lang="th-TH" dirty="0" smtClean="0"/>
              <a:t>มักใช้กับ ผลิตผล</a:t>
            </a:r>
            <a:r>
              <a:rPr lang="th-TH" dirty="0"/>
              <a:t>ทาง</a:t>
            </a:r>
            <a:r>
              <a:rPr lang="th-TH" dirty="0" smtClean="0"/>
              <a:t>การเกษตร อาหารเครื่องดื่ม</a:t>
            </a:r>
            <a:r>
              <a:rPr lang="th-TH" dirty="0"/>
              <a:t>ไวน์และ</a:t>
            </a:r>
            <a:r>
              <a:rPr lang="th-TH" dirty="0" smtClean="0"/>
              <a:t>สุรา งาน</a:t>
            </a:r>
            <a:r>
              <a:rPr lang="th-TH" dirty="0"/>
              <a:t>ฝีมือและ</a:t>
            </a:r>
            <a:r>
              <a:rPr lang="th-TH" dirty="0" smtClean="0"/>
              <a:t>ผลิตภัณฑ์อุตสาหกรรม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95859" y="5855288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https://www.wipo.int/geo_indications/en/faq_geographicalindications.html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27" b="1020"/>
          <a:stretch/>
        </p:blipFill>
        <p:spPr>
          <a:xfrm>
            <a:off x="7773918" y="1532964"/>
            <a:ext cx="3712031" cy="4249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3917" y="5782235"/>
            <a:ext cx="3712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/>
              <a:t>ภาพจาก </a:t>
            </a:r>
            <a:r>
              <a:rPr lang="th-TH" sz="1600" dirty="0" smtClean="0">
                <a:hlinkClick r:id="rId4"/>
              </a:rPr>
              <a:t>เวปไซด์กรมทรัพย์สินทางปัญญา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4822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สิ่งบ่งชี้ทางภูมิศาสตร์ได้รับการคุ้มครองอย่างไร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C93A9B-1443-4F0E-A53D-A1EEF9577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9373047" cy="4647462"/>
          </a:xfrm>
        </p:spPr>
        <p:txBody>
          <a:bodyPr>
            <a:normAutofit/>
          </a:bodyPr>
          <a:lstStyle/>
          <a:p>
            <a:r>
              <a:rPr lang="th-TH" dirty="0" smtClean="0"/>
              <a:t>การคุ้มครองสิ่ง</a:t>
            </a:r>
            <a:r>
              <a:rPr lang="th-TH" dirty="0"/>
              <a:t>บ่งชี้ทาง</a:t>
            </a:r>
            <a:r>
              <a:rPr lang="th-TH" dirty="0" smtClean="0"/>
              <a:t>ภูมิศาสตร์ มี 3 วิธี:</a:t>
            </a:r>
            <a:endParaRPr lang="th-TH" dirty="0"/>
          </a:p>
          <a:p>
            <a:pPr lvl="1"/>
            <a:r>
              <a:rPr lang="th-TH" dirty="0" smtClean="0"/>
              <a:t>ระบบกฎหมายเฉพาะ (</a:t>
            </a:r>
            <a:r>
              <a:rPr lang="en-US" dirty="0" smtClean="0"/>
              <a:t>Sui Generis System) </a:t>
            </a:r>
            <a:r>
              <a:rPr lang="th-TH" dirty="0" smtClean="0"/>
              <a:t>เช่นในไทยใช้ </a:t>
            </a:r>
            <a:r>
              <a:rPr lang="th-TH" dirty="0"/>
              <a:t>พระราชบัญญัติคุ้มครองพันธุ์พืช พ.ศ. </a:t>
            </a:r>
            <a:r>
              <a:rPr lang="th-TH" dirty="0" smtClean="0"/>
              <a:t>2542 ในการคุ้มคร้องพันธุ์พื้นที่ชาวไร้ ชาวสวน คิดค้นขึ้น</a:t>
            </a:r>
            <a:endParaRPr lang="th-TH" dirty="0"/>
          </a:p>
          <a:p>
            <a:pPr lvl="1"/>
            <a:r>
              <a:rPr lang="th-TH" dirty="0"/>
              <a:t>ใช้เครื่องหมาย</a:t>
            </a:r>
            <a:r>
              <a:rPr lang="th-TH" dirty="0" smtClean="0"/>
              <a:t>ร่วม หรือเครื่องหมายรับรอง </a:t>
            </a:r>
            <a:endParaRPr lang="th-TH" dirty="0"/>
          </a:p>
          <a:p>
            <a:pPr lvl="1"/>
            <a:r>
              <a:rPr lang="th-TH" dirty="0"/>
              <a:t>วิธีการที่มุ่งเน้นที่การดำเนิน</a:t>
            </a:r>
            <a:r>
              <a:rPr lang="th-TH" dirty="0" smtClean="0"/>
              <a:t>ธุรกิจ รวมถึงการบริหารรูปแบบการ</a:t>
            </a:r>
            <a:r>
              <a:rPr lang="th-TH" dirty="0"/>
              <a:t>อนุมัติ</a:t>
            </a:r>
            <a:r>
              <a:rPr lang="th-TH" dirty="0" smtClean="0"/>
              <a:t>ผลิตภัณฑ์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800C610F-8CB2-4C19-9EC3-E204BD77C1E2}"/>
              </a:ext>
            </a:extLst>
          </p:cNvPr>
          <p:cNvSpPr txBox="1">
            <a:spLocks/>
          </p:cNvSpPr>
          <p:nvPr/>
        </p:nvSpPr>
        <p:spPr>
          <a:xfrm>
            <a:off x="840016" y="3000682"/>
            <a:ext cx="11518731" cy="88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595859" y="5855288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https://www.wipo.int/geo_indications/en/faq_geographicalindications.html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0109" t="4007" r="38682" b="1521"/>
          <a:stretch/>
        </p:blipFill>
        <p:spPr>
          <a:xfrm>
            <a:off x="9848861" y="1693703"/>
            <a:ext cx="1864658" cy="238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2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สิ่งบ่งชี้ทางภูมิศาสตร์ได้รับการคุ้มครองนานเท่าใด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C93A9B-1443-4F0E-A53D-A1EEF9577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647462"/>
          </a:xfrm>
        </p:spPr>
        <p:txBody>
          <a:bodyPr>
            <a:normAutofit/>
          </a:bodyPr>
          <a:lstStyle/>
          <a:p>
            <a:r>
              <a:rPr lang="th-TH" dirty="0" smtClean="0"/>
              <a:t>ในหลายๆ กฎหมายเฉพาะ การจดทะเบียน</a:t>
            </a:r>
            <a:r>
              <a:rPr lang="th-TH" dirty="0"/>
              <a:t>เพื่อบ่งชี้ทางภูมิศาสตร์</a:t>
            </a:r>
            <a:r>
              <a:rPr lang="th-TH" dirty="0" smtClean="0"/>
              <a:t>นั้น ไม่ได้ระบุช่วงเวลาในการคุ้มครองไว้ </a:t>
            </a:r>
            <a:r>
              <a:rPr lang="th-TH" dirty="0"/>
              <a:t>ซึ่งหมายความว่า</a:t>
            </a:r>
            <a:r>
              <a:rPr lang="th-TH" dirty="0" smtClean="0"/>
              <a:t>การคุ้มครอง สำหรับ</a:t>
            </a:r>
            <a:r>
              <a:rPr lang="th-TH" dirty="0"/>
              <a:t>สิ่งบ่งชี้ทางภูมิศาสตร์</a:t>
            </a:r>
            <a:r>
              <a:rPr lang="th-TH" dirty="0" smtClean="0"/>
              <a:t>ที่จดทะเบียนจะใช้ได้ตลอดไป เว้นแต่ว่าการจดทะเบียน</a:t>
            </a:r>
            <a:r>
              <a:rPr lang="th-TH" dirty="0"/>
              <a:t>จะถูกยกเลิก</a:t>
            </a:r>
          </a:p>
          <a:p>
            <a:r>
              <a:rPr lang="th-TH" dirty="0"/>
              <a:t>สิ่งบ่งชี้ทางภูมิศาสตร์</a:t>
            </a:r>
            <a:r>
              <a:rPr lang="th-TH" dirty="0" smtClean="0"/>
              <a:t>ที่จดทะเบียน</a:t>
            </a:r>
            <a:r>
              <a:rPr lang="th-TH" dirty="0"/>
              <a:t>เป็นเครื่องหมาย</a:t>
            </a:r>
            <a:r>
              <a:rPr lang="th-TH" dirty="0" smtClean="0"/>
              <a:t>รวม และ</a:t>
            </a:r>
            <a:r>
              <a:rPr lang="th-TH" dirty="0"/>
              <a:t>เครื่องหมายรับรองจะได้รับการคุ้มครอง</a:t>
            </a:r>
            <a:r>
              <a:rPr lang="th-TH" dirty="0" smtClean="0"/>
              <a:t>โดยทั่วไปเป็นระยะเวลา 10 ปี ต่อ การต่ออายุแต่ละครั้ง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4474" y="5832423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https://www.wipo.int/geo_indications/en/faq_geographicalindications.html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ใครสามารถใช้สิ่งบ่งชี้ทางภูมิศาสตร์ที่คุ้มครอง</a:t>
            </a:r>
            <a:r>
              <a:rPr lang="th-TH" dirty="0" smtClean="0"/>
              <a:t>ได้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C93A9B-1443-4F0E-A53D-A1EEF9577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647462"/>
          </a:xfrm>
        </p:spPr>
        <p:txBody>
          <a:bodyPr>
            <a:normAutofit/>
          </a:bodyPr>
          <a:lstStyle/>
          <a:p>
            <a:r>
              <a:rPr lang="th-TH" dirty="0" smtClean="0"/>
              <a:t>สิทธิ</a:t>
            </a:r>
            <a:r>
              <a:rPr lang="th-TH" dirty="0"/>
              <a:t>ในการใช้สิ่งบ่งชี้ทางภูมิศาสตร์ที่ได้รับความ</a:t>
            </a:r>
            <a:r>
              <a:rPr lang="th-TH" dirty="0" smtClean="0"/>
              <a:t>คุ้มครอง เป็น</a:t>
            </a:r>
            <a:r>
              <a:rPr lang="th-TH" dirty="0"/>
              <a:t>ของผู้ผลิตใน</a:t>
            </a:r>
            <a:r>
              <a:rPr lang="th-TH" dirty="0" smtClean="0"/>
              <a:t>พื้นที่ภูมิศาสตร์</a:t>
            </a:r>
            <a:r>
              <a:rPr lang="th-TH" dirty="0"/>
              <a:t>ที่</a:t>
            </a:r>
            <a:r>
              <a:rPr lang="th-TH" dirty="0" smtClean="0"/>
              <a:t>กำหนด ซึ่งผู้ผลิตนั้นจะต้องปฏิบัติ</a:t>
            </a:r>
            <a:r>
              <a:rPr lang="th-TH" dirty="0"/>
              <a:t>ตามเงื่อนไขเฉพาะของการ</a:t>
            </a:r>
            <a:r>
              <a:rPr lang="th-TH" dirty="0" smtClean="0"/>
              <a:t>ผลิตผลิตภัณฑ์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สิทธิในการบ่งชี้ทางภูมิศาสตร์มีการบังคับใช้อย่างไร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C93A9B-1443-4F0E-A53D-A1EEF9577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647462"/>
          </a:xfrm>
        </p:spPr>
        <p:txBody>
          <a:bodyPr>
            <a:normAutofit/>
          </a:bodyPr>
          <a:lstStyle/>
          <a:p>
            <a:r>
              <a:rPr lang="th-TH" dirty="0" smtClean="0"/>
              <a:t>สิทธิในสิ่งบ่งชี้</a:t>
            </a:r>
            <a:r>
              <a:rPr lang="th-TH" dirty="0"/>
              <a:t>ทาง</a:t>
            </a:r>
            <a:r>
              <a:rPr lang="th-TH" dirty="0" smtClean="0"/>
              <a:t>ภูมิศาสตร์</a:t>
            </a:r>
            <a:r>
              <a:rPr lang="en-US" dirty="0" smtClean="0"/>
              <a:t> </a:t>
            </a:r>
            <a:r>
              <a:rPr lang="th-TH" dirty="0"/>
              <a:t>ถูกบังคับ</a:t>
            </a:r>
            <a:r>
              <a:rPr lang="th-TH" dirty="0" smtClean="0"/>
              <a:t>ใช้ โดยใช้</a:t>
            </a:r>
            <a:r>
              <a:rPr lang="th-TH" dirty="0"/>
              <a:t>กฎหมาย</a:t>
            </a:r>
            <a:r>
              <a:rPr lang="th-TH" dirty="0" smtClean="0"/>
              <a:t>ระดับชาติ ซึ่ง</a:t>
            </a:r>
            <a:r>
              <a:rPr lang="th-TH" dirty="0"/>
              <a:t>โดยปกติจะอยู่</a:t>
            </a:r>
            <a:r>
              <a:rPr lang="th-TH" dirty="0" smtClean="0"/>
              <a:t>ในการพิจารณาของศาล</a:t>
            </a:r>
            <a:endParaRPr lang="th-TH" dirty="0"/>
          </a:p>
          <a:p>
            <a:r>
              <a:rPr lang="th-TH" dirty="0"/>
              <a:t>สิทธิในการดำเนินการอาจอยู่กับเจ้าหน้าที่ผู้มี</a:t>
            </a:r>
            <a:r>
              <a:rPr lang="th-TH" dirty="0" smtClean="0"/>
              <a:t>อำนาจ พนักงานอัยการ หรือ</a:t>
            </a:r>
            <a:r>
              <a:rPr lang="th-TH" dirty="0"/>
              <a:t>ผู้มีส่วนได้เสียไม่ว่าจะเป็นบุคคล</a:t>
            </a:r>
            <a:r>
              <a:rPr lang="th-TH" dirty="0" smtClean="0"/>
              <a:t>ธรรมดา หรือ</a:t>
            </a:r>
            <a:r>
              <a:rPr lang="th-TH" dirty="0"/>
              <a:t>นิติ</a:t>
            </a:r>
            <a:r>
              <a:rPr lang="th-TH" dirty="0" smtClean="0"/>
              <a:t>บุคคล ไม่</a:t>
            </a:r>
            <a:r>
              <a:rPr lang="th-TH" dirty="0"/>
              <a:t>ว่าจะเป็นภาครัฐหรือเอกชน การลงโทษที่บัญญัติไว้ในกฎหมาย</a:t>
            </a:r>
            <a:r>
              <a:rPr lang="th-TH" dirty="0" smtClean="0"/>
              <a:t>แห่งชาติ อาจเป็นทั้งทางแพ่ง และทางอาญา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800C610F-8CB2-4C19-9EC3-E204BD77C1E2}"/>
              </a:ext>
            </a:extLst>
          </p:cNvPr>
          <p:cNvSpPr txBox="1">
            <a:spLocks/>
          </p:cNvSpPr>
          <p:nvPr/>
        </p:nvSpPr>
        <p:spPr>
          <a:xfrm>
            <a:off x="840016" y="2782021"/>
            <a:ext cx="11518731" cy="88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ความแตกต่าง</a:t>
            </a:r>
            <a:r>
              <a:rPr lang="th-TH" dirty="0" smtClean="0"/>
              <a:t>ระหว่าง</a:t>
            </a:r>
            <a:br>
              <a:rPr lang="th-TH" dirty="0" smtClean="0"/>
            </a:br>
            <a:r>
              <a:rPr lang="th-TH" dirty="0" smtClean="0"/>
              <a:t>สิ่ง</a:t>
            </a:r>
            <a:r>
              <a:rPr lang="th-TH" dirty="0"/>
              <a:t>บ่งชี้ทาง</a:t>
            </a:r>
            <a:r>
              <a:rPr lang="th-TH" dirty="0" smtClean="0"/>
              <a:t>ภูมิศาสตร์ กับ เครื่องหมายการค้า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C93A9B-1443-4F0E-A53D-A1EEF9577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647462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สิ่ง</a:t>
            </a:r>
            <a:r>
              <a:rPr lang="th-TH" dirty="0"/>
              <a:t>บ่งชี้ทางภูมิศาสตร์ </a:t>
            </a:r>
            <a:r>
              <a:rPr lang="th-TH" dirty="0" smtClean="0"/>
              <a:t>ระบุ</a:t>
            </a:r>
            <a:r>
              <a:rPr lang="th-TH" dirty="0"/>
              <a:t>สิ่งที่ดีที่มาจากสถานที่</a:t>
            </a:r>
            <a:r>
              <a:rPr lang="th-TH" dirty="0" smtClean="0"/>
              <a:t>หนึ่งๆ </a:t>
            </a:r>
            <a:r>
              <a:rPr lang="th-TH" dirty="0"/>
              <a:t>ในทางตรงกันข้ามเครื่องหมายการค้าจะระบุสินค้าหรือบริการที่มา</a:t>
            </a:r>
            <a:r>
              <a:rPr lang="th-TH" dirty="0" smtClean="0"/>
              <a:t>จากบริษัทใดบริษัทหนึ่ง</a:t>
            </a:r>
            <a:endParaRPr lang="th-TH" dirty="0"/>
          </a:p>
          <a:p>
            <a:r>
              <a:rPr lang="th-TH" dirty="0"/>
              <a:t>เครื่องหมายการค้ามัก</a:t>
            </a:r>
            <a:r>
              <a:rPr lang="th-TH" dirty="0" smtClean="0"/>
              <a:t>ประกอบด้วยสิ่งที่แสดงถึงความคิดฝัน หรือ ทึกทักเอาเอง </a:t>
            </a:r>
            <a:r>
              <a:rPr lang="th-TH" dirty="0"/>
              <a:t>ในทางตรงกัน</a:t>
            </a:r>
            <a:r>
              <a:rPr lang="th-TH" dirty="0" smtClean="0"/>
              <a:t>ข้ามชื่อของสิ่ง</a:t>
            </a:r>
            <a:r>
              <a:rPr lang="th-TH" dirty="0"/>
              <a:t>บ่งชี้ทางภูมิศาสตร์</a:t>
            </a:r>
            <a:r>
              <a:rPr lang="th-TH" dirty="0" smtClean="0"/>
              <a:t>มักจะมีอยู่แล้ว ปกติคือชื่อ</a:t>
            </a:r>
            <a:r>
              <a:rPr lang="th-TH" dirty="0"/>
              <a:t>ของพื้นที่ทางภูมิศาสตร์</a:t>
            </a:r>
          </a:p>
          <a:p>
            <a:r>
              <a:rPr lang="th-TH" dirty="0"/>
              <a:t>เครื่องหมายการค้า</a:t>
            </a:r>
            <a:r>
              <a:rPr lang="th-TH" dirty="0" smtClean="0"/>
              <a:t>สามารถถ่ายโอน หรือ</a:t>
            </a:r>
            <a:r>
              <a:rPr lang="th-TH" dirty="0"/>
              <a:t>อนุญาตให้ใครก็ได้ทุกที่ใน</a:t>
            </a:r>
            <a:r>
              <a:rPr lang="th-TH" dirty="0" smtClean="0"/>
              <a:t>โลก เพราะ</a:t>
            </a:r>
            <a:r>
              <a:rPr lang="th-TH" dirty="0"/>
              <a:t>มีการเชื่อมโยง</a:t>
            </a:r>
            <a:r>
              <a:rPr lang="th-TH" dirty="0" smtClean="0"/>
              <a:t>กับบริษัท </a:t>
            </a:r>
            <a:r>
              <a:rPr lang="th-TH" dirty="0"/>
              <a:t>ที่เฉพาะ</a:t>
            </a:r>
            <a:r>
              <a:rPr lang="th-TH" dirty="0" smtClean="0"/>
              <a:t>เจาะจ งและ</a:t>
            </a:r>
            <a:r>
              <a:rPr lang="th-TH" dirty="0"/>
              <a:t>ไม่ได้อยู่ในสถานที่เฉพาะ ในทางตรงกัน</a:t>
            </a:r>
            <a:r>
              <a:rPr lang="th-TH" dirty="0" smtClean="0"/>
              <a:t>ข้ามสิ่งบ่งชี้ทางภูมิศาสตร์อาจ</a:t>
            </a:r>
            <a:r>
              <a:rPr lang="th-TH" dirty="0"/>
              <a:t>ถูกใช้โดยบุคคลใด ๆ ในพื้นที่</a:t>
            </a:r>
            <a:r>
              <a:rPr lang="th-TH" dirty="0" smtClean="0"/>
              <a:t>แหล่งกำเนิด ซึ่ง</a:t>
            </a:r>
            <a:r>
              <a:rPr lang="th-TH" dirty="0"/>
              <a:t>ผลิตสินค้าตามมาตรฐานที่ระบุเนื่องจากการเชื่อมโยงกับสถานที่กำเนิด</a:t>
            </a:r>
            <a:r>
              <a:rPr lang="th-TH" dirty="0" smtClean="0"/>
              <a:t>นั้น สิ่งบ่งชี้ทางภูมิศาสตร์จึงไม่สามารถถ่ายโอน หรือ</a:t>
            </a:r>
            <a:r>
              <a:rPr lang="th-TH" dirty="0"/>
              <a:t>ให้สิทธิ์แก่บุคคลภายนอกสถานที่นั้น</a:t>
            </a:r>
            <a:r>
              <a:rPr lang="th-TH" dirty="0" smtClean="0"/>
              <a:t>ได้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2157</TotalTime>
  <Words>875</Words>
  <Application>Microsoft Office PowerPoint</Application>
  <PresentationFormat>Widescreen</PresentationFormat>
  <Paragraphs>59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Cordia New</vt:lpstr>
      <vt:lpstr>Office Theme</vt:lpstr>
      <vt:lpstr>Document</vt:lpstr>
      <vt:lpstr>Module 3: ทรัพย์สินทางปัญญา</vt:lpstr>
      <vt:lpstr>เนื้อหา</vt:lpstr>
      <vt:lpstr>สิ่งบ่งชี้ทางภูมิศาสตร์คืออะไร</vt:lpstr>
      <vt:lpstr>ผลิตภัณฑ์ประเภทใด ที่สามารถใช้สิ่งบ่งชี้ทางภูมิศาสตร์ได้</vt:lpstr>
      <vt:lpstr>สิ่งบ่งชี้ทางภูมิศาสตร์ได้รับการคุ้มครองอย่างไร</vt:lpstr>
      <vt:lpstr>สิ่งบ่งชี้ทางภูมิศาสตร์ได้รับการคุ้มครองนานเท่าใด</vt:lpstr>
      <vt:lpstr>ใครสามารถใช้สิ่งบ่งชี้ทางภูมิศาสตร์ที่คุ้มครองได้</vt:lpstr>
      <vt:lpstr>สิทธิในการบ่งชี้ทางภูมิศาสตร์มีการบังคับใช้อย่างไร</vt:lpstr>
      <vt:lpstr>ความแตกต่างระหว่าง สิ่งบ่งชี้ทางภูมิศาสตร์ กับ เครื่องหมายการค้า</vt:lpstr>
      <vt:lpstr>ความแตกต่างระหว่าง สิ่งบ่งชี้ทางภูมิศาสตร์ กับ สิ่งที่ใช้กำหนดแหล่งกำเนิด</vt:lpstr>
      <vt:lpstr>ความแตกต่างระหว่าง สิ่งบ่งชี้ทางภูมิศาสตร์ กับ สิ่งที่ใช้กำหนดแหล่งกำเนิด</vt:lpstr>
      <vt:lpstr>กรณีศึกษา #1 Liquid Gold from the Agave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ชวินทร มัยยะภักดี</dc:creator>
  <cp:lastModifiedBy>naritsak tuntitippawan</cp:lastModifiedBy>
  <cp:revision>75</cp:revision>
  <dcterms:created xsi:type="dcterms:W3CDTF">2019-12-05T13:38:53Z</dcterms:created>
  <dcterms:modified xsi:type="dcterms:W3CDTF">2020-05-31T09:17:54Z</dcterms:modified>
</cp:coreProperties>
</file>