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1" r:id="rId3"/>
    <p:sldId id="282" r:id="rId4"/>
    <p:sldId id="263" r:id="rId5"/>
    <p:sldId id="264" r:id="rId6"/>
    <p:sldId id="266" r:id="rId7"/>
    <p:sldId id="267" r:id="rId8"/>
    <p:sldId id="268" r:id="rId9"/>
    <p:sldId id="269" r:id="rId10"/>
    <p:sldId id="284" r:id="rId11"/>
    <p:sldId id="271" r:id="rId12"/>
    <p:sldId id="270" r:id="rId13"/>
    <p:sldId id="272" r:id="rId14"/>
    <p:sldId id="273" r:id="rId15"/>
    <p:sldId id="286" r:id="rId16"/>
    <p:sldId id="287" r:id="rId17"/>
    <p:sldId id="276" r:id="rId18"/>
    <p:sldId id="277" r:id="rId19"/>
    <p:sldId id="278" r:id="rId20"/>
    <p:sldId id="279" r:id="rId21"/>
    <p:sldId id="283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C5CF1-1556-4746-9B26-9E9A2333702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A463D-0DAA-4827-873F-9F270CB5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designs/e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designs/e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designs/en/" TargetMode="External"/><Relationship Id="rId2" Type="http://schemas.openxmlformats.org/officeDocument/2006/relationships/hyperlink" Target="https://www.wipo.int/hague/e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po.org/" TargetMode="External"/><Relationship Id="rId2" Type="http://schemas.openxmlformats.org/officeDocument/2006/relationships/hyperlink" Target="http://www.oapi.i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po.int/designs/en/" TargetMode="External"/><Relationship Id="rId5" Type="http://schemas.openxmlformats.org/officeDocument/2006/relationships/hyperlink" Target="https://oami.europa.eu/ohimportal/en/" TargetMode="External"/><Relationship Id="rId4" Type="http://schemas.openxmlformats.org/officeDocument/2006/relationships/hyperlink" Target="https://www.boip.in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designs/en/" TargetMode="External"/><Relationship Id="rId2" Type="http://schemas.openxmlformats.org/officeDocument/2006/relationships/hyperlink" Target="https://www.wipo.int/directory/en/urls.j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designs/en/" TargetMode="External"/><Relationship Id="rId2" Type="http://schemas.openxmlformats.org/officeDocument/2006/relationships/hyperlink" Target="http://www.ipthailand.go.th/th/design-patent-002/item/%E0%B8%81%E0%B8%B2%E0%B8%A3%E0%B8%88%E0%B8%94%E0%B8%97%E0%B8%B0%E0%B9%80%E0%B8%9A%E0%B8%B5%E0%B8%A2%E0%B8%99%E0%B8%AA%E0%B8%B4%E0%B8%97%E0%B8%98%E0%B8%B4%E0%B8%9A%E0%B8%B1%E0%B8%95%E0%B8%A3%E0%B8%81%E0%B8%B2%E0%B8%A3%E0%B8%AD%E0%B8%AD%E0%B8%81%E0%B9%81%E0%B8%9A%E0%B8%9A%E0%B8%9C%E0%B8%A5%E0%B8%B4%E0%B8%95%E0%B8%A0%E0%B8%B1%E0%B8%93%E0%B8%91%E0%B9%8C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directory/en/urls.jsp" TargetMode="External"/><Relationship Id="rId2" Type="http://schemas.openxmlformats.org/officeDocument/2006/relationships/hyperlink" Target="https://www.wipo.int/wipolex/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po.int/patents/en/faq_patents.html" TargetMode="External"/><Relationship Id="rId4" Type="http://schemas.openxmlformats.org/officeDocument/2006/relationships/hyperlink" Target="http://www.ipthailand.go.th/th/home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designs/en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designs/e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designs/e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designs/en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wipo_magazine/en/2015/06/article_0006.html" TargetMode="Externa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Case/6.Industrial%20design%20case1.docx" TargetMode="Externa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designs/e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designs/e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designs/e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designs/e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designs/e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designs/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th-TH" dirty="0" smtClean="0"/>
              <a:t>การ</a:t>
            </a:r>
            <a:r>
              <a:rPr lang="th-TH" dirty="0" smtClean="0"/>
              <a:t>ออกแบบ</a:t>
            </a:r>
            <a:r>
              <a:rPr lang="th-TH" dirty="0" smtClean="0"/>
              <a:t>ผลิตภัณฑ์อตุสาหกรรม </a:t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en-US" dirty="0" smtClean="0"/>
              <a:t>Industrial Design</a:t>
            </a:r>
            <a:r>
              <a:rPr lang="th-TH" dirty="0" smtClean="0"/>
              <a:t>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F629E85-12F5-4709-A520-65BCDED65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3: </a:t>
            </a:r>
            <a:r>
              <a:rPr lang="th-TH" dirty="0" smtClean="0"/>
              <a:t>ทรัพย์สินทางปัญญา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การคุ้มครองการออกแบบผลิตภัณฑ์อุตสาหกรรมได้รับในประเทศใดประเทศหนึ่ง มีผลกับทุกประเทศหรือไม่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สิทธิของการออกแบบผลิตภัณฑ์อุตสาหกรรมเป็นสิทธิในอาณาเขต </a:t>
            </a:r>
            <a:r>
              <a:rPr lang="th-TH" dirty="0"/>
              <a:t>ซึ่งหมายความว่า</a:t>
            </a:r>
            <a:r>
              <a:rPr lang="th-TH" dirty="0" smtClean="0"/>
              <a:t>สิทธิ์ในการได้รับความคุ้มครองเหล่านี้ จำกัดเฉพาะ</a:t>
            </a:r>
            <a:r>
              <a:rPr lang="th-TH" dirty="0"/>
              <a:t>ประเทศ (หรือภูมิภาค</a:t>
            </a:r>
            <a:r>
              <a:rPr lang="th-TH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5860" y="5812546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https://www.wipo.int/designs/en/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88097" y="2869387"/>
            <a:ext cx="9913041" cy="8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94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จะขอรับสิทธิในการออกแบบผลิตภัณฑ์อุตสาหกรรมในประเทศอื่นได้อย่างไร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ในปัจจุบัน ไม่มีสิทธิ์การคุ้มครองการออกแบบผลิตภัณฑ์อุตสาหกรรม “โลก</a:t>
            </a:r>
            <a:r>
              <a:rPr lang="th-TH" dirty="0"/>
              <a:t>” </a:t>
            </a:r>
            <a:r>
              <a:rPr lang="th-TH" dirty="0" smtClean="0"/>
              <a:t>หรือ “นานาชาติ”</a:t>
            </a:r>
            <a:endParaRPr lang="th-TH" dirty="0"/>
          </a:p>
          <a:p>
            <a:r>
              <a:rPr lang="th-TH" dirty="0" smtClean="0"/>
              <a:t>โดยทั่วไป เพื่อให้ได้รับสิทธิ์การคุ้มครอง</a:t>
            </a:r>
            <a:r>
              <a:rPr lang="th-TH" dirty="0"/>
              <a:t>ในประเทศอื่น ๆ การยื่นขอจดทะเบียนการ</a:t>
            </a:r>
            <a:r>
              <a:rPr lang="th-TH" dirty="0" smtClean="0"/>
              <a:t>ออกแบบผลิตภัณฑ์อุตสาหกรรม หรือ</a:t>
            </a:r>
            <a:r>
              <a:rPr lang="th-TH" dirty="0"/>
              <a:t>การให้สิทธิบัตรสำหรับการ</a:t>
            </a:r>
            <a:r>
              <a:rPr lang="th-TH" dirty="0" smtClean="0"/>
              <a:t>ออกแบบผลิตภัณฑ์อุตสาหกรรม จะต้อง</a:t>
            </a:r>
            <a:r>
              <a:rPr lang="th-TH" dirty="0"/>
              <a:t>ยื่น</a:t>
            </a:r>
            <a:r>
              <a:rPr lang="th-TH" dirty="0" smtClean="0"/>
              <a:t>ในประเทศ</a:t>
            </a:r>
            <a:r>
              <a:rPr lang="th-TH" dirty="0"/>
              <a:t>ที่ต้องการความคุ้มครองตามกฎหมายของประเทศนั้น </a:t>
            </a:r>
            <a:r>
              <a:rPr lang="th-TH" dirty="0" smtClean="0"/>
              <a:t>ๆ</a:t>
            </a:r>
          </a:p>
          <a:p>
            <a:pPr lvl="1"/>
            <a:r>
              <a:rPr lang="th-TH" dirty="0" smtClean="0"/>
              <a:t>หาก</a:t>
            </a:r>
            <a:r>
              <a:rPr lang="th-TH" dirty="0"/>
              <a:t>มีการขอความคุ้มครองในประเทศ </a:t>
            </a:r>
            <a:r>
              <a:rPr lang="en-US" dirty="0"/>
              <a:t>A </a:t>
            </a:r>
            <a:r>
              <a:rPr lang="th-TH" dirty="0"/>
              <a:t>และ </a:t>
            </a:r>
            <a:r>
              <a:rPr lang="en-US" dirty="0"/>
              <a:t>B </a:t>
            </a:r>
            <a:r>
              <a:rPr lang="th-TH" dirty="0"/>
              <a:t>ควรยื่นคำขอต่อสำนักงานทรัพย์สินทางปัญญาของประเทศ </a:t>
            </a:r>
            <a:r>
              <a:rPr lang="en-US" dirty="0"/>
              <a:t>A </a:t>
            </a:r>
            <a:r>
              <a:rPr lang="th-TH" dirty="0" smtClean="0"/>
              <a:t>และอีกคำขอหนึ่งยื่นต่อสำนักงาน</a:t>
            </a:r>
            <a:r>
              <a:rPr lang="th-TH" dirty="0"/>
              <a:t>ทรัพย์สินทางปัญญาของประเทศ </a:t>
            </a:r>
            <a:r>
              <a:rPr lang="en-US" dirty="0"/>
              <a:t>B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5860" y="5812546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https://www.wipo.int/designs/en/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จะขอรับสิทธิในการออกแบบผลิตภัณฑ์อุตสาหกรรมในประเทศอื่นได้อย่างไร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เพื่ออำนวยความสะดวกการส่งคำขอจดทะเบียนใน</a:t>
            </a:r>
            <a:r>
              <a:rPr lang="th-TH" dirty="0"/>
              <a:t>แต่ละ</a:t>
            </a:r>
            <a:r>
              <a:rPr lang="th-TH" dirty="0" smtClean="0"/>
              <a:t>ประเทศ ในทุก ๆ ประเทศที่ต้องการความคุ้มครอง ระบบเฮก โดย </a:t>
            </a:r>
            <a:r>
              <a:rPr lang="en-US" dirty="0" err="1"/>
              <a:t>WIPO</a:t>
            </a:r>
            <a:r>
              <a:rPr lang="en-US" dirty="0"/>
              <a:t> </a:t>
            </a:r>
            <a:r>
              <a:rPr lang="th-TH" dirty="0" smtClean="0"/>
              <a:t>เป็นระบบการยื่นของจดทะเบียนการออกแบบผลิตภัณฑ์อุตสาหกรรมระหว่างประเทศ ที่</a:t>
            </a:r>
            <a:r>
              <a:rPr lang="th-TH" dirty="0" smtClean="0"/>
              <a:t>รองรับการจดคราวเดียวสูงถึง 100 งานออกแบบ และรองรับอาณา</a:t>
            </a:r>
            <a:r>
              <a:rPr lang="th-TH" dirty="0" smtClean="0"/>
              <a:t>เขตการคุ้มครองกว่า </a:t>
            </a:r>
            <a:r>
              <a:rPr lang="en-US" dirty="0" smtClean="0"/>
              <a:t>90 </a:t>
            </a:r>
            <a:r>
              <a:rPr lang="th-TH" dirty="0" smtClean="0"/>
              <a:t>ประเทศ จากการยื่นขอจดทะเบียนระหว่างประเทศในครั้งเดียว </a:t>
            </a:r>
            <a:r>
              <a:rPr lang="th-TH" dirty="0" smtClean="0">
                <a:hlinkClick r:id="rId2"/>
              </a:rPr>
              <a:t>ค้นหา</a:t>
            </a:r>
            <a:r>
              <a:rPr lang="th-TH" dirty="0">
                <a:hlinkClick r:id="rId2"/>
              </a:rPr>
              <a:t>ข้อมูลเพิ่มเติมเกี่ยวกับ</a:t>
            </a:r>
            <a:r>
              <a:rPr lang="th-TH" dirty="0" smtClean="0">
                <a:hlinkClick r:id="rId2"/>
              </a:rPr>
              <a:t>ระบบเฮก</a:t>
            </a:r>
            <a:endParaRPr lang="th-TH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5860" y="5812546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3"/>
              </a:rPr>
              <a:t>https://www.wipo.int/designs/en/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3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จะขอรับสิทธิในการออกแบบผลิตภัณฑ์อุตสาหกรรมในประเทศอื่นได้อย่างไร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dirty="0" smtClean="0"/>
              <a:t>ใน</a:t>
            </a:r>
            <a:r>
              <a:rPr lang="th-TH" dirty="0"/>
              <a:t>บาง</a:t>
            </a:r>
            <a:r>
              <a:rPr lang="th-TH" dirty="0" smtClean="0"/>
              <a:t>ภูมิภาค สามารถที่จะ</a:t>
            </a:r>
            <a:r>
              <a:rPr lang="th-TH" dirty="0"/>
              <a:t>ได้รับความคุ้มครองสำหรับการ</a:t>
            </a:r>
            <a:r>
              <a:rPr lang="th-TH" dirty="0" smtClean="0"/>
              <a:t>ออกแบบผลิตภัณฑ์อุตสาหกรรม ในภูมิภาค โดย</a:t>
            </a:r>
            <a:r>
              <a:rPr lang="th-TH" dirty="0"/>
              <a:t>การยื่นคำขอกับ</a:t>
            </a:r>
            <a:r>
              <a:rPr lang="th-TH" dirty="0" smtClean="0"/>
              <a:t>สำนักงานทรัพย์สินทางปัญญาระดับ</a:t>
            </a:r>
            <a:r>
              <a:rPr lang="th-TH" dirty="0"/>
              <a:t>ภูมิภาคดังนี้</a:t>
            </a:r>
          </a:p>
          <a:p>
            <a:pPr lvl="1"/>
            <a:r>
              <a:rPr lang="th-TH" dirty="0">
                <a:hlinkClick r:id="rId2"/>
              </a:rPr>
              <a:t>องค์การทรัพย์สินทางปัญญาแอฟริกัน (</a:t>
            </a:r>
            <a:r>
              <a:rPr lang="en-US" dirty="0" err="1">
                <a:hlinkClick r:id="rId2"/>
              </a:rPr>
              <a:t>OAPI</a:t>
            </a:r>
            <a:r>
              <a:rPr lang="en-US" dirty="0">
                <a:hlinkClick r:id="rId2"/>
              </a:rPr>
              <a:t>) </a:t>
            </a:r>
            <a:r>
              <a:rPr lang="th-TH" dirty="0"/>
              <a:t>ซึ่งลงทะเบียนการ</a:t>
            </a:r>
            <a:r>
              <a:rPr lang="th-TH" dirty="0" smtClean="0"/>
              <a:t>ออกแบบผลิตภัณฑ์อุตสาหกรรม</a:t>
            </a:r>
            <a:r>
              <a:rPr lang="th-TH" dirty="0"/>
              <a:t>ในรัฐภาคีของ</a:t>
            </a:r>
            <a:r>
              <a:rPr lang="th-TH" dirty="0" smtClean="0"/>
              <a:t>ข้อตกลงบังกี(</a:t>
            </a:r>
            <a:r>
              <a:rPr lang="en-US" dirty="0" smtClean="0"/>
              <a:t>Bangui</a:t>
            </a:r>
            <a:r>
              <a:rPr lang="th-TH" dirty="0" smtClean="0"/>
              <a:t>)</a:t>
            </a:r>
          </a:p>
          <a:p>
            <a:pPr lvl="1"/>
            <a:r>
              <a:rPr lang="th-TH" dirty="0" smtClean="0">
                <a:hlinkClick r:id="rId3"/>
              </a:rPr>
              <a:t>องค์การ</a:t>
            </a:r>
            <a:r>
              <a:rPr lang="th-TH" dirty="0">
                <a:hlinkClick r:id="rId3"/>
              </a:rPr>
              <a:t>ทรัพย์สินทางปัญญาประจำภูมิภาคแอฟริกา (</a:t>
            </a:r>
            <a:r>
              <a:rPr lang="en-US" dirty="0" err="1">
                <a:hlinkClick r:id="rId3"/>
              </a:rPr>
              <a:t>ARIPO</a:t>
            </a:r>
            <a:r>
              <a:rPr lang="en-US" dirty="0">
                <a:hlinkClick r:id="rId3"/>
              </a:rPr>
              <a:t>) </a:t>
            </a:r>
            <a:r>
              <a:rPr lang="th-TH" dirty="0"/>
              <a:t>ซึ่งลงทะเบียนการ</a:t>
            </a:r>
            <a:r>
              <a:rPr lang="th-TH" dirty="0" smtClean="0"/>
              <a:t>ออกแบบ</a:t>
            </a:r>
            <a:r>
              <a:rPr lang="th-TH" dirty="0"/>
              <a:t>ผลิตภัณฑ์</a:t>
            </a:r>
            <a:r>
              <a:rPr lang="th-TH" dirty="0" smtClean="0"/>
              <a:t>อุตสาหกรรม</a:t>
            </a:r>
            <a:r>
              <a:rPr lang="th-TH" dirty="0"/>
              <a:t>ในรัฐภาคีของข้อตกลง</a:t>
            </a:r>
            <a:r>
              <a:rPr lang="th-TH" dirty="0" smtClean="0"/>
              <a:t>ลูซากา(</a:t>
            </a:r>
            <a:r>
              <a:rPr lang="en-US" dirty="0" smtClean="0"/>
              <a:t>Lusaka</a:t>
            </a:r>
            <a:r>
              <a:rPr lang="th-TH" dirty="0" smtClean="0"/>
              <a:t>)</a:t>
            </a:r>
            <a:endParaRPr lang="th-TH" dirty="0"/>
          </a:p>
          <a:p>
            <a:pPr lvl="1"/>
            <a:r>
              <a:rPr lang="th-TH" dirty="0">
                <a:hlinkClick r:id="rId4"/>
              </a:rPr>
              <a:t>สำนักงานเบเนลักซ์สำหรับทรัพย์สินทางปัญญา (</a:t>
            </a:r>
            <a:r>
              <a:rPr lang="en-US" dirty="0" err="1">
                <a:hlinkClick r:id="rId4"/>
              </a:rPr>
              <a:t>BOIP</a:t>
            </a:r>
            <a:r>
              <a:rPr lang="en-US" dirty="0">
                <a:hlinkClick r:id="rId4"/>
              </a:rPr>
              <a:t>) </a:t>
            </a:r>
            <a:r>
              <a:rPr lang="th-TH" dirty="0"/>
              <a:t>ซึ่งลงทะเบียน</a:t>
            </a:r>
            <a:r>
              <a:rPr lang="th-TH" dirty="0" smtClean="0"/>
              <a:t>ออกแบบ</a:t>
            </a:r>
            <a:r>
              <a:rPr lang="th-TH" dirty="0"/>
              <a:t>ผลิตภัณฑ์</a:t>
            </a:r>
            <a:r>
              <a:rPr lang="th-TH" dirty="0" smtClean="0"/>
              <a:t>อุตสาหกรรม</a:t>
            </a:r>
            <a:r>
              <a:rPr lang="th-TH" dirty="0"/>
              <a:t>ในสาม</a:t>
            </a:r>
            <a:r>
              <a:rPr lang="th-TH" dirty="0" smtClean="0"/>
              <a:t>ประเทศ “เบเน</a:t>
            </a:r>
            <a:r>
              <a:rPr lang="th-TH" dirty="0"/>
              <a:t>ลักซ์</a:t>
            </a:r>
            <a:r>
              <a:rPr lang="th-TH" dirty="0" smtClean="0"/>
              <a:t>”(</a:t>
            </a:r>
            <a:r>
              <a:rPr lang="en-US" dirty="0"/>
              <a:t>Benelux</a:t>
            </a:r>
            <a:r>
              <a:rPr lang="th-TH" dirty="0" smtClean="0"/>
              <a:t>) ซึ่งประกอบด้วย เบลเยียม เนเธอร์แลนด์ และ ลักเซมเบิร์ก</a:t>
            </a:r>
            <a:endParaRPr lang="th-TH" dirty="0"/>
          </a:p>
          <a:p>
            <a:pPr lvl="1"/>
            <a:r>
              <a:rPr lang="th-TH" dirty="0">
                <a:hlinkClick r:id="rId5"/>
              </a:rPr>
              <a:t>สำนักงานทรัพย์สินทางปัญญาแห่งสหภาพยุโรป (</a:t>
            </a:r>
            <a:r>
              <a:rPr lang="en-US" dirty="0" err="1">
                <a:hlinkClick r:id="rId5"/>
              </a:rPr>
              <a:t>EUIPO</a:t>
            </a:r>
            <a:r>
              <a:rPr lang="en-US" dirty="0">
                <a:hlinkClick r:id="rId5"/>
              </a:rPr>
              <a:t>)</a:t>
            </a:r>
            <a:r>
              <a:rPr lang="en-US" dirty="0"/>
              <a:t> </a:t>
            </a:r>
            <a:r>
              <a:rPr lang="th-TH" dirty="0"/>
              <a:t>ซึ่งลงทะเบียนการ</a:t>
            </a:r>
            <a:r>
              <a:rPr lang="th-TH" dirty="0" smtClean="0"/>
              <a:t>ออกแบบ</a:t>
            </a:r>
            <a:r>
              <a:rPr lang="th-TH" dirty="0"/>
              <a:t>ผลิตภัณฑ์</a:t>
            </a:r>
            <a:r>
              <a:rPr lang="th-TH" dirty="0" smtClean="0"/>
              <a:t>อุตสาหกรรม</a:t>
            </a:r>
            <a:r>
              <a:rPr lang="th-TH" dirty="0"/>
              <a:t>ในประเทศสมาชิกของสหภาพยุโรป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5860" y="5812546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6"/>
              </a:rPr>
              <a:t>https://www.wipo.int/designs/en/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ขั้นตอนการดำเนินการเพื่อให้ได้รับความคุ้มครองการออกแบบผลิตภัณฑ์อุตสาหกรรมมี</a:t>
            </a:r>
            <a:r>
              <a:rPr lang="th-TH" dirty="0" smtClean="0"/>
              <a:t>อะไรบ้าง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 smtClean="0"/>
              <a:t>คำร้องขอจดทะเบียน</a:t>
            </a:r>
            <a:r>
              <a:rPr lang="th-TH" dirty="0"/>
              <a:t>ของการ</a:t>
            </a:r>
            <a:r>
              <a:rPr lang="th-TH" dirty="0" smtClean="0"/>
              <a:t>ออกแบบผลิตภัณฑ์อุตสาหกรรม หรือ</a:t>
            </a:r>
            <a:r>
              <a:rPr lang="th-TH" dirty="0"/>
              <a:t>การให้สิทธิบัตรสำหรับการ</a:t>
            </a:r>
            <a:r>
              <a:rPr lang="th-TH" dirty="0" smtClean="0"/>
              <a:t>ออกแบบผลิตภัณฑ์อุตสาหกรรม สามารถ</a:t>
            </a:r>
            <a:r>
              <a:rPr lang="th-TH" dirty="0"/>
              <a:t>ยื่นกับสำนักงานทรัพย์สินทาง</a:t>
            </a:r>
            <a:r>
              <a:rPr lang="th-TH" dirty="0" smtClean="0"/>
              <a:t>ปัญญาของ</a:t>
            </a:r>
            <a:r>
              <a:rPr lang="th-TH" dirty="0"/>
              <a:t>ประเทศ (หรือภูมิภาค) ที่ต้องการความคุ้มครอง </a:t>
            </a:r>
            <a:r>
              <a:rPr lang="th-TH" dirty="0" smtClean="0"/>
              <a:t>สามารถค้นหา</a:t>
            </a:r>
            <a:r>
              <a:rPr lang="th-TH" dirty="0" smtClean="0">
                <a:hlinkClick r:id="rId2"/>
              </a:rPr>
              <a:t>ข้อมูลสำนักงานทรัพย์สินทางปัญญาที่เกี่ยวข้องจากเวปไซด์ </a:t>
            </a:r>
            <a:r>
              <a:rPr lang="en-US" dirty="0" err="1" smtClean="0">
                <a:hlinkClick r:id="rId2"/>
              </a:rPr>
              <a:t>WIPO</a:t>
            </a:r>
            <a:endParaRPr lang="th-TH" dirty="0" smtClean="0"/>
          </a:p>
          <a:p>
            <a:r>
              <a:rPr lang="th-TH" dirty="0" smtClean="0"/>
              <a:t>อีก</a:t>
            </a:r>
            <a:r>
              <a:rPr lang="th-TH" dirty="0"/>
              <a:t>วิธี</a:t>
            </a:r>
            <a:r>
              <a:rPr lang="th-TH" dirty="0" smtClean="0"/>
              <a:t>หนึ่ง คือระบบเฮก (</a:t>
            </a:r>
            <a:r>
              <a:rPr lang="en-US" dirty="0" smtClean="0"/>
              <a:t>Hague</a:t>
            </a:r>
            <a:r>
              <a:rPr lang="th-TH" dirty="0" smtClean="0"/>
              <a:t> </a:t>
            </a:r>
            <a:r>
              <a:rPr lang="en-US" dirty="0" smtClean="0"/>
              <a:t>System</a:t>
            </a:r>
            <a:r>
              <a:rPr lang="th-TH" dirty="0" smtClean="0"/>
              <a:t>) ของ </a:t>
            </a:r>
            <a:r>
              <a:rPr lang="en-US" dirty="0" err="1"/>
              <a:t>WIPO</a:t>
            </a:r>
            <a:r>
              <a:rPr lang="en-US" dirty="0"/>
              <a:t> </a:t>
            </a:r>
            <a:r>
              <a:rPr lang="th-TH" dirty="0"/>
              <a:t>สำหรับ</a:t>
            </a:r>
            <a:r>
              <a:rPr lang="th-TH" dirty="0" smtClean="0"/>
              <a:t>การจดทะเบียน</a:t>
            </a:r>
            <a:r>
              <a:rPr lang="th-TH" dirty="0"/>
              <a:t>ระหว่าง</a:t>
            </a:r>
            <a:r>
              <a:rPr lang="th-TH" dirty="0" smtClean="0"/>
              <a:t>ประเทศ ของ</a:t>
            </a:r>
            <a:r>
              <a:rPr lang="th-TH" dirty="0"/>
              <a:t>การ</a:t>
            </a:r>
            <a:r>
              <a:rPr lang="th-TH" dirty="0" smtClean="0"/>
              <a:t>ออกแบบผลิตภัณฑ์อุตสาหกรรม เพื่ออำนวยความสะดวกในการยื่นคำร้องขอจดทะเบียนในหลาย ๆ ประเทศที่ต้องการความคุ้มครองในคราวเดียว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5860" y="5812546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3"/>
              </a:rPr>
              <a:t>https://www.wipo.int/designs/en/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ขั้นตอนการดำเนินการเพื่อให้ได้รับความคุ้มครองการออกแบบผลิตภัณฑ์อุตสาหกรรมมีอะไรบ้าง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สำนักงาน</a:t>
            </a:r>
            <a:r>
              <a:rPr lang="th-TH" dirty="0"/>
              <a:t>ทรัพย์สินทาง</a:t>
            </a:r>
            <a:r>
              <a:rPr lang="th-TH" dirty="0" smtClean="0"/>
              <a:t>ปัญญา ของแต่ละประเทศส่วนใหญ่จะจัดทำ</a:t>
            </a:r>
            <a:r>
              <a:rPr lang="th-TH" dirty="0"/>
              <a:t>ฐานข้อมูลออนไลน์ของการ</a:t>
            </a:r>
            <a:r>
              <a:rPr lang="th-TH" dirty="0" smtClean="0"/>
              <a:t>ออกแบบผลิตภัณฑ์อุตสาหกรรม </a:t>
            </a:r>
            <a:r>
              <a:rPr lang="th-TH" dirty="0"/>
              <a:t>/ </a:t>
            </a:r>
            <a:r>
              <a:rPr lang="th-TH" dirty="0" smtClean="0"/>
              <a:t>ขั้นตอนการจดทะเบียนสิทธิบัตรสำหรับการออกแบบผลิตภัณฑ์อุตสาหกรรมไว้บริการ ขั้นตอนการจดทะเบียน </a:t>
            </a:r>
          </a:p>
          <a:p>
            <a:r>
              <a:rPr lang="th-TH" dirty="0" smtClean="0"/>
              <a:t>ของไทยสามารถดูได้จาก</a:t>
            </a:r>
            <a:r>
              <a:rPr lang="th-TH" dirty="0" smtClean="0">
                <a:hlinkClick r:id="rId2"/>
              </a:rPr>
              <a:t>เวปไซด์ของกรมทรัพย์สินทางปัญญา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982" y="5921454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3"/>
              </a:rPr>
              <a:t>https://www.wipo.int/designs/en/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จะค้นหาการออกแบบผลิตภัณฑ์อุตสาหกรรมที่จดทะเบียนแล้วได้อย่างไร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hlinkClick r:id="rId2"/>
              </a:rPr>
              <a:t>WIPO</a:t>
            </a:r>
            <a:r>
              <a:rPr lang="en-US" dirty="0" smtClean="0">
                <a:hlinkClick r:id="rId2"/>
              </a:rPr>
              <a:t> Lex</a:t>
            </a:r>
            <a:r>
              <a:rPr lang="en-US" dirty="0" smtClean="0"/>
              <a:t> </a:t>
            </a:r>
            <a:r>
              <a:rPr lang="th-TH" dirty="0" smtClean="0"/>
              <a:t>ช่วย</a:t>
            </a:r>
            <a:r>
              <a:rPr lang="th-TH" dirty="0"/>
              <a:t>ให้เข้าถึงกฎหมายทรัพย์สินทางปัญญาได้ง่าย จากหลากหลายประเทศ และ</a:t>
            </a:r>
            <a:r>
              <a:rPr lang="th-TH" dirty="0" smtClean="0"/>
              <a:t>ภูมิภาค รวมถึง</a:t>
            </a:r>
            <a:r>
              <a:rPr lang="th-TH" dirty="0"/>
              <a:t>สนธิสัญญาด้านทรัพย์สินทางปัญญาต่าง ๆ</a:t>
            </a:r>
          </a:p>
          <a:p>
            <a:r>
              <a:rPr lang="th-TH" dirty="0"/>
              <a:t>สำนักงานสิทธิบัตร</a:t>
            </a:r>
            <a:r>
              <a:rPr lang="th-TH" dirty="0" smtClean="0"/>
              <a:t>ระดับชาติ หรือ</a:t>
            </a:r>
            <a:r>
              <a:rPr lang="th-TH" dirty="0"/>
              <a:t>ระดับ</a:t>
            </a:r>
            <a:r>
              <a:rPr lang="th-TH" dirty="0" smtClean="0"/>
              <a:t>ภูมิภาค หลาย</a:t>
            </a:r>
            <a:r>
              <a:rPr lang="th-TH" dirty="0"/>
              <a:t>แห่งยังให้ข้อมูลเกี่ยวกับกฎหมาย</a:t>
            </a:r>
            <a:r>
              <a:rPr lang="th-TH" dirty="0" smtClean="0"/>
              <a:t>ระดับชาติ หรือ</a:t>
            </a:r>
            <a:r>
              <a:rPr lang="th-TH" dirty="0"/>
              <a:t>ระดับ</a:t>
            </a:r>
            <a:r>
              <a:rPr lang="th-TH" dirty="0" smtClean="0"/>
              <a:t>ภูมิภาค ใน</a:t>
            </a:r>
            <a:r>
              <a:rPr lang="th-TH" dirty="0"/>
              <a:t>เว็บไซต์ของตน </a:t>
            </a:r>
            <a:r>
              <a:rPr lang="th-TH" dirty="0">
                <a:hlinkClick r:id="rId3"/>
              </a:rPr>
              <a:t>ดูรายชื่อสำนักงานทรัพย์สินทางปัญญาระดับชาติและระดับ</a:t>
            </a:r>
            <a:r>
              <a:rPr lang="th-TH" dirty="0" smtClean="0">
                <a:hlinkClick r:id="rId3"/>
              </a:rPr>
              <a:t>ภูมิภาค</a:t>
            </a:r>
            <a:endParaRPr lang="th-TH" dirty="0" smtClean="0"/>
          </a:p>
          <a:p>
            <a:r>
              <a:rPr lang="th-TH" dirty="0" smtClean="0"/>
              <a:t>ของไทย สืบค้นข้อมูลได้จาก </a:t>
            </a:r>
            <a:r>
              <a:rPr lang="th-TH" dirty="0" smtClean="0">
                <a:hlinkClick r:id="rId4"/>
              </a:rPr>
              <a:t>เวปไซด์กรมทรัพย์สินทางปัญญา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354" y="5892059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5"/>
              </a:rPr>
              <a:t>https://www.wipo.int/patents/en/faq_patents.html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</a:t>
            </a:r>
            <a:r>
              <a:rPr lang="th-TH" dirty="0"/>
              <a:t>ออกแบบผลิตภัณฑ์อุตสาหกรรมมีความเกี่ยวข้องกับธุรกิจของฉันอย่างไร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การออกแบบผลิตภัณฑ์อุตสาหกรรม ทำ</a:t>
            </a:r>
            <a:r>
              <a:rPr lang="th-TH" dirty="0"/>
              <a:t>ให้ผลิตภัณฑ์เป็น</a:t>
            </a:r>
            <a:r>
              <a:rPr lang="th-TH" dirty="0" smtClean="0"/>
              <a:t>ที่ดึงดูดลูกค้า </a:t>
            </a:r>
            <a:r>
              <a:rPr lang="th-TH" dirty="0" smtClean="0"/>
              <a:t>เป็นตัวเลือกลูกค้า</a:t>
            </a:r>
            <a:r>
              <a:rPr lang="th-TH" dirty="0" smtClean="0"/>
              <a:t>: รูปลักษณ์ภายนอกของ</a:t>
            </a:r>
            <a:r>
              <a:rPr lang="th-TH" dirty="0"/>
              <a:t>ผลิตภัณฑ์สามารถเป็นปัจจัยสำคัญในการตัดสินใจซื้อของผู้บริโภค</a:t>
            </a:r>
          </a:p>
          <a:p>
            <a:r>
              <a:rPr lang="th-TH" dirty="0"/>
              <a:t>ความสำเร็จหรือความล้มเหลวของ</a:t>
            </a:r>
            <a:r>
              <a:rPr lang="th-TH" dirty="0" smtClean="0"/>
              <a:t>ผลิตภัณฑ์ </a:t>
            </a:r>
            <a:r>
              <a:rPr lang="th-TH" dirty="0"/>
              <a:t>อย่างน้อย</a:t>
            </a:r>
            <a:r>
              <a:rPr lang="th-TH" dirty="0" smtClean="0"/>
              <a:t>อาจมีบางส่วนเกี่ยวกับ ลักษณะของผลิตภัณฑ์ที่ลูกค้าเห็น </a:t>
            </a:r>
            <a:r>
              <a:rPr lang="th-TH" dirty="0"/>
              <a:t>การ</a:t>
            </a:r>
            <a:r>
              <a:rPr lang="th-TH" dirty="0" smtClean="0"/>
              <a:t>ออกแบบผลิตภัณฑ์อุตสาหกรรม</a:t>
            </a:r>
            <a:r>
              <a:rPr lang="th-TH" dirty="0"/>
              <a:t>จึงมีความสำคัญอย่าง</a:t>
            </a:r>
            <a:r>
              <a:rPr lang="th-TH" dirty="0" smtClean="0"/>
              <a:t>ยิ่งสำ</a:t>
            </a:r>
            <a:r>
              <a:rPr lang="th-TH" dirty="0"/>
              <a:t>หรับวิสาหกิจขนาดกลางและขนาดย่อม (</a:t>
            </a:r>
            <a:r>
              <a:rPr lang="en-US" dirty="0" err="1"/>
              <a:t>SMEs</a:t>
            </a:r>
            <a:r>
              <a:rPr lang="en-US" dirty="0"/>
              <a:t>) </a:t>
            </a:r>
            <a:r>
              <a:rPr lang="th-TH" dirty="0"/>
              <a:t>และ </a:t>
            </a:r>
            <a:r>
              <a:rPr lang="th-TH" dirty="0" smtClean="0"/>
              <a:t>บริษัทขนาดใหญ่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982" y="5921454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https://www.wipo.int/designs/en/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ข้อดีสำหรับธุรกิจของในการคุ้มครองการออกแบบผลิตภัณฑ์อุตสาหกรรมมีอะไรบ้าง?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	การคุ้มครองการออกแบบผลิตภัณฑ์อุตสาหกรรม ควร</a:t>
            </a:r>
            <a:r>
              <a:rPr lang="th-TH" dirty="0"/>
              <a:t>เป็นส่วนสำคัญของกลยุทธ์ทางธุรกิจใด ๆ เหตุผลหลักใน</a:t>
            </a:r>
            <a:r>
              <a:rPr lang="th-TH" dirty="0" smtClean="0"/>
              <a:t>การคุ้มครองการออกแบบผลิตภัณฑ์อุตสาหกรรม มี</a:t>
            </a:r>
            <a:r>
              <a:rPr lang="th-TH" dirty="0"/>
              <a:t>ดังต่อไปนี้:</a:t>
            </a:r>
          </a:p>
          <a:p>
            <a:pPr lvl="1"/>
            <a:r>
              <a:rPr lang="th-TH" i="1" dirty="0" smtClean="0"/>
              <a:t>ผลตอบแทน</a:t>
            </a:r>
            <a:r>
              <a:rPr lang="th-TH" i="1" dirty="0"/>
              <a:t>จากการลงทุน</a:t>
            </a:r>
            <a:r>
              <a:rPr lang="th-TH" dirty="0"/>
              <a:t>: การคุ้มครองก่อให้เกิดผลตอบแทนจากการลงทุนในการ</a:t>
            </a:r>
            <a:r>
              <a:rPr lang="th-TH" dirty="0" smtClean="0"/>
              <a:t>สร้าง และ</a:t>
            </a:r>
            <a:r>
              <a:rPr lang="th-TH" dirty="0"/>
              <a:t>ทำการตลาดผลิตภัณฑ์ที่น่าสนใจและสร้างสรรค์</a:t>
            </a:r>
          </a:p>
          <a:p>
            <a:pPr lvl="1"/>
            <a:r>
              <a:rPr lang="th-TH" i="1" dirty="0"/>
              <a:t>สิทธิพิเศษ</a:t>
            </a:r>
            <a:r>
              <a:rPr lang="th-TH" dirty="0"/>
              <a:t>: การคุ้มครองให้สิทธิพิเศษอย่างน้อย 10 </a:t>
            </a:r>
            <a:r>
              <a:rPr lang="th-TH" dirty="0" smtClean="0"/>
              <a:t>ปี เพื่อป้องกัน หรือ</a:t>
            </a:r>
            <a:r>
              <a:rPr lang="th-TH" dirty="0"/>
              <a:t>หยุดไม่ให้ผู้อื่นหาประโยชน์ในเชิง</a:t>
            </a:r>
            <a:r>
              <a:rPr lang="th-TH" dirty="0" smtClean="0"/>
              <a:t>พาณิชย์ หรือ</a:t>
            </a:r>
            <a:r>
              <a:rPr lang="th-TH" dirty="0"/>
              <a:t>คัดลอกการ</a:t>
            </a:r>
            <a:r>
              <a:rPr lang="th-TH" dirty="0" smtClean="0"/>
              <a:t>ออกแบบผลิตภัณฑ์อุตสาหกรรมนั้น ๆ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982" y="5921454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https://www.wipo.int/designs/en/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ข้อดีสำหรับธุรกิจของในการคุ้มครองการออกแบบผลิตภัณฑ์อุตสาหกรรมมีอะไรบ้าง?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i="1" dirty="0" smtClean="0"/>
              <a:t>สร้างความเข้มแข็งของแบรนด์ </a:t>
            </a:r>
            <a:r>
              <a:rPr lang="th-TH" dirty="0" smtClean="0"/>
              <a:t>: การออกแบบผลิตภัณฑ์อุตสาหกรรม สามารถเป็นองค์ประกอบสำคัญของแบรนด์ของ บริษัท การคุ้มครองการออกแบบผลิตภัณฑ์อุตสาหกรรมมีส่วนช่วยคุ้มครองแบรนด์ของบริษัท ด้วยเช่นกัน</a:t>
            </a:r>
          </a:p>
          <a:p>
            <a:r>
              <a:rPr lang="th-TH" i="1" dirty="0" smtClean="0"/>
              <a:t>โอกาสในการออกใบอนุญาต หรือขาย</a:t>
            </a:r>
            <a:r>
              <a:rPr lang="th-TH" dirty="0" smtClean="0"/>
              <a:t>: การคุ้มครองให้สิทธิ์ที่อาจจะขายหรือ ออกใบอนุญาต แก่องค์กรอื่นซึ่งจะเป็นแหล่งรายได้สำหรับเจ้าของสิทธิ์</a:t>
            </a:r>
          </a:p>
          <a:p>
            <a:r>
              <a:rPr lang="th-TH" i="1" dirty="0" smtClean="0"/>
              <a:t>ภาพลักษณ์ที่ดี </a:t>
            </a:r>
            <a:r>
              <a:rPr lang="th-TH" dirty="0" smtClean="0"/>
              <a:t>: การคุ้มครองช่วยถ่ายทอดภาพลักษณ์ที่ดีของบริษัท เนื่องจากการออกแบบผลิตภัณฑ์อุตสาหกรรมเป็นสินทรัพย์ทางธุรกิจ ซึ่งอาจเพิ่มมูลค่าตลาดของบริษัท และผลิตภัณฑ์ของบริษัท</a:t>
            </a:r>
          </a:p>
          <a:p>
            <a:r>
              <a:rPr lang="th-TH" i="1" dirty="0" smtClean="0"/>
              <a:t>รางวัล</a:t>
            </a:r>
            <a:r>
              <a:rPr lang="th-TH" dirty="0" smtClean="0"/>
              <a:t>: การคุ้มครองการออกแบบผลิตภัณฑ์อุตสาหกรรม เป็นรางวัล และสนับสนุนความคิดสร้างสรรค์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982" y="5921454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https://www.wipo.int/designs/en/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เนื้อหา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528193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การออกแบบผลิตภัณฑ์อุตสาหกรรม</a:t>
            </a:r>
            <a:r>
              <a:rPr lang="th-TH" dirty="0"/>
              <a:t>คือ</a:t>
            </a:r>
            <a:r>
              <a:rPr lang="th-TH" dirty="0" smtClean="0"/>
              <a:t>อะไร</a:t>
            </a:r>
            <a:r>
              <a:rPr lang="en-US" dirty="0" smtClean="0"/>
              <a:t>?</a:t>
            </a:r>
            <a:endParaRPr lang="th-TH" dirty="0"/>
          </a:p>
          <a:p>
            <a:r>
              <a:rPr lang="th-TH" dirty="0" smtClean="0"/>
              <a:t>การคุ้มครองประเภทใด ที่ได้รับจากสิทธิการออกแบบผลิตภัณฑ์อุตสาหกรรม?</a:t>
            </a:r>
          </a:p>
          <a:p>
            <a:r>
              <a:rPr lang="th-TH" dirty="0" smtClean="0"/>
              <a:t>การออกแบบผลิตภัณฑ์อุตสาหกรรมได้รับการคุ้มครองอย่างไร</a:t>
            </a:r>
            <a:r>
              <a:rPr lang="en-US" dirty="0" smtClean="0"/>
              <a:t>?</a:t>
            </a:r>
            <a:endParaRPr lang="th-TH" dirty="0" smtClean="0"/>
          </a:p>
          <a:p>
            <a:r>
              <a:rPr lang="th-TH" dirty="0" smtClean="0"/>
              <a:t>ความแตกต่างระหว่างสิทธิในการออกแบบผลิตภัณฑ์อุตสาหกรรมและสิทธิบัตรคืออะไร?</a:t>
            </a:r>
          </a:p>
          <a:p>
            <a:r>
              <a:rPr lang="th-TH" dirty="0" smtClean="0"/>
              <a:t>เงื่อนไขใดบ้างที่มีการกำหนดไว้ เพื่อให้ได้รับ</a:t>
            </a:r>
            <a:r>
              <a:rPr lang="th-TH" dirty="0"/>
              <a:t>การคุ้มครองการ</a:t>
            </a:r>
            <a:r>
              <a:rPr lang="th-TH" dirty="0" smtClean="0"/>
              <a:t>ออกแบบผลิตภัณฑ์อุตสาหกรรม</a:t>
            </a:r>
            <a:r>
              <a:rPr lang="th-TH" dirty="0"/>
              <a:t>?</a:t>
            </a:r>
          </a:p>
          <a:p>
            <a:r>
              <a:rPr lang="th-TH" dirty="0"/>
              <a:t>ใครเป็น</a:t>
            </a:r>
            <a:r>
              <a:rPr lang="th-TH" dirty="0" smtClean="0"/>
              <a:t>ผู้ให้สิทธิ์การออกแบบผลิตภัณฑ์อุตสาหกรรมที่ขอจด 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21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อะไรจะเกิดขึ้นถ้าไม่คุ้มครองการออกแบบผลิตภัณฑ์อุตสาหกรรม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คู่แข่งของอาจ</a:t>
            </a:r>
            <a:r>
              <a:rPr lang="th-TH" dirty="0"/>
              <a:t>นำผลิตภัณฑ์ออกสู่</a:t>
            </a:r>
            <a:r>
              <a:rPr lang="th-TH" dirty="0" smtClean="0"/>
              <a:t>ตลาด โดยผสมผสาน</a:t>
            </a:r>
            <a:r>
              <a:rPr lang="th-TH" dirty="0"/>
              <a:t>การ</a:t>
            </a:r>
            <a:r>
              <a:rPr lang="th-TH" dirty="0" smtClean="0"/>
              <a:t>ออกแบบของการออกแบบผลิตภัณฑ์อุตสาหกรรมของคุณ โดย</a:t>
            </a:r>
            <a:r>
              <a:rPr lang="th-TH" dirty="0"/>
              <a:t>ไม่ได้รับ</a:t>
            </a:r>
            <a:r>
              <a:rPr lang="th-TH" dirty="0" smtClean="0"/>
              <a:t>อนุญาต</a:t>
            </a:r>
            <a:endParaRPr lang="th-TH" dirty="0"/>
          </a:p>
          <a:p>
            <a:r>
              <a:rPr lang="th-TH" dirty="0"/>
              <a:t>หาก</a:t>
            </a:r>
            <a:r>
              <a:rPr lang="th-TH" dirty="0" smtClean="0"/>
              <a:t>คู่แข่ง หรือ</a:t>
            </a:r>
            <a:r>
              <a:rPr lang="th-TH" dirty="0"/>
              <a:t>ใครก็</a:t>
            </a:r>
            <a:r>
              <a:rPr lang="th-TH" dirty="0" smtClean="0"/>
              <a:t>ตามที่ผลิต ขาย หรือ</a:t>
            </a:r>
            <a:r>
              <a:rPr lang="th-TH" dirty="0"/>
              <a:t>นำเข้าผลิตภัณฑ์ที่</a:t>
            </a:r>
            <a:r>
              <a:rPr lang="th-TH" dirty="0" smtClean="0"/>
              <a:t>มีการคัดลอกทั้งหมดหรือบางส่วน </a:t>
            </a:r>
            <a:r>
              <a:rPr lang="th-TH" dirty="0"/>
              <a:t>ของการ</a:t>
            </a:r>
            <a:r>
              <a:rPr lang="th-TH" dirty="0" smtClean="0"/>
              <a:t>ออกแบบผลิตภัณฑ์อุตสาหกรรม</a:t>
            </a:r>
            <a:r>
              <a:rPr lang="th-TH" dirty="0"/>
              <a:t>ของคุณโดยไม่ได้รับความยินยอมจากคุณ</a:t>
            </a:r>
          </a:p>
          <a:p>
            <a:pPr lvl="1"/>
            <a:r>
              <a:rPr lang="th-TH" dirty="0"/>
              <a:t>คุณจะไม่</a:t>
            </a:r>
            <a:r>
              <a:rPr lang="th-TH" dirty="0" smtClean="0"/>
              <a:t>มีความคุ้มครองทางกฎหมายเพื่อจะ</a:t>
            </a:r>
            <a:r>
              <a:rPr lang="th-TH" dirty="0"/>
              <a:t>ต่อสู้กับพวกเขา </a:t>
            </a:r>
            <a:r>
              <a:rPr lang="th-TH" dirty="0" smtClean="0"/>
              <a:t>โดยทั่วไปสินค้าเลียนแบบการ</a:t>
            </a:r>
            <a:r>
              <a:rPr lang="th-TH" dirty="0" smtClean="0"/>
              <a:t>ออกแบบ</a:t>
            </a:r>
            <a:r>
              <a:rPr lang="th-TH" dirty="0" smtClean="0"/>
              <a:t>ผลิตภัณฑ์อุตสาหกรรมของผู้อื่น จะ</a:t>
            </a:r>
            <a:r>
              <a:rPr lang="th-TH" dirty="0"/>
              <a:t>ขายในราคาที่ต่ำ</a:t>
            </a:r>
            <a:r>
              <a:rPr lang="th-TH" dirty="0" smtClean="0"/>
              <a:t>กว่า เนื่องจาก</a:t>
            </a:r>
            <a:r>
              <a:rPr lang="th-TH" dirty="0"/>
              <a:t>คู่แข่ง</a:t>
            </a:r>
            <a:r>
              <a:rPr lang="th-TH" dirty="0" smtClean="0"/>
              <a:t>ไม่มีต้นทุนในกระบวนการ</a:t>
            </a:r>
            <a:r>
              <a:rPr lang="th-TH" dirty="0"/>
              <a:t>สร้างสรรค์ สิ่งนี้</a:t>
            </a:r>
            <a:r>
              <a:rPr lang="th-TH" dirty="0" smtClean="0"/>
              <a:t>สามารถแย่งส่วน</a:t>
            </a:r>
            <a:r>
              <a:rPr lang="th-TH" dirty="0"/>
              <a:t>แบ่ง</a:t>
            </a:r>
            <a:r>
              <a:rPr lang="th-TH" dirty="0" smtClean="0"/>
              <a:t>การตลาด </a:t>
            </a:r>
            <a:r>
              <a:rPr lang="th-TH" dirty="0" smtClean="0"/>
              <a:t>และ</a:t>
            </a:r>
            <a:r>
              <a:rPr lang="th-TH" dirty="0"/>
              <a:t>เป็นอันตรายทั้งต่อชื่อเสียง</a:t>
            </a:r>
            <a:r>
              <a:rPr lang="th-TH" dirty="0" smtClean="0"/>
              <a:t>ของบริษัท </a:t>
            </a:r>
            <a:r>
              <a:rPr lang="th-TH" dirty="0"/>
              <a:t>และต่อผลิตภัณฑ์ของคุณ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982" y="5921454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https://www.wipo.int/designs/en/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กรณีศึกษา </a:t>
            </a:r>
            <a:r>
              <a:rPr lang="en-US" dirty="0" smtClean="0"/>
              <a:t>#1</a:t>
            </a:r>
            <a:br>
              <a:rPr lang="en-US" dirty="0" smtClean="0"/>
            </a:br>
            <a:r>
              <a:rPr lang="en-US" dirty="0"/>
              <a:t>ŠKODA’s perspective on IP </a:t>
            </a:r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11" y="5808504"/>
            <a:ext cx="6342997" cy="618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www.wipo.int/wipo_magazine/en/2015/06/article_0006.html</a:t>
            </a:r>
            <a:endParaRPr lang="en-US" sz="1600" dirty="0" smtClean="0"/>
          </a:p>
        </p:txBody>
      </p:sp>
      <p:pic>
        <p:nvPicPr>
          <p:cNvPr id="10242" name="Picture 2" descr="https://www.wipo.int/export/sites/www/wipo_magazine/images/2015_06_art_6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30" y="1716309"/>
            <a:ext cx="5732662" cy="32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2288" y="5135334"/>
            <a:ext cx="9015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8C8E8D"/>
                </a:solidFill>
                <a:latin typeface="Arial" panose="020B0604020202020204" pitchFamily="34" charset="0"/>
              </a:rPr>
              <a:t>IP rights have and continue to play an important role in ŠKODA AUTO’s drive to launch reliable high-performance vehicles that continue to excite and capture the imagination of consumers (photo: ŠKODA AUTO).</a:t>
            </a:r>
            <a:endParaRPr lang="en-US" sz="1400" dirty="0"/>
          </a:p>
        </p:txBody>
      </p:sp>
      <p:graphicFrame>
        <p:nvGraphicFramePr>
          <p:cNvPr id="4" name="Object 3">
            <a:hlinkClick r:id="rId5" action="ppaction://hlinkfile"/>
          </p:cNvPr>
          <p:cNvGraphicFramePr>
            <a:graphicFrameLocks noChangeAspect="1"/>
          </p:cNvGraphicFramePr>
          <p:nvPr>
            <p:extLst/>
          </p:nvPr>
        </p:nvGraphicFramePr>
        <p:xfrm>
          <a:off x="9692185" y="428883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showAsIcon="1" r:id="rId6" imgW="914400" imgH="771480" progId="Word.Document.12">
                  <p:embed/>
                </p:oleObj>
              </mc:Choice>
              <mc:Fallback>
                <p:oleObj name="Document" showAsIcon="1" r:id="rId6" imgW="914400" imgH="771480" progId="Word.Document.12">
                  <p:embed/>
                  <p:pic>
                    <p:nvPicPr>
                      <p:cNvPr id="4" name="Object 3">
                        <a:hlinkClick r:id="rId5" action="ppaction://hlinkfile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92185" y="428883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4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เนื้อหา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528193"/>
          </a:xfrm>
        </p:spPr>
        <p:txBody>
          <a:bodyPr>
            <a:normAutofit fontScale="85000" lnSpcReduction="20000"/>
          </a:bodyPr>
          <a:lstStyle/>
          <a:p>
            <a:r>
              <a:rPr lang="th-TH" dirty="0" smtClean="0"/>
              <a:t>การ</a:t>
            </a:r>
            <a:r>
              <a:rPr lang="th-TH" dirty="0"/>
              <a:t>คุ้มครองการ</a:t>
            </a:r>
            <a:r>
              <a:rPr lang="th-TH" dirty="0" smtClean="0"/>
              <a:t>ออกแบบผลิตภัณฑ์อุตสาหกรรม</a:t>
            </a:r>
            <a:r>
              <a:rPr lang="th-TH" dirty="0"/>
              <a:t>ได้รับในประเทศใดประเทศ</a:t>
            </a:r>
            <a:r>
              <a:rPr lang="th-TH" dirty="0" smtClean="0"/>
              <a:t>หนึ่ง มีผลกับทุก</a:t>
            </a:r>
            <a:r>
              <a:rPr lang="th-TH" dirty="0"/>
              <a:t>ประเทศหรือไม่</a:t>
            </a:r>
          </a:p>
          <a:p>
            <a:r>
              <a:rPr lang="th-TH" dirty="0"/>
              <a:t>จะขอรับสิทธิในการ</a:t>
            </a:r>
            <a:r>
              <a:rPr lang="th-TH" dirty="0" smtClean="0"/>
              <a:t>ออกแบบผลิตภัณฑ์อุตสาหกรรม</a:t>
            </a:r>
            <a:r>
              <a:rPr lang="th-TH" dirty="0"/>
              <a:t>ในประเทศอื่นได้อย่างไร</a:t>
            </a:r>
          </a:p>
          <a:p>
            <a:r>
              <a:rPr lang="th-TH" dirty="0" smtClean="0"/>
              <a:t>ขั้นตอนการดำเนินการเพื่อให้</a:t>
            </a:r>
            <a:r>
              <a:rPr lang="th-TH" dirty="0"/>
              <a:t>ได้รับความ</a:t>
            </a:r>
            <a:r>
              <a:rPr lang="th-TH" dirty="0" smtClean="0"/>
              <a:t>คุ้มครองการออกแบบผลิตภัณฑ์อุตสาหกรรมมีอะไรบ้าง</a:t>
            </a:r>
            <a:endParaRPr lang="th-TH" dirty="0"/>
          </a:p>
          <a:p>
            <a:r>
              <a:rPr lang="th-TH" dirty="0" smtClean="0"/>
              <a:t>จะค้นหา</a:t>
            </a:r>
            <a:r>
              <a:rPr lang="th-TH" dirty="0"/>
              <a:t>การ</a:t>
            </a:r>
            <a:r>
              <a:rPr lang="th-TH" dirty="0" smtClean="0"/>
              <a:t>ออกแบบผลิตภัณฑ์อุตสาหกรรมที่จดทะเบียน</a:t>
            </a:r>
            <a:r>
              <a:rPr lang="th-TH" dirty="0"/>
              <a:t>แล้วได้อย่างไร</a:t>
            </a:r>
          </a:p>
          <a:p>
            <a:r>
              <a:rPr lang="th-TH" dirty="0" smtClean="0"/>
              <a:t>จะ</a:t>
            </a:r>
            <a:r>
              <a:rPr lang="th-TH" dirty="0"/>
              <a:t>หากฎหมายการ</a:t>
            </a:r>
            <a:r>
              <a:rPr lang="th-TH" dirty="0" smtClean="0"/>
              <a:t>ออกแบบผลิตภัณฑ์อุตสาหกรรม ของ</a:t>
            </a:r>
            <a:r>
              <a:rPr lang="th-TH" dirty="0"/>
              <a:t>ประเทศ</a:t>
            </a:r>
            <a:r>
              <a:rPr lang="th-TH" dirty="0" smtClean="0"/>
              <a:t>ต่างๆ ได้</a:t>
            </a:r>
            <a:r>
              <a:rPr lang="th-TH" dirty="0"/>
              <a:t>อย่างไร</a:t>
            </a:r>
          </a:p>
          <a:p>
            <a:r>
              <a:rPr lang="th-TH" dirty="0"/>
              <a:t>การ</a:t>
            </a:r>
            <a:r>
              <a:rPr lang="th-TH" dirty="0" smtClean="0"/>
              <a:t>ออกแบบผลิตภัณฑ์อุตสาหกรรม</a:t>
            </a:r>
            <a:r>
              <a:rPr lang="th-TH" dirty="0"/>
              <a:t>มีความเกี่ยวข้องกับธุรกิจของฉันอย่างไร</a:t>
            </a:r>
          </a:p>
          <a:p>
            <a:r>
              <a:rPr lang="th-TH" dirty="0" smtClean="0"/>
              <a:t>ข้อดี</a:t>
            </a:r>
            <a:r>
              <a:rPr lang="th-TH" dirty="0"/>
              <a:t>สำหรับธุรกิจ</a:t>
            </a:r>
            <a:r>
              <a:rPr lang="th-TH" dirty="0" smtClean="0"/>
              <a:t>ของในการคุ้มครองการออกแบบผลิตภัณฑ์อุตสาหกรรมมีอะไรบ้าง?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การออกแบบผลิตภัณฑ์อุตสาหกรรมคืออะไร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ใน</a:t>
            </a:r>
            <a:r>
              <a:rPr lang="th-TH" dirty="0"/>
              <a:t>แง่</a:t>
            </a:r>
            <a:r>
              <a:rPr lang="th-TH" dirty="0" smtClean="0"/>
              <a:t>กฎหมาย การออกแบบผลิตภัณฑ์อุตสาหกรรม ถือเป็นการตกแต่ง หรือทำให้เกิดความสวยงาม กับรูปร่างของสิ่งที่ออกแบบ</a:t>
            </a:r>
            <a:endParaRPr lang="th-TH" dirty="0"/>
          </a:p>
          <a:p>
            <a:r>
              <a:rPr lang="th-TH" dirty="0"/>
              <a:t>การ</a:t>
            </a:r>
            <a:r>
              <a:rPr lang="th-TH" dirty="0" smtClean="0"/>
              <a:t>ออกแบบผลิตภัณฑ์อุตสาหกรรม อาจ</a:t>
            </a:r>
            <a:r>
              <a:rPr lang="th-TH" dirty="0"/>
              <a:t>ประกอบด้วยคุณลักษณะสาม</a:t>
            </a:r>
            <a:r>
              <a:rPr lang="th-TH" dirty="0" smtClean="0"/>
              <a:t>มิติ เช่น</a:t>
            </a:r>
            <a:r>
              <a:rPr lang="th-TH" dirty="0"/>
              <a:t>รูปร่าง</a:t>
            </a:r>
            <a:r>
              <a:rPr lang="th-TH" dirty="0" smtClean="0"/>
              <a:t>ของสิ่งที่ออกแบบ หรือ</a:t>
            </a:r>
            <a:r>
              <a:rPr lang="th-TH" dirty="0"/>
              <a:t>คุณลักษณะสอง</a:t>
            </a:r>
            <a:r>
              <a:rPr lang="th-TH" dirty="0" smtClean="0"/>
              <a:t>มิติ เช่น</a:t>
            </a:r>
            <a:r>
              <a:rPr lang="th-TH" dirty="0"/>
              <a:t>ลวด</a:t>
            </a:r>
            <a:r>
              <a:rPr lang="th-TH" dirty="0" smtClean="0"/>
              <a:t>ลายเส้น หรือ</a:t>
            </a:r>
            <a:r>
              <a:rPr lang="th-TH" dirty="0"/>
              <a:t>สี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5860" y="5812546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https://www.wipo.int/designs/en/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การคุ้มครองประเภทใด ที่ได้รับจากสิทธิการออกแบบผลิตภัณฑ์อุตสาหกรรม?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เจ้าของ</a:t>
            </a:r>
            <a:r>
              <a:rPr lang="th-TH" dirty="0"/>
              <a:t>การ</a:t>
            </a:r>
            <a:r>
              <a:rPr lang="th-TH" dirty="0" smtClean="0"/>
              <a:t>ออกแบบผลิตภัณฑ์อุตสาหกรรมที่จดทะเบียน หรือ</a:t>
            </a:r>
            <a:r>
              <a:rPr lang="th-TH" dirty="0"/>
              <a:t>สิทธิบัตรการ</a:t>
            </a:r>
            <a:r>
              <a:rPr lang="th-TH" dirty="0" smtClean="0"/>
              <a:t>ออกแบบ มี</a:t>
            </a:r>
            <a:r>
              <a:rPr lang="th-TH" dirty="0"/>
              <a:t>สิทธิที่</a:t>
            </a:r>
            <a:r>
              <a:rPr lang="th-TH" dirty="0" smtClean="0"/>
              <a:t>จะคุ้มครองไม่ให้</a:t>
            </a:r>
            <a:r>
              <a:rPr lang="th-TH" dirty="0"/>
              <a:t>บุคคลที่</a:t>
            </a:r>
            <a:r>
              <a:rPr lang="th-TH" dirty="0" smtClean="0"/>
              <a:t>สาม ทำ ขาย </a:t>
            </a:r>
            <a:r>
              <a:rPr lang="th-TH" dirty="0" smtClean="0"/>
              <a:t>หรือนำการออกแบบนั้นหรือ</a:t>
            </a:r>
            <a:r>
              <a:rPr lang="th-TH" dirty="0"/>
              <a:t>รวมการ</a:t>
            </a:r>
            <a:r>
              <a:rPr lang="th-TH" dirty="0" smtClean="0"/>
              <a:t>ออกแบบ ทำสำเนา หรือ สำเนาส่วนที่</a:t>
            </a:r>
            <a:r>
              <a:rPr lang="th-TH" dirty="0"/>
              <a:t>สำคัญของการออกแบบที่ได้รับการคุ้มครองเมื่อการกระทำ</a:t>
            </a:r>
            <a:r>
              <a:rPr lang="th-TH" dirty="0" smtClean="0"/>
              <a:t>ดังกล่าวมีวัตถุประสงค์</a:t>
            </a:r>
            <a:r>
              <a:rPr lang="th-TH" dirty="0"/>
              <a:t>ทาง</a:t>
            </a:r>
            <a:r>
              <a:rPr lang="th-TH" dirty="0" smtClean="0"/>
              <a:t>การค้า</a:t>
            </a:r>
          </a:p>
          <a:p>
            <a:r>
              <a:rPr lang="th-TH" dirty="0"/>
              <a:t>การออกแบบผลิตภัณฑ์อุตสาหกรรม นำไปใช้กับผลิตภัณฑ์หลากหลายประเภท </a:t>
            </a:r>
            <a:r>
              <a:rPr lang="th-TH" dirty="0" smtClean="0"/>
              <a:t>ทั้งสินค้าอุตสาหกรรม</a:t>
            </a:r>
            <a:r>
              <a:rPr lang="th-TH" dirty="0"/>
              <a:t>และสินค้าหัตถกรรม: ตั้งแต่บรรจุภัณฑ์และภาชนะไปจนถึงของตกแต่ง และของใช้ในครัวเรือน จากอุปกรณ์ให้แสงสว่างไปจนถึงเครื่องประดับ และจากอุปกรณ์อิเล็กทรอนิกส์ไปจนถึงสิ่งทอ การออกแบบผลิตภัณฑ์อุตสาหกรรมอาจเกี่ยวข้องกับสัญลักษณ์กราฟิก ส่วนต่อกับผู้ใช้ด้วยกราฟิก (</a:t>
            </a:r>
            <a:r>
              <a:rPr lang="en-US" dirty="0"/>
              <a:t>GUI) </a:t>
            </a:r>
            <a:r>
              <a:rPr lang="th-TH" dirty="0"/>
              <a:t>และโลโก้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5860" y="5812546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https://www.wipo.int/designs/en/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10041124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การออกแบบผลิตภัณฑ์อุตสาหกรรมได้รับการคุ้มครองอย่างไร</a:t>
            </a:r>
            <a:r>
              <a:rPr lang="en-US" dirty="0"/>
              <a:t>?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dirty="0" smtClean="0"/>
              <a:t>ประเทศ</a:t>
            </a:r>
            <a:r>
              <a:rPr lang="th-TH" dirty="0"/>
              <a:t>ส่วน</a:t>
            </a:r>
            <a:r>
              <a:rPr lang="th-TH" dirty="0" smtClean="0"/>
              <a:t>ใหญ่ การออกแบบผลิตภัณฑ์อุตสาหกรรม</a:t>
            </a:r>
            <a:r>
              <a:rPr lang="th-TH" dirty="0"/>
              <a:t>จะต้องได้รับการจด</a:t>
            </a:r>
            <a:r>
              <a:rPr lang="th-TH" dirty="0" smtClean="0"/>
              <a:t>ทะเบียน เพื่อให้</a:t>
            </a:r>
            <a:r>
              <a:rPr lang="th-TH" dirty="0"/>
              <a:t>ได้รับความคุ้มครองภายใต้กฎหมายการ</a:t>
            </a:r>
            <a:r>
              <a:rPr lang="th-TH" dirty="0" smtClean="0"/>
              <a:t>ออกแบบผลิตภัณฑ์อุตสาหกรรม ใน</a:t>
            </a:r>
            <a:r>
              <a:rPr lang="th-TH" dirty="0"/>
              <a:t>ฐานะ "การออกแบบ</a:t>
            </a:r>
            <a:r>
              <a:rPr lang="th-TH" dirty="0" smtClean="0"/>
              <a:t>ที่จดทะเบียน</a:t>
            </a:r>
            <a:r>
              <a:rPr lang="th-TH" dirty="0"/>
              <a:t>" ในบาง</a:t>
            </a:r>
            <a:r>
              <a:rPr lang="th-TH" dirty="0" smtClean="0"/>
              <a:t>ประเทศ การออกแบบผลิตภัณฑ์อุตสาหกรรม ได้รับ</a:t>
            </a:r>
            <a:r>
              <a:rPr lang="th-TH" dirty="0"/>
              <a:t>การคุ้มครองภายใต้กฎหมายสิทธิบัตรในฐานะ "สิทธิบัตรการออกแบบ"</a:t>
            </a:r>
          </a:p>
          <a:p>
            <a:r>
              <a:rPr lang="th-TH" dirty="0"/>
              <a:t>กฎหมายการ</a:t>
            </a:r>
            <a:r>
              <a:rPr lang="th-TH" dirty="0" smtClean="0"/>
              <a:t>ออกแบบผลิตภัณฑ์อุตสาหกรรม ใน</a:t>
            </a:r>
            <a:r>
              <a:rPr lang="th-TH" dirty="0"/>
              <a:t>บางประเทศให้สิทธิ์ - โดยไม่</a:t>
            </a:r>
            <a:r>
              <a:rPr lang="th-TH" dirty="0" smtClean="0"/>
              <a:t>ต้องจดทะเบียน – การมีขอบเขต และ เวลา ของการคุ้มครองที่จำกัด ลักษณะนี้เรียกว่า </a:t>
            </a:r>
            <a:r>
              <a:rPr lang="th-TH" dirty="0"/>
              <a:t>"การ</a:t>
            </a:r>
            <a:r>
              <a:rPr lang="th-TH" dirty="0" smtClean="0"/>
              <a:t>ออกแบบผลิตภัณฑ์อุตสาหกรรม</a:t>
            </a:r>
            <a:r>
              <a:rPr lang="th-TH" dirty="0"/>
              <a:t>ที่ไม่ได้จดทะเบียน"</a:t>
            </a:r>
          </a:p>
          <a:p>
            <a:r>
              <a:rPr lang="th-TH" dirty="0"/>
              <a:t>การ</a:t>
            </a:r>
            <a:r>
              <a:rPr lang="th-TH" dirty="0" smtClean="0"/>
              <a:t>ออกแบบผลิตภัณฑ์อุตสาหกรรม</a:t>
            </a:r>
            <a:r>
              <a:rPr lang="th-TH" dirty="0"/>
              <a:t>อาจได้รับการคุ้มครองในฐานะงานศิลปะภายใต้กฎหมาย</a:t>
            </a:r>
            <a:r>
              <a:rPr lang="th-TH" dirty="0" smtClean="0"/>
              <a:t>ลิขสิทธิ์ ทั้งนี้</a:t>
            </a:r>
            <a:r>
              <a:rPr lang="th-TH" dirty="0"/>
              <a:t>ขึ้นอยู่กับกฎหมายของประเทศนั้น ๆ และประเภทของการออกแบบ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5860" y="5812546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https://www.wipo.int/designs/en/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ความแตกต่างระหว่างสิทธิในการออกแบบผลิตภัณฑ์อุตสาหกรรมและสิทธิบัตรคืออะไร?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การออกแบบผลิตภัณฑ์อุตสาหกรรมได้รับสิทธิ์คุ้มครองเฉพาะ</a:t>
            </a:r>
            <a:r>
              <a:rPr lang="th-TH" dirty="0"/>
              <a:t>ลักษณะที่ปรากฏหรือคุณลักษณะด้านความงามของ</a:t>
            </a:r>
            <a:r>
              <a:rPr lang="th-TH" dirty="0" smtClean="0"/>
              <a:t>ผลิตภัณฑ์ ส่วนสิทธิบัตรได้รับสิทธิ์คุ้มครอง</a:t>
            </a:r>
            <a:r>
              <a:rPr lang="th-TH" dirty="0"/>
              <a:t>การประดิษฐ์ที่เสนอวิธีแก้ไขปัญหาทางเทคนิคใหม่</a:t>
            </a:r>
          </a:p>
          <a:p>
            <a:r>
              <a:rPr lang="th-TH" dirty="0"/>
              <a:t>โดยหลักการแล้วสิทธิ์ในการ</a:t>
            </a:r>
            <a:r>
              <a:rPr lang="th-TH" dirty="0" smtClean="0"/>
              <a:t>ออกแบบผลิตภัณฑ์อุตสาหกรรม จะไม่คุ้มครองคุณสมบัติ</a:t>
            </a:r>
            <a:r>
              <a:rPr lang="th-TH" dirty="0"/>
              <a:t>ทาง</a:t>
            </a:r>
            <a:r>
              <a:rPr lang="th-TH" dirty="0" smtClean="0"/>
              <a:t>เทคนิค หรือ</a:t>
            </a:r>
            <a:r>
              <a:rPr lang="th-TH" dirty="0"/>
              <a:t>การใช้งานของผลิตภัณฑ์ อย่างไรก็ตามคุณสมบัติดังกล่าวอาจได้รับการคุ้มครองโดย</a:t>
            </a:r>
            <a:r>
              <a:rPr lang="th-TH" dirty="0" smtClean="0"/>
              <a:t>สิทธิบัตร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5860" y="5812546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https://www.wipo.int/designs/en/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เงื่อนไขใดบ้างที่มีการกำหนดไว้ เพื่อให้ได้รับการคุ้มครองการออกแบบผลิตภัณฑ์อุตสาหกรรม?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ขึ้นอยู่</a:t>
            </a:r>
            <a:r>
              <a:rPr lang="th-TH" dirty="0"/>
              <a:t>กับกฎหมายที่บังคับใช้การ</a:t>
            </a:r>
            <a:r>
              <a:rPr lang="th-TH" dirty="0" smtClean="0"/>
              <a:t>ออกแบบผลิตภัณฑ์อุตสาหกรรม การออกแบบผลิตภัณฑ์อุตสาหกรรมที่ส</a:t>
            </a:r>
            <a:r>
              <a:rPr lang="th-TH" dirty="0"/>
              <a:t>ร้าง</a:t>
            </a:r>
            <a:r>
              <a:rPr lang="th-TH" dirty="0" smtClean="0"/>
              <a:t>ขึ้น จะต้องมีบางส่วน</a:t>
            </a:r>
            <a:r>
              <a:rPr lang="th-TH" dirty="0"/>
              <a:t>หรือ</a:t>
            </a:r>
            <a:r>
              <a:rPr lang="th-TH" dirty="0" smtClean="0"/>
              <a:t>ทั้งหมดเป็นไป</a:t>
            </a:r>
            <a:r>
              <a:rPr lang="th-TH" dirty="0"/>
              <a:t>ตาม</a:t>
            </a:r>
            <a:r>
              <a:rPr lang="th-TH" dirty="0" smtClean="0"/>
              <a:t>เกณฑ์ คือจะต้องมี </a:t>
            </a:r>
            <a:r>
              <a:rPr lang="th-TH" dirty="0"/>
              <a:t>ความใหม่(</a:t>
            </a:r>
            <a:r>
              <a:rPr lang="en-US" dirty="0"/>
              <a:t>Novelty</a:t>
            </a:r>
            <a:r>
              <a:rPr lang="th-TH" dirty="0"/>
              <a:t>) / ความคิดริเริ่ม(</a:t>
            </a:r>
            <a:r>
              <a:rPr lang="en-US" dirty="0" err="1"/>
              <a:t>Origitnality</a:t>
            </a:r>
            <a:r>
              <a:rPr lang="th-TH" dirty="0" smtClean="0"/>
              <a:t>) </a:t>
            </a:r>
          </a:p>
          <a:p>
            <a:r>
              <a:rPr lang="th-TH" dirty="0" smtClean="0"/>
              <a:t>การ</a:t>
            </a:r>
            <a:r>
              <a:rPr lang="th-TH" dirty="0"/>
              <a:t>ประเมิน</a:t>
            </a:r>
            <a:r>
              <a:rPr lang="th-TH" dirty="0" smtClean="0"/>
              <a:t>ความใหม่</a:t>
            </a:r>
            <a:r>
              <a:rPr lang="th-TH" dirty="0"/>
              <a:t>และความคิด</a:t>
            </a:r>
            <a:r>
              <a:rPr lang="th-TH" dirty="0" smtClean="0"/>
              <a:t>ริเริ่ม แตกต่าง</a:t>
            </a:r>
            <a:r>
              <a:rPr lang="th-TH" dirty="0"/>
              <a:t>กันไปในแต่ละประเทศ </a:t>
            </a:r>
            <a:endParaRPr lang="th-TH" dirty="0" smtClean="0"/>
          </a:p>
          <a:p>
            <a:pPr lvl="1"/>
            <a:r>
              <a:rPr lang="th-TH" dirty="0" smtClean="0"/>
              <a:t>โดยทั่วไป</a:t>
            </a:r>
            <a:r>
              <a:rPr lang="th-TH" dirty="0"/>
              <a:t>แล้วการ</a:t>
            </a:r>
            <a:r>
              <a:rPr lang="th-TH" dirty="0" smtClean="0"/>
              <a:t>ออกแบบผลิตภัณฑ์อุตสาหกรรม จะเข้าเกณฑ์มีความแปลกใหม่ หากไม่เคยเปิดเผย</a:t>
            </a:r>
            <a:r>
              <a:rPr lang="th-TH" dirty="0"/>
              <a:t>ต่อสาธารณะมา</a:t>
            </a:r>
            <a:r>
              <a:rPr lang="th-TH" dirty="0" smtClean="0"/>
              <a:t>ก่อน </a:t>
            </a:r>
            <a:r>
              <a:rPr lang="th-TH" dirty="0" smtClean="0"/>
              <a:t>และ</a:t>
            </a:r>
          </a:p>
          <a:p>
            <a:pPr lvl="1"/>
            <a:r>
              <a:rPr lang="th-TH" dirty="0" smtClean="0"/>
              <a:t>อาจ</a:t>
            </a:r>
            <a:r>
              <a:rPr lang="th-TH" dirty="0"/>
              <a:t>พิจารณา</a:t>
            </a:r>
            <a:r>
              <a:rPr lang="th-TH" dirty="0" smtClean="0"/>
              <a:t>ว่ามีความคิดริเริ่ม หาก</a:t>
            </a:r>
            <a:r>
              <a:rPr lang="th-TH" dirty="0"/>
              <a:t>มีความแตกต่างอย่างมีนัยสำคัญจากการออกแบบ</a:t>
            </a:r>
            <a:r>
              <a:rPr lang="th-TH" dirty="0" smtClean="0"/>
              <a:t>ที่เป็นที่รู้จัก</a:t>
            </a:r>
            <a:r>
              <a:rPr lang="th-TH" dirty="0"/>
              <a:t>หรือการรวมคุณสมบัติการออกแบบที่เป็นที่รู้จัก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5860" y="5812546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https://www.wipo.int/designs/en/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ใครเป็นผู้ให้สิทธิ์การออกแบบผลิตภัณฑ์อุตสาหกรรมที่ขอจด 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การจดทะเบียน</a:t>
            </a:r>
            <a:r>
              <a:rPr lang="th-TH" dirty="0"/>
              <a:t>การ</a:t>
            </a:r>
            <a:r>
              <a:rPr lang="th-TH" dirty="0" smtClean="0"/>
              <a:t>ออกแบบผลิตภัณฑ์อุตสาหกรรม หรือ</a:t>
            </a:r>
            <a:r>
              <a:rPr lang="th-TH" dirty="0"/>
              <a:t>สิทธิบัตรการ</a:t>
            </a:r>
            <a:r>
              <a:rPr lang="th-TH" dirty="0" smtClean="0"/>
              <a:t>ออกแบบ ได้รับ</a:t>
            </a:r>
            <a:r>
              <a:rPr lang="th-TH" dirty="0"/>
              <a:t>จาก</a:t>
            </a:r>
            <a:r>
              <a:rPr lang="th-TH" dirty="0" smtClean="0"/>
              <a:t>สำนักงานทรัพย์สินทางปัญญาของ</a:t>
            </a:r>
            <a:r>
              <a:rPr lang="th-TH" dirty="0"/>
              <a:t>ประเทศ (หรือภูมิภาค) ที่ยื่นคำ</a:t>
            </a:r>
            <a:r>
              <a:rPr lang="th-TH" dirty="0" smtClean="0"/>
              <a:t>ขอ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675860" y="5812546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https://www.wipo.int/designs/en/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2718</TotalTime>
  <Words>1724</Words>
  <Application>Microsoft Office PowerPoint</Application>
  <PresentationFormat>Widescreen</PresentationFormat>
  <Paragraphs>97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Document</vt:lpstr>
      <vt:lpstr>Module 3: ทรัพย์สินทางปัญญา</vt:lpstr>
      <vt:lpstr>เนื้อหา</vt:lpstr>
      <vt:lpstr>เนื้อหา</vt:lpstr>
      <vt:lpstr>การออกแบบผลิตภัณฑ์อุตสาหกรรมคืออะไร</vt:lpstr>
      <vt:lpstr>การคุ้มครองประเภทใด ที่ได้รับจากสิทธิการออกแบบผลิตภัณฑ์อุตสาหกรรม?</vt:lpstr>
      <vt:lpstr>การออกแบบผลิตภัณฑ์อุตสาหกรรมได้รับการคุ้มครองอย่างไร?</vt:lpstr>
      <vt:lpstr>ความแตกต่างระหว่างสิทธิในการออกแบบผลิตภัณฑ์อุตสาหกรรมและสิทธิบัตรคืออะไร?</vt:lpstr>
      <vt:lpstr>เงื่อนไขใดบ้างที่มีการกำหนดไว้ เพื่อให้ได้รับการคุ้มครองการออกแบบผลิตภัณฑ์อุตสาหกรรม?</vt:lpstr>
      <vt:lpstr>ใครเป็นผู้ให้สิทธิ์การออกแบบผลิตภัณฑ์อุตสาหกรรมที่ขอจด ?</vt:lpstr>
      <vt:lpstr>การคุ้มครองการออกแบบผลิตภัณฑ์อุตสาหกรรมได้รับในประเทศใดประเทศหนึ่ง มีผลกับทุกประเทศหรือไม่</vt:lpstr>
      <vt:lpstr>จะขอรับสิทธิในการออกแบบผลิตภัณฑ์อุตสาหกรรมในประเทศอื่นได้อย่างไร</vt:lpstr>
      <vt:lpstr>จะขอรับสิทธิในการออกแบบผลิตภัณฑ์อุตสาหกรรมในประเทศอื่นได้อย่างไร</vt:lpstr>
      <vt:lpstr>จะขอรับสิทธิในการออกแบบผลิตภัณฑ์อุตสาหกรรมในประเทศอื่นได้อย่างไร</vt:lpstr>
      <vt:lpstr>ขั้นตอนการดำเนินการเพื่อให้ได้รับความคุ้มครองการออกแบบผลิตภัณฑ์อุตสาหกรรมมีอะไรบ้าง</vt:lpstr>
      <vt:lpstr>ขั้นตอนการดำเนินการเพื่อให้ได้รับความคุ้มครองการออกแบบผลิตภัณฑ์อุตสาหกรรมมีอะไรบ้าง</vt:lpstr>
      <vt:lpstr>จะค้นหาการออกแบบผลิตภัณฑ์อุตสาหกรรมที่จดทะเบียนแล้วได้อย่างไร?</vt:lpstr>
      <vt:lpstr>การออกแบบผลิตภัณฑ์อุตสาหกรรมมีความเกี่ยวข้องกับธุรกิจของฉันอย่างไร</vt:lpstr>
      <vt:lpstr>ข้อดีสำหรับธุรกิจของในการคุ้มครองการออกแบบผลิตภัณฑ์อุตสาหกรรมมีอะไรบ้าง?</vt:lpstr>
      <vt:lpstr>ข้อดีสำหรับธุรกิจของในการคุ้มครองการออกแบบผลิตภัณฑ์อุตสาหกรรมมีอะไรบ้าง?</vt:lpstr>
      <vt:lpstr>อะไรจะเกิดขึ้นถ้าไม่คุ้มครองการออกแบบผลิตภัณฑ์อุตสาหกรรม</vt:lpstr>
      <vt:lpstr>กรณีศึกษา #1 ŠKODA’s perspective on IP protection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ชวินทร มัยยะภักดี</dc:creator>
  <cp:lastModifiedBy>naritsak tuntitippawan</cp:lastModifiedBy>
  <cp:revision>97</cp:revision>
  <dcterms:created xsi:type="dcterms:W3CDTF">2019-12-05T13:38:53Z</dcterms:created>
  <dcterms:modified xsi:type="dcterms:W3CDTF">2020-05-10T15:27:22Z</dcterms:modified>
</cp:coreProperties>
</file>