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3" r:id="rId3"/>
    <p:sldId id="258" r:id="rId4"/>
    <p:sldId id="278" r:id="rId5"/>
    <p:sldId id="264" r:id="rId6"/>
    <p:sldId id="260" r:id="rId7"/>
    <p:sldId id="261" r:id="rId8"/>
    <p:sldId id="262" r:id="rId9"/>
    <p:sldId id="263" r:id="rId10"/>
    <p:sldId id="274" r:id="rId11"/>
    <p:sldId id="275" r:id="rId12"/>
    <p:sldId id="268" r:id="rId13"/>
    <p:sldId id="265" r:id="rId14"/>
    <p:sldId id="266" r:id="rId15"/>
    <p:sldId id="269" r:id="rId16"/>
    <p:sldId id="270" r:id="rId17"/>
    <p:sldId id="271" r:id="rId18"/>
    <p:sldId id="276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3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trademarks/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madrid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trademarks/en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trademarks/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trademarks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treaties/en/registration/madrid_protocol/index.html" TargetMode="External"/><Relationship Id="rId2" Type="http://schemas.openxmlformats.org/officeDocument/2006/relationships/hyperlink" Target="https://www.wipo.int/madrid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treaties/en/registration/madrid/summary_madrid_mark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treaties/en/registration/madrid/summary_madrid_mark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wipo_magazine/en/2018/si/article_0007.html" TargetMode="Externa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Case/5.%20Trademarks%20case1.docx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trademarks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" TargetMode="External"/><Relationship Id="rId3" Type="http://schemas.openxmlformats.org/officeDocument/2006/relationships/hyperlink" Target="https://en.wikipedia.org/wiki/Trademark" TargetMode="External"/><Relationship Id="rId7" Type="http://schemas.openxmlformats.org/officeDocument/2006/relationships/hyperlink" Target="https://www.samsonrope.com/" TargetMode="External"/><Relationship Id="rId2" Type="http://schemas.openxmlformats.org/officeDocument/2006/relationships/hyperlink" Target="https://en.wikipedia.org/wiki/Bass_Brew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mondaq.com/Intellectual-Property/873224/The-Evolution-Of-Trademarks--From-Ancient-Egypt-To-Modern-Times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เครื่องหมายการค้า </a:t>
            </a:r>
            <a:r>
              <a:rPr lang="en-US" dirty="0" smtClean="0"/>
              <a:t>(Trademark)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</a:t>
            </a:r>
            <a:r>
              <a:rPr lang="th-TH" dirty="0" smtClean="0"/>
              <a:t>ทรัพย์สินทางปัญญา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</a:t>
            </a:r>
            <a:r>
              <a:rPr lang="th-TH" dirty="0" smtClean="0"/>
              <a:t>เครื่องหมาย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th-TH" dirty="0" smtClean="0"/>
              <a:t>3</a:t>
            </a:r>
            <a:r>
              <a:rPr lang="th-TH" dirty="0"/>
              <a:t>. </a:t>
            </a:r>
            <a:r>
              <a:rPr lang="th-TH" dirty="0" smtClean="0"/>
              <a:t>เครื่องหมายร่วม(</a:t>
            </a:r>
            <a:r>
              <a:rPr lang="en-US" dirty="0" smtClean="0"/>
              <a:t>Collective marks</a:t>
            </a:r>
            <a:r>
              <a:rPr lang="th-TH" dirty="0" smtClean="0"/>
              <a:t>) </a:t>
            </a:r>
            <a:r>
              <a:rPr lang="th-TH" dirty="0"/>
              <a:t>เครื่องหมาย</a:t>
            </a:r>
            <a:r>
              <a:rPr lang="th-TH" dirty="0" smtClean="0"/>
              <a:t>ร่วม</a:t>
            </a:r>
            <a:r>
              <a:rPr lang="th-TH" dirty="0"/>
              <a:t>เป็นเครื่องหมายการค้าหรือเครื่องหมายบริการที่ใช้โดย</a:t>
            </a:r>
            <a:r>
              <a:rPr lang="th-TH" dirty="0" smtClean="0"/>
              <a:t>สมาชิกที่ร่วมมือกัน หรือเกี่ยวข้องกัน หรือรวมกลุ่มอื่น ๆ หรือองค์กร รวมถึง</a:t>
            </a:r>
            <a:r>
              <a:rPr lang="th-TH" dirty="0"/>
              <a:t>เครื่องหมายที่ระบุถึงการเป็นสมาชิก</a:t>
            </a:r>
            <a:r>
              <a:rPr lang="th-TH" dirty="0" smtClean="0"/>
              <a:t>ในกลุ่ม หรือ</a:t>
            </a:r>
            <a:r>
              <a:rPr lang="th-TH" dirty="0"/>
              <a:t>องค์กรอื่น ๆ เช่น </a:t>
            </a:r>
            <a:r>
              <a:rPr lang="en-US" dirty="0"/>
              <a:t>AMERICAN BAR </a:t>
            </a:r>
            <a:r>
              <a:rPr lang="en-US" dirty="0" err="1" smtClean="0"/>
              <a:t>ASSOCATION</a:t>
            </a:r>
            <a:r>
              <a:rPr lang="en-US" dirty="0" smtClean="0"/>
              <a:t> , </a:t>
            </a:r>
            <a:r>
              <a:rPr lang="en-US" dirty="0"/>
              <a:t>LIONS CLUB </a:t>
            </a:r>
            <a:r>
              <a:rPr lang="th-TH" dirty="0" smtClean="0"/>
              <a:t>เครื่องหมาย</a:t>
            </a:r>
            <a:r>
              <a:rPr lang="th-TH" dirty="0"/>
              <a:t>เหล่านี้แสดงถึงการเป็นสมาชิกในองค์กรที่ระบุไว้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</a:t>
            </a:r>
            <a:r>
              <a:rPr lang="th-TH" dirty="0" smtClean="0"/>
              <a:t>เครื่องหมาย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4</a:t>
            </a:r>
            <a:r>
              <a:rPr lang="th-TH" dirty="0"/>
              <a:t>. เครื่องหมาย</a:t>
            </a:r>
            <a:r>
              <a:rPr lang="th-TH" dirty="0" smtClean="0"/>
              <a:t>รับรอง</a:t>
            </a:r>
            <a:r>
              <a:rPr lang="en-US" dirty="0" smtClean="0"/>
              <a:t>(Certification mark)</a:t>
            </a:r>
            <a:r>
              <a:rPr lang="th-TH" dirty="0" smtClean="0"/>
              <a:t>: </a:t>
            </a:r>
            <a:r>
              <a:rPr lang="th-TH" dirty="0"/>
              <a:t>เครื่องหมายรับรอง</a:t>
            </a:r>
            <a:r>
              <a:rPr lang="th-TH" dirty="0" smtClean="0"/>
              <a:t>คือ คำ ชื่อ สัญลักษณ์ หรือ</a:t>
            </a:r>
            <a:r>
              <a:rPr lang="th-TH" dirty="0"/>
              <a:t>อุปกรณ์ (</a:t>
            </a:r>
            <a:r>
              <a:rPr lang="th-TH" dirty="0" smtClean="0"/>
              <a:t>หรือรวมกัน) </a:t>
            </a:r>
            <a:r>
              <a:rPr lang="th-TH" dirty="0"/>
              <a:t>ที่ใช้โดยบุคคล</a:t>
            </a:r>
            <a:r>
              <a:rPr lang="th-TH" dirty="0" smtClean="0"/>
              <a:t>อื่น ที่</a:t>
            </a:r>
            <a:r>
              <a:rPr lang="th-TH" dirty="0"/>
              <a:t>ไม่ใช่เจ้าของเพื่อรับรอง</a:t>
            </a:r>
            <a:r>
              <a:rPr lang="th-TH" dirty="0" smtClean="0"/>
              <a:t>คุณภาพ ความถูกต้อง หรือ</a:t>
            </a:r>
            <a:r>
              <a:rPr lang="th-TH" dirty="0"/>
              <a:t>ลักษณะอื่น ๆ ของ</a:t>
            </a:r>
            <a:r>
              <a:rPr lang="th-TH" dirty="0" smtClean="0"/>
              <a:t>สินค้า หรือบริการ เช่น </a:t>
            </a:r>
            <a:r>
              <a:rPr lang="th-TH" dirty="0"/>
              <a:t>เครื่องหมาย </a:t>
            </a:r>
            <a:r>
              <a:rPr lang="en-US" dirty="0"/>
              <a:t>UL (&amp; Design) </a:t>
            </a:r>
            <a:r>
              <a:rPr lang="th-TH" dirty="0"/>
              <a:t>ที่มีชื่อเสียงที่ใช้โดย </a:t>
            </a:r>
            <a:r>
              <a:rPr lang="en-US" dirty="0"/>
              <a:t>Underwriters 'Laboratories, Inc. </a:t>
            </a:r>
            <a:r>
              <a:rPr lang="th-TH" dirty="0"/>
              <a:t>เพื่อรับรองว่าผลิตภัณฑ์เป็นไปตามมาตรฐานความปลอดภัยที่กำหนดโดย </a:t>
            </a:r>
            <a:r>
              <a:rPr lang="en-US" dirty="0"/>
              <a:t>Underwriters' Laboratories </a:t>
            </a:r>
            <a:r>
              <a:rPr lang="th-TH" dirty="0"/>
              <a:t>เครื่องหมาย </a:t>
            </a:r>
            <a:r>
              <a:rPr lang="en-US" dirty="0"/>
              <a:t>UL (&amp; Design) </a:t>
            </a:r>
            <a:r>
              <a:rPr lang="th-TH" dirty="0"/>
              <a:t>ไม่ได้ใช้โดยเจ้าของเครื่องหมายการค้า </a:t>
            </a:r>
            <a:r>
              <a:rPr lang="th-TH" dirty="0" smtClean="0"/>
              <a:t>ในที่นี้คือ </a:t>
            </a:r>
            <a:r>
              <a:rPr lang="en-US" dirty="0" smtClean="0"/>
              <a:t>Underwriters </a:t>
            </a:r>
            <a:r>
              <a:rPr lang="en-US" dirty="0"/>
              <a:t>’Laboratories </a:t>
            </a:r>
            <a:r>
              <a:rPr lang="th-TH" dirty="0"/>
              <a:t>แต่โดยผู้ผลิตอุปกรณ์เพื่อระบุให้ผู้บริโภคเห็น</a:t>
            </a:r>
            <a:r>
              <a:rPr lang="th-TH" dirty="0" smtClean="0"/>
              <a:t>ว่าผลิตภัณฑ์นั้น</a:t>
            </a:r>
            <a:r>
              <a:rPr lang="th-TH" dirty="0"/>
              <a:t>เป็นไปตามมาตรฐานความปลอดภัยที่กำหนด</a:t>
            </a:r>
            <a:r>
              <a:rPr lang="th-TH" dirty="0" smtClean="0"/>
              <a:t>โดย </a:t>
            </a:r>
            <a:r>
              <a:rPr lang="en-US" dirty="0"/>
              <a:t>Underwriters' Laboratories </a:t>
            </a:r>
          </a:p>
        </p:txBody>
      </p:sp>
    </p:spTree>
    <p:extLst>
      <p:ext uri="{BB962C8B-B14F-4D97-AF65-F5344CB8AC3E}">
        <p14:creationId xmlns:p14="http://schemas.microsoft.com/office/powerpoint/2010/main" val="42021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ลักษณะเครื่องหมายการค้าที่ใช้จดทะเบียน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คำ หรือ การ</a:t>
            </a:r>
            <a:r>
              <a:rPr lang="th-TH" dirty="0"/>
              <a:t>รวมกันของ</a:t>
            </a:r>
            <a:r>
              <a:rPr lang="th-TH" dirty="0" smtClean="0"/>
              <a:t>คำ ตัวอักษร และตัวเลข สามารถ</a:t>
            </a:r>
            <a:r>
              <a:rPr lang="th-TH" dirty="0"/>
              <a:t>เป็นเครื่องหมายการค้าได้อย่างสมบูรณ์แบบ แต่เครื่องหมายการค้าอาจ</a:t>
            </a:r>
            <a:r>
              <a:rPr lang="th-TH" dirty="0" smtClean="0"/>
              <a:t>ประกอบด้วย ภาพวาด สัญลักษณ์ คุณลักษณะสามมิติ เช่นรูปร่าง และ</a:t>
            </a:r>
            <a:r>
              <a:rPr lang="th-TH" dirty="0"/>
              <a:t>บรรจุภัณฑ์ของ</a:t>
            </a:r>
            <a:r>
              <a:rPr lang="th-TH" dirty="0" smtClean="0"/>
              <a:t>สินค้า เครื่องหมาย</a:t>
            </a:r>
            <a:r>
              <a:rPr lang="th-TH" dirty="0"/>
              <a:t>ที่ไม่สามารถมองเห็น</a:t>
            </a:r>
            <a:r>
              <a:rPr lang="th-TH" dirty="0" smtClean="0"/>
              <a:t>ได้ เช่นเสียง หรือกลิ่น หรือ</a:t>
            </a:r>
            <a:r>
              <a:rPr lang="th-TH" dirty="0"/>
              <a:t>เฉด</a:t>
            </a:r>
            <a:r>
              <a:rPr lang="th-TH" dirty="0" smtClean="0"/>
              <a:t>สี ที่</a:t>
            </a:r>
            <a:r>
              <a:rPr lang="th-TH" dirty="0"/>
              <a:t>ใช้เป็นคุณสมบัติเด่น - ความเป็นไปได้</a:t>
            </a:r>
            <a:r>
              <a:rPr lang="th-TH" dirty="0" smtClean="0"/>
              <a:t>เกือบทั้งสิ้น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6429" y="5627880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https://www.wipo.int/trademarks/en/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การคุ้มครองเครื่องหมายการค้า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66438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ระยะเวลาของการจดทะเบียนเครื่องหมายการค้าอาจแตกต่างกัน แต่มักจะสิบปี สามารถต่ออายุได้ไม่จำกัดจำนวน เมื่อชำระค่าธรรมเนียมเพิ่มเติม สิทธิในเครื่องหมายการค้าเป็นสิทธิ์ส่วนบุคคล และมีการคุ้มครองผ่านคำสั่ง</a:t>
            </a:r>
            <a:r>
              <a:rPr lang="th-TH" dirty="0" smtClean="0"/>
              <a:t>ศาล</a:t>
            </a:r>
          </a:p>
          <a:p>
            <a:r>
              <a:rPr lang="th-TH" dirty="0" smtClean="0"/>
              <a:t>ใน</a:t>
            </a:r>
            <a:r>
              <a:rPr lang="th-TH" dirty="0"/>
              <a:t>ระดับประเทศ / </a:t>
            </a:r>
            <a:r>
              <a:rPr lang="th-TH" dirty="0" smtClean="0"/>
              <a:t>ภูมิภาค การ</a:t>
            </a:r>
            <a:r>
              <a:rPr lang="th-TH" dirty="0"/>
              <a:t>คุ้มครองเครื่องหมายการค้าสามารถทำได้ผ่าน</a:t>
            </a:r>
            <a:r>
              <a:rPr lang="th-TH" dirty="0" smtClean="0"/>
              <a:t>การจดทะเบียน</a:t>
            </a:r>
            <a:r>
              <a:rPr lang="th-TH" dirty="0"/>
              <a:t>โดยยื่นคำขอจดทะเบียนกับสำนักงานเครื่องหมายการค้าระดับชาติ / </a:t>
            </a:r>
            <a:r>
              <a:rPr lang="th-TH" dirty="0" smtClean="0"/>
              <a:t>ภูมิภาค และจะต้องชำระค่าธรรมเนียม</a:t>
            </a:r>
            <a:endParaRPr lang="th-TH" dirty="0"/>
          </a:p>
          <a:p>
            <a:r>
              <a:rPr lang="th-TH" dirty="0"/>
              <a:t>ในระดับ</a:t>
            </a:r>
            <a:r>
              <a:rPr lang="th-TH" dirty="0" smtClean="0"/>
              <a:t>สากล มี 2 ทางเลือก: </a:t>
            </a:r>
          </a:p>
          <a:p>
            <a:pPr lvl="1"/>
            <a:r>
              <a:rPr lang="th-TH" dirty="0" smtClean="0"/>
              <a:t>สามารถ</a:t>
            </a:r>
            <a:r>
              <a:rPr lang="th-TH" dirty="0"/>
              <a:t>ยื่นคำขอเครื่องหมายการค้ากับสำนักงานเครื่องหมายการค้าของแต่ละประเทศ</a:t>
            </a:r>
            <a:r>
              <a:rPr lang="th-TH" dirty="0" smtClean="0"/>
              <a:t>ที่ต้องการ</a:t>
            </a:r>
            <a:r>
              <a:rPr lang="th-TH" dirty="0"/>
              <a:t>ความ</a:t>
            </a:r>
            <a:r>
              <a:rPr lang="th-TH" dirty="0" smtClean="0"/>
              <a:t>คุ้มครอง </a:t>
            </a:r>
          </a:p>
          <a:p>
            <a:pPr lvl="1"/>
            <a:r>
              <a:rPr lang="th-TH" dirty="0" smtClean="0"/>
              <a:t>สามารถใช้ </a:t>
            </a:r>
            <a:r>
              <a:rPr lang="th-TH" dirty="0" smtClean="0">
                <a:hlinkClick r:id="rId3"/>
              </a:rPr>
              <a:t>ระบบมาดริด</a:t>
            </a:r>
            <a:r>
              <a:rPr lang="en-US" dirty="0" smtClean="0">
                <a:hlinkClick r:id="rId3"/>
              </a:rPr>
              <a:t>(Madrid System)</a:t>
            </a:r>
            <a:r>
              <a:rPr lang="th-TH" dirty="0" smtClean="0">
                <a:hlinkClick r:id="rId3"/>
              </a:rPr>
              <a:t> </a:t>
            </a:r>
            <a:r>
              <a:rPr lang="th-TH" dirty="0" smtClean="0"/>
              <a:t>ของ </a:t>
            </a:r>
            <a:r>
              <a:rPr lang="en-US" dirty="0" err="1"/>
              <a:t>WIPO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7159" y="5812546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https://www.wipo.int/trademarks/en/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ประโยชน์ของการจดทะเบียนเครื่องหมายการค้า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การจดทะเบียน</a:t>
            </a:r>
            <a:r>
              <a:rPr lang="th-TH" dirty="0"/>
              <a:t>เครื่องหมาย</a:t>
            </a:r>
            <a:r>
              <a:rPr lang="th-TH" dirty="0" smtClean="0"/>
              <a:t>การค้า จะ</a:t>
            </a:r>
            <a:r>
              <a:rPr lang="th-TH" dirty="0"/>
              <a:t>มอบ</a:t>
            </a:r>
            <a:r>
              <a:rPr lang="th-TH" dirty="0" smtClean="0"/>
              <a:t>สิทธิ์แต่</a:t>
            </a:r>
            <a:r>
              <a:rPr lang="th-TH" dirty="0"/>
              <a:t>เพียงผู้เดียวในการใช้เครื่องหมายการค้าจด</a:t>
            </a:r>
            <a:r>
              <a:rPr lang="th-TH" dirty="0" smtClean="0"/>
              <a:t>ทะเบียนนั้น มีหมายความ</a:t>
            </a:r>
            <a:r>
              <a:rPr lang="th-TH" dirty="0"/>
              <a:t>ว่าเครื่องหมายการค้านั้นสามารถใช้งานได้เฉพาะโดย</a:t>
            </a:r>
            <a:r>
              <a:rPr lang="th-TH" dirty="0" smtClean="0"/>
              <a:t>เจ้าของ หรืออนุญาต</a:t>
            </a:r>
            <a:r>
              <a:rPr lang="th-TH" dirty="0"/>
              <a:t>ให้บุคคลอื่น</a:t>
            </a:r>
            <a:r>
              <a:rPr lang="th-TH" dirty="0" smtClean="0"/>
              <a:t>ใช้ แลกกับค่าตอบแทน(ชำระเงิน)</a:t>
            </a:r>
            <a:endParaRPr lang="th-TH" dirty="0"/>
          </a:p>
          <a:p>
            <a:r>
              <a:rPr lang="th-TH" dirty="0" smtClean="0"/>
              <a:t>การจดทะเบียน ให้</a:t>
            </a:r>
            <a:r>
              <a:rPr lang="th-TH" dirty="0"/>
              <a:t>ความมั่นใจทาง</a:t>
            </a:r>
            <a:r>
              <a:rPr lang="th-TH" dirty="0" smtClean="0"/>
              <a:t>กฎหมาย และยืนยันถึงผู้สิทธิ์ เช่น</a:t>
            </a:r>
            <a:r>
              <a:rPr lang="th-TH" dirty="0"/>
              <a:t>ในกรณีที่มีการฟ้องร้องดำเนินคดี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6429" y="5812546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https://www.wipo.int/trademarks/en/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สนธิสัญญาที่เกี่ยวข้องกับเครื่องหมายการค้า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ดำเนินการ</a:t>
            </a:r>
            <a:r>
              <a:rPr lang="th-TH" dirty="0"/>
              <a:t>โดย </a:t>
            </a:r>
            <a:r>
              <a:rPr lang="en-US" dirty="0" err="1"/>
              <a:t>WIPO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7" y="1681369"/>
            <a:ext cx="11394141" cy="4303509"/>
          </a:xfrm>
        </p:spPr>
        <p:txBody>
          <a:bodyPr>
            <a:normAutofit/>
          </a:bodyPr>
          <a:lstStyle/>
          <a:p>
            <a:r>
              <a:rPr lang="th-TH" b="1" dirty="0" smtClean="0"/>
              <a:t>อนุสัญญา</a:t>
            </a:r>
            <a:r>
              <a:rPr lang="th-TH" b="1" dirty="0"/>
              <a:t>กรุงปารีสเพื่อการคุ้มครอง</a:t>
            </a:r>
            <a:r>
              <a:rPr lang="th-TH" b="1" dirty="0" smtClean="0"/>
              <a:t>ทรัพย์สินทางอุตสาหกรรม</a:t>
            </a:r>
            <a:endParaRPr lang="th-TH" b="1" dirty="0"/>
          </a:p>
          <a:p>
            <a:pPr lvl="1"/>
            <a:r>
              <a:rPr lang="th-TH" dirty="0"/>
              <a:t>อนุสัญญากรุง</a:t>
            </a:r>
            <a:r>
              <a:rPr lang="th-TH" dirty="0" smtClean="0"/>
              <a:t>ปารีส ซึ่ง</a:t>
            </a:r>
            <a:r>
              <a:rPr lang="th-TH" dirty="0"/>
              <a:t>เริ่มใช้ใน</a:t>
            </a:r>
            <a:r>
              <a:rPr lang="th-TH" dirty="0" smtClean="0"/>
              <a:t>ปี ค.ศ.1883 </a:t>
            </a:r>
            <a:r>
              <a:rPr lang="th-TH" dirty="0"/>
              <a:t>มีผลบังคับใช้กับทรัพย์สินทางอุตสาหกรรมในวงกว้างที่สุด ได้แก่ </a:t>
            </a:r>
            <a:r>
              <a:rPr lang="th-TH" dirty="0" smtClean="0"/>
              <a:t>สิทธิบัตร เครื่องหมายการค้า การ</a:t>
            </a:r>
            <a:r>
              <a:rPr lang="th-TH" dirty="0"/>
              <a:t>ออกแบบ</a:t>
            </a:r>
            <a:r>
              <a:rPr lang="th-TH" dirty="0" smtClean="0"/>
              <a:t>อุตสาหกรรม ผลิตภัณฑ์อรรถประโยชน์ เครื่องหมายบริการ ชื่อ</a:t>
            </a:r>
            <a:r>
              <a:rPr lang="th-TH" dirty="0"/>
              <a:t>ทางการ</a:t>
            </a:r>
            <a:r>
              <a:rPr lang="th-TH" dirty="0" smtClean="0"/>
              <a:t>ค้า สิ่ง</a:t>
            </a:r>
            <a:r>
              <a:rPr lang="th-TH" dirty="0"/>
              <a:t>บ่งชี้ทาง</a:t>
            </a:r>
            <a:r>
              <a:rPr lang="th-TH" dirty="0" smtClean="0"/>
              <a:t>ภูมิศาสตร์ และ</a:t>
            </a:r>
            <a:r>
              <a:rPr lang="th-TH" dirty="0"/>
              <a:t>การปราบปรามการแข่งขันที่ไม่เป็นธรรม ข้อตกลงระหว่างประเทศ</a:t>
            </a:r>
            <a:r>
              <a:rPr lang="th-TH" dirty="0" smtClean="0"/>
              <a:t>นี้ เป็น</a:t>
            </a:r>
            <a:r>
              <a:rPr lang="th-TH" dirty="0"/>
              <a:t>ก้าวแรกที่สำคัญในการช่วยให้ผู้สร้างมั่นใจว่าผลงานทางปัญญาของพวก</a:t>
            </a:r>
            <a:r>
              <a:rPr lang="th-TH" dirty="0" smtClean="0"/>
              <a:t>เขาได้รับ</a:t>
            </a:r>
            <a:r>
              <a:rPr lang="th-TH" dirty="0"/>
              <a:t>การคุ้มครองในประเทศอื่น ๆ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5820" y="5984878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https://www.wipo.int/trademarks/en/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สนธิสัญญาที่เกี่ยวข้องกับเครื่องหมายการค้า </a:t>
            </a:r>
            <a:br>
              <a:rPr lang="th-TH" dirty="0"/>
            </a:br>
            <a:r>
              <a:rPr lang="th-TH" dirty="0"/>
              <a:t>ดำเนินการโดย </a:t>
            </a:r>
            <a:r>
              <a:rPr lang="en-US" dirty="0" err="1"/>
              <a:t>WIPO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169215"/>
          </a:xfrm>
        </p:spPr>
        <p:txBody>
          <a:bodyPr>
            <a:normAutofit/>
          </a:bodyPr>
          <a:lstStyle/>
          <a:p>
            <a:r>
              <a:rPr lang="th-TH" b="1" dirty="0"/>
              <a:t>ข้อตกลงมาดริดเกี่ยวกับการจดทะเบียนเครื่องการค้าระหว่าง</a:t>
            </a:r>
            <a:r>
              <a:rPr lang="th-TH" b="1" dirty="0" smtClean="0"/>
              <a:t>ประเทศ</a:t>
            </a:r>
          </a:p>
          <a:p>
            <a:pPr lvl="1"/>
            <a:r>
              <a:rPr lang="th-TH" dirty="0" smtClean="0">
                <a:hlinkClick r:id="rId2"/>
              </a:rPr>
              <a:t>ระบบมาดริด </a:t>
            </a:r>
            <a:r>
              <a:rPr lang="th-TH" dirty="0" smtClean="0"/>
              <a:t>สำหรับการจดทะเบียนการค้าระหว่างประเทศ อยู่</a:t>
            </a:r>
            <a:r>
              <a:rPr lang="th-TH" dirty="0"/>
              <a:t>ภายใต้ข้อตกลงของ</a:t>
            </a:r>
            <a:r>
              <a:rPr lang="th-TH" dirty="0" smtClean="0"/>
              <a:t>มาดริด ซึ่ง</a:t>
            </a:r>
            <a:r>
              <a:rPr lang="th-TH" dirty="0"/>
              <a:t>สรุปในปี ค.ศ. 1891 และ</a:t>
            </a:r>
            <a:r>
              <a:rPr lang="th-TH" dirty="0">
                <a:hlinkClick r:id="rId3"/>
              </a:rPr>
              <a:t>พิธีสารที่เกี่ยวข้องกับ</a:t>
            </a:r>
            <a:r>
              <a:rPr lang="th-TH" dirty="0" smtClean="0">
                <a:hlinkClick r:id="rId3"/>
              </a:rPr>
              <a:t>ข้อตกลงดังกล่าว </a:t>
            </a:r>
            <a:r>
              <a:rPr lang="th-TH" dirty="0" smtClean="0"/>
              <a:t>ซึ่ง</a:t>
            </a:r>
            <a:r>
              <a:rPr lang="th-TH" dirty="0"/>
              <a:t>ได้มีการสรุปในปี 1989 ระบบนี้ทำให้</a:t>
            </a:r>
            <a:r>
              <a:rPr lang="th-TH" dirty="0" smtClean="0"/>
              <a:t>สามารถคุ้มครองเครื่องหมาย</a:t>
            </a:r>
            <a:r>
              <a:rPr lang="th-TH" dirty="0"/>
              <a:t>ในประเทศจำนวนมากได้ </a:t>
            </a:r>
            <a:r>
              <a:rPr lang="th-TH" dirty="0" smtClean="0"/>
              <a:t>การจดทะเบียน</a:t>
            </a:r>
            <a:r>
              <a:rPr lang="th-TH" dirty="0"/>
              <a:t>ระหว่าง</a:t>
            </a:r>
            <a:r>
              <a:rPr lang="th-TH" dirty="0" smtClean="0"/>
              <a:t>ประเทศจะมี</a:t>
            </a:r>
            <a:r>
              <a:rPr lang="th-TH" dirty="0"/>
              <a:t>ผลในแต่ละภาคีผู้ทำสัญญาที่กำหนด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0295" y="5627880"/>
            <a:ext cx="9097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https://www.wipo.int/treaties/en/registration/madrid/summary_madrid_marks.html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สนธิสัญญาที่เกี่ยวข้องกับเครื่องหมายการค้า </a:t>
            </a:r>
            <a:br>
              <a:rPr lang="th-TH" dirty="0"/>
            </a:br>
            <a:r>
              <a:rPr lang="th-TH" dirty="0"/>
              <a:t>ดำเนินการโดย </a:t>
            </a:r>
            <a:r>
              <a:rPr lang="en-US" dirty="0" err="1"/>
              <a:t>WIPO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ข้อตกลงมาดริดเกี่ยวกับการจดทะเบียนเครื่องการค้าระหว่าง</a:t>
            </a:r>
            <a:r>
              <a:rPr lang="th-TH" b="1" dirty="0" smtClean="0"/>
              <a:t>ประเทศ (ต่อ)</a:t>
            </a:r>
            <a:endParaRPr lang="th-TH" b="1" dirty="0"/>
          </a:p>
          <a:p>
            <a:pPr lvl="1"/>
            <a:r>
              <a:rPr lang="th-TH" dirty="0" smtClean="0"/>
              <a:t>ระบบมาดริด ทำให้เกิดผลดีหลายประการกับเจ้าของ</a:t>
            </a:r>
            <a:r>
              <a:rPr lang="th-TH" dirty="0"/>
              <a:t>เครื่องหมายการค้า </a:t>
            </a:r>
            <a:r>
              <a:rPr lang="th-TH" dirty="0" smtClean="0"/>
              <a:t>แทนที่ต้องยื่นใบขอจดทะเบียนเครื่องหมายการค้าระดับชาติ แยกกันไปใน</a:t>
            </a:r>
            <a:r>
              <a:rPr lang="th-TH" dirty="0"/>
              <a:t>แต่ละประเทศ</a:t>
            </a:r>
            <a:r>
              <a:rPr lang="th-TH" dirty="0" smtClean="0"/>
              <a:t>ที่ต้องการ ใน</a:t>
            </a:r>
            <a:r>
              <a:rPr lang="th-TH" dirty="0"/>
              <a:t>ภาษาที่แตกต่างกันตาม</a:t>
            </a:r>
            <a:r>
              <a:rPr lang="th-TH" dirty="0" smtClean="0"/>
              <a:t>กฎระเบียบ และข้อบังคับ ขั้นตอนระดับชาติหรือ</a:t>
            </a:r>
            <a:r>
              <a:rPr lang="th-TH" dirty="0"/>
              <a:t>ระดับ</a:t>
            </a:r>
            <a:r>
              <a:rPr lang="th-TH" dirty="0" smtClean="0"/>
              <a:t>ภูมิภาคที่</a:t>
            </a:r>
            <a:r>
              <a:rPr lang="th-TH" dirty="0"/>
              <a:t>แตกต่าง</a:t>
            </a:r>
            <a:r>
              <a:rPr lang="th-TH" dirty="0" smtClean="0"/>
              <a:t>กัน และ</a:t>
            </a:r>
            <a:r>
              <a:rPr lang="th-TH" dirty="0"/>
              <a:t>จ่ายค่าธรรมเนียม</a:t>
            </a:r>
            <a:r>
              <a:rPr lang="th-TH" dirty="0" smtClean="0"/>
              <a:t>ที่ต่างกัน (ปกติจะสูง</a:t>
            </a:r>
            <a:r>
              <a:rPr lang="th-TH" dirty="0"/>
              <a:t>กว่า) </a:t>
            </a:r>
            <a:r>
              <a:rPr lang="th-TH" dirty="0" smtClean="0"/>
              <a:t>การจดทะเบียน</a:t>
            </a:r>
            <a:r>
              <a:rPr lang="th-TH" dirty="0"/>
              <a:t>ระหว่าง</a:t>
            </a:r>
            <a:r>
              <a:rPr lang="th-TH" dirty="0" smtClean="0"/>
              <a:t>ประเทศทำได้ง่ายโดยยื่นขอจดทะเบียนกับสำนักงานระหว่าง</a:t>
            </a:r>
            <a:r>
              <a:rPr lang="th-TH" dirty="0"/>
              <a:t>ประเทศ (ผ่านสำนักงานของ</a:t>
            </a:r>
            <a:r>
              <a:rPr lang="th-TH" dirty="0" smtClean="0"/>
              <a:t>ประเทศตน) ในภาษาใดภาษาหนึ่ง </a:t>
            </a:r>
            <a:r>
              <a:rPr lang="th-TH" dirty="0"/>
              <a:t>(อังกฤษ, </a:t>
            </a:r>
            <a:r>
              <a:rPr lang="th-TH" dirty="0" smtClean="0"/>
              <a:t>ฝรั่งเศส หรือ</a:t>
            </a:r>
            <a:r>
              <a:rPr lang="th-TH" dirty="0"/>
              <a:t>สเปน) และชำระ</a:t>
            </a:r>
            <a:r>
              <a:rPr lang="th-TH" dirty="0" smtClean="0"/>
              <a:t>ค่าธรรมเนียมที่เดียว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4320" y="5812546"/>
            <a:ext cx="993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https://www.wipo.int/treaties/en/registration/madrid/summary_madrid_marks.html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กรณีศึกษา </a:t>
            </a:r>
            <a:r>
              <a:rPr lang="en-US" dirty="0" smtClean="0"/>
              <a:t>#1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Making disposal of counterfeits sustainable: the REACT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31" y="5730126"/>
            <a:ext cx="7296586" cy="40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3"/>
              </a:rPr>
              <a:t>https://www.wipo.int/wipo_magazine/en/2018/si/article_0007.html</a:t>
            </a:r>
            <a:endParaRPr lang="en-US" sz="1600" b="1" dirty="0"/>
          </a:p>
        </p:txBody>
      </p:sp>
      <p:pic>
        <p:nvPicPr>
          <p:cNvPr id="7170" name="Picture 2" descr="https://www.wipo.int/export/sites/www/wipo_magazine/images/2018_si_art_7_1_8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92" y="1653061"/>
            <a:ext cx="6597922" cy="39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hlinkClick r:id="rId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5837"/>
              </p:ext>
            </p:extLst>
          </p:nvPr>
        </p:nvGraphicFramePr>
        <p:xfrm>
          <a:off x="10006084" y="49586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4" name="Object 3">
                        <a:hlinkClick r:id="rId5" action="ppaction://hlinkfile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06084" y="49586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528193"/>
          </a:xfrm>
        </p:spPr>
        <p:txBody>
          <a:bodyPr>
            <a:normAutofit/>
          </a:bodyPr>
          <a:lstStyle/>
          <a:p>
            <a:r>
              <a:rPr lang="th-TH" dirty="0" smtClean="0"/>
              <a:t>วัตถุประสงค์</a:t>
            </a:r>
            <a:r>
              <a:rPr lang="th-TH" dirty="0"/>
              <a:t>และ</a:t>
            </a:r>
            <a:r>
              <a:rPr lang="th-TH" dirty="0" smtClean="0"/>
              <a:t>หน้าที่ ของ</a:t>
            </a:r>
            <a:r>
              <a:rPr lang="th-TH" dirty="0"/>
              <a:t>เครื่องหมายการค้า</a:t>
            </a:r>
          </a:p>
          <a:p>
            <a:r>
              <a:rPr lang="th-TH" dirty="0"/>
              <a:t>ประเภทของเครื่องหมาย</a:t>
            </a:r>
          </a:p>
          <a:p>
            <a:r>
              <a:rPr lang="th-TH" dirty="0" smtClean="0"/>
              <a:t>การคุ้มครองเครื่องหมาย</a:t>
            </a:r>
            <a:r>
              <a:rPr lang="th-TH" dirty="0"/>
              <a:t>การค้า</a:t>
            </a:r>
          </a:p>
          <a:p>
            <a:r>
              <a:rPr lang="th-TH" dirty="0" smtClean="0"/>
              <a:t>การจดทะเบียน</a:t>
            </a:r>
            <a:r>
              <a:rPr lang="th-TH" dirty="0"/>
              <a:t>เครื่องหมายการค้า</a:t>
            </a:r>
          </a:p>
          <a:p>
            <a:r>
              <a:rPr lang="th-TH" dirty="0" smtClean="0"/>
              <a:t>สนธิสัญญา</a:t>
            </a:r>
            <a:r>
              <a:rPr lang="th-TH" dirty="0"/>
              <a:t>ที่เกี่ยวข้องกับเครื่องหมาย</a:t>
            </a:r>
            <a:r>
              <a:rPr lang="th-TH" dirty="0" smtClean="0"/>
              <a:t>การค้า ดำเนินการ</a:t>
            </a:r>
            <a:r>
              <a:rPr lang="th-TH" dirty="0"/>
              <a:t>โดย </a:t>
            </a:r>
            <a:r>
              <a:rPr lang="en-US" dirty="0" err="1"/>
              <a:t>WIPO</a:t>
            </a:r>
            <a:endParaRPr lang="en-US" dirty="0"/>
          </a:p>
          <a:p>
            <a:r>
              <a:rPr lang="th-TH" dirty="0"/>
              <a:t>กรณีศึกษา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เครื่องหมายการค้า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097497"/>
          </a:xfrm>
        </p:spPr>
        <p:txBody>
          <a:bodyPr>
            <a:normAutofit/>
          </a:bodyPr>
          <a:lstStyle/>
          <a:p>
            <a:r>
              <a:rPr lang="th-TH" dirty="0" smtClean="0"/>
              <a:t>เครื่องหมายการค้า เป็น</a:t>
            </a:r>
            <a:r>
              <a:rPr lang="th-TH" dirty="0"/>
              <a:t>เครื่องหมายที่สามารถแยกความแตกต่างของ</a:t>
            </a:r>
            <a:r>
              <a:rPr lang="th-TH" dirty="0" smtClean="0"/>
              <a:t>สินค้า หรือบริการ ของ</a:t>
            </a:r>
            <a:r>
              <a:rPr lang="th-TH" dirty="0"/>
              <a:t>องค์กรหนึ่งจากขององค์กรอื่น</a:t>
            </a:r>
          </a:p>
          <a:p>
            <a:r>
              <a:rPr lang="th-TH" dirty="0"/>
              <a:t>เครื่องหมาย</a:t>
            </a:r>
            <a:r>
              <a:rPr lang="th-TH" dirty="0" smtClean="0"/>
              <a:t>การค้า ทำ</a:t>
            </a:r>
            <a:r>
              <a:rPr lang="th-TH" dirty="0"/>
              <a:t>หน้าที่สองอย่างที่สำคัญในตลาด: </a:t>
            </a:r>
            <a:r>
              <a:rPr lang="th-TH" dirty="0" smtClean="0"/>
              <a:t>สร้างความ</a:t>
            </a:r>
            <a:r>
              <a:rPr lang="th-TH" dirty="0"/>
              <a:t>มั่นใจว่าสินค้ามี</a:t>
            </a:r>
            <a:r>
              <a:rPr lang="th-TH" dirty="0" smtClean="0"/>
              <a:t>คุณภาพและความคงเส้นคงวา และช่วย</a:t>
            </a:r>
            <a:r>
              <a:rPr lang="th-TH" dirty="0"/>
              <a:t>ผู้บริโภคในการตัดสินใจเกี่ยวกับการซื้อสินค้า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1953" y="5633640"/>
            <a:ext cx="1163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 smtClean="0">
                <a:hlinkClick r:id="rId2"/>
              </a:rPr>
              <a:t>https://www.wipo.int/trademarks/en/</a:t>
            </a:r>
            <a:r>
              <a:rPr lang="th-TH" dirty="0" smtClean="0"/>
              <a:t>ม</a:t>
            </a:r>
            <a:r>
              <a:rPr lang="en-US" dirty="0"/>
              <a:t>Intellectual Property The Law of Trademarks, Copyrights, Patents, and Trade Secrets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เครื่องหมายการค้า ที่เก่าแก่ที่สุด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8255810" cy="44057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Australia: 1850 – </a:t>
            </a:r>
            <a:r>
              <a:rPr lang="th-TH" dirty="0" smtClean="0"/>
              <a:t>ตราของธนาคารแห่ง </a:t>
            </a:r>
            <a:r>
              <a:rPr lang="en-US" dirty="0"/>
              <a:t>New South </a:t>
            </a:r>
            <a:r>
              <a:rPr lang="en-US" dirty="0" smtClean="0"/>
              <a:t>Wales </a:t>
            </a:r>
            <a:r>
              <a:rPr lang="th-TH" dirty="0" smtClean="0"/>
              <a:t>ถูกนับว่าเป็นเครื่องหมายการค้าที่ได้รับการจดทะเบียน</a:t>
            </a:r>
            <a:endParaRPr lang="en-US" dirty="0"/>
          </a:p>
          <a:p>
            <a:r>
              <a:rPr lang="en-US" dirty="0" smtClean="0"/>
              <a:t>UK: </a:t>
            </a:r>
            <a:r>
              <a:rPr lang="en-US" dirty="0"/>
              <a:t>1876 – </a:t>
            </a:r>
            <a:r>
              <a:rPr lang="th-TH" dirty="0" smtClean="0"/>
              <a:t>ฉลากของ</a:t>
            </a:r>
            <a:r>
              <a:rPr lang="en-US" dirty="0"/>
              <a:t> </a:t>
            </a:r>
            <a:r>
              <a:rPr lang="en-US" dirty="0">
                <a:hlinkClick r:id="rId2" tooltip="Bass Brewery"/>
              </a:rPr>
              <a:t>Bass </a:t>
            </a:r>
            <a:r>
              <a:rPr lang="en-US" dirty="0" smtClean="0">
                <a:hlinkClick r:id="rId2" tooltip="Bass Brewery"/>
              </a:rPr>
              <a:t>Brewery</a:t>
            </a:r>
            <a:r>
              <a:rPr lang="th-TH" dirty="0"/>
              <a:t> </a:t>
            </a:r>
            <a:r>
              <a:rPr lang="th-TH" dirty="0" smtClean="0"/>
              <a:t>ที่ประกอบด้วยโลโก้สามเหลี่ยม เป็นฉลากที่ติดบนขวดเบียร์ เป็นเครื่องหมายการค้าแรกที่ได้รับการจดทะเบียน</a:t>
            </a:r>
            <a:endParaRPr lang="en-US" dirty="0" smtClean="0"/>
          </a:p>
          <a:p>
            <a:r>
              <a:rPr lang="en-US" dirty="0" smtClean="0"/>
              <a:t>US: 1884</a:t>
            </a:r>
            <a:r>
              <a:rPr lang="en-US" dirty="0"/>
              <a:t> – </a:t>
            </a:r>
            <a:r>
              <a:rPr lang="th-TH" dirty="0" smtClean="0"/>
              <a:t>เครื่องหมายการค้าที่เก่าแก่ที่สุดของสหรัฐอเมริกาที่ปัจจุบันยังใช้งานอยู่ </a:t>
            </a:r>
            <a:r>
              <a:rPr lang="th-TH" dirty="0"/>
              <a:t>เป็น</a:t>
            </a:r>
            <a:r>
              <a:rPr lang="th-TH" dirty="0" smtClean="0"/>
              <a:t>รูป </a:t>
            </a:r>
            <a:r>
              <a:rPr lang="en-US" dirty="0" smtClean="0"/>
              <a:t>Samson </a:t>
            </a:r>
            <a:r>
              <a:rPr lang="th-TH" dirty="0" smtClean="0"/>
              <a:t>สู้กับสิงโต โดยบริษัท </a:t>
            </a:r>
            <a:r>
              <a:rPr lang="en-US" dirty="0" smtClean="0"/>
              <a:t>J.P. </a:t>
            </a:r>
            <a:r>
              <a:rPr lang="en-US" dirty="0" err="1" smtClean="0"/>
              <a:t>Tolman</a:t>
            </a:r>
            <a:r>
              <a:rPr lang="th-TH" dirty="0" smtClean="0"/>
              <a:t> จึ่งปัจจุบันชื่อ </a:t>
            </a:r>
            <a:r>
              <a:rPr lang="en-US" dirty="0" smtClean="0"/>
              <a:t>Samson Rope </a:t>
            </a:r>
            <a:r>
              <a:rPr lang="en-US" dirty="0" err="1" smtClean="0"/>
              <a:t>Techonologies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61953" y="5914804"/>
            <a:ext cx="816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 smtClean="0">
                <a:hlinkClick r:id="rId3"/>
              </a:rPr>
              <a:t>https://en.wikipedia.org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892989" y="1766047"/>
            <a:ext cx="2550332" cy="5037978"/>
            <a:chOff x="9217748" y="1522145"/>
            <a:chExt cx="2216607" cy="5281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7749" y="2884439"/>
              <a:ext cx="2216606" cy="14249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17749" y="4312023"/>
              <a:ext cx="22166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Picture from </a:t>
              </a:r>
              <a:r>
                <a:rPr lang="en-US" sz="1200" dirty="0" smtClean="0">
                  <a:hlinkClick r:id="rId5"/>
                </a:rPr>
                <a:t>mondaq </a:t>
              </a:r>
              <a:endParaRPr lang="en-US" sz="1200" dirty="0"/>
            </a:p>
            <a:p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7748" y="4600858"/>
              <a:ext cx="2216606" cy="153206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17748" y="6065361"/>
              <a:ext cx="22166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Picture from</a:t>
              </a:r>
            </a:p>
            <a:p>
              <a:pPr algn="ctr"/>
              <a:r>
                <a:rPr lang="en-US" sz="1200" dirty="0" smtClean="0">
                  <a:hlinkClick r:id="rId7"/>
                </a:rPr>
                <a:t>Samson Rope </a:t>
              </a:r>
              <a:r>
                <a:rPr lang="en-US" sz="1200" dirty="0" err="1" smtClean="0">
                  <a:hlinkClick r:id="rId7"/>
                </a:rPr>
                <a:t>Technologies,Inc</a:t>
              </a:r>
              <a:r>
                <a:rPr lang="en-US" sz="1200" dirty="0" smtClean="0">
                  <a:hlinkClick r:id="rId7"/>
                </a:rPr>
                <a:t> </a:t>
              </a:r>
              <a:endParaRPr lang="en-US" sz="1200" dirty="0"/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17748" y="2431876"/>
              <a:ext cx="22166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Picture from </a:t>
              </a:r>
              <a:r>
                <a:rPr lang="en-US" sz="1200" dirty="0">
                  <a:hlinkClick r:id="rId8"/>
                </a:rPr>
                <a:t>https://en.wikipedia.org</a:t>
              </a:r>
              <a:r>
                <a:rPr lang="en-US" sz="1200" dirty="0" smtClean="0">
                  <a:hlinkClick r:id="rId5"/>
                </a:rPr>
                <a:t> </a:t>
              </a:r>
              <a:endParaRPr lang="en-US" sz="1200" dirty="0"/>
            </a:p>
            <a:p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6089" y="1522145"/>
              <a:ext cx="1279924" cy="964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4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วัตถุประสงค์และหน้าที่ ของเครื่องหมาย</a:t>
            </a:r>
            <a:r>
              <a:rPr lang="th-TH" dirty="0" smtClean="0"/>
              <a:t>การค้า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หาก</a:t>
            </a:r>
            <a:r>
              <a:rPr lang="th-TH" dirty="0"/>
              <a:t>เครื่องหมาย</a:t>
            </a:r>
            <a:r>
              <a:rPr lang="th-TH" dirty="0" smtClean="0"/>
              <a:t>การค้า เช่น </a:t>
            </a:r>
            <a:r>
              <a:rPr lang="en-US" dirty="0"/>
              <a:t>NIKE </a:t>
            </a:r>
            <a:r>
              <a:rPr lang="th-TH" dirty="0"/>
              <a:t>สามารถ</a:t>
            </a:r>
            <a:r>
              <a:rPr lang="th-TH" dirty="0" smtClean="0"/>
              <a:t>ลอกเลียนแบบ และ</a:t>
            </a:r>
            <a:r>
              <a:rPr lang="th-TH" dirty="0"/>
              <a:t>ใช้โดยสินค้าอื่นที่มีคุณภาพต่ำ</a:t>
            </a:r>
            <a:r>
              <a:rPr lang="th-TH" dirty="0" smtClean="0"/>
              <a:t>กว่า เจ้าของ </a:t>
            </a:r>
            <a:r>
              <a:rPr lang="en-US" dirty="0" smtClean="0"/>
              <a:t>NIKE </a:t>
            </a:r>
            <a:r>
              <a:rPr lang="th-TH" dirty="0" smtClean="0"/>
              <a:t>จะ</a:t>
            </a:r>
            <a:r>
              <a:rPr lang="th-TH" dirty="0"/>
              <a:t>ไม่มี</a:t>
            </a:r>
            <a:r>
              <a:rPr lang="th-TH" dirty="0" smtClean="0"/>
              <a:t>แรงจูงใจ ใน</a:t>
            </a:r>
            <a:r>
              <a:rPr lang="th-TH" dirty="0"/>
              <a:t>การผลิตรองเท้า</a:t>
            </a:r>
            <a:r>
              <a:rPr lang="th-TH" dirty="0" smtClean="0"/>
              <a:t>คุณภาพสูง และ</a:t>
            </a:r>
            <a:r>
              <a:rPr lang="th-TH" dirty="0"/>
              <a:t>ใช้จ่ายเงิน</a:t>
            </a:r>
            <a:r>
              <a:rPr lang="th-TH" dirty="0" smtClean="0"/>
              <a:t>เพื่อให้ลูกค้ารับรู้ถึงผลิตภัณฑ์</a:t>
            </a:r>
            <a:r>
              <a:rPr lang="th-TH" dirty="0"/>
              <a:t>ภายใต้เครื่องหมาย </a:t>
            </a:r>
            <a:r>
              <a:rPr lang="en-US" dirty="0" smtClean="0"/>
              <a:t>NIKE </a:t>
            </a:r>
            <a:r>
              <a:rPr lang="th-TH" dirty="0"/>
              <a:t>ดังนั้นการปกป้องเครื่องหมายการค้าจึงส่งผลให้เกิดการแข่งขันที่สูงขึ้นในตลาดทั้งผู้ผลิต</a:t>
            </a:r>
            <a:r>
              <a:rPr lang="th-TH" dirty="0" smtClean="0"/>
              <a:t>สินค้า และบริการ และ</a:t>
            </a:r>
            <a:r>
              <a:rPr lang="th-TH" dirty="0"/>
              <a:t>ผู้บริโภคในฐานะผู้ได้รับผลประโยชน์สูงสุด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353" y="579266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วัตถุประสงค์และหน้าที่ ของเครื่องหมาย</a:t>
            </a:r>
            <a:r>
              <a:rPr lang="th-TH" dirty="0" smtClean="0"/>
              <a:t>การค้า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ธุรกิจ</a:t>
            </a:r>
            <a:r>
              <a:rPr lang="th-TH" dirty="0"/>
              <a:t>ได้รับ</a:t>
            </a:r>
            <a:r>
              <a:rPr lang="th-TH" dirty="0" smtClean="0"/>
              <a:t>ประโยชน์ เพราะเขา</a:t>
            </a:r>
            <a:r>
              <a:rPr lang="th-TH" dirty="0"/>
              <a:t>สามารถเก็บเกี่ยวผลตอบแทนจากการลงทุนในการ</a:t>
            </a:r>
            <a:r>
              <a:rPr lang="th-TH" dirty="0" smtClean="0"/>
              <a:t>พัฒนา และการตลาดผลิตภัณฑ์</a:t>
            </a:r>
            <a:r>
              <a:rPr lang="th-TH" dirty="0"/>
              <a:t>โดยไม่ต้องกลัวว่าธุรกิจ</a:t>
            </a:r>
            <a:r>
              <a:rPr lang="th-TH" dirty="0" smtClean="0"/>
              <a:t>อื่น จะ</a:t>
            </a:r>
            <a:r>
              <a:rPr lang="th-TH" dirty="0"/>
              <a:t>หลอกลวงผู้บริโภคโดยใช้เครื่องหมาย</a:t>
            </a:r>
            <a:r>
              <a:rPr lang="th-TH" dirty="0" smtClean="0"/>
              <a:t>เดียวกัน หรือ</a:t>
            </a:r>
            <a:r>
              <a:rPr lang="th-TH" dirty="0"/>
              <a:t>ที่</a:t>
            </a:r>
            <a:r>
              <a:rPr lang="th-TH" dirty="0" smtClean="0"/>
              <a:t>คล้ายกัน สำหรับสินค้า และผู้บริโภค ได้รับ</a:t>
            </a:r>
            <a:r>
              <a:rPr lang="th-TH" dirty="0"/>
              <a:t>ประโยชน์เพราะพวกเขาสามารถ</a:t>
            </a:r>
            <a:r>
              <a:rPr lang="th-TH" dirty="0" smtClean="0"/>
              <a:t>ระบุ และ</a:t>
            </a:r>
            <a:r>
              <a:rPr lang="th-TH" dirty="0"/>
              <a:t>ซื้อสินค้าที่ต้องการ .</a:t>
            </a:r>
          </a:p>
          <a:p>
            <a:r>
              <a:rPr lang="th-TH" dirty="0" smtClean="0"/>
              <a:t>คุณค่าอยู่ในความ</a:t>
            </a:r>
            <a:r>
              <a:rPr lang="th-TH" dirty="0"/>
              <a:t>ภักดีของผู้บริโภคต่อ</a:t>
            </a:r>
            <a:r>
              <a:rPr lang="th-TH" dirty="0" smtClean="0"/>
              <a:t>ผลิตภัณฑ์ หรือ</a:t>
            </a:r>
            <a:r>
              <a:rPr lang="th-TH" dirty="0"/>
              <a:t>บริการนั้น ๆ ผ่านการรักษาคุณภาพที่สม่ำเสมอของ</a:t>
            </a:r>
            <a:r>
              <a:rPr lang="th-TH" dirty="0" smtClean="0"/>
              <a:t>ผลิตภัณฑ์ หรือ</a:t>
            </a:r>
            <a:r>
              <a:rPr lang="th-TH" dirty="0"/>
              <a:t>บริการที่นำเสนอภายใต้</a:t>
            </a:r>
            <a:r>
              <a:rPr lang="th-TH" dirty="0" smtClean="0"/>
              <a:t>เครื่องหมายนี้ เรียกว่า ค่า</a:t>
            </a:r>
            <a:r>
              <a:rPr lang="th-TH" dirty="0"/>
              <a:t>ความ</a:t>
            </a:r>
            <a:r>
              <a:rPr lang="th-TH" dirty="0" smtClean="0"/>
              <a:t>นิยม (</a:t>
            </a:r>
            <a:r>
              <a:rPr lang="en-US" dirty="0" smtClean="0"/>
              <a:t>Goodwill</a:t>
            </a:r>
            <a:r>
              <a:rPr lang="th-TH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3" y="591193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วัตถุประสงค์และหน้าที่ ของเครื่องหมาย</a:t>
            </a:r>
            <a:r>
              <a:rPr lang="th-TH" dirty="0" smtClean="0"/>
              <a:t>การค้า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ค่า</a:t>
            </a:r>
            <a:r>
              <a:rPr lang="th-TH" dirty="0"/>
              <a:t>ความ</a:t>
            </a:r>
            <a:r>
              <a:rPr lang="th-TH" dirty="0" smtClean="0"/>
              <a:t>นิยม มีเกี่ยวข้อง</a:t>
            </a:r>
            <a:r>
              <a:rPr lang="th-TH" dirty="0"/>
              <a:t>กับเครื่องหมาย</a:t>
            </a:r>
            <a:r>
              <a:rPr lang="th-TH" dirty="0" smtClean="0"/>
              <a:t>การค้า เพิ่มขึ้น</a:t>
            </a:r>
            <a:r>
              <a:rPr lang="th-TH" dirty="0"/>
              <a:t>อย่างต่อเนื่องเมื่อเวลาผ่าน</a:t>
            </a:r>
            <a:r>
              <a:rPr lang="th-TH" dirty="0" smtClean="0"/>
              <a:t>ไป เนื่องจาก</a:t>
            </a:r>
            <a:r>
              <a:rPr lang="th-TH" dirty="0"/>
              <a:t>ยอดขายเพิ่มขึ้นมาจากผลิตภัณฑ์ที่นำเสนอภายใต้เครื่องหมาย</a:t>
            </a:r>
            <a:r>
              <a:rPr lang="th-TH" dirty="0" smtClean="0"/>
              <a:t>การค้า และ</a:t>
            </a:r>
            <a:r>
              <a:rPr lang="th-TH" dirty="0"/>
              <a:t>ผู้บริโภคเชื่อมโยงเครื่องหมายดังกล่าวกับเจ้าของ </a:t>
            </a:r>
            <a:r>
              <a:rPr lang="th-TH" dirty="0" smtClean="0"/>
              <a:t>จึงไม่ต้อง</a:t>
            </a:r>
            <a:r>
              <a:rPr lang="th-TH" dirty="0"/>
              <a:t>สงสัยเลย</a:t>
            </a:r>
            <a:r>
              <a:rPr lang="th-TH" dirty="0" smtClean="0"/>
              <a:t>ว่าค่าความ</a:t>
            </a:r>
            <a:r>
              <a:rPr lang="th-TH" dirty="0"/>
              <a:t>นิยมในเครื่องหมายการค้าเป็นสินทรัพย์ที่มีค่าที่สุด</a:t>
            </a:r>
            <a:r>
              <a:rPr lang="th-TH" dirty="0" smtClean="0"/>
              <a:t>ของบริษัท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3" y="5832424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วัตถุประสงค์และหน้าที่ ของเครื่องหมาย</a:t>
            </a:r>
            <a:r>
              <a:rPr lang="th-TH" dirty="0" smtClean="0"/>
              <a:t>การค้า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/>
          </a:bodyPr>
          <a:lstStyle/>
          <a:p>
            <a:r>
              <a:rPr lang="th-TH" dirty="0" smtClean="0"/>
              <a:t>เครื่องหมายการค้า ทำหน้าที่ต่อไปนี้</a:t>
            </a:r>
            <a:r>
              <a:rPr lang="th-TH" dirty="0"/>
              <a:t>:</a:t>
            </a:r>
          </a:p>
          <a:p>
            <a:pPr lvl="1"/>
            <a:r>
              <a:rPr lang="th-TH" dirty="0" smtClean="0"/>
              <a:t>ระบุว่าเป็นสินค้าหรือบริการหนึ่ง</a:t>
            </a:r>
            <a:r>
              <a:rPr lang="th-TH" dirty="0"/>
              <a:t>รายการของ</a:t>
            </a:r>
            <a:r>
              <a:rPr lang="th-TH" dirty="0" smtClean="0"/>
              <a:t>ผู้ผลิต และ</a:t>
            </a:r>
            <a:r>
              <a:rPr lang="th-TH" dirty="0"/>
              <a:t>แยกความแตกต่างจาก</a:t>
            </a:r>
            <a:r>
              <a:rPr lang="th-TH" dirty="0" smtClean="0"/>
              <a:t>สินค้าของผู้อื่น</a:t>
            </a:r>
          </a:p>
          <a:p>
            <a:pPr lvl="1"/>
            <a:r>
              <a:rPr lang="th-TH" dirty="0" smtClean="0"/>
              <a:t>ระบุว่า สินค้า</a:t>
            </a:r>
            <a:r>
              <a:rPr lang="th-TH" dirty="0"/>
              <a:t>หรือบริการทั้งหมดที่นำเสนอภายใต้เครื่องหมายนั้นมาจากผู้ผลิตราย</a:t>
            </a:r>
            <a:r>
              <a:rPr lang="th-TH" dirty="0" smtClean="0"/>
              <a:t>เดียว</a:t>
            </a:r>
          </a:p>
          <a:p>
            <a:pPr lvl="1"/>
            <a:r>
              <a:rPr lang="th-TH" dirty="0"/>
              <a:t>ร</a:t>
            </a:r>
            <a:r>
              <a:rPr lang="th-TH" dirty="0" smtClean="0"/>
              <a:t>ะบุว่า สินค้า</a:t>
            </a:r>
            <a:r>
              <a:rPr lang="th-TH" dirty="0"/>
              <a:t>หรือบริการทั้งหมดที่นำเสนอภายใต้เครื่องหมายนั้นมี</a:t>
            </a:r>
            <a:r>
              <a:rPr lang="th-TH" dirty="0" smtClean="0"/>
              <a:t>คุณภาพเหมือนกัน</a:t>
            </a:r>
          </a:p>
          <a:p>
            <a:pPr lvl="1"/>
            <a:r>
              <a:rPr lang="th-TH" dirty="0" smtClean="0"/>
              <a:t>ทำ</a:t>
            </a:r>
            <a:r>
              <a:rPr lang="th-TH" dirty="0"/>
              <a:t>หน้าที่</a:t>
            </a:r>
            <a:r>
              <a:rPr lang="th-TH" dirty="0" smtClean="0"/>
              <a:t>เป็นเครื่องมือในโฆษณา เพื่อให้</a:t>
            </a:r>
            <a:r>
              <a:rPr lang="th-TH" dirty="0"/>
              <a:t>ผู้บริโภคเชื่อมโยงผลิตภัณฑ์หรือบริการที่มี</a:t>
            </a:r>
            <a:r>
              <a:rPr lang="th-TH" dirty="0" smtClean="0"/>
              <a:t>เครื่องหมายนั้น </a:t>
            </a:r>
            <a:r>
              <a:rPr lang="th-TH" dirty="0"/>
              <a:t>(ตัวอย่างเช่นเมื่อผู้บริโภคจำนวนมากเห็นหรือได้ยินวลี </a:t>
            </a:r>
            <a:r>
              <a:rPr lang="en-US" dirty="0"/>
              <a:t>JUST DO IT </a:t>
            </a:r>
            <a:r>
              <a:rPr lang="th-TH" dirty="0"/>
              <a:t>พวกเขาจะนึกถึงผลิตภัณฑ์ของ </a:t>
            </a:r>
            <a:r>
              <a:rPr lang="en-US" dirty="0"/>
              <a:t>Nike </a:t>
            </a:r>
            <a:r>
              <a:rPr lang="th-TH" dirty="0"/>
              <a:t>ทันที)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53" y="5792666"/>
            <a:ext cx="94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Intellectual Property The Law of Trademarks, Copyrights, Patents, and Trade Secrets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ประเภทของเครื่องหมาย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64746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dirty="0" smtClean="0"/>
              <a:t>เครื่องหมายการค้า</a:t>
            </a:r>
            <a:r>
              <a:rPr lang="en-US" dirty="0" smtClean="0"/>
              <a:t>(Trade marks)</a:t>
            </a:r>
            <a:r>
              <a:rPr lang="th-TH" dirty="0" smtClean="0"/>
              <a:t> </a:t>
            </a:r>
            <a:r>
              <a:rPr lang="th-TH" dirty="0"/>
              <a:t>เครื่องหมายการค้า</a:t>
            </a:r>
            <a:r>
              <a:rPr lang="th-TH" dirty="0" smtClean="0"/>
              <a:t>รวมถึง คำ ชื่อ สัญลักษณ์ หรือ</a:t>
            </a:r>
            <a:r>
              <a:rPr lang="th-TH" dirty="0"/>
              <a:t>อุปกรณ์ </a:t>
            </a:r>
            <a:r>
              <a:rPr lang="th-TH" dirty="0" smtClean="0"/>
              <a:t>ใด </a:t>
            </a:r>
            <a:r>
              <a:rPr lang="th-TH" dirty="0"/>
              <a:t>ๆ (หรือรวมกัน) </a:t>
            </a:r>
            <a:r>
              <a:rPr lang="th-TH" dirty="0" smtClean="0"/>
              <a:t>ที่</a:t>
            </a:r>
            <a:r>
              <a:rPr lang="th-TH" dirty="0"/>
              <a:t>ใช้ในการ</a:t>
            </a:r>
            <a:r>
              <a:rPr lang="th-TH" dirty="0" smtClean="0"/>
              <a:t>ระบุ และ</a:t>
            </a:r>
            <a:r>
              <a:rPr lang="th-TH" dirty="0"/>
              <a:t>แยกแยะความแตกต่างของ</a:t>
            </a:r>
            <a:r>
              <a:rPr lang="th-TH" dirty="0" smtClean="0"/>
              <a:t>สินค้า หรือ</a:t>
            </a:r>
            <a:r>
              <a:rPr lang="th-TH" dirty="0"/>
              <a:t>ผลิตภัณฑ์</a:t>
            </a:r>
            <a:r>
              <a:rPr lang="th-TH" dirty="0" smtClean="0"/>
              <a:t>หนึ่ง กับผลิตภัณฑ์อื่น และ</a:t>
            </a:r>
            <a:r>
              <a:rPr lang="th-TH" dirty="0"/>
              <a:t>เพื่อระบุแหล่งที่มาของ</a:t>
            </a:r>
            <a:r>
              <a:rPr lang="th-TH" dirty="0" smtClean="0"/>
              <a:t>สินค้า หรือ</a:t>
            </a:r>
            <a:r>
              <a:rPr lang="th-TH" dirty="0"/>
              <a:t>ผลิตภัณฑ์ดังกล่าว ดังนั้นเครื่องหมายการค้าจึงถูกใช้ในการ</a:t>
            </a:r>
            <a:r>
              <a:rPr lang="th-TH" dirty="0" smtClean="0"/>
              <a:t>โฆษณา และ</a:t>
            </a:r>
            <a:r>
              <a:rPr lang="th-TH" dirty="0"/>
              <a:t>การตลาดของสินค้าที่จับต้อง</a:t>
            </a:r>
            <a:r>
              <a:rPr lang="th-TH" dirty="0" smtClean="0"/>
              <a:t>ได้ เช่น </a:t>
            </a:r>
            <a:r>
              <a:rPr lang="en-US" dirty="0"/>
              <a:t>WINDOWS </a:t>
            </a:r>
            <a:r>
              <a:rPr lang="th-TH" dirty="0"/>
              <a:t>สำหรับซอฟต์แวร์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dirty="0"/>
              <a:t>เครื่องหมาย</a:t>
            </a:r>
            <a:r>
              <a:rPr lang="th-TH" dirty="0" smtClean="0"/>
              <a:t>บริการ</a:t>
            </a:r>
            <a:r>
              <a:rPr lang="en-US" dirty="0" smtClean="0"/>
              <a:t>(Service marks)</a:t>
            </a:r>
            <a:r>
              <a:rPr lang="th-TH" dirty="0" smtClean="0"/>
              <a:t> </a:t>
            </a:r>
            <a:r>
              <a:rPr lang="th-TH" dirty="0"/>
              <a:t>เครื่องหมายบริการ</a:t>
            </a:r>
            <a:r>
              <a:rPr lang="th-TH" dirty="0" smtClean="0"/>
              <a:t>รวมถึง คำ ชื่อ สัญลักษณ์ หรือ</a:t>
            </a:r>
            <a:r>
              <a:rPr lang="th-TH" dirty="0"/>
              <a:t>อุปกรณ์ใด ๆ (หรื</a:t>
            </a:r>
            <a:r>
              <a:rPr lang="th-TH" dirty="0" smtClean="0"/>
              <a:t>อรวมกัน) </a:t>
            </a:r>
            <a:r>
              <a:rPr lang="th-TH" dirty="0"/>
              <a:t>ที่ใช้เพื่อระบุ</a:t>
            </a:r>
            <a:r>
              <a:rPr lang="th-TH" dirty="0" smtClean="0"/>
              <a:t>บริการ หรือ</a:t>
            </a:r>
            <a:r>
              <a:rPr lang="th-TH" dirty="0"/>
              <a:t>กิจกรรมที่ไม่มี</a:t>
            </a:r>
            <a:r>
              <a:rPr lang="th-TH" dirty="0" smtClean="0"/>
              <a:t>ตัวตน ที่</a:t>
            </a:r>
            <a:r>
              <a:rPr lang="th-TH" dirty="0"/>
              <a:t>ดำเนินการโดยบุคคล</a:t>
            </a:r>
            <a:r>
              <a:rPr lang="th-TH" dirty="0" smtClean="0"/>
              <a:t>หนึ่ง นอกจากนั้นยังใช้ระบุ และ</a:t>
            </a:r>
            <a:r>
              <a:rPr lang="th-TH" dirty="0"/>
              <a:t>แยกแยะความแตกต่างบริการหนึ่งจากบริการ</a:t>
            </a:r>
            <a:r>
              <a:rPr lang="th-TH" dirty="0" smtClean="0"/>
              <a:t>อื่น และ</a:t>
            </a:r>
            <a:r>
              <a:rPr lang="th-TH" dirty="0"/>
              <a:t>ระบุแหล่งที่มา</a:t>
            </a:r>
            <a:r>
              <a:rPr lang="th-TH" dirty="0" smtClean="0"/>
              <a:t>ของบริการดังกล่าว เช่น </a:t>
            </a:r>
            <a:r>
              <a:rPr lang="en-US" dirty="0"/>
              <a:t>BURGER KING </a:t>
            </a:r>
            <a:r>
              <a:rPr lang="th-TH" dirty="0"/>
              <a:t>สำหรับบริการ</a:t>
            </a:r>
            <a:r>
              <a:rPr lang="th-TH" dirty="0" smtClean="0"/>
              <a:t>ร้านอาหาร </a:t>
            </a:r>
            <a:r>
              <a:rPr lang="en-US" dirty="0" smtClean="0"/>
              <a:t>UNITED AIRLINES </a:t>
            </a:r>
            <a:r>
              <a:rPr lang="th-TH" dirty="0" smtClean="0"/>
              <a:t>สำหรับ</a:t>
            </a:r>
            <a:r>
              <a:rPr lang="th-TH" dirty="0"/>
              <a:t>บริการด้านการขนส่งหรือ </a:t>
            </a:r>
            <a:r>
              <a:rPr lang="en-US" dirty="0"/>
              <a:t>SPRINT </a:t>
            </a:r>
            <a:r>
              <a:rPr lang="th-TH" dirty="0"/>
              <a:t>สำหรับบริการด้านการสื่อสาร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2152</TotalTime>
  <Words>1451</Words>
  <Application>Microsoft Office PowerPoint</Application>
  <PresentationFormat>Widescreen</PresentationFormat>
  <Paragraphs>79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Cordia New</vt:lpstr>
      <vt:lpstr>Office Theme</vt:lpstr>
      <vt:lpstr>Document</vt:lpstr>
      <vt:lpstr>Module 3: ทรัพย์สินทางปัญญา</vt:lpstr>
      <vt:lpstr>Content</vt:lpstr>
      <vt:lpstr>เครื่องหมายการค้า</vt:lpstr>
      <vt:lpstr>เครื่องหมายการค้า ที่เก่าแก่ที่สุด</vt:lpstr>
      <vt:lpstr>วัตถุประสงค์และหน้าที่ ของเครื่องหมายการค้า</vt:lpstr>
      <vt:lpstr>วัตถุประสงค์และหน้าที่ ของเครื่องหมายการค้า</vt:lpstr>
      <vt:lpstr>วัตถุประสงค์และหน้าที่ ของเครื่องหมายการค้า</vt:lpstr>
      <vt:lpstr>วัตถุประสงค์และหน้าที่ ของเครื่องหมายการค้า</vt:lpstr>
      <vt:lpstr>ประเภทของเครื่องหมาย</vt:lpstr>
      <vt:lpstr>ประเภทของเครื่องหมาย</vt:lpstr>
      <vt:lpstr>ประเภทของเครื่องหมาย</vt:lpstr>
      <vt:lpstr>ลักษณะเครื่องหมายการค้าที่ใช้จดทะเบียน</vt:lpstr>
      <vt:lpstr>การคุ้มครองเครื่องหมายการค้า</vt:lpstr>
      <vt:lpstr>ประโยชน์ของการจดทะเบียนเครื่องหมายการค้า</vt:lpstr>
      <vt:lpstr>สนธิสัญญาที่เกี่ยวข้องกับเครื่องหมายการค้า  ดำเนินการโดย WIPO</vt:lpstr>
      <vt:lpstr>สนธิสัญญาที่เกี่ยวข้องกับเครื่องหมายการค้า  ดำเนินการโดย WIPO</vt:lpstr>
      <vt:lpstr>สนธิสัญญาที่เกี่ยวข้องกับเครื่องหมายการค้า  ดำเนินการโดย WIPO</vt:lpstr>
      <vt:lpstr>กรณีศึกษา #1 Making disposal of counterfeits sustainable: the REACT way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74</cp:revision>
  <dcterms:created xsi:type="dcterms:W3CDTF">2019-12-05T13:38:53Z</dcterms:created>
  <dcterms:modified xsi:type="dcterms:W3CDTF">2020-05-11T17:51:48Z</dcterms:modified>
</cp:coreProperties>
</file>