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391" r:id="rId3"/>
    <p:sldId id="392" r:id="rId4"/>
    <p:sldId id="266" r:id="rId5"/>
    <p:sldId id="298" r:id="rId6"/>
    <p:sldId id="373" r:id="rId7"/>
    <p:sldId id="397" r:id="rId8"/>
    <p:sldId id="267" r:id="rId9"/>
    <p:sldId id="325" r:id="rId10"/>
    <p:sldId id="326" r:id="rId11"/>
    <p:sldId id="327" r:id="rId12"/>
    <p:sldId id="330" r:id="rId13"/>
    <p:sldId id="332" r:id="rId14"/>
    <p:sldId id="333" r:id="rId15"/>
    <p:sldId id="336" r:id="rId16"/>
    <p:sldId id="337" r:id="rId17"/>
    <p:sldId id="338" r:id="rId18"/>
    <p:sldId id="339" r:id="rId19"/>
    <p:sldId id="341" r:id="rId20"/>
    <p:sldId id="396" r:id="rId21"/>
    <p:sldId id="268" r:id="rId22"/>
    <p:sldId id="344" r:id="rId23"/>
    <p:sldId id="374" r:id="rId24"/>
    <p:sldId id="382" r:id="rId25"/>
    <p:sldId id="383" r:id="rId26"/>
    <p:sldId id="384" r:id="rId27"/>
    <p:sldId id="375" r:id="rId28"/>
    <p:sldId id="385" r:id="rId29"/>
    <p:sldId id="386" r:id="rId30"/>
    <p:sldId id="387" r:id="rId31"/>
    <p:sldId id="377" r:id="rId32"/>
    <p:sldId id="378" r:id="rId33"/>
    <p:sldId id="389" r:id="rId34"/>
    <p:sldId id="393" r:id="rId35"/>
    <p:sldId id="394" r:id="rId36"/>
    <p:sldId id="395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E524-BEE7-476D-94E4-4DFBF3F4799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2E38-5F73-4A5E-B94F-1972C54C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po.org/" TargetMode="External"/><Relationship Id="rId7" Type="http://schemas.openxmlformats.org/officeDocument/2006/relationships/hyperlink" Target="https://www.wipo.int/patents/en/faq_patents.html" TargetMode="External"/><Relationship Id="rId2" Type="http://schemas.openxmlformats.org/officeDocument/2006/relationships/hyperlink" Target="http://www.oapi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ccpo.org/DefaultEn.aspx" TargetMode="External"/><Relationship Id="rId5" Type="http://schemas.openxmlformats.org/officeDocument/2006/relationships/hyperlink" Target="http://www.epo.org/" TargetMode="External"/><Relationship Id="rId4" Type="http://schemas.openxmlformats.org/officeDocument/2006/relationships/hyperlink" Target="http://www.eapo.org/en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atents/en/faq_patents.html" TargetMode="External"/><Relationship Id="rId2" Type="http://schemas.openxmlformats.org/officeDocument/2006/relationships/hyperlink" Target="https://www.wipo.int/directory/en/urls.js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atents/en/faq_patents.html" TargetMode="External"/><Relationship Id="rId2" Type="http://schemas.openxmlformats.org/officeDocument/2006/relationships/hyperlink" Target="https://www.wipo.int/pct/e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directory/en/urls.jsp" TargetMode="External"/><Relationship Id="rId2" Type="http://schemas.openxmlformats.org/officeDocument/2006/relationships/hyperlink" Target="https://www.wipo.int/wipolex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patents/en/faq_patents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faq_patent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wipo_magazine/en/2015/06/article_0007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edocs/mdocs/mdocs/en/wipo_ipda_ge_19/wipo_ipda_ge_19_t1b.pdf" TargetMode="Externa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Case/4.%20Patents%20case%20study%202.docx" TargetMode="Externa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spto.gov/web/offices/ac/ido/oeip/taf/us_stat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ความเป็นไปได้ในการจด</a:t>
            </a:r>
            <a:r>
              <a:rPr lang="th-TH" dirty="0" smtClean="0"/>
              <a:t>สิทธิบัตร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</a:t>
            </a:r>
            <a:r>
              <a:rPr lang="th-TH" dirty="0"/>
              <a:t>ประดิษฐ์เป็นไปตาม</a:t>
            </a:r>
            <a:r>
              <a:rPr lang="th-TH" dirty="0" smtClean="0"/>
              <a:t>ข้อกำหนดเบื้องต้น 4 ประการ</a:t>
            </a:r>
            <a:r>
              <a:rPr lang="th-TH" dirty="0"/>
              <a:t>ที่จะมีสิทธิ์ได้รับการคุ้มครองสิทธิบัตร: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การประดิษฐ์</a:t>
            </a:r>
            <a:r>
              <a:rPr lang="th-TH" dirty="0" smtClean="0"/>
              <a:t>จะต้อง เข้าข่าย 1 ในสิทธิบัตรที่ระบุไว้ในกฎหมายว่าด้วยสิทธิบัตร (สิ่งประดิษฐ์ ออกแบบ และ พืช)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การประดิษฐ์จะต้องมี</a:t>
            </a:r>
            <a:r>
              <a:rPr lang="th-TH" dirty="0" smtClean="0"/>
              <a:t>ประโยชน์ (</a:t>
            </a:r>
            <a:r>
              <a:rPr lang="en-US" dirty="0" smtClean="0"/>
              <a:t>Usefulness</a:t>
            </a:r>
            <a:r>
              <a:rPr lang="th-TH" dirty="0" smtClean="0"/>
              <a:t>)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การประดิษฐ์จะต้อง</a:t>
            </a:r>
            <a:r>
              <a:rPr lang="th-TH" dirty="0" smtClean="0"/>
              <a:t>เป็นสิ่งใหม่ (</a:t>
            </a:r>
            <a:r>
              <a:rPr lang="en-US" dirty="0" smtClean="0"/>
              <a:t>Novelty</a:t>
            </a:r>
            <a:r>
              <a:rPr lang="th-TH" dirty="0" smtClean="0"/>
              <a:t>)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การประดิษฐ์</a:t>
            </a:r>
            <a:r>
              <a:rPr lang="th-TH" dirty="0" smtClean="0"/>
              <a:t>จะต้องไม่ใช่สิ่งที่ทำขึ้นโดยง่าย (</a:t>
            </a:r>
            <a:r>
              <a:rPr lang="en-US" dirty="0" smtClean="0"/>
              <a:t>Non-Obvious</a:t>
            </a:r>
            <a:r>
              <a:rPr lang="th-TH" dirty="0" smtClean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26097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/>
              <a:t>สิทธิบัตรการประดิษฐ์ เป็นสิทธิบัตรที่พบมากที่สุด และครอบคลุมสิ่งประดิษฐ์ที่หลากหลายรวม เช่น เครื่องพิมพ์ดีด รถยนต์ จักรเย็บผ้า โดมธรณีวิทยา เฮลิคอปเตอร์ ยาในกลุ่มซัลฟา ลำดับพันธุกรรม และหนูดัดแปลง</a:t>
            </a:r>
            <a:r>
              <a:rPr lang="th-TH" sz="3200" dirty="0" smtClean="0"/>
              <a:t>พันธุกรรม</a:t>
            </a:r>
          </a:p>
          <a:p>
            <a:r>
              <a:rPr lang="th-TH" sz="3200" dirty="0" smtClean="0"/>
              <a:t>สิ่งที่อาจได้รับความคุ้มครองในระบบสิทธิบัตร </a:t>
            </a:r>
            <a:r>
              <a:rPr lang="th-TH" sz="3200" dirty="0"/>
              <a:t>- </a:t>
            </a:r>
            <a:r>
              <a:rPr lang="th-TH" sz="3200" dirty="0" smtClean="0"/>
              <a:t>สิทธิบัตรการประดิษฐ์</a:t>
            </a:r>
            <a:endParaRPr lang="th-TH" sz="3200" dirty="0"/>
          </a:p>
          <a:p>
            <a:pPr lvl="1"/>
            <a:r>
              <a:rPr lang="th-TH" dirty="0" smtClean="0"/>
              <a:t>กรรมวิธี</a:t>
            </a:r>
            <a:r>
              <a:rPr lang="th-TH" dirty="0"/>
              <a:t>: </a:t>
            </a:r>
            <a:r>
              <a:rPr lang="th-TH" dirty="0" smtClean="0"/>
              <a:t> วิธีทำอย่างใดอย่างหนึ่งเพื่อให้ได้ผลลัพธ์ที่ต้องการ</a:t>
            </a:r>
            <a:endParaRPr lang="th-TH" dirty="0"/>
          </a:p>
          <a:p>
            <a:pPr lvl="1"/>
            <a:r>
              <a:rPr lang="th-TH" dirty="0" smtClean="0"/>
              <a:t>เครื่องจักร: อุปกรณ์มีส่วนเคลื่อนที่ ที่ทำให้ได้ผลลัพธ์ที่ต้องการ</a:t>
            </a:r>
            <a:endParaRPr lang="th-TH" dirty="0"/>
          </a:p>
          <a:p>
            <a:pPr lvl="1"/>
            <a:r>
              <a:rPr lang="th-TH" dirty="0" smtClean="0"/>
              <a:t>การผลิต: สิ่งที่ถูกผลิตโดยมนุษย์</a:t>
            </a:r>
          </a:p>
          <a:p>
            <a:pPr lvl="1"/>
            <a:r>
              <a:rPr lang="th-TH" dirty="0"/>
              <a:t>การประกอบกันของสิ่งต่างๆ</a:t>
            </a:r>
            <a:r>
              <a:rPr lang="en-US" dirty="0"/>
              <a:t>: </a:t>
            </a:r>
            <a:r>
              <a:rPr lang="th-TH" dirty="0"/>
              <a:t>การรวมกันของสสารตั้งแต่ 2 อย่างทำให้เกิดเป็นผลิตภัณฑ์</a:t>
            </a:r>
            <a:r>
              <a:rPr lang="en-US" dirty="0"/>
              <a:t>.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283764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ความมีประโยชน์ (</a:t>
            </a:r>
            <a:r>
              <a:rPr lang="en-US" b="1" dirty="0" smtClean="0"/>
              <a:t>Usefulness</a:t>
            </a:r>
            <a:r>
              <a:rPr lang="th-TH" b="1" dirty="0" smtClean="0"/>
              <a:t>)</a:t>
            </a:r>
            <a:endParaRPr lang="en-US" b="1" dirty="0" smtClean="0"/>
          </a:p>
          <a:p>
            <a:pPr lvl="1"/>
            <a:r>
              <a:rPr lang="th-TH" sz="2600" dirty="0" smtClean="0"/>
              <a:t>กฎหมายกำหนดสิ่งที่สามารถจดสิทธิบัตรได้ จะต้องมีลักษณะเป็น “ประโยชน์ศิลป์" โดยได้ระบุถึง สิทธิบัตรนั้นต้องใช้ประโยชน์ได้สำหรับ กรรมวิธี เครื่องจักร ผู้ผลิต และการประกอบกันของสิ่งต่างๆ </a:t>
            </a:r>
            <a:endParaRPr lang="th-TH" sz="2600" dirty="0"/>
          </a:p>
          <a:p>
            <a:pPr lvl="1"/>
            <a:r>
              <a:rPr lang="th-TH" sz="2600" dirty="0" smtClean="0"/>
              <a:t>การเป็นเพียงสิ่งแปลกใหม่เท่านั้น หรือการประดิษฐ์</a:t>
            </a:r>
            <a:r>
              <a:rPr lang="th-TH" sz="2600" dirty="0"/>
              <a:t>ที่ขัดแย้งกับหลักการทางวิทยาศาสตร์ </a:t>
            </a:r>
            <a:r>
              <a:rPr lang="th-TH" sz="2600" dirty="0" smtClean="0"/>
              <a:t>เช่น เครื่องจักรนิรันดร์ (</a:t>
            </a:r>
            <a:r>
              <a:rPr lang="en-US" sz="2600" dirty="0" smtClean="0"/>
              <a:t>Perpetual Motion machine</a:t>
            </a:r>
            <a:r>
              <a:rPr lang="th-TH" sz="2600" dirty="0" smtClean="0"/>
              <a:t>) ไม่</a:t>
            </a:r>
            <a:r>
              <a:rPr lang="th-TH" sz="2600" dirty="0"/>
              <a:t>สามารถจดสิทธิบัตรได้</a:t>
            </a:r>
            <a:r>
              <a:rPr lang="th-TH" sz="2600" dirty="0" smtClean="0"/>
              <a:t>เพราะ ไม่สามารถทำงานได้จริง จึงไม่มีประโยชน์</a:t>
            </a:r>
            <a:endParaRPr lang="th-TH" sz="2600" dirty="0"/>
          </a:p>
          <a:p>
            <a:pPr lvl="1"/>
            <a:r>
              <a:rPr lang="th-TH" sz="2600" dirty="0" smtClean="0"/>
              <a:t>การประดิษฐ์</a:t>
            </a:r>
            <a:r>
              <a:rPr lang="th-TH" sz="2600" dirty="0"/>
              <a:t>ที่มี</a:t>
            </a:r>
            <a:r>
              <a:rPr lang="th-TH" sz="2600" dirty="0" smtClean="0"/>
              <a:t>วัตถุประสงค์ ที่ไม่ดี หรือ เป็นอันตราย หรือ ส่งผลเสียต่อสุขภาพ ไม่</a:t>
            </a:r>
            <a:r>
              <a:rPr lang="th-TH" sz="2600" dirty="0"/>
              <a:t>สามารถจด</a:t>
            </a:r>
            <a:r>
              <a:rPr lang="th-TH" sz="2600" dirty="0" smtClean="0"/>
              <a:t>สิทธิบัตร ด้วยเหตุผลความมีประโยชน์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56972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/>
              <a:t>ความมีประโยชน์</a:t>
            </a:r>
          </a:p>
          <a:p>
            <a:pPr lvl="1"/>
            <a:r>
              <a:rPr lang="th-TH" sz="2800" dirty="0" smtClean="0"/>
              <a:t>การ</a:t>
            </a:r>
            <a:r>
              <a:rPr lang="th-TH" sz="2800" dirty="0"/>
              <a:t>ประดิษฐ์ไม่จำเป็นต้องเป็นไปตามมาตรฐานที่เข้มงวดของหน่วยงานกำกับ</a:t>
            </a:r>
            <a:r>
              <a:rPr lang="th-TH" sz="2800" dirty="0" smtClean="0"/>
              <a:t>ดูแล เช่น สำนักงาน</a:t>
            </a:r>
            <a:r>
              <a:rPr lang="th-TH" sz="2800" dirty="0"/>
              <a:t>คณะกรรมการอาหารและยา </a:t>
            </a:r>
            <a:r>
              <a:rPr lang="th-TH" sz="2800" dirty="0" smtClean="0"/>
              <a:t>เพียงให้มีหลักฐานประกอบว่ามีหลักฐานการทดลองว่ามีประโยชน์จากการใช้งานจริง ให้เชื่อได้ว่า “ปลอดภัยพอสมควร” (</a:t>
            </a:r>
            <a:r>
              <a:rPr lang="en-US" sz="2800" dirty="0" smtClean="0"/>
              <a:t>“Reasonably Safe”</a:t>
            </a:r>
            <a:r>
              <a:rPr lang="th-TH" sz="2800" dirty="0" smtClean="0"/>
              <a:t>) เท่านั้น</a:t>
            </a:r>
            <a:endParaRPr lang="th-TH" sz="2800" dirty="0"/>
          </a:p>
          <a:p>
            <a:pPr lvl="1"/>
            <a:r>
              <a:rPr lang="th-TH" sz="2800" dirty="0"/>
              <a:t>เพื่อให้แน่ใจว่าการประดิษฐ์นั้นมี</a:t>
            </a:r>
            <a:r>
              <a:rPr lang="th-TH" sz="2800" dirty="0" smtClean="0"/>
              <a:t>ประโยชน์ เอกสารขอจดสิทธิบัตรจะต้องเปิดเผย หรือระบุประโยชน์</a:t>
            </a:r>
            <a:r>
              <a:rPr lang="th-TH" sz="2800" dirty="0"/>
              <a:t>ของการประดิษฐ์ </a:t>
            </a:r>
            <a:r>
              <a:rPr lang="th-TH" sz="2800" dirty="0" smtClean="0"/>
              <a:t>การอนุมัติสิทธิบัตร</a:t>
            </a:r>
            <a:r>
              <a:rPr lang="th-TH" sz="2800" dirty="0"/>
              <a:t>ที่ไม่ได้ระ</a:t>
            </a:r>
            <a:r>
              <a:rPr lang="th-TH" sz="2800" dirty="0" smtClean="0"/>
              <a:t>บุการใช้ประโยชน์นั้น</a:t>
            </a:r>
            <a:r>
              <a:rPr lang="th-TH" sz="2800" dirty="0"/>
              <a:t>จะเป็นการอนุญาต</a:t>
            </a:r>
            <a:r>
              <a:rPr lang="th-TH" sz="2800" dirty="0" smtClean="0"/>
              <a:t>ให้ขอจดสิทธิบัตร ที่ไม่เฉพาะเจาะจง ส่งผลให้นัก</a:t>
            </a:r>
            <a:r>
              <a:rPr lang="th-TH" sz="2800" dirty="0"/>
              <a:t>ประดิษฐ์ได้รับการผูกขาดในด้านความรู้ทั้งหมด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5697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h-TH" sz="2600" b="1" dirty="0"/>
              <a:t>ความใหม่ (</a:t>
            </a:r>
            <a:r>
              <a:rPr lang="en-US" sz="2600" b="1" dirty="0"/>
              <a:t>Novelty</a:t>
            </a:r>
            <a:r>
              <a:rPr lang="th-TH" sz="2600" b="1" dirty="0"/>
              <a:t>)</a:t>
            </a:r>
          </a:p>
          <a:p>
            <a:pPr lvl="1"/>
            <a:r>
              <a:rPr lang="th-TH" dirty="0" smtClean="0"/>
              <a:t>เงื่อนไขสิทธิบัตรกำหนดว่า การประดิษฐ์ที่จะขอจดสิทธิบัตรได้จะต้อง มีความใหม่  ได้มีการให้ตัวอย่าง การประดิษฐ์ที่ไม่เข้าเงื่อนไข มีความใหม่ จึงไม่สามารถขอจดสิทธิบัตร ไว้ดังนี้</a:t>
            </a:r>
            <a:endParaRPr lang="th-TH" dirty="0"/>
          </a:p>
          <a:p>
            <a:pPr lvl="2"/>
            <a:r>
              <a:rPr lang="th-TH" dirty="0" smtClean="0"/>
              <a:t>การประดิษฐ์ ที่</a:t>
            </a:r>
            <a:r>
              <a:rPr lang="th-TH" dirty="0"/>
              <a:t>ผู้อื่นรู้จักหรือใช้</a:t>
            </a:r>
          </a:p>
          <a:p>
            <a:pPr lvl="2"/>
            <a:r>
              <a:rPr lang="th-TH" dirty="0" smtClean="0"/>
              <a:t>การประดิษฐ์นั้น เคยขอถูกจดสิทธิบัตรมาก่อน</a:t>
            </a:r>
            <a:endParaRPr lang="th-TH" dirty="0"/>
          </a:p>
          <a:p>
            <a:pPr lvl="2"/>
            <a:r>
              <a:rPr lang="th-TH" dirty="0" smtClean="0"/>
              <a:t>การประดิษฐ์นั้น ถูกประดิษฐ์ครั้งแรกโดย</a:t>
            </a:r>
            <a:r>
              <a:rPr lang="th-TH" dirty="0"/>
              <a:t>คน</a:t>
            </a:r>
            <a:r>
              <a:rPr lang="th-TH" dirty="0" smtClean="0"/>
              <a:t>อื่น</a:t>
            </a:r>
          </a:p>
          <a:p>
            <a:pPr lvl="2"/>
            <a:r>
              <a:rPr lang="th-TH" dirty="0" smtClean="0"/>
              <a:t>การประดิษฐ์นั้น ถูกนำไปใช้หรือขาย มาแล้วอย่างน้อย 1 ปี ก่อนยื่นเอกสารขดจดสิทธิบัตร</a:t>
            </a:r>
          </a:p>
          <a:p>
            <a:pPr lvl="2"/>
            <a:endParaRPr lang="th-TH" dirty="0" smtClean="0"/>
          </a:p>
          <a:p>
            <a:pPr lvl="2"/>
            <a:endParaRPr lang="th-TH" dirty="0"/>
          </a:p>
          <a:p>
            <a:pPr lvl="1"/>
            <a:endParaRPr lang="th-TH" dirty="0"/>
          </a:p>
          <a:p>
            <a:pPr lvl="1"/>
            <a:endParaRPr lang="en-US" dirty="0" smtClean="0"/>
          </a:p>
          <a:p>
            <a:pPr lvl="2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032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56972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 smtClean="0"/>
              <a:t>ความใหม่</a:t>
            </a:r>
          </a:p>
          <a:p>
            <a:pPr lvl="1"/>
            <a:r>
              <a:rPr lang="th-TH" dirty="0" smtClean="0"/>
              <a:t>การประดิษฐ์นั้น ถูกละทิ้ง (</a:t>
            </a:r>
            <a:r>
              <a:rPr lang="en-US" dirty="0" smtClean="0"/>
              <a:t>abandoned</a:t>
            </a:r>
            <a:r>
              <a:rPr lang="th-TH" dirty="0" smtClean="0"/>
              <a:t>)</a:t>
            </a:r>
            <a:endParaRPr lang="th-TH" dirty="0"/>
          </a:p>
          <a:p>
            <a:pPr lvl="2"/>
            <a:r>
              <a:rPr lang="th-TH" dirty="0"/>
              <a:t>บุคคลไม่สามารถขอรับ</a:t>
            </a:r>
            <a:r>
              <a:rPr lang="th-TH" dirty="0" smtClean="0"/>
              <a:t>สิทธิบัตร หาก</a:t>
            </a:r>
            <a:r>
              <a:rPr lang="th-TH" dirty="0"/>
              <a:t>เขาหรือเธอได้ละทิ้งการประดิษฐ์ </a:t>
            </a:r>
            <a:r>
              <a:rPr lang="th-TH" dirty="0" smtClean="0"/>
              <a:t>การละทิ้งจะปรากฏ เมื่อ</a:t>
            </a:r>
            <a:r>
              <a:rPr lang="th-TH" dirty="0"/>
              <a:t>ผู้ประดิษฐ์แสดงเจตนาโดยชัด</a:t>
            </a:r>
            <a:r>
              <a:rPr lang="th-TH" dirty="0" smtClean="0"/>
              <a:t>แจ้ง หรือ</a:t>
            </a:r>
            <a:r>
              <a:rPr lang="th-TH" dirty="0"/>
              <a:t>โดยนัยว่าจะละทิ้งสิทธิ์ในการจดสิทธิบัตร</a:t>
            </a:r>
          </a:p>
          <a:p>
            <a:pPr lvl="1"/>
            <a:r>
              <a:rPr lang="th-TH" dirty="0"/>
              <a:t>การ</a:t>
            </a:r>
            <a:r>
              <a:rPr lang="th-TH" dirty="0" smtClean="0"/>
              <a:t>ประดิษฐ์นั้น เคยขอจดสิทธิบัตรในต่างประเทศ</a:t>
            </a:r>
            <a:endParaRPr lang="th-TH" dirty="0"/>
          </a:p>
          <a:p>
            <a:pPr lvl="2"/>
            <a:r>
              <a:rPr lang="th-TH" dirty="0" smtClean="0"/>
              <a:t>การยืนขอจดสิทธิบัตรจะถูกปฏิเสธ หากการประดิษฐ์นั้น ทำเรื่องขอจดสิทธิบัตร</a:t>
            </a:r>
            <a:r>
              <a:rPr lang="th-TH" dirty="0"/>
              <a:t>ใน</a:t>
            </a:r>
            <a:r>
              <a:rPr lang="th-TH" dirty="0" smtClean="0"/>
              <a:t>ต่างประเทศแล้วเป็นเวลา 12 เดือน ก่อนที่ยื่นขอจดในสหรัฐอเมริกา และได้รับสิทธิบัตรใน</a:t>
            </a:r>
            <a:r>
              <a:rPr lang="th-TH" dirty="0"/>
              <a:t>ต่างประเทศก่อนที่จะ</a:t>
            </a:r>
            <a:r>
              <a:rPr lang="th-TH" dirty="0" smtClean="0"/>
              <a:t>ยื่นขอจดใน</a:t>
            </a:r>
            <a:r>
              <a:rPr lang="th-TH" dirty="0"/>
              <a:t>สหรัฐอเมริกา</a:t>
            </a:r>
          </a:p>
          <a:p>
            <a:pPr lvl="1"/>
            <a:r>
              <a:rPr lang="th-TH" dirty="0" smtClean="0"/>
              <a:t>ผู้ประดิษฐ์ ไม่ได้เป็นผู้ประดิษฐ์สิ่งประดิษฐ์นั้น</a:t>
            </a:r>
            <a:endParaRPr lang="th-TH" dirty="0"/>
          </a:p>
          <a:p>
            <a:pPr lvl="2"/>
            <a:r>
              <a:rPr lang="th-TH" dirty="0"/>
              <a:t>พนักงานที่</a:t>
            </a:r>
            <a:r>
              <a:rPr lang="th-TH" dirty="0" smtClean="0"/>
              <a:t>ประดิษฐ์ สิ่งประดิษฐ์นั้นแม้จะอยู่ในงาน ก็ถือเป็นผู้ประดิษฐ์ </a:t>
            </a:r>
            <a:r>
              <a:rPr lang="th-TH" dirty="0"/>
              <a:t>แม้ว่าผู้ว่าจ้างอาจมีสิทธิ์ตามสัญญาในการเป็นเจ้าของสิ่งประดิษฐ์ที่สร้างขึ้นโดยพนักงาน </a:t>
            </a:r>
            <a:r>
              <a:rPr lang="th-TH" dirty="0" smtClean="0"/>
              <a:t>การยื่นจดสิทธิบบัตรจะต้องทำโดยตัวบุคคลที่เป็นผู้ประดิษฐ์</a:t>
            </a:r>
            <a:endParaRPr lang="th-TH" b="1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8462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b="1" dirty="0" smtClean="0"/>
              <a:t>ไม่ใช่</a:t>
            </a:r>
            <a:r>
              <a:rPr lang="th-TH" b="1" dirty="0"/>
              <a:t>สิ่งที่ทำขึ้นโดยง่าย </a:t>
            </a:r>
            <a:r>
              <a:rPr lang="en-US" b="1" dirty="0"/>
              <a:t>(</a:t>
            </a:r>
            <a:r>
              <a:rPr lang="en-US" b="1" dirty="0" err="1"/>
              <a:t>Nonobviousness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sz="2800" dirty="0" smtClean="0"/>
              <a:t>Graham Factor </a:t>
            </a:r>
            <a:r>
              <a:rPr lang="th-TH" sz="2800" dirty="0" smtClean="0"/>
              <a:t>ศาล</a:t>
            </a:r>
            <a:r>
              <a:rPr lang="th-TH" sz="2800" dirty="0"/>
              <a:t>ฎีกาได้กล่าวถึงปัจจัย</a:t>
            </a:r>
            <a:r>
              <a:rPr lang="th-TH" sz="2800" dirty="0" smtClean="0"/>
              <a:t>ต่อไปนี้ เพื่อพิจารณาว่า</a:t>
            </a:r>
            <a:r>
              <a:rPr lang="th-TH" sz="2800" dirty="0"/>
              <a:t>การประดิษฐ์</a:t>
            </a:r>
            <a:r>
              <a:rPr lang="th-TH" sz="2800" dirty="0" smtClean="0"/>
              <a:t>นั้นไม่ใช่สิ่งที่ทำขึ้นโดยง่าย หรือไม่และ สมควร</a:t>
            </a:r>
            <a:r>
              <a:rPr lang="th-TH" sz="2800" dirty="0"/>
              <a:t>ได้รับสิทธิบัตรหรือไม่</a:t>
            </a:r>
          </a:p>
          <a:p>
            <a:pPr lvl="2"/>
            <a:r>
              <a:rPr lang="th-TH" dirty="0" smtClean="0"/>
              <a:t>ตรงกับงานที่มีอยู่ก่อน (</a:t>
            </a:r>
            <a:r>
              <a:rPr lang="en-US" dirty="0" smtClean="0"/>
              <a:t>Prior Art)  </a:t>
            </a:r>
            <a:r>
              <a:rPr lang="th-TH" dirty="0" smtClean="0"/>
              <a:t>จะต้องทำการตรวจสอบ</a:t>
            </a:r>
            <a:r>
              <a:rPr lang="th-TH" dirty="0"/>
              <a:t>ขอบเขตและ</a:t>
            </a:r>
            <a:r>
              <a:rPr lang="th-TH" dirty="0" smtClean="0"/>
              <a:t>เนื้อหาของ</a:t>
            </a:r>
            <a:r>
              <a:rPr lang="th-TH" dirty="0"/>
              <a:t>งา</a:t>
            </a:r>
            <a:r>
              <a:rPr lang="th-TH" dirty="0" smtClean="0"/>
              <a:t>นที่มีอยู่ก่อน ในส่วนที่เกี่ยวข้อง เพื่อ</a:t>
            </a:r>
            <a:r>
              <a:rPr lang="th-TH" dirty="0"/>
              <a:t>พิจารณาว่าการประดิษฐ์</a:t>
            </a:r>
            <a:r>
              <a:rPr lang="th-TH" dirty="0" smtClean="0"/>
              <a:t>นั้น ไม่ใช่สิ่งที่ทำขึ้นโดยง่าย</a:t>
            </a:r>
            <a:endParaRPr lang="th-TH" dirty="0"/>
          </a:p>
          <a:p>
            <a:pPr lvl="2"/>
            <a:r>
              <a:rPr lang="th-TH" dirty="0"/>
              <a:t>ความแตกต่าง</a:t>
            </a:r>
            <a:r>
              <a:rPr lang="th-TH" dirty="0" smtClean="0"/>
              <a:t>ระหว่าง งานที่มีอยู่ก่อน กับ การประดิษฐ์</a:t>
            </a:r>
            <a:endParaRPr lang="th-TH" dirty="0"/>
          </a:p>
          <a:p>
            <a:pPr lvl="2"/>
            <a:r>
              <a:rPr lang="th-TH" dirty="0" smtClean="0"/>
              <a:t>การประดิษฐ์ สามารถเข้าใจได้โดยง่าย จากบุคคลที่มีทักษะระดับปกติในสาขาที่เกี่ยวข้อง ที่การประดิษฐ์ใช้ ไม่สามารถจดสิทธิบัตรได้</a:t>
            </a:r>
            <a:endParaRPr lang="en-US" dirty="0"/>
          </a:p>
          <a:p>
            <a:pPr lvl="2"/>
            <a:endParaRPr lang="th-TH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4224496"/>
          </a:xfrm>
          <a:noFill/>
        </p:spPr>
        <p:txBody>
          <a:bodyPr>
            <a:normAutofit fontScale="92500"/>
          </a:bodyPr>
          <a:lstStyle/>
          <a:p>
            <a:r>
              <a:rPr lang="th-TH" sz="3000" b="1" dirty="0"/>
              <a:t>ไม่ใช่สิ่งที่ทำขึ้น</a:t>
            </a:r>
            <a:r>
              <a:rPr lang="th-TH" sz="3000" b="1" dirty="0" smtClean="0"/>
              <a:t>โดยง่าย</a:t>
            </a:r>
            <a:endParaRPr lang="en-US" sz="3000" b="1" dirty="0"/>
          </a:p>
          <a:p>
            <a:pPr lvl="1"/>
            <a:r>
              <a:rPr lang="th-TH" dirty="0" smtClean="0"/>
              <a:t>ศาล</a:t>
            </a:r>
            <a:r>
              <a:rPr lang="th-TH" dirty="0"/>
              <a:t>ชี้ให้เห็นว่าการ</a:t>
            </a:r>
            <a:r>
              <a:rPr lang="th-TH" dirty="0" smtClean="0"/>
              <a:t>พิจารณา</a:t>
            </a:r>
            <a:r>
              <a:rPr lang="th-TH" b="1" dirty="0" smtClean="0"/>
              <a:t>ประเด็นรอง </a:t>
            </a:r>
            <a:r>
              <a:rPr lang="th-TH" dirty="0" smtClean="0"/>
              <a:t>ซึ่ง</a:t>
            </a:r>
            <a:r>
              <a:rPr lang="th-TH" dirty="0"/>
              <a:t>ทั้งหมดนี้</a:t>
            </a:r>
            <a:r>
              <a:rPr lang="th-TH" dirty="0" smtClean="0"/>
              <a:t>ไม่ใช่เรื่องทางเทคนิค และวัตถุประสงค์ แต่เป็นการพิจารณา จะต้องไม่ใช่สิ่งที่ทำขึ้นโดยง่าย</a:t>
            </a:r>
            <a:endParaRPr lang="th-TH" dirty="0"/>
          </a:p>
          <a:p>
            <a:pPr lvl="2"/>
            <a:r>
              <a:rPr lang="th-TH" b="1" dirty="0"/>
              <a:t>ความสำเร็จในเชิงพาณิชย์ </a:t>
            </a:r>
            <a:r>
              <a:rPr lang="th-TH" dirty="0"/>
              <a:t>การประดิษฐ์ที่ประสบความสำเร็จในเชิงพาณิชย์อาจ</a:t>
            </a:r>
            <a:r>
              <a:rPr lang="th-TH" dirty="0" smtClean="0"/>
              <a:t>ไม่ใช่สิ่งที่ทำขึ้นโดยง่าย เพราะ</a:t>
            </a:r>
            <a:r>
              <a:rPr lang="th-TH" dirty="0"/>
              <a:t>การยอมรับจากตลาดมีแนวโน้มที่จะแสดงให้เห็นว่าการประดิษฐ์นั้นมีความสำคัญ </a:t>
            </a:r>
            <a:r>
              <a:rPr lang="th-TH" dirty="0" smtClean="0"/>
              <a:t>นอกจากนี้ หาก</a:t>
            </a:r>
            <a:r>
              <a:rPr lang="th-TH" dirty="0"/>
              <a:t>การ</a:t>
            </a:r>
            <a:r>
              <a:rPr lang="th-TH" dirty="0" smtClean="0"/>
              <a:t>ประดิษฐ์เป็นที่สิ่งที่ใครก็ทำได้โดยง่าย ก็จะมีคน</a:t>
            </a:r>
            <a:r>
              <a:rPr lang="th-TH" dirty="0"/>
              <a:t>จะพยายามทำการค้าเพื่อผลประโยชน์ทาง</a:t>
            </a:r>
            <a:r>
              <a:rPr lang="th-TH" dirty="0" smtClean="0"/>
              <a:t>การเงินเช่นกัน</a:t>
            </a:r>
            <a:endParaRPr lang="th-TH" dirty="0"/>
          </a:p>
          <a:p>
            <a:pPr lvl="2"/>
            <a:r>
              <a:rPr lang="th-TH" b="1" dirty="0" smtClean="0"/>
              <a:t>ต้องการมานานแล้ว </a:t>
            </a:r>
            <a:r>
              <a:rPr lang="th-TH" dirty="0" smtClean="0"/>
              <a:t>หาก</a:t>
            </a:r>
            <a:r>
              <a:rPr lang="th-TH" dirty="0"/>
              <a:t>มีความต้องการอุปกรณ์</a:t>
            </a:r>
            <a:r>
              <a:rPr lang="th-TH" dirty="0" smtClean="0"/>
              <a:t>หรือกรรมวิธี ที่</a:t>
            </a:r>
            <a:r>
              <a:rPr lang="th-TH" dirty="0"/>
              <a:t>ไม่ได้รับการแก้ไขมาเป็น</a:t>
            </a:r>
            <a:r>
              <a:rPr lang="th-TH" dirty="0" smtClean="0"/>
              <a:t>เวลานาน แม้</a:t>
            </a:r>
            <a:r>
              <a:rPr lang="th-TH" dirty="0"/>
              <a:t>จะมีความพยายามของผู้อื่นในการแก้ปัญหาและสิ่งประดิษฐ์นั้นสนองความต้องการ</a:t>
            </a:r>
            <a:r>
              <a:rPr lang="th-TH" dirty="0" smtClean="0"/>
              <a:t>นี้ ก็</a:t>
            </a:r>
            <a:r>
              <a:rPr lang="th-TH" dirty="0"/>
              <a:t>มีแนวโน้มที่จะ</a:t>
            </a:r>
            <a:r>
              <a:rPr lang="th-TH" dirty="0" smtClean="0"/>
              <a:t>แสดงให้เห็นว่าการประดิษฐ์ดังกล่าวจะต้องไม่ใช่สิ่งที่ทำขึ้นโดยง่าย แต่ถ้าการประดิษฐ์นั้นทำได้โดยง่าย ก็จะน่าจะมีการคิดค้นและค้นพบไปแล้วก่อนหน้านี้</a:t>
            </a:r>
          </a:p>
          <a:p>
            <a:pPr lvl="2"/>
            <a:endParaRPr lang="en-US" dirty="0" smtClean="0"/>
          </a:p>
          <a:p>
            <a:pPr lvl="1"/>
            <a:endParaRPr lang="en-US" sz="2400" dirty="0"/>
          </a:p>
          <a:p>
            <a:pPr lvl="2"/>
            <a:endParaRPr lang="th-TH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4881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th-TH" b="1" dirty="0"/>
              <a:t>ไม่ใช่สิ่งที่ทำขึ้นโดยง่าย </a:t>
            </a:r>
            <a:endParaRPr lang="th-TH" b="1" dirty="0" smtClean="0"/>
          </a:p>
          <a:p>
            <a:pPr lvl="1"/>
            <a:r>
              <a:rPr lang="th-TH" b="1" dirty="0" smtClean="0"/>
              <a:t>ประเด็นรอง</a:t>
            </a:r>
            <a:endParaRPr lang="en-US" sz="1200" dirty="0"/>
          </a:p>
          <a:p>
            <a:pPr lvl="2"/>
            <a:r>
              <a:rPr lang="th-TH" dirty="0" smtClean="0"/>
              <a:t>การ</a:t>
            </a:r>
            <a:r>
              <a:rPr lang="th-TH" dirty="0"/>
              <a:t>ยอมรับในเชิงพาณิชย์ หากคู่แข่งพยายามที่จะทำสัญญาอนุญาตกับ</a:t>
            </a:r>
            <a:r>
              <a:rPr lang="th-TH" dirty="0" smtClean="0"/>
              <a:t>เจ้าของผลงานเพื่อให้</a:t>
            </a:r>
            <a:r>
              <a:rPr lang="th-TH" dirty="0"/>
              <a:t>พวกเขาสามารถใช้หรือขาย</a:t>
            </a:r>
            <a:r>
              <a:rPr lang="th-TH" dirty="0" smtClean="0"/>
              <a:t>สิ่งประดิษฐ์ให้ แสดง</a:t>
            </a:r>
            <a:r>
              <a:rPr lang="th-TH" dirty="0"/>
              <a:t>ให้เห็น</a:t>
            </a:r>
            <a:r>
              <a:rPr lang="th-TH" dirty="0" smtClean="0"/>
              <a:t>ว่า ต้องใช่ใช่สิ่งที่ทำขึ้นโดยง่าย เพราะ</a:t>
            </a:r>
            <a:r>
              <a:rPr lang="th-TH" dirty="0"/>
              <a:t>มิฉะนั้นบุคคลที่สาม</a:t>
            </a:r>
            <a:r>
              <a:rPr lang="th-TH" dirty="0" smtClean="0"/>
              <a:t>จะคัดค้านสิทธิบัตร ว่าด้วยหลัก “ต้องไม่ใช่สิ่งที่ทำขึ้นโดยง่าย”</a:t>
            </a:r>
            <a:endParaRPr lang="th-TH" dirty="0"/>
          </a:p>
          <a:p>
            <a:pPr lvl="2"/>
            <a:r>
              <a:rPr lang="th-TH" dirty="0"/>
              <a:t>คัดลอก การคัดลอกหรือการละเมิดสิทธิบัตรโดย</a:t>
            </a:r>
            <a:r>
              <a:rPr lang="th-TH" dirty="0" smtClean="0"/>
              <a:t>ผู้อื่น แสดง</a:t>
            </a:r>
            <a:r>
              <a:rPr lang="th-TH" dirty="0"/>
              <a:t>ให้</a:t>
            </a:r>
            <a:r>
              <a:rPr lang="th-TH" dirty="0" smtClean="0"/>
              <a:t>เห็นว่า ต้องไม่ใช่สิ่งที่ทำขึ้นโดยง่ายเพราะ</a:t>
            </a:r>
            <a:r>
              <a:rPr lang="th-TH" dirty="0"/>
              <a:t>มิฉะนั้นผู้ละเมิดจะ</a:t>
            </a:r>
            <a:r>
              <a:rPr lang="th-TH" dirty="0" smtClean="0"/>
              <a:t>สามารถพัฒนาการประดิษฐ์นั้นได้เอง</a:t>
            </a:r>
          </a:p>
          <a:p>
            <a:pPr lvl="1"/>
            <a:r>
              <a:rPr lang="th-TH" b="1" dirty="0"/>
              <a:t>การรวมสิทธิบัตร</a:t>
            </a:r>
          </a:p>
          <a:p>
            <a:pPr lvl="2"/>
            <a:r>
              <a:rPr lang="th-TH" dirty="0"/>
              <a:t>องค์ประกอบที่มีสิทธิบัตรแล้ว นำมารวมกันใหม่ จะจดสิทธิบัตรได้การรวมนั้น จะต้องส่งผลให้ประโยชน์ใช้งานที่แตกต่างออกไปจากเดิม หรือบางผลลัพธ์ที่แตกต่าง หรือคาดไม่ถึง</a:t>
            </a:r>
          </a:p>
          <a:p>
            <a:pPr lvl="1"/>
            <a:endParaRPr lang="en-US" sz="2400" dirty="0"/>
          </a:p>
          <a:p>
            <a:pPr lvl="2"/>
            <a:endParaRPr lang="th-TH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ความเป็นไปได้ในการจดสิทธิบัตร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549324"/>
            <a:ext cx="11229516" cy="4846246"/>
          </a:xfrm>
          <a:noFill/>
        </p:spPr>
        <p:txBody>
          <a:bodyPr>
            <a:normAutofit lnSpcReduction="10000"/>
          </a:bodyPr>
          <a:lstStyle/>
          <a:p>
            <a:r>
              <a:rPr lang="th-TH" b="1" dirty="0" smtClean="0"/>
              <a:t>ผลิตภัณฑ์</a:t>
            </a:r>
            <a:r>
              <a:rPr lang="th-TH" b="1" dirty="0"/>
              <a:t>จาก</a:t>
            </a:r>
            <a:r>
              <a:rPr lang="th-TH" b="1" dirty="0" smtClean="0"/>
              <a:t>ธรรมชาติ</a:t>
            </a:r>
          </a:p>
          <a:p>
            <a:pPr lvl="1"/>
            <a:r>
              <a:rPr lang="th-TH" dirty="0" smtClean="0"/>
              <a:t>สารที่เกิดขึ้นตามธรรมชาติไม่ได้รับการคุ้มครองโดยสิทธิบัตร แม้ว่าสิ่งเหล่านั้นจะไม่เคยรู้จักมาก่อน ตัวอย่างเช่นพืชหรือแร่ใหม่ที่ค้นพบ ไม่สามารถจดสิทธิบัตรได้ ในทางตรงกันข้าม สิ่งมีชีวิตดัดแปลงพันธุกรรมสามารถจดสิทธิบัตรเป็น “การผลิต" หรือ "องค์ประกอบ”</a:t>
            </a:r>
          </a:p>
          <a:p>
            <a:r>
              <a:rPr lang="th-TH" b="1" dirty="0" smtClean="0"/>
              <a:t>กฎแห่งธรรมชาติ</a:t>
            </a:r>
          </a:p>
          <a:p>
            <a:pPr lvl="1"/>
            <a:r>
              <a:rPr lang="th-TH" dirty="0" smtClean="0"/>
              <a:t>กฎของธรรมชาติ  ปรากฏการณ์ทางกายภาพ ความจริงทางวิทยาศาสตร์ และความคิดเชิงนามธรรม ไม่สามารถจดสิทธิบัตรได้</a:t>
            </a:r>
          </a:p>
          <a:p>
            <a:pPr lvl="1"/>
            <a:r>
              <a:rPr lang="th-TH" dirty="0" smtClean="0"/>
              <a:t>สูตร หรืออัลกอริทึม ทางเคมี หรือคณิตศาสตร์ ไม่สามารถจดสิทธิบัตรได้ อย่างไรก็ตาม; สารเคมีสามารถจดสิทธิบัตร ระบบที่ใช้สูตร สามารถจดสิทธิบัตรเป็น “กรรมวิธี” และรายการที่ผลิต เป็นผลมาจากสูตรสามารถจดสิทธิบัตรได้เช่นกัน</a:t>
            </a:r>
            <a:endParaRPr lang="en-US" dirty="0" smtClean="0"/>
          </a:p>
          <a:p>
            <a:pPr lvl="1"/>
            <a:endParaRPr lang="th-TH" sz="5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การยกเว้นจากการคุ้มครองสิทธิบัตร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สิทธิภายใต้กฎหมาย</a:t>
            </a:r>
            <a:endParaRPr lang="th-TH" dirty="0"/>
          </a:p>
          <a:p>
            <a:r>
              <a:rPr lang="th-TH" dirty="0"/>
              <a:t>สำนักงานสิทธิบัตรและเครื่องหมาย</a:t>
            </a:r>
            <a:r>
              <a:rPr lang="th-TH" dirty="0" smtClean="0"/>
              <a:t>การค้า</a:t>
            </a:r>
          </a:p>
          <a:p>
            <a:r>
              <a:rPr lang="th-TH" dirty="0" smtClean="0"/>
              <a:t>ความเป็นไปได้ในการจดสิทธิบัตร</a:t>
            </a:r>
            <a:endParaRPr lang="th-TH" dirty="0"/>
          </a:p>
          <a:p>
            <a:r>
              <a:rPr lang="th-TH" dirty="0"/>
              <a:t>การยกเว้นจากการคุ้มครองสิทธิบัตร</a:t>
            </a:r>
          </a:p>
          <a:p>
            <a:r>
              <a:rPr lang="th-TH" dirty="0"/>
              <a:t>สิทธิบัตรการออกแบบ</a:t>
            </a:r>
          </a:p>
          <a:p>
            <a:r>
              <a:rPr lang="th-TH" dirty="0"/>
              <a:t>สิทธิบัตรพืช</a:t>
            </a:r>
          </a:p>
          <a:p>
            <a:r>
              <a:rPr lang="th-TH" dirty="0"/>
              <a:t>เงื่อนไขใดบ้างที่จะได้รับการคุ้มครองสิทธิบัตร?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5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176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สิ่งพิมพ์</a:t>
            </a:r>
            <a:endParaRPr lang="th-TH" b="1" dirty="0"/>
          </a:p>
          <a:p>
            <a:pPr lvl="1"/>
            <a:r>
              <a:rPr lang="th-TH" dirty="0" smtClean="0"/>
              <a:t>แบบฟอร์มที่พิมพ์ ไม่</a:t>
            </a:r>
            <a:r>
              <a:rPr lang="th-TH" dirty="0"/>
              <a:t>สามารถจดสิทธิบัตรได้</a:t>
            </a:r>
          </a:p>
          <a:p>
            <a:r>
              <a:rPr lang="th-TH" b="1" dirty="0"/>
              <a:t>อาวุธปรมาณู</a:t>
            </a:r>
          </a:p>
          <a:p>
            <a:r>
              <a:rPr lang="th-TH" b="1" dirty="0"/>
              <a:t>วิธีการทางธุรกิจและขั้นตอนทางจิต</a:t>
            </a:r>
          </a:p>
          <a:p>
            <a:pPr lvl="1"/>
            <a:r>
              <a:rPr lang="th-TH" dirty="0"/>
              <a:t>ระบบสำหรับการดำเนินธุรกิจไม่สามารถจดสิทธิบัตร</a:t>
            </a:r>
            <a:r>
              <a:rPr lang="th-TH" dirty="0" smtClean="0"/>
              <a:t>ได้ เว้น</a:t>
            </a:r>
            <a:r>
              <a:rPr lang="th-TH" dirty="0"/>
              <a:t>แต่จะสร้างผลลัพธ์ที่มีประโยชน์จับต้อง</a:t>
            </a:r>
            <a:r>
              <a:rPr lang="th-TH" dirty="0" smtClean="0"/>
              <a:t>ได้ และ</a:t>
            </a:r>
            <a:r>
              <a:rPr lang="th-TH" dirty="0"/>
              <a:t>เป็นรูปธรรม ระบบหรือแนวคิดธุรกิจที่เป็น</a:t>
            </a:r>
            <a:r>
              <a:rPr lang="th-TH" dirty="0" smtClean="0"/>
              <a:t>ประโยชน์ และ</a:t>
            </a:r>
            <a:r>
              <a:rPr lang="th-TH" dirty="0"/>
              <a:t>แปลก</a:t>
            </a:r>
            <a:r>
              <a:rPr lang="th-TH" dirty="0" smtClean="0"/>
              <a:t>ใหม่ ไม่</a:t>
            </a:r>
            <a:r>
              <a:rPr lang="th-TH" dirty="0"/>
              <a:t>สามารถจดสิทธิบัตร</a:t>
            </a:r>
            <a:r>
              <a:rPr lang="th-TH" dirty="0" smtClean="0"/>
              <a:t>ได้ เว้น</a:t>
            </a:r>
            <a:r>
              <a:rPr lang="th-TH" dirty="0"/>
              <a:t>แต่จะมีผลิตภัณฑ์</a:t>
            </a:r>
            <a:r>
              <a:rPr lang="th-TH" dirty="0" smtClean="0"/>
              <a:t>หรือกรรมวิธี ที่</a:t>
            </a:r>
            <a:r>
              <a:rPr lang="th-TH" dirty="0"/>
              <a:t>จะทำให้เกิดผล ในทำนอง</a:t>
            </a:r>
            <a:r>
              <a:rPr lang="th-TH" dirty="0" smtClean="0"/>
              <a:t>เดียวกันกรรมวิธีที่</a:t>
            </a:r>
            <a:r>
              <a:rPr lang="th-TH" dirty="0"/>
              <a:t>ประกอบด้วยขั้นตอนทาง</a:t>
            </a:r>
            <a:r>
              <a:rPr lang="th-TH" dirty="0" smtClean="0"/>
              <a:t>จิตใจ เพียง</a:t>
            </a:r>
            <a:r>
              <a:rPr lang="th-TH" dirty="0"/>
              <a:t>อย่างเดียวซึ่งหมายถึง</a:t>
            </a:r>
            <a:r>
              <a:rPr lang="th-TH" dirty="0" smtClean="0"/>
              <a:t>ความคิด และ</a:t>
            </a:r>
            <a:r>
              <a:rPr lang="th-TH" dirty="0"/>
              <a:t>การพิจารณาของมนุษย์</a:t>
            </a:r>
            <a:r>
              <a:rPr lang="th-TH" dirty="0" smtClean="0"/>
              <a:t>นั้น ไม่</a:t>
            </a:r>
            <a:r>
              <a:rPr lang="th-TH" dirty="0"/>
              <a:t>สามารถจดสิทธิบัตร</a:t>
            </a:r>
            <a:endParaRPr lang="en-US" dirty="0"/>
          </a:p>
          <a:p>
            <a:pPr marL="457200" lvl="1" indent="0">
              <a:buNone/>
            </a:pPr>
            <a:endParaRPr lang="th-TH" sz="5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การยกเว้นจากการคุ้มครองสิทธิบัตร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สิทธิบัตรการ</a:t>
            </a:r>
            <a:r>
              <a:rPr lang="th-TH" dirty="0" smtClean="0"/>
              <a:t>ออกแบบ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สิทธิบัตรการ</a:t>
            </a:r>
            <a:r>
              <a:rPr lang="th-TH" b="1" dirty="0" smtClean="0"/>
              <a:t>ออกแบบ </a:t>
            </a:r>
            <a:r>
              <a:rPr lang="th-TH" dirty="0" smtClean="0"/>
              <a:t>สามารถได้รับ จากการออกแบบสิ่งต่าง เช่น เครื่องประดับ เฟอร์นิเจอร์ ถังขยะ และ</a:t>
            </a:r>
            <a:r>
              <a:rPr lang="th-TH" dirty="0"/>
              <a:t>เสื้อผ้า</a:t>
            </a:r>
          </a:p>
          <a:p>
            <a:r>
              <a:rPr lang="th-TH" dirty="0" smtClean="0"/>
              <a:t>เพื่อให้ได้รับการคุ้มครอง การ</a:t>
            </a:r>
            <a:r>
              <a:rPr lang="th-TH" dirty="0"/>
              <a:t>ออกแบบต้องเป็นไปตามข้อกำหนดสี่ข้อต่อไปนี้</a:t>
            </a:r>
            <a:r>
              <a:rPr lang="th-TH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ต้อง</a:t>
            </a:r>
            <a:r>
              <a:rPr lang="th-TH" dirty="0"/>
              <a:t>เป็น“ </a:t>
            </a:r>
            <a:r>
              <a:rPr lang="th-TH" dirty="0" smtClean="0"/>
              <a:t>สิ่งที่ผลิตได้”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ต้องเป็นสิ่งใหม่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ต้องเป็น ต้นฉบับ (</a:t>
            </a:r>
            <a:r>
              <a:rPr lang="en-US" dirty="0" smtClean="0"/>
              <a:t>Original) </a:t>
            </a:r>
            <a:r>
              <a:rPr lang="th-TH" dirty="0" smtClean="0"/>
              <a:t>ไม่เป็นสิ่งที่ทำได้โดยง่าย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dirty="0" smtClean="0"/>
              <a:t>ต้องเป็นการทำให้สวยงาม (</a:t>
            </a:r>
            <a:r>
              <a:rPr lang="en-US" dirty="0" smtClean="0"/>
              <a:t>Ornamental</a:t>
            </a:r>
            <a:r>
              <a:rPr lang="th-TH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สิทธิบัตรพืช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/>
              <a:t>มีข้อกำหนด 4 ประการ ที่ต้องปฏิบัติจึงเพียงพอในการขอจด</a:t>
            </a:r>
            <a:r>
              <a:rPr lang="th-TH" sz="2400" dirty="0"/>
              <a:t>สิทธิบัตรพืชได้:</a:t>
            </a:r>
          </a:p>
          <a:p>
            <a:pPr marL="457200" lvl="1" indent="0">
              <a:buNone/>
            </a:pPr>
            <a:r>
              <a:rPr lang="th-TH" sz="2000" dirty="0"/>
              <a:t>1. ความหลากหลายใหม่</a:t>
            </a:r>
            <a:r>
              <a:rPr lang="th-TH" sz="2000" dirty="0" smtClean="0"/>
              <a:t>จะต้องเกิดจากการสืบพันธุ์ที่ไม่อาศัยเพศ</a:t>
            </a:r>
            <a:r>
              <a:rPr lang="en-US" sz="2000" dirty="0" smtClean="0"/>
              <a:t> </a:t>
            </a:r>
            <a:r>
              <a:rPr lang="th-TH" sz="2000" dirty="0"/>
              <a:t>การสืบพันธุ์แบบไม่อาศัย</a:t>
            </a:r>
            <a:r>
              <a:rPr lang="th-TH" sz="2000" dirty="0" smtClean="0"/>
              <a:t>เพศคือการสืบพันธุ์ที่ไม่ต้องอาศัยเซลล์สืบพันธุ์ หรือไม่ต้องอาศัยเมล็ด เช่น ปักชำ ตอนกิ่ง ติดตา เป็นต้น</a:t>
            </a:r>
            <a:endParaRPr lang="th-TH" sz="2000" dirty="0"/>
          </a:p>
          <a:p>
            <a:pPr marL="457200" lvl="1" indent="0">
              <a:buNone/>
            </a:pPr>
            <a:r>
              <a:rPr lang="th-TH" sz="2000" dirty="0"/>
              <a:t>2. พืชต้องมี</a:t>
            </a:r>
            <a:r>
              <a:rPr lang="th-TH" sz="2000" dirty="0" smtClean="0"/>
              <a:t>ความเฉพาะ ความ</a:t>
            </a:r>
            <a:r>
              <a:rPr lang="th-TH" sz="2000" dirty="0"/>
              <a:t>ต้องการของความแตกต่างกำหนดเพียงความต้องการที่พืชจะ</a:t>
            </a:r>
            <a:r>
              <a:rPr lang="th-TH" sz="2000" dirty="0" smtClean="0"/>
              <a:t>แตกต่าง(</a:t>
            </a:r>
            <a:r>
              <a:rPr lang="en-US" sz="2000" dirty="0" smtClean="0"/>
              <a:t>different</a:t>
            </a:r>
            <a:r>
              <a:rPr lang="th-TH" sz="2000" dirty="0" smtClean="0"/>
              <a:t>) มากกว่าจะให้ดีกว่า(</a:t>
            </a:r>
            <a:r>
              <a:rPr lang="en-US" sz="2000" dirty="0" smtClean="0"/>
              <a:t>superior</a:t>
            </a:r>
            <a:r>
              <a:rPr lang="th-TH" sz="2000" dirty="0" smtClean="0"/>
              <a:t>) พืชอื่นๆ </a:t>
            </a:r>
          </a:p>
          <a:p>
            <a:pPr marL="457200" lvl="1" indent="0">
              <a:buNone/>
            </a:pPr>
            <a:r>
              <a:rPr lang="th-TH" sz="2000" dirty="0" smtClean="0"/>
              <a:t>3</a:t>
            </a:r>
            <a:r>
              <a:rPr lang="th-TH" sz="2000" dirty="0"/>
              <a:t>. พืชจะต้องแปลกใหม่</a:t>
            </a:r>
          </a:p>
          <a:p>
            <a:pPr marL="457200" lvl="1" indent="0">
              <a:buNone/>
            </a:pPr>
            <a:r>
              <a:rPr lang="th-TH" sz="2000" dirty="0"/>
              <a:t>4. พืชจะต้อง</a:t>
            </a:r>
            <a:r>
              <a:rPr lang="th-TH" sz="2000" dirty="0" smtClean="0"/>
              <a:t>ไม่ใช่สิ่งที่ทำขึ้นได้โดยง่าย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เงื่อนไขใดบ้างที่จะได้รับการคุ้มครองสิทธิบัตร?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8721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การประดิษฐ์ จะต้อง</a:t>
            </a:r>
            <a:r>
              <a:rPr lang="th-TH" dirty="0"/>
              <a:t>แสดงองค์ประกอบของ</a:t>
            </a:r>
            <a:r>
              <a:rPr lang="th-TH" dirty="0" smtClean="0"/>
              <a:t>ความใหม่ ลักษณะ</a:t>
            </a:r>
            <a:r>
              <a:rPr lang="th-TH" dirty="0"/>
              <a:t>ใหม่</a:t>
            </a:r>
            <a:r>
              <a:rPr lang="th-TH" dirty="0" smtClean="0"/>
              <a:t>บางอย่าง ที่ไม่เป็นที่รู้จักด้วยความรู้ที่</a:t>
            </a:r>
            <a:r>
              <a:rPr lang="th-TH" dirty="0"/>
              <a:t>มีอยู่ในด้าน</a:t>
            </a:r>
            <a:r>
              <a:rPr lang="th-TH" dirty="0" smtClean="0"/>
              <a:t>เทคนิค ความรู้ที่มีอยู่ก่อนเรียกว่า “งานที่มีอยู่ก่อน” (</a:t>
            </a:r>
            <a:r>
              <a:rPr lang="en-US" dirty="0" smtClean="0"/>
              <a:t>Prior Art</a:t>
            </a:r>
            <a:r>
              <a:rPr lang="th-TH" dirty="0" smtClean="0"/>
              <a:t>)</a:t>
            </a:r>
            <a:endParaRPr lang="th-TH" dirty="0"/>
          </a:p>
          <a:p>
            <a:r>
              <a:rPr lang="th-TH" dirty="0"/>
              <a:t>การ</a:t>
            </a:r>
            <a:r>
              <a:rPr lang="th-TH" dirty="0" smtClean="0"/>
              <a:t>ประดิษฐ์ จะต้อง</a:t>
            </a:r>
            <a:r>
              <a:rPr lang="th-TH" dirty="0"/>
              <a:t>เกี่ยวข้องกับ "ขั้น</a:t>
            </a:r>
            <a:r>
              <a:rPr lang="th-TH" dirty="0" smtClean="0"/>
              <a:t>ตอนในการประดิษฐ์</a:t>
            </a:r>
            <a:r>
              <a:rPr lang="th-TH" dirty="0"/>
              <a:t>" หรือ </a:t>
            </a:r>
            <a:r>
              <a:rPr lang="th-TH" dirty="0" smtClean="0"/>
              <a:t>“ไม่ได้เกิดขึ้นได้โดยง่าย" </a:t>
            </a:r>
            <a:r>
              <a:rPr lang="th-TH" dirty="0"/>
              <a:t>ซึ่งหมายความว่า</a:t>
            </a:r>
            <a:r>
              <a:rPr lang="th-TH" dirty="0" smtClean="0"/>
              <a:t>มันไม่สามารถ ทำได้ง่ายด้วยทักษะระดับปกติทางเทคนิคในสาขาที่</a:t>
            </a:r>
            <a:r>
              <a:rPr lang="th-TH" dirty="0"/>
              <a:t>เกี่ยวข้อง</a:t>
            </a:r>
          </a:p>
          <a:p>
            <a:r>
              <a:rPr lang="th-TH" dirty="0"/>
              <a:t>การ</a:t>
            </a:r>
            <a:r>
              <a:rPr lang="th-TH" dirty="0" smtClean="0"/>
              <a:t>ประดิษฐ์ ต้องสามารถประยุกต์ใช้</a:t>
            </a:r>
            <a:r>
              <a:rPr lang="th-TH" dirty="0"/>
              <a:t>ใน</a:t>
            </a:r>
            <a:r>
              <a:rPr lang="th-TH" dirty="0" smtClean="0"/>
              <a:t>อุตสาหกรรม ซึ่ง</a:t>
            </a:r>
            <a:r>
              <a:rPr lang="th-TH" dirty="0"/>
              <a:t>หมายความว่าจะต้องสามารถใช้เพื่อวัตถุประสงค์ทาง</a:t>
            </a:r>
            <a:r>
              <a:rPr lang="th-TH" dirty="0" smtClean="0"/>
              <a:t>อุตสาหกรรม หรือธุรกิจ หรือทำให้เกิดประโยชน์ ที่นอกเหนือจากทางทฤษฎี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97" y="585230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เงื่อนไขใดบ้างที่จะได้รับการคุ้มครองสิทธิบัตร?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4376896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เนื้อหาของงานจะต้องเข้าข่าย และได้รับการยอมรับว่าเป็น “ </a:t>
            </a:r>
            <a:r>
              <a:rPr lang="th-TH" dirty="0"/>
              <a:t>สิทธิบัตร” </a:t>
            </a:r>
            <a:r>
              <a:rPr lang="th-TH" dirty="0" smtClean="0"/>
              <a:t>ภายใต้กฎหมายในหลายประเทศ ทฤษฎีทางวิทยาศาสตร์ การสร้างสุนทรียศาสตร์ วิธีการ</a:t>
            </a:r>
            <a:r>
              <a:rPr lang="th-TH" dirty="0"/>
              <a:t>ทาง</a:t>
            </a:r>
            <a:r>
              <a:rPr lang="th-TH" dirty="0" smtClean="0"/>
              <a:t>คณิตศาสตร์ พันธุ์พืช หรือสัตว์ การ</a:t>
            </a:r>
            <a:r>
              <a:rPr lang="th-TH" dirty="0"/>
              <a:t>ค้นพบสาร</a:t>
            </a:r>
            <a:r>
              <a:rPr lang="th-TH" dirty="0" smtClean="0"/>
              <a:t>ธรรมชาติ วิธีการ</a:t>
            </a:r>
            <a:r>
              <a:rPr lang="th-TH" dirty="0"/>
              <a:t>เชิง</a:t>
            </a:r>
            <a:r>
              <a:rPr lang="th-TH" dirty="0" smtClean="0"/>
              <a:t>พาณิชย์ วิธีการ</a:t>
            </a:r>
            <a:r>
              <a:rPr lang="th-TH" dirty="0"/>
              <a:t>รักษาทางการแพทย์ </a:t>
            </a:r>
            <a:r>
              <a:rPr lang="th-TH" dirty="0" smtClean="0"/>
              <a:t>หรือ</a:t>
            </a:r>
            <a:r>
              <a:rPr lang="th-TH" dirty="0"/>
              <a:t>โปรแกรม</a:t>
            </a:r>
            <a:r>
              <a:rPr lang="th-TH" dirty="0" smtClean="0"/>
              <a:t>คอมพิวเตอร์ โดยทั่วไป</a:t>
            </a:r>
            <a:r>
              <a:rPr lang="th-TH" dirty="0"/>
              <a:t>ไม่สามารถจดสิทธิบัตรได้</a:t>
            </a:r>
          </a:p>
          <a:p>
            <a:r>
              <a:rPr lang="th-TH" dirty="0"/>
              <a:t>การประดิษฐ์จะต้องเปิดเผย</a:t>
            </a:r>
            <a:r>
              <a:rPr lang="th-TH" dirty="0" smtClean="0"/>
              <a:t>ในเอกสารขอจดสิทธิบัตร ใน</a:t>
            </a:r>
            <a:r>
              <a:rPr lang="th-TH" dirty="0"/>
              <a:t>ลักษณะที่ชัดเจน</a:t>
            </a:r>
            <a:r>
              <a:rPr lang="th-TH" dirty="0" smtClean="0"/>
              <a:t>เพียงพอ และสมบูรณ์ เพื่อให้สามารถทำซ้ำได้</a:t>
            </a:r>
            <a:r>
              <a:rPr lang="th-TH" dirty="0"/>
              <a:t>โดยบุคคลที่มี</a:t>
            </a:r>
            <a:r>
              <a:rPr lang="th-TH" dirty="0" smtClean="0"/>
              <a:t>ทักษะระดับปกติใน</a:t>
            </a:r>
            <a:r>
              <a:rPr lang="th-TH" dirty="0"/>
              <a:t>สาขาเทคนิคที่เกี่ยวข้อง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97" y="585230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ใครเป็นผู้ให้สิทธิบัตร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4"/>
            <a:ext cx="11229516" cy="4410764"/>
          </a:xfrm>
        </p:spPr>
        <p:txBody>
          <a:bodyPr>
            <a:normAutofit/>
          </a:bodyPr>
          <a:lstStyle/>
          <a:p>
            <a:r>
              <a:rPr lang="th-TH" dirty="0"/>
              <a:t>สิทธิบัตรได้รับจากสำนักงานสิทธิบัตร</a:t>
            </a:r>
            <a:r>
              <a:rPr lang="th-TH" dirty="0" smtClean="0"/>
              <a:t>แห่งชาติ หรือ</a:t>
            </a:r>
            <a:r>
              <a:rPr lang="th-TH" dirty="0"/>
              <a:t>สำนักงานภูมิภาคที่ดำเนินงานให้กับหลายประเทศ ปัจจุบันสำนักงานสิทธิบัตรประจำภูมิภาคดังต่อไปนี้อยู่ในระหว่างดำเนินการ</a:t>
            </a:r>
            <a:r>
              <a:rPr lang="th-TH" dirty="0" smtClean="0"/>
              <a:t>:</a:t>
            </a:r>
            <a:endParaRPr lang="th-TH" dirty="0"/>
          </a:p>
          <a:p>
            <a:pPr lvl="1"/>
            <a:r>
              <a:rPr lang="th-TH" dirty="0">
                <a:hlinkClick r:id="rId2"/>
              </a:rPr>
              <a:t>องค์การทรัพย์สินทางปัญญาแอฟริกา (</a:t>
            </a:r>
            <a:r>
              <a:rPr lang="en-US" dirty="0" err="1">
                <a:hlinkClick r:id="rId2"/>
              </a:rPr>
              <a:t>OAPI</a:t>
            </a:r>
            <a:r>
              <a:rPr lang="en-US" dirty="0">
                <a:hlinkClick r:id="rId2"/>
              </a:rPr>
              <a:t>)</a:t>
            </a:r>
            <a:endParaRPr lang="en-US" dirty="0"/>
          </a:p>
          <a:p>
            <a:pPr lvl="1"/>
            <a:r>
              <a:rPr lang="th-TH" dirty="0">
                <a:hlinkClick r:id="rId3"/>
              </a:rPr>
              <a:t>องค์การทรัพย์สินทางปัญญาภูมิภาคแอฟริกา (</a:t>
            </a:r>
            <a:r>
              <a:rPr lang="en-US" dirty="0" err="1">
                <a:hlinkClick r:id="rId3"/>
              </a:rPr>
              <a:t>ARIPO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pPr lvl="1"/>
            <a:r>
              <a:rPr lang="th-TH" dirty="0">
                <a:hlinkClick r:id="rId4"/>
              </a:rPr>
              <a:t>องค์การสิทธิบัตรแห่งเอเชีย (</a:t>
            </a:r>
            <a:r>
              <a:rPr lang="en-US" dirty="0" err="1">
                <a:hlinkClick r:id="rId4"/>
              </a:rPr>
              <a:t>EAPO</a:t>
            </a:r>
            <a:r>
              <a:rPr lang="en-US" dirty="0">
                <a:hlinkClick r:id="rId4"/>
              </a:rPr>
              <a:t>)</a:t>
            </a:r>
            <a:endParaRPr lang="en-US" dirty="0"/>
          </a:p>
          <a:p>
            <a:pPr lvl="1"/>
            <a:r>
              <a:rPr lang="th-TH" dirty="0">
                <a:hlinkClick r:id="rId5"/>
              </a:rPr>
              <a:t>สำนักงานสิทธิบัตรยุโรป (</a:t>
            </a:r>
            <a:r>
              <a:rPr lang="en-US" dirty="0" err="1">
                <a:hlinkClick r:id="rId5"/>
              </a:rPr>
              <a:t>EPO</a:t>
            </a:r>
            <a:r>
              <a:rPr lang="en-US" dirty="0">
                <a:hlinkClick r:id="rId5"/>
              </a:rPr>
              <a:t>)</a:t>
            </a:r>
            <a:endParaRPr lang="en-US" dirty="0"/>
          </a:p>
          <a:p>
            <a:pPr lvl="1"/>
            <a:r>
              <a:rPr lang="th-TH" dirty="0">
                <a:hlinkClick r:id="rId6"/>
              </a:rPr>
              <a:t>สำนักงานสิทธิบัตรของสภาความร่วมมือเพื่อรัฐอ่าวอาหรับ (สำนักงานสิทธิบัตร </a:t>
            </a:r>
            <a:r>
              <a:rPr lang="en-US" dirty="0" err="1">
                <a:hlinkClick r:id="rId6"/>
              </a:rPr>
              <a:t>GCC</a:t>
            </a:r>
            <a:r>
              <a:rPr lang="en-US" dirty="0">
                <a:hlinkClick r:id="rId6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97" y="5852303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7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ใครเป็นผู้ให้สิทธิบัตร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266829"/>
          </a:xfrm>
        </p:spPr>
        <p:txBody>
          <a:bodyPr>
            <a:normAutofit/>
          </a:bodyPr>
          <a:lstStyle/>
          <a:p>
            <a:r>
              <a:rPr lang="th-TH" dirty="0" smtClean="0"/>
              <a:t>ภายใต้</a:t>
            </a:r>
            <a:r>
              <a:rPr lang="th-TH" dirty="0"/>
              <a:t>ระบบ</a:t>
            </a:r>
            <a:r>
              <a:rPr lang="th-TH" dirty="0" smtClean="0"/>
              <a:t>ภูมิภาค ผู้สมัคร</a:t>
            </a:r>
            <a:r>
              <a:rPr lang="th-TH" dirty="0"/>
              <a:t>ขอรับความคุ้มครองการประดิษฐ์ในรัฐ</a:t>
            </a:r>
            <a:r>
              <a:rPr lang="th-TH" dirty="0" smtClean="0"/>
              <a:t>สมาชิก อย่าง</a:t>
            </a:r>
            <a:r>
              <a:rPr lang="th-TH" dirty="0"/>
              <a:t>น้อยหนึ่งรัฐขององค์กรระดับภูมิภาค สำนักงาน</a:t>
            </a:r>
            <a:r>
              <a:rPr lang="th-TH" dirty="0" smtClean="0"/>
              <a:t>ภูมิภาครับ</a:t>
            </a:r>
            <a:r>
              <a:rPr lang="th-TH" dirty="0"/>
              <a:t>การยื่นขอรับ</a:t>
            </a:r>
            <a:r>
              <a:rPr lang="th-TH" dirty="0" smtClean="0"/>
              <a:t>สิทธิบัตร เหล่านี้จะมี</a:t>
            </a:r>
            <a:r>
              <a:rPr lang="th-TH" dirty="0"/>
              <a:t>ผลเช่นเดียวกับการยื่นขอสิทธิบัตร</a:t>
            </a:r>
            <a:r>
              <a:rPr lang="th-TH" dirty="0" smtClean="0"/>
              <a:t>ระดับประเทศ หรือการมอบสิทธิบัตร หาก</a:t>
            </a:r>
            <a:r>
              <a:rPr lang="th-TH" dirty="0"/>
              <a:t>ตรงตามหลักเกณฑ์ทั้งหมดสำหรับการอนุญาตสิทธิบัตรระดับภูมิภาค</a:t>
            </a:r>
          </a:p>
          <a:p>
            <a:r>
              <a:rPr lang="th-TH" dirty="0"/>
              <a:t>ขณะนี้ไม่มีระบบ</a:t>
            </a:r>
            <a:r>
              <a:rPr lang="th-TH" dirty="0" smtClean="0"/>
              <a:t>สากล</a:t>
            </a:r>
            <a:r>
              <a:rPr lang="en-US" dirty="0" smtClean="0"/>
              <a:t>(International System</a:t>
            </a:r>
            <a:r>
              <a:rPr lang="th-TH" dirty="0" smtClean="0"/>
              <a:t>) สำหรับ</a:t>
            </a:r>
            <a:r>
              <a:rPr lang="th-TH" dirty="0"/>
              <a:t>การให้สิทธิบัตร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597" y="5673399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ต้องใช้ ทนายสิทธิบัตร หรือ ตัวแทน เพื่อจัดทำและยื่นคำขอรับสิทธิบัตรหรือไม่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118843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ผู้สมัคร สามารถ</a:t>
            </a:r>
            <a:r>
              <a:rPr lang="th-TH" dirty="0"/>
              <a:t>เตรียมการยื่นขอ</a:t>
            </a:r>
            <a:r>
              <a:rPr lang="th-TH" dirty="0" smtClean="0"/>
              <a:t>สิทธิบัตร และ</a:t>
            </a:r>
            <a:r>
              <a:rPr lang="th-TH" dirty="0"/>
              <a:t>ยื่นเรื่องโดยไม่ต้องขอความช่วยเหลือจาก</a:t>
            </a:r>
            <a:r>
              <a:rPr lang="th-TH" dirty="0" smtClean="0"/>
              <a:t>ทนายความสิทธิบัตร </a:t>
            </a:r>
            <a:r>
              <a:rPr lang="th-TH" dirty="0"/>
              <a:t>อย่างไรก็ตามเนื่องจากความซับซ้อนของ</a:t>
            </a:r>
            <a:r>
              <a:rPr lang="th-TH" dirty="0" smtClean="0"/>
              <a:t>เอกสารขอสิทธิบัตร และ</a:t>
            </a:r>
            <a:r>
              <a:rPr lang="th-TH" dirty="0"/>
              <a:t>ทักษะทางกฎหมายที่</a:t>
            </a:r>
            <a:r>
              <a:rPr lang="th-TH" dirty="0" smtClean="0"/>
              <a:t>จำเป็น เช่น</a:t>
            </a:r>
            <a:r>
              <a:rPr lang="th-TH" dirty="0"/>
              <a:t>การร่างการ</a:t>
            </a:r>
            <a:r>
              <a:rPr lang="th-TH" dirty="0" smtClean="0"/>
              <a:t>เรียกร้องสิทธิ จึงแนะนำให้</a:t>
            </a:r>
            <a:r>
              <a:rPr lang="th-TH" dirty="0"/>
              <a:t>ขอความช่วยเหลือทางกฎหมายจากทนายความ / ตัวแทนด้าน</a:t>
            </a:r>
            <a:r>
              <a:rPr lang="th-TH" dirty="0" smtClean="0"/>
              <a:t>สิทธิบัตร ช่วยร่าง</a:t>
            </a:r>
            <a:r>
              <a:rPr lang="th-TH" dirty="0"/>
              <a:t>คำขอสิทธิบัตร</a:t>
            </a:r>
          </a:p>
          <a:p>
            <a:r>
              <a:rPr lang="th-TH" dirty="0"/>
              <a:t>กฎหมายของหลาย</a:t>
            </a:r>
            <a:r>
              <a:rPr lang="th-TH" dirty="0" smtClean="0"/>
              <a:t>ประเทศ กำหนดให้</a:t>
            </a:r>
            <a:r>
              <a:rPr lang="th-TH" dirty="0"/>
              <a:t>ผู้สมัครที่มีถิ่นที่อยู่</a:t>
            </a:r>
            <a:r>
              <a:rPr lang="th-TH" dirty="0" smtClean="0"/>
              <a:t>ปกติ หรือ</a:t>
            </a:r>
            <a:r>
              <a:rPr lang="th-TH" dirty="0"/>
              <a:t>สถานที่หลักของธุรกิจอยู่นอก</a:t>
            </a:r>
            <a:r>
              <a:rPr lang="th-TH" dirty="0" smtClean="0"/>
              <a:t>ประเทศ จะต้องใช้ทนายความ</a:t>
            </a:r>
            <a:r>
              <a:rPr lang="th-TH" dirty="0"/>
              <a:t>หรือตัวแทนที่มีคุณสมบัติในประเทศ (ซึ่งมักจะหมายถึง</a:t>
            </a:r>
            <a:r>
              <a:rPr lang="th-TH" dirty="0" smtClean="0"/>
              <a:t>ตัวแทน หรือ</a:t>
            </a:r>
            <a:r>
              <a:rPr lang="th-TH" dirty="0"/>
              <a:t>ทนายความที่อาศัย</a:t>
            </a:r>
            <a:r>
              <a:rPr lang="th-TH" dirty="0" smtClean="0"/>
              <a:t>อยู่ และทำงานใน</a:t>
            </a:r>
            <a:r>
              <a:rPr lang="th-TH" dirty="0"/>
              <a:t>ประเทศนั้น) </a:t>
            </a:r>
            <a:r>
              <a:rPr lang="th-TH" dirty="0" smtClean="0"/>
              <a:t>ข้อมูล</a:t>
            </a:r>
            <a:r>
              <a:rPr lang="th-TH" dirty="0"/>
              <a:t>เกี่ยวกับทนายความและตัวแทนที่มีคุณสมบัติ</a:t>
            </a:r>
            <a:r>
              <a:rPr lang="th-TH" dirty="0" smtClean="0"/>
              <a:t>สามารถขอได้</a:t>
            </a:r>
            <a:r>
              <a:rPr lang="th-TH" dirty="0"/>
              <a:t>โดยตรงจาก</a:t>
            </a:r>
            <a:r>
              <a:rPr lang="th-TH" dirty="0">
                <a:hlinkClick r:id="rId2"/>
              </a:rPr>
              <a:t>สำนักงานทรัพย์สินทางปัญญาระดับชาติและระดับภูมิภาค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สิทธิบัตรสามารถได้รับทั่วโลกได้อย่างไร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</a:t>
            </a:r>
            <a:r>
              <a:rPr lang="th-TH" dirty="0"/>
              <a:t>ปัจจุบันคุณไม่สามารถรับ“ สิทธิบัตรระดับโลก” หรือ“ สิทธิบัตรระดับสากล” ได้ สิทธิบัตรเป็นสิทธิ์ในอาณา</a:t>
            </a:r>
            <a:r>
              <a:rPr lang="th-TH" dirty="0" smtClean="0"/>
              <a:t>เขต (</a:t>
            </a:r>
            <a:r>
              <a:rPr lang="en-US" dirty="0" smtClean="0"/>
              <a:t>Territorial Rights</a:t>
            </a:r>
            <a:r>
              <a:rPr lang="th-TH" dirty="0" smtClean="0"/>
              <a:t>)</a:t>
            </a:r>
            <a:endParaRPr lang="th-TH" dirty="0"/>
          </a:p>
          <a:p>
            <a:r>
              <a:rPr lang="th-TH" dirty="0" smtClean="0"/>
              <a:t>โดยทั่วไป จะต้อง</a:t>
            </a:r>
            <a:r>
              <a:rPr lang="th-TH" dirty="0"/>
              <a:t>ยื่นคำขอ</a:t>
            </a:r>
            <a:r>
              <a:rPr lang="th-TH" dirty="0" smtClean="0"/>
              <a:t>สิทธิบัตร และรับสิทธิบัตร และ</a:t>
            </a:r>
            <a:r>
              <a:rPr lang="th-TH" dirty="0"/>
              <a:t>บังคับใช้ในแต่ละประเทศ</a:t>
            </a:r>
            <a:r>
              <a:rPr lang="th-TH" dirty="0" smtClean="0"/>
              <a:t>ที่ขอ ความ</a:t>
            </a:r>
            <a:r>
              <a:rPr lang="th-TH" dirty="0"/>
              <a:t>คุ้มครองสิทธิบัตรสำหรับการ</a:t>
            </a:r>
            <a:r>
              <a:rPr lang="th-TH" dirty="0" smtClean="0"/>
              <a:t>ประดิษฐ์ตาม</a:t>
            </a:r>
            <a:r>
              <a:rPr lang="th-TH" dirty="0"/>
              <a:t>กฎหมายของประเทศนั้น ๆ ดังนั้นวิธีหนึ่งในการได้รับสิทธิบัตรในหลายประเทศ</a:t>
            </a:r>
            <a:r>
              <a:rPr lang="th-TH" dirty="0" smtClean="0"/>
              <a:t>คือ </a:t>
            </a:r>
            <a:r>
              <a:rPr lang="th-TH" i="1" dirty="0" smtClean="0"/>
              <a:t>การ</a:t>
            </a:r>
            <a:r>
              <a:rPr lang="th-TH" i="1" dirty="0"/>
              <a:t>ยื่นคำขอรับ</a:t>
            </a:r>
            <a:r>
              <a:rPr lang="th-TH" i="1" dirty="0" smtClean="0"/>
              <a:t>สิทธิบัตรกับ</a:t>
            </a:r>
            <a:r>
              <a:rPr lang="th-TH" i="1" dirty="0"/>
              <a:t>สำนักงาน</a:t>
            </a:r>
            <a:r>
              <a:rPr lang="th-TH" i="1" dirty="0" smtClean="0"/>
              <a:t>สิทธิบัตรในแต่ละประเทศ</a:t>
            </a:r>
            <a:r>
              <a:rPr lang="th-TH" i="1" dirty="0"/>
              <a:t>ที่เกี่ยวข้อง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สิทธิบัตรสามารถได้รับทั่วโลกได้อย่างไร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</a:t>
            </a:r>
            <a:r>
              <a:rPr lang="th-TH" dirty="0"/>
              <a:t>บาง</a:t>
            </a:r>
            <a:r>
              <a:rPr lang="th-TH" dirty="0" smtClean="0"/>
              <a:t>ภูมิภาค สำนักงาน</a:t>
            </a:r>
            <a:r>
              <a:rPr lang="th-TH" dirty="0"/>
              <a:t>สิทธิบัตรระดับ</a:t>
            </a:r>
            <a:r>
              <a:rPr lang="th-TH" dirty="0" smtClean="0"/>
              <a:t>ภูมิภาค เช่น</a:t>
            </a:r>
            <a:r>
              <a:rPr lang="th-TH" dirty="0"/>
              <a:t>สำนักงานสิทธิบัตรยุโรป (</a:t>
            </a:r>
            <a:r>
              <a:rPr lang="en-US" dirty="0" err="1"/>
              <a:t>EPO</a:t>
            </a:r>
            <a:r>
              <a:rPr lang="en-US" dirty="0"/>
              <a:t>) </a:t>
            </a:r>
            <a:r>
              <a:rPr lang="th-TH" dirty="0"/>
              <a:t>และองค์การทรัพย์สินทางปัญญาภูมิภาคแอฟริกัน (</a:t>
            </a:r>
            <a:r>
              <a:rPr lang="en-US" dirty="0" err="1"/>
              <a:t>ARIPO</a:t>
            </a:r>
            <a:r>
              <a:rPr lang="en-US" dirty="0"/>
              <a:t>) </a:t>
            </a:r>
            <a:r>
              <a:rPr lang="th-TH" dirty="0"/>
              <a:t>รับคำขอสิทธิบัตรระดับภูมิภาค</a:t>
            </a:r>
            <a:r>
              <a:rPr lang="th-TH" dirty="0" smtClean="0"/>
              <a:t>หรือรับ</a:t>
            </a:r>
            <a:r>
              <a:rPr lang="th-TH" dirty="0"/>
              <a:t>สิทธิบัตร สิ่งเหล่านี้มีผล</a:t>
            </a:r>
            <a:r>
              <a:rPr lang="th-TH" dirty="0" smtClean="0"/>
              <a:t>เช่นเดียวกับการสมัครขอรับสิทธิบัตร</a:t>
            </a:r>
            <a:r>
              <a:rPr lang="th-TH" dirty="0"/>
              <a:t>ที่ได้รับในรัฐสมาชิกของภูมิภาคนั้น ซึ่งหมายความว่าในบางภูมิภาคคุณสามารถขอรับสิทธิบัตรระดับภูมิภาคจากสำนักงานสิทธิบัตรภูมิภาคซึ่งใช้ได้</a:t>
            </a:r>
            <a:r>
              <a:rPr lang="th-TH" dirty="0" smtClean="0"/>
              <a:t>ในบางรัฐสมาชิก หรือ</a:t>
            </a:r>
            <a:r>
              <a:rPr lang="th-TH" dirty="0"/>
              <a:t>ทั้งหมด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/>
          </a:bodyPr>
          <a:lstStyle/>
          <a:p>
            <a:r>
              <a:rPr lang="th-TH" dirty="0" smtClean="0"/>
              <a:t>ใคร</a:t>
            </a:r>
            <a:r>
              <a:rPr lang="th-TH" dirty="0"/>
              <a:t>เป็นผู้ให้</a:t>
            </a:r>
            <a:r>
              <a:rPr lang="th-TH" dirty="0" smtClean="0"/>
              <a:t>สิทธิบัตร</a:t>
            </a:r>
            <a:r>
              <a:rPr lang="en-US" dirty="0" smtClean="0"/>
              <a:t>?</a:t>
            </a:r>
            <a:endParaRPr lang="th-TH" dirty="0"/>
          </a:p>
          <a:p>
            <a:r>
              <a:rPr lang="th-TH" dirty="0" smtClean="0"/>
              <a:t>ต้องใช้ ทนายสิทธิบัตร หรือ ตัวแทน เพื่อ</a:t>
            </a:r>
            <a:r>
              <a:rPr lang="th-TH" dirty="0"/>
              <a:t>จัดทำและยื่นคำขอรับสิทธิบัตร</a:t>
            </a:r>
            <a:r>
              <a:rPr lang="th-TH" dirty="0" smtClean="0"/>
              <a:t>หรือไม่</a:t>
            </a:r>
            <a:r>
              <a:rPr lang="en-US" dirty="0" smtClean="0"/>
              <a:t>?</a:t>
            </a:r>
            <a:endParaRPr lang="th-TH" dirty="0"/>
          </a:p>
          <a:p>
            <a:r>
              <a:rPr lang="th-TH" dirty="0"/>
              <a:t>สิทธิบัตรสามารถได้รับทั่วโลกได้</a:t>
            </a:r>
            <a:r>
              <a:rPr lang="th-TH" dirty="0" smtClean="0"/>
              <a:t>อย่างไร</a:t>
            </a:r>
            <a:r>
              <a:rPr lang="en-US" dirty="0" smtClean="0"/>
              <a:t>?</a:t>
            </a:r>
            <a:endParaRPr lang="th-TH" dirty="0"/>
          </a:p>
          <a:p>
            <a:r>
              <a:rPr lang="th-TH" dirty="0" smtClean="0"/>
              <a:t>จะ</a:t>
            </a:r>
            <a:r>
              <a:rPr lang="th-TH" dirty="0"/>
              <a:t>ค้นหากฎหมายสิทธิบัตรของประเทศ</a:t>
            </a:r>
            <a:r>
              <a:rPr lang="th-TH" dirty="0" smtClean="0"/>
              <a:t>ต่างๆ ได้อย่างไร</a:t>
            </a:r>
            <a:r>
              <a:rPr lang="en-US" dirty="0" smtClean="0"/>
              <a:t>?</a:t>
            </a:r>
            <a:endParaRPr lang="th-TH" dirty="0"/>
          </a:p>
          <a:p>
            <a:r>
              <a:rPr lang="th-TH" dirty="0"/>
              <a:t>สิทธิบัตรเกี่ยวข้องกับธุรกิจ</a:t>
            </a:r>
            <a:r>
              <a:rPr lang="th-TH" dirty="0" smtClean="0"/>
              <a:t>ของอย่างไร</a:t>
            </a:r>
            <a:r>
              <a:rPr lang="en-US" dirty="0" smtClean="0"/>
              <a:t>?</a:t>
            </a:r>
          </a:p>
          <a:p>
            <a:r>
              <a:rPr lang="th-TH" dirty="0" smtClean="0"/>
              <a:t>กรณีศึกษา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สิทธิบัตรสามารถได้รับทั่วโลกได้อย่างไร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หากต้องการขอรับสิทธิบัตร</a:t>
            </a:r>
            <a:r>
              <a:rPr lang="th-TH" dirty="0"/>
              <a:t>ในหลายประเทศทั่ว</a:t>
            </a:r>
            <a:r>
              <a:rPr lang="th-TH" dirty="0" smtClean="0"/>
              <a:t>โลก ทางเลือก</a:t>
            </a:r>
            <a:r>
              <a:rPr lang="th-TH" dirty="0"/>
              <a:t>ที่ดีคือการยื่นคำขอสากลภายใต้สนธิสัญญาความร่วมมือสิทธิบัตร (</a:t>
            </a:r>
            <a:r>
              <a:rPr lang="en-US" dirty="0" err="1"/>
              <a:t>PCT</a:t>
            </a:r>
            <a:r>
              <a:rPr lang="en-US" dirty="0"/>
              <a:t>) </a:t>
            </a:r>
            <a:r>
              <a:rPr lang="th-TH" dirty="0"/>
              <a:t>ซึ่งบริหารงานโดย </a:t>
            </a:r>
            <a:r>
              <a:rPr lang="en-US" dirty="0" err="1"/>
              <a:t>WIPO</a:t>
            </a:r>
            <a:endParaRPr lang="en-US" dirty="0"/>
          </a:p>
          <a:p>
            <a:r>
              <a:rPr lang="th-TH" dirty="0" smtClean="0"/>
              <a:t>ผู้</a:t>
            </a:r>
            <a:r>
              <a:rPr lang="th-TH" dirty="0"/>
              <a:t>มีถิ่นที่</a:t>
            </a:r>
            <a:r>
              <a:rPr lang="th-TH" dirty="0" smtClean="0"/>
              <a:t>อยู่ หรือเป็นประชากรของ</a:t>
            </a:r>
            <a:r>
              <a:rPr lang="th-TH" dirty="0"/>
              <a:t>รัฐภาคีของ </a:t>
            </a:r>
            <a:r>
              <a:rPr lang="en-US" dirty="0" err="1"/>
              <a:t>PCT</a:t>
            </a:r>
            <a:r>
              <a:rPr lang="en-US" dirty="0"/>
              <a:t> (</a:t>
            </a:r>
            <a:r>
              <a:rPr lang="th-TH" dirty="0"/>
              <a:t>รัฐผู้ทำสัญญา) สามารถยื่นคำ</a:t>
            </a:r>
            <a:r>
              <a:rPr lang="th-TH" dirty="0" smtClean="0"/>
              <a:t>ขอแบบระหว่างประเทศเพียงครั้งเดียว ซึ่ง</a:t>
            </a:r>
            <a:r>
              <a:rPr lang="th-TH" dirty="0"/>
              <a:t>มี</a:t>
            </a:r>
            <a:r>
              <a:rPr lang="th-TH" dirty="0" smtClean="0"/>
              <a:t>ผลต่อการยื่น</a:t>
            </a:r>
            <a:r>
              <a:rPr lang="th-TH" dirty="0"/>
              <a:t>ขอรับสิทธิบัตร</a:t>
            </a:r>
            <a:r>
              <a:rPr lang="th-TH" dirty="0" smtClean="0"/>
              <a:t>ระดับชาติ</a:t>
            </a:r>
            <a:r>
              <a:rPr lang="th-TH" dirty="0"/>
              <a:t> (และการยื่นขอสิทธิบัตรในระดับภูมิภาค) ในบาง</a:t>
            </a:r>
            <a:r>
              <a:rPr lang="th-TH" dirty="0" smtClean="0"/>
              <a:t>รัฐ หรือ</a:t>
            </a:r>
            <a:r>
              <a:rPr lang="th-TH" dirty="0"/>
              <a:t>ทุกรัฐที่ทำสัญญา </a:t>
            </a:r>
            <a:r>
              <a:rPr lang="en-US" dirty="0" err="1" smtClean="0"/>
              <a:t>PCT</a:t>
            </a:r>
            <a:endParaRPr lang="th-TH" dirty="0"/>
          </a:p>
          <a:p>
            <a:r>
              <a:rPr lang="th-TH" dirty="0"/>
              <a:t>ในบาง</a:t>
            </a:r>
            <a:r>
              <a:rPr lang="th-TH" dirty="0" smtClean="0"/>
              <a:t>กรณี อาจเลือกที่จะขอยื่นจดตรงไปตรง ไปในแต่ละประเทศที่ต้องการความคุ้มครอง </a:t>
            </a:r>
            <a:r>
              <a:rPr lang="th-TH" dirty="0" smtClean="0">
                <a:hlinkClick r:id="rId2"/>
              </a:rPr>
              <a:t>สามารถค้นหาข้อมูล</a:t>
            </a:r>
            <a:r>
              <a:rPr lang="th-TH" dirty="0">
                <a:hlinkClick r:id="rId2"/>
              </a:rPr>
              <a:t>เพิ่มเติมเกี่ยวกับระบบ </a:t>
            </a:r>
            <a:r>
              <a:rPr lang="en-US" dirty="0" err="1">
                <a:hlinkClick r:id="rId2"/>
              </a:rPr>
              <a:t>PCT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3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จะ</a:t>
            </a:r>
            <a:r>
              <a:rPr lang="th-TH" dirty="0"/>
              <a:t>ค้นหากฎหมายสิทธิบัตรของประเทศต่างๆ ได้อย่างไร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WIPO</a:t>
            </a:r>
            <a:r>
              <a:rPr lang="en-US" dirty="0" smtClean="0">
                <a:hlinkClick r:id="rId2"/>
              </a:rPr>
              <a:t> Lex</a:t>
            </a:r>
            <a:r>
              <a:rPr lang="en-US" dirty="0" smtClean="0"/>
              <a:t> </a:t>
            </a:r>
            <a:r>
              <a:rPr lang="th-TH" dirty="0" smtClean="0"/>
              <a:t>ช่วย</a:t>
            </a:r>
            <a:r>
              <a:rPr lang="th-TH" dirty="0"/>
              <a:t>ให้เข้าถึงกฎหมายทรัพย์สินทางปัญญาได้ง่าย จากหลากหลายประเทศ </a:t>
            </a:r>
            <a:r>
              <a:rPr lang="th-TH"/>
              <a:t>และ</a:t>
            </a:r>
            <a:r>
              <a:rPr lang="th-TH" smtClean="0"/>
              <a:t>ภูมิภาค รวมถึง</a:t>
            </a:r>
            <a:r>
              <a:rPr lang="th-TH" dirty="0"/>
              <a:t>สนธิสัญญาด้านทรัพย์สินทางปัญญาต่าง ๆ</a:t>
            </a:r>
          </a:p>
          <a:p>
            <a:r>
              <a:rPr lang="th-TH" dirty="0"/>
              <a:t>สำนักงานสิทธิบัตร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</a:t>
            </a:r>
            <a:r>
              <a:rPr lang="th-TH" dirty="0" smtClean="0"/>
              <a:t>ภูมิภาค หลาย</a:t>
            </a:r>
            <a:r>
              <a:rPr lang="th-TH" dirty="0"/>
              <a:t>แห่งยังให้ข้อมูลเกี่ยวกับกฎหมาย</a:t>
            </a:r>
            <a:r>
              <a:rPr lang="th-TH" dirty="0" smtClean="0"/>
              <a:t>ระดับชาติ หรือ</a:t>
            </a:r>
            <a:r>
              <a:rPr lang="th-TH" dirty="0"/>
              <a:t>ระดับ</a:t>
            </a:r>
            <a:r>
              <a:rPr lang="th-TH" dirty="0" smtClean="0"/>
              <a:t>ภูมิภาค ใน</a:t>
            </a:r>
            <a:r>
              <a:rPr lang="th-TH" dirty="0"/>
              <a:t>เว็บไซต์ของตน </a:t>
            </a:r>
            <a:r>
              <a:rPr lang="th-TH" dirty="0">
                <a:hlinkClick r:id="rId3"/>
              </a:rPr>
              <a:t>ดูรายชื่อสำนักงานทรัพย์สินทางปัญญาระดับชาติและระดับ</a:t>
            </a:r>
            <a:r>
              <a:rPr lang="th-TH" dirty="0" smtClean="0">
                <a:hlinkClick r:id="rId3"/>
              </a:rPr>
              <a:t>ภูมิภาค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892059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4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สิทธิบัตรเกี่ยวข้องกับธุรกิจของอย่างไร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แน่นอน</a:t>
            </a:r>
            <a:r>
              <a:rPr lang="th-TH" dirty="0"/>
              <a:t>ว่าผู้ประกอบการบาง</a:t>
            </a:r>
            <a:r>
              <a:rPr lang="th-TH" dirty="0" smtClean="0"/>
              <a:t>ราย ไม่ได้</a:t>
            </a:r>
            <a:r>
              <a:rPr lang="th-TH" dirty="0"/>
              <a:t>พัฒนาสิ่งประดิษฐ์ที่จดสิทธิบัตรได้ </a:t>
            </a:r>
            <a:r>
              <a:rPr lang="th-TH" dirty="0" smtClean="0"/>
              <a:t>แต่มีความเชื่อที่ผิดว่า สิทธิบัตร</a:t>
            </a:r>
            <a:r>
              <a:rPr lang="th-TH" dirty="0"/>
              <a:t>จะใช้กับกระบวนการและ</a:t>
            </a:r>
            <a:r>
              <a:rPr lang="th-TH" dirty="0" smtClean="0"/>
              <a:t>ผลิตภัณฑ์ ทางกายภาพ หรือ</a:t>
            </a:r>
            <a:r>
              <a:rPr lang="th-TH" dirty="0"/>
              <a:t>ทาง</a:t>
            </a:r>
            <a:r>
              <a:rPr lang="th-TH" dirty="0" smtClean="0"/>
              <a:t>เคมี ที่</a:t>
            </a:r>
            <a:r>
              <a:rPr lang="th-TH" dirty="0"/>
              <a:t>ซับซ้อนเท่านั้น </a:t>
            </a:r>
            <a:r>
              <a:rPr lang="th-TH" dirty="0" smtClean="0"/>
              <a:t>หรือ สิทธิบัตรจะมีประโยชน์เฉพาะกับองค์กรขนาดใหญ่เท่านั้น ในความเป็นจริง สามารถ</a:t>
            </a:r>
            <a:r>
              <a:rPr lang="th-TH" dirty="0"/>
              <a:t>ขอรับสิทธิบัตรสำหรับเทคโนโลยีใดก็</a:t>
            </a:r>
            <a:r>
              <a:rPr lang="th-TH" dirty="0" smtClean="0"/>
              <a:t>ได้ ตั้งแต่</a:t>
            </a:r>
            <a:r>
              <a:rPr lang="th-TH" dirty="0"/>
              <a:t>คลิปหนีบ</a:t>
            </a:r>
            <a:r>
              <a:rPr lang="th-TH" dirty="0" smtClean="0"/>
              <a:t>กระดาษ ไป</a:t>
            </a:r>
            <a:r>
              <a:rPr lang="th-TH" dirty="0"/>
              <a:t>จนถึงคอมพิวเตอร์</a:t>
            </a:r>
          </a:p>
          <a:p>
            <a:r>
              <a:rPr lang="th-TH" dirty="0"/>
              <a:t>ในความเป็นจริงสิทธิบัตรส่วนใหญ่ไม่ได้รับอนุญาตสำหรับการคิดค้นทางวิทยาศาสตร์ที่ก้าวล้ำ แต่</a:t>
            </a:r>
            <a:r>
              <a:rPr lang="th-TH" dirty="0" smtClean="0"/>
              <a:t>เป็นการประดิษฐ์</a:t>
            </a:r>
            <a:r>
              <a:rPr lang="th-TH" dirty="0"/>
              <a:t>ที่ปรับปรุงการประดิษฐ์ที่มีอยู่ ตัวอย่างเช่นรุ่นที่สองหรือสามของ</a:t>
            </a:r>
            <a:r>
              <a:rPr lang="th-TH" dirty="0" smtClean="0"/>
              <a:t>ผลิตภัณฑ์ หรือกระบวนการ ใน</a:t>
            </a:r>
            <a:r>
              <a:rPr lang="th-TH" dirty="0"/>
              <a:t>ลักษณะที่ประหยัดต้นทุนหรือมีประสิทธิภาพมากขึ้น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772790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สิทธิบัตรเกี่ยวข้องกับธุรกิจของอย่างไร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บาง</a:t>
            </a:r>
            <a:r>
              <a:rPr lang="th-TH" dirty="0"/>
              <a:t>ประเทศมีข้อกำหนดทางกฎหมายเฉพาะสำหรับ</a:t>
            </a:r>
            <a:r>
              <a:rPr lang="th-TH" dirty="0" smtClean="0"/>
              <a:t>การคุ้มครองงานนวัตกรรมแบบค่อยเป็นค่อยไป (</a:t>
            </a:r>
            <a:r>
              <a:rPr lang="en-US" dirty="0" smtClean="0"/>
              <a:t>Incremental Innovation</a:t>
            </a:r>
            <a:r>
              <a:rPr lang="th-TH" dirty="0" smtClean="0"/>
              <a:t>) ที่เรียกว่า ผลิตภัณฑ์อรรถประโยชน์ (</a:t>
            </a:r>
            <a:r>
              <a:rPr lang="en-US" dirty="0" smtClean="0"/>
              <a:t>Utility Model</a:t>
            </a:r>
            <a:r>
              <a:rPr lang="th-TH" dirty="0" smtClean="0"/>
              <a:t>) หรือ อนุสิทธิบัตร(</a:t>
            </a:r>
            <a:r>
              <a:rPr lang="en-US" dirty="0"/>
              <a:t>Petty </a:t>
            </a:r>
            <a:r>
              <a:rPr lang="en-US" dirty="0" smtClean="0"/>
              <a:t>Patent)</a:t>
            </a:r>
            <a:r>
              <a:rPr lang="th-TH" dirty="0" smtClean="0"/>
              <a:t> และมักจะ</a:t>
            </a:r>
            <a:r>
              <a:rPr lang="th-TH" dirty="0"/>
              <a:t>มี</a:t>
            </a:r>
            <a:r>
              <a:rPr lang="th-TH" dirty="0" smtClean="0"/>
              <a:t>ระยะเวลาการคุ้มครองสั้นก</a:t>
            </a:r>
            <a:r>
              <a:rPr lang="th-TH" dirty="0"/>
              <a:t>ว่า</a:t>
            </a:r>
            <a:r>
              <a:rPr lang="th-TH" dirty="0" smtClean="0"/>
              <a:t>สิทธิบัตร และโดยทั่วไปการได้รับการคุ้มครองจะ</a:t>
            </a:r>
            <a:r>
              <a:rPr lang="th-TH" dirty="0"/>
              <a:t>ง่าย</a:t>
            </a:r>
            <a:r>
              <a:rPr lang="th-TH" dirty="0" smtClean="0"/>
              <a:t>กว่า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4" y="5772790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https://www.wipo.int/patents/en/faq_patents.html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29" y="1585284"/>
            <a:ext cx="1096514" cy="17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91" y="6150246"/>
            <a:ext cx="7152895" cy="357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://www.wipo.int/wipo_magazine/en/2015/06/article_0007.html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97791" y="5873247"/>
            <a:ext cx="7846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70C0"/>
                </a:solidFill>
                <a:latin typeface="arial" panose="020B0604020202020204" pitchFamily="34" charset="0"/>
              </a:rPr>
              <a:t>https://www.wipo.int/</a:t>
            </a:r>
            <a:r>
              <a:rPr lang="en-US" sz="1200" u="sng" dirty="0" err="1">
                <a:solidFill>
                  <a:srgbClr val="0070C0"/>
                </a:solidFill>
                <a:latin typeface="arial" panose="020B0604020202020204" pitchFamily="34" charset="0"/>
              </a:rPr>
              <a:t>edocs</a:t>
            </a:r>
            <a:r>
              <a:rPr lang="en-US" sz="1200" u="sng" dirty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1200" u="sng" dirty="0" err="1">
                <a:solidFill>
                  <a:srgbClr val="0070C0"/>
                </a:solidFill>
                <a:latin typeface="arial" panose="020B0604020202020204" pitchFamily="34" charset="0"/>
              </a:rPr>
              <a:t>mdocs</a:t>
            </a:r>
            <a:r>
              <a:rPr lang="en-US" sz="1200" u="sng" dirty="0">
                <a:solidFill>
                  <a:srgbClr val="0070C0"/>
                </a:solidFill>
                <a:latin typeface="arial" panose="020B0604020202020204" pitchFamily="34" charset="0"/>
              </a:rPr>
              <a:t>/.../wipo_smes_ver_09_theme04_2.ppt</a:t>
            </a:r>
            <a:endParaRPr lang="en-US" sz="1200" u="sng" dirty="0">
              <a:solidFill>
                <a:srgbClr val="0070C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5339" y="1478426"/>
            <a:ext cx="77197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1915, the Root Glass Company won a Coca-Cola Company contest for a bottle design that would be recognizable to everyone, even by touch in the dark.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 patent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on the “hobble skirt” contour bottle was granted on Dec. 25, 1923, to the bottle manufacturer (known as “the Christmas bottles</a:t>
            </a: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”).</a:t>
            </a: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07229" y="3453087"/>
            <a:ext cx="825192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 patent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for the contour bottle was granted to the Coca-Cola Company on August 3, 1937, preventing imitation of the bottle for another 14 years. </a:t>
            </a:r>
            <a:endParaRPr lang="th-TH" alt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bottle shape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became so well known that it became synonymous with the Coca-Cola product. </a:t>
            </a:r>
          </a:p>
          <a:p>
            <a:pPr marL="342900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Coca-Cola Company sought and obtained a federal trademark registration for its contour bottle shape on April 12, 1960, enabling the company to safeguard the bottle design </a:t>
            </a:r>
            <a:r>
              <a:rPr lang="en-US" alt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indefinitely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4" y="3453087"/>
            <a:ext cx="1660558" cy="24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186" y="3384196"/>
            <a:ext cx="1278467" cy="25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62801" y="480013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 smtClean="0"/>
              <a:t>Coca-Cola: thinking outside the bottle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ca co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8"/>
          <a:stretch/>
        </p:blipFill>
        <p:spPr bwMode="auto">
          <a:xfrm>
            <a:off x="7829253" y="2361062"/>
            <a:ext cx="3705691" cy="28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5714" y="1977199"/>
            <a:ext cx="72593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Patent: 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Original and second design patent on Shape of bottle</a:t>
            </a:r>
          </a:p>
          <a:p>
            <a:pPr>
              <a:buFontTx/>
              <a:buChar char="•"/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Trademark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 COCA-COLA, COKE, shape of </a:t>
            </a: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endParaRPr lang="th-TH" alt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Advertising and </a:t>
            </a: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endParaRPr lang="th-TH" alt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 Secret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 The formula (S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HHH!  It’s a secret</a:t>
            </a:r>
            <a:r>
              <a:rPr lang="en-US" altLang="en-US" sz="2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th-TH" altLang="en-US" sz="20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4000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 of Publicity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: Use of Sports or Other Figures (“persona”)</a:t>
            </a:r>
          </a:p>
          <a:p>
            <a:pPr>
              <a:spcAft>
                <a:spcPct val="40000"/>
              </a:spcAft>
            </a:pPr>
            <a:endParaRPr lang="en-US" altLang="en-US" sz="2000" b="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2801" y="480013"/>
            <a:ext cx="9913041" cy="888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br>
              <a:rPr lang="en-US" dirty="0" smtClean="0"/>
            </a:br>
            <a:r>
              <a:rPr lang="en-US" dirty="0" smtClean="0"/>
              <a:t>Coca-Cola: thinking outside the bottle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กรณีศึกษา </a:t>
            </a:r>
            <a:r>
              <a:rPr lang="en-US" dirty="0" smtClean="0"/>
              <a:t>#2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Importance of Patenting for Industry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54" y="5862292"/>
            <a:ext cx="10587652" cy="48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https://www.wipo.int/edocs/mdocs/mdocs/en/wipo_ipda_ge_19/wipo_ipda_ge_19_t1b.pdf</a:t>
            </a:r>
            <a:endParaRPr lang="en-US" sz="1600" dirty="0"/>
          </a:p>
        </p:txBody>
      </p:sp>
      <p:pic>
        <p:nvPicPr>
          <p:cNvPr id="8194" name="Picture 2" descr="Image result for Importance of Patenting for Industry 4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16" y="1605020"/>
            <a:ext cx="6157791" cy="3706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rId5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9637594" y="45426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5" name="Object 4">
                        <a:hlinkClick r:id="rId5" action="ppaction://hlinkfile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37594" y="45426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19398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สิทธิบัตร เป็น</a:t>
            </a:r>
            <a:r>
              <a:rPr lang="th-TH" dirty="0"/>
              <a:t>สิทธิ์เฉพาะที่ได้รับจากการ</a:t>
            </a:r>
            <a:r>
              <a:rPr lang="th-TH" dirty="0" smtClean="0"/>
              <a:t>ประดิษฐ์ ซึ่ง</a:t>
            </a:r>
            <a:r>
              <a:rPr lang="th-TH" dirty="0"/>
              <a:t>เป็น</a:t>
            </a:r>
            <a:r>
              <a:rPr lang="th-TH" dirty="0" smtClean="0"/>
              <a:t>ผลิตภัณฑ์ หรือกรรมวิธีที่ใช้ โดยทั่วไปแล้วเป็นวิธี</a:t>
            </a:r>
            <a:r>
              <a:rPr lang="th-TH" dirty="0"/>
              <a:t>ใหม่ในการทำบาง</a:t>
            </a:r>
            <a:r>
              <a:rPr lang="th-TH" dirty="0" smtClean="0"/>
              <a:t>สิ่ง หรือ</a:t>
            </a:r>
            <a:r>
              <a:rPr lang="th-TH" dirty="0"/>
              <a:t>เสนอ</a:t>
            </a:r>
            <a:r>
              <a:rPr lang="th-TH" dirty="0" smtClean="0"/>
              <a:t>วิธีทาง</a:t>
            </a:r>
            <a:r>
              <a:rPr lang="th-TH" dirty="0"/>
              <a:t>เทคนิค</a:t>
            </a:r>
            <a:r>
              <a:rPr lang="th-TH" dirty="0" smtClean="0"/>
              <a:t>ใหม่ ในการแก้ปัญหา</a:t>
            </a:r>
          </a:p>
          <a:p>
            <a:r>
              <a:rPr lang="th-TH" dirty="0"/>
              <a:t>สิทธิบัตรเป็นสิทธิ์ในอาณาเขต โดยทั่วไปสิทธิเฉพาะจะมีผลบังคับใช้เฉพาะในประเทศหรือภูมิภาคที่มีการยื่นสิทธิบัตร เป็นไปตามตามกฎหมายของประเทศหรือภูมิภาคนั้น ๆ</a:t>
            </a:r>
          </a:p>
          <a:p>
            <a:r>
              <a:rPr lang="th-TH" dirty="0"/>
              <a:t>สิทธิบัตรจะได้รับความคุ้มครอง ในระยะเวลาที่จำกัด โดยทั่วไป 20 ปีนับจากวันที่ยื่นคำ</a:t>
            </a:r>
            <a:r>
              <a:rPr lang="th-TH" dirty="0" smtClean="0"/>
              <a:t>ขอ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</a:t>
            </a:r>
            <a:r>
              <a:rPr lang="th-TH" dirty="0" smtClean="0"/>
              <a:t>  </a:t>
            </a:r>
            <a:r>
              <a:rPr lang="en-US" dirty="0">
                <a:hlinkClick r:id="rId2"/>
              </a:rPr>
              <a:t>https://www.wipo.int/patents/en/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บางรายการถูกยกเว้น</a:t>
            </a:r>
            <a:r>
              <a:rPr lang="th-TH" dirty="0"/>
              <a:t>จากการคุ้มครอง</a:t>
            </a:r>
            <a:r>
              <a:rPr lang="th-TH" dirty="0" smtClean="0"/>
              <a:t>สิทธิบัตร และ ไม่สามารถจดสิทธิบัตรได้</a:t>
            </a:r>
          </a:p>
          <a:p>
            <a:pPr lvl="1"/>
            <a:r>
              <a:rPr lang="th-TH" dirty="0" smtClean="0"/>
              <a:t>การ</a:t>
            </a:r>
            <a:r>
              <a:rPr lang="th-TH" dirty="0"/>
              <a:t>จัดเรียงของ</a:t>
            </a:r>
            <a:r>
              <a:rPr lang="th-TH" dirty="0" smtClean="0"/>
              <a:t>สิ่งพิมพ์ </a:t>
            </a:r>
          </a:p>
          <a:p>
            <a:pPr lvl="1"/>
            <a:r>
              <a:rPr lang="th-TH" dirty="0" smtClean="0"/>
              <a:t>สิ่ง</a:t>
            </a:r>
            <a:r>
              <a:rPr lang="th-TH" dirty="0"/>
              <a:t>ที่มีอยู่ตาม</a:t>
            </a:r>
            <a:r>
              <a:rPr lang="th-TH" dirty="0" smtClean="0"/>
              <a:t>ธรรมชาติ </a:t>
            </a:r>
          </a:p>
          <a:p>
            <a:pPr lvl="1"/>
            <a:r>
              <a:rPr lang="th-TH" dirty="0" smtClean="0"/>
              <a:t>วิธีการ</a:t>
            </a:r>
            <a:r>
              <a:rPr lang="th-TH" dirty="0"/>
              <a:t>ทำ</a:t>
            </a:r>
            <a:r>
              <a:rPr lang="th-TH" dirty="0" smtClean="0"/>
              <a:t>ธุรกิจ และ</a:t>
            </a:r>
          </a:p>
          <a:p>
            <a:pPr lvl="1"/>
            <a:r>
              <a:rPr lang="th-TH" dirty="0" smtClean="0"/>
              <a:t>หลักการ</a:t>
            </a:r>
            <a:r>
              <a:rPr lang="th-TH" dirty="0"/>
              <a:t>ทาง</a:t>
            </a:r>
            <a:r>
              <a:rPr lang="th-TH" dirty="0" smtClean="0"/>
              <a:t>วิทยาศาสตร์ สิ่งต่าง 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</a:t>
            </a:r>
            <a:r>
              <a:rPr lang="th-TH" dirty="0" smtClean="0"/>
              <a:t>  </a:t>
            </a:r>
            <a:r>
              <a:rPr lang="en-US" dirty="0">
                <a:hlinkClick r:id="rId2"/>
              </a:rPr>
              <a:t>https://www.wipo.int/patents/en/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สิทธิบัตร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สิทธิบัตรมี 3 ประเภท </a:t>
            </a:r>
            <a:r>
              <a:rPr lang="th-TH" dirty="0"/>
              <a:t>ได้แก่ </a:t>
            </a:r>
            <a:endParaRPr lang="th-TH" dirty="0" smtClean="0"/>
          </a:p>
          <a:p>
            <a:pPr lvl="1"/>
            <a:r>
              <a:rPr lang="th-TH" dirty="0" smtClean="0"/>
              <a:t>สิทธิบัตรการประดิษฐ์ (</a:t>
            </a:r>
            <a:r>
              <a:rPr lang="en-US" dirty="0" smtClean="0"/>
              <a:t>Utility Patents)</a:t>
            </a:r>
            <a:endParaRPr lang="th-TH" dirty="0" smtClean="0"/>
          </a:p>
          <a:p>
            <a:pPr lvl="1"/>
            <a:r>
              <a:rPr lang="th-TH" dirty="0" smtClean="0"/>
              <a:t>สิทธิบัตร</a:t>
            </a:r>
            <a:r>
              <a:rPr lang="th-TH" dirty="0"/>
              <a:t>การ</a:t>
            </a:r>
            <a:r>
              <a:rPr lang="th-TH" dirty="0" smtClean="0"/>
              <a:t>ออกแบบผลิตภัณฑ์ (</a:t>
            </a:r>
            <a:r>
              <a:rPr lang="en-US" dirty="0" smtClean="0"/>
              <a:t>Design Patents)</a:t>
            </a:r>
            <a:endParaRPr lang="th-TH" dirty="0" smtClean="0"/>
          </a:p>
          <a:p>
            <a:pPr lvl="1"/>
            <a:r>
              <a:rPr lang="th-TH" dirty="0" smtClean="0"/>
              <a:t>สิทธิบัตรพืช (</a:t>
            </a:r>
            <a:r>
              <a:rPr lang="en-US" dirty="0" smtClean="0"/>
              <a:t>Plant Patents</a:t>
            </a:r>
            <a:r>
              <a:rPr lang="th-TH" dirty="0" smtClean="0"/>
              <a:t>)</a:t>
            </a:r>
            <a:endParaRPr lang="th-TH" dirty="0"/>
          </a:p>
          <a:p>
            <a:r>
              <a:rPr lang="th-TH" dirty="0" smtClean="0"/>
              <a:t>สิทธิบัตร</a:t>
            </a:r>
            <a:r>
              <a:rPr lang="th-TH" dirty="0"/>
              <a:t>ส่วนใหญ่เป็น</a:t>
            </a:r>
            <a:r>
              <a:rPr lang="th-TH" dirty="0" smtClean="0"/>
              <a:t>สิทธิบัตรการประดิษฐ์ ที่ได้รับจากสิ่งประดิษฐ์ หรือกรรมวิธี ที่</a:t>
            </a:r>
            <a:r>
              <a:rPr lang="th-TH" dirty="0"/>
              <a:t>มีประโยชน์</a:t>
            </a:r>
          </a:p>
          <a:p>
            <a:r>
              <a:rPr lang="th-TH" dirty="0"/>
              <a:t>การคุ้มครอง</a:t>
            </a:r>
            <a:r>
              <a:rPr lang="th-TH" dirty="0" smtClean="0"/>
              <a:t>สิทธิบัตร มี</a:t>
            </a:r>
            <a:r>
              <a:rPr lang="th-TH" dirty="0"/>
              <a:t>ให้เฉพาะ</a:t>
            </a:r>
            <a:r>
              <a:rPr lang="th-TH" dirty="0" smtClean="0"/>
              <a:t>สำหรับ ความใหม่และมีประโยชน์ ของกรรมวิธี เครื่องจักร การผลิต หรือ ส่วนประกอบ หรือ</a:t>
            </a:r>
            <a:r>
              <a:rPr lang="th-TH" dirty="0"/>
              <a:t>การปรับปรุง</a:t>
            </a:r>
            <a:r>
              <a:rPr lang="th-TH" dirty="0" smtClean="0"/>
              <a:t>ใหม่ให้มีประโยชน์ยิ่งขึ้น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สิทธิบัตรที่ได้รับในสหรัฐอเมริกา</a:t>
            </a:r>
            <a:r>
              <a:rPr lang="en-US" dirty="0"/>
              <a:t> </a:t>
            </a:r>
            <a:r>
              <a:rPr lang="th-TH" smtClean="0"/>
              <a:t>ในปี 2019 ตามประเภท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</a:t>
            </a:r>
            <a:r>
              <a:rPr lang="en-US" dirty="0" smtClean="0"/>
              <a:t>to </a:t>
            </a:r>
            <a:r>
              <a:rPr lang="en-US" dirty="0" smtClean="0">
                <a:hlinkClick r:id="rId2"/>
              </a:rPr>
              <a:t>uspto.gov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152" t="15018" r="22814" b="11736"/>
          <a:stretch/>
        </p:blipFill>
        <p:spPr>
          <a:xfrm>
            <a:off x="3779519" y="1818640"/>
            <a:ext cx="4795521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สิทธิภายใต้</a:t>
            </a:r>
            <a:r>
              <a:rPr lang="th-TH" dirty="0" smtClean="0"/>
              <a:t>กฎหมาย (สหรัฐอเมริกา)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เงื่อนไขเบื้องต้น 4 ประการที่การประดิษฐ์จะได้รับการปกป้องจากสิทธิบัตร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การประดิษฐ์จะต้อง</a:t>
            </a:r>
            <a:r>
              <a:rPr lang="th-TH" dirty="0" smtClean="0"/>
              <a:t>เป็น เข้าข่าย สิทธิบัตรสิ่งประดิษฐ์ สิทธิบัตรการออกแบบ หรือ สิทธิบัตรพืช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จะต้อง</a:t>
            </a:r>
            <a:r>
              <a:rPr lang="th-TH" dirty="0" smtClean="0"/>
              <a:t>มีประโยชน์ ในด้านใดด้านหนึ่ง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มันจะต้อง</a:t>
            </a:r>
            <a:r>
              <a:rPr lang="th-TH" dirty="0" smtClean="0"/>
              <a:t>เป็นสิ่งใหม่ เมื่อเทียบกับสิ่งที่มีอยู่ก่อน</a:t>
            </a:r>
            <a:endParaRPr lang="th-TH" dirty="0"/>
          </a:p>
          <a:p>
            <a:pPr marL="971550" lvl="1" indent="-514350">
              <a:buFont typeface="+mj-lt"/>
              <a:buAutoNum type="arabicPeriod"/>
            </a:pPr>
            <a:r>
              <a:rPr lang="th-TH" dirty="0"/>
              <a:t>จะต้อง</a:t>
            </a:r>
            <a:r>
              <a:rPr lang="th-TH" dirty="0" smtClean="0"/>
              <a:t>ไม่เป็นสิ่งที่</a:t>
            </a:r>
            <a:r>
              <a:rPr lang="th-TH" dirty="0"/>
              <a:t>บุคคลอื่น ๆ ในสาขานั้น </a:t>
            </a:r>
            <a:r>
              <a:rPr lang="th-TH" dirty="0" smtClean="0"/>
              <a:t>ๆ เข้าใจโดยง่ายของ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สำนักงานสิทธิบัตรและเครื่องหมายการค้า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สิทธิบัตร ได้รับสิทธิตามที่กฎหมายกำหนดขึ้น หน่วยงานของ</a:t>
            </a:r>
            <a:r>
              <a:rPr lang="th-TH" dirty="0"/>
              <a:t>รัฐบาลที่รับผิดชอบใน</a:t>
            </a:r>
            <a:r>
              <a:rPr lang="th-TH" dirty="0" smtClean="0"/>
              <a:t>การจดสิทธิบัตร คือ</a:t>
            </a:r>
            <a:r>
              <a:rPr lang="th-TH" dirty="0"/>
              <a:t>กระทรวง</a:t>
            </a:r>
            <a:r>
              <a:rPr lang="th-TH" dirty="0" smtClean="0"/>
              <a:t>พาณิชย์ ซึ่ง</a:t>
            </a:r>
            <a:r>
              <a:rPr lang="th-TH" dirty="0"/>
              <a:t>ดำเนินการผ่านสำนักงานสิทธิบัตรและเครื่องหมายการค้าในสหรัฐอเมริกา (</a:t>
            </a:r>
            <a:r>
              <a:rPr lang="en-US" dirty="0"/>
              <a:t>PTO)</a:t>
            </a:r>
          </a:p>
          <a:p>
            <a:r>
              <a:rPr lang="en-US" dirty="0"/>
              <a:t>PTO </a:t>
            </a:r>
            <a:r>
              <a:rPr lang="th-TH" dirty="0" smtClean="0"/>
              <a:t>ได้รับเอกสารขอจด จะทำการตรวจสอบ และออกสิทธิบัตร </a:t>
            </a:r>
            <a:endParaRPr lang="en-US" dirty="0" smtClean="0"/>
          </a:p>
          <a:p>
            <a:r>
              <a:rPr lang="en-US" dirty="0" smtClean="0"/>
              <a:t>PTO </a:t>
            </a:r>
            <a:r>
              <a:rPr lang="th-TH" dirty="0" smtClean="0"/>
              <a:t>ยังเผยแพร่</a:t>
            </a:r>
            <a:r>
              <a:rPr lang="th-TH" dirty="0"/>
              <a:t>ข้อมูล</a:t>
            </a:r>
            <a:r>
              <a:rPr lang="th-TH" dirty="0" smtClean="0"/>
              <a:t>สิทธิบัตร บันทึกเอกสารการโอนสิทธิบัตร ดูแลเอกสารสิทธิบัตรของ</a:t>
            </a:r>
            <a:r>
              <a:rPr lang="th-TH" dirty="0"/>
              <a:t>สหรัฐอเมริกาและสิทธิบัตร</a:t>
            </a:r>
            <a:r>
              <a:rPr lang="th-TH" dirty="0" smtClean="0"/>
              <a:t>ต่างประเทศ และดูแลข้อมูลเพื่อให้คนทั่วไปสามารถสืบค้นตรวจสอบสิทธิบัตร และบันทึกที่ออกไป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5814" y="581254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</a:t>
            </a:r>
            <a:r>
              <a:rPr lang="th-TH" dirty="0" smtClean="0"/>
              <a:t> </a:t>
            </a:r>
            <a:r>
              <a:rPr lang="en-US" dirty="0" smtClean="0"/>
              <a:t>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4033</TotalTime>
  <Words>3415</Words>
  <Application>Microsoft Office PowerPoint</Application>
  <PresentationFormat>Widescreen</PresentationFormat>
  <Paragraphs>213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Arial</vt:lpstr>
      <vt:lpstr>Arial</vt:lpstr>
      <vt:lpstr>Calibri</vt:lpstr>
      <vt:lpstr>Calibri Light</vt:lpstr>
      <vt:lpstr>Cordia New</vt:lpstr>
      <vt:lpstr>Office Theme</vt:lpstr>
      <vt:lpstr>Document</vt:lpstr>
      <vt:lpstr>Module 3: ทรัพย์สินทางปัญญา</vt:lpstr>
      <vt:lpstr>เนื้อหา</vt:lpstr>
      <vt:lpstr>เนื้อหา</vt:lpstr>
      <vt:lpstr>สิทธิบัตร</vt:lpstr>
      <vt:lpstr>สิทธิบัตร</vt:lpstr>
      <vt:lpstr>สิทธิบัตร</vt:lpstr>
      <vt:lpstr>สิทธิบัตรที่ได้รับในสหรัฐอเมริกา ในปี 2019 ตามประเภท</vt:lpstr>
      <vt:lpstr>สิทธิภายใต้กฎหมาย (สหรัฐอเมริกา)</vt:lpstr>
      <vt:lpstr>สำนักงานสิทธิบัตรและเครื่องหมายการค้า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ความเป็นไปได้ในการจดสิทธิบัตร</vt:lpstr>
      <vt:lpstr>การยกเว้นจากการคุ้มครองสิทธิบัตร</vt:lpstr>
      <vt:lpstr>การยกเว้นจากการคุ้มครองสิทธิบัตร</vt:lpstr>
      <vt:lpstr>สิทธิบัตรการออกแบบ</vt:lpstr>
      <vt:lpstr>สิทธิบัตรพืช</vt:lpstr>
      <vt:lpstr>เงื่อนไขใดบ้างที่จะได้รับการคุ้มครองสิทธิบัตร?</vt:lpstr>
      <vt:lpstr>เงื่อนไขใดบ้างที่จะได้รับการคุ้มครองสิทธิบัตร?</vt:lpstr>
      <vt:lpstr>ใครเป็นผู้ให้สิทธิบัตร?</vt:lpstr>
      <vt:lpstr>ใครเป็นผู้ให้สิทธิบัตร?</vt:lpstr>
      <vt:lpstr>ต้องใช้ ทนายสิทธิบัตร หรือ ตัวแทน เพื่อจัดทำและยื่นคำขอรับสิทธิบัตรหรือไม่?</vt:lpstr>
      <vt:lpstr>สิทธิบัตรสามารถได้รับทั่วโลกได้อย่างไร?</vt:lpstr>
      <vt:lpstr>สิทธิบัตรสามารถได้รับทั่วโลกได้อย่างไร?</vt:lpstr>
      <vt:lpstr>สิทธิบัตรสามารถได้รับทั่วโลกได้อย่างไร?</vt:lpstr>
      <vt:lpstr>จะค้นหากฎหมายสิทธิบัตรของประเทศต่างๆ ได้อย่างไร?</vt:lpstr>
      <vt:lpstr>สิทธิบัตรเกี่ยวข้องกับธุรกิจของอย่างไร?</vt:lpstr>
      <vt:lpstr>สิทธิบัตรเกี่ยวข้องกับธุรกิจของอย่างไร?</vt:lpstr>
      <vt:lpstr>PowerPoint Presentation</vt:lpstr>
      <vt:lpstr>PowerPoint Presentation</vt:lpstr>
      <vt:lpstr>กรณีศึกษา #2 Importance of Patenting for Industry 4.0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151</cp:revision>
  <dcterms:created xsi:type="dcterms:W3CDTF">2019-12-05T13:38:53Z</dcterms:created>
  <dcterms:modified xsi:type="dcterms:W3CDTF">2020-05-12T05:20:10Z</dcterms:modified>
</cp:coreProperties>
</file>