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0" r:id="rId3"/>
    <p:sldId id="268" r:id="rId4"/>
    <p:sldId id="285" r:id="rId5"/>
    <p:sldId id="286" r:id="rId6"/>
    <p:sldId id="307" r:id="rId7"/>
    <p:sldId id="288" r:id="rId8"/>
    <p:sldId id="290" r:id="rId9"/>
    <p:sldId id="291" r:id="rId10"/>
    <p:sldId id="292" r:id="rId11"/>
    <p:sldId id="287" r:id="rId12"/>
    <p:sldId id="294" r:id="rId13"/>
    <p:sldId id="296" r:id="rId14"/>
    <p:sldId id="297" r:id="rId15"/>
    <p:sldId id="299" r:id="rId16"/>
    <p:sldId id="298" r:id="rId17"/>
    <p:sldId id="302" r:id="rId18"/>
    <p:sldId id="25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90" autoAdjust="0"/>
    <p:restoredTop sz="94660"/>
  </p:normalViewPr>
  <p:slideViewPr>
    <p:cSldViewPr snapToGrid="0">
      <p:cViewPr varScale="1">
        <p:scale>
          <a:sx n="90" d="100"/>
          <a:sy n="90" d="100"/>
        </p:scale>
        <p:origin x="22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=""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=""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=""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=""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=""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=""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=""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=""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=""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=""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=""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=""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=""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=""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=""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=""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=""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3023111" y="2448211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=""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po.int/edocs/mdocs/mdocs/en/wipo_reg_cr_sin_15/wipo_reg_cr_sin_15_t_1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po.int/edocs/mdocs/mdocs/en/wipo_reg_cr_sin_15/wipo_reg_cr_sin_15_t_1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po.int/edocs/mdocs/mdocs/en/wipo_reg_cr_sin_15/wipo_reg_cr_sin_15_t_1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po.int/edocs/mdocs/mdocs/en/wipo_reg_cr_sin_15/wipo_reg_cr_sin_15_t_1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po.int/edocs/mdocs/mdocs/en/wipo_reg_cr_sin_15/wipo_reg_cr_sin_15_t_1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po.int/edocs/mdocs/mdocs/en/wipo_reg_cr_sin_15/wipo_reg_cr_sin_15_t_1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8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Case/3.%20Relate%20rights%20case%20study_2.docx" TargetMode="External"/><Relationship Id="rId5" Type="http://schemas.openxmlformats.org/officeDocument/2006/relationships/hyperlink" Target="https://www.wipo.int/edocs/mdocs/mdocs/en/wipo_reg_ip_sport_sin_14/wipo_reg_ip_sport_sin_14_t_3.pdf" TargetMode="Externa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po.int/edocs/mdocs/mdocs/en/wipo_reg_cr_sin_15/wipo_reg_cr_sin_15_t_1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wipo.int/edocs/mdocs/mdocs/en/wipo_reg_cr_sin_15/wipo_reg_cr_sin_15_t_1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roadway.showtickets.com/cdn/img/articles/broadway/actor-spotlight-telly-leung-of-in-transit-and-glee/42-telly-leung-allegiance_600x400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wipo.int/edocs/mdocs/mdocs/en/wipo_reg_cr_sin_15/wipo_reg_cr_sin_15_t_1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.bloomberglp.com/company/sites/2/2017/11/Bloomberg_LDN_Interior_18B_Studio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wipo.int/edocs/mdocs/mdocs/en/wipo_reg_cr_sin_15/wipo_reg_cr_sin_15_t_1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pload.wikimedia.org/wikipedia/commons/thumb/e/e7/AugustRecordingSonJarochoWikiLearning020.jpg/330px-AugustRecordingSonJarochoWikiLearning020.jp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po.int/edocs/mdocs/mdocs/en/wipo_reg_cr_sin_15/wipo_reg_cr_sin_15_t_1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po.int/edocs/mdocs/mdocs/en/wipo_reg_cr_sin_15/wipo_reg_cr_sin_15_t_1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="" xmlns:a16="http://schemas.microsoft.com/office/drawing/2014/main" id="{1E8C3049-6B68-4E38-977A-C7B28A94B8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th-TH" dirty="0" smtClean="0"/>
              <a:t>สิทธิข้างเคียง </a:t>
            </a:r>
            <a:r>
              <a:rPr lang="en-US" dirty="0"/>
              <a:t>(</a:t>
            </a:r>
            <a:r>
              <a:rPr lang="en-US" dirty="0" smtClean="0"/>
              <a:t>Related Right)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1F629E85-12F5-4709-A520-65BCDED659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Module 3: </a:t>
            </a:r>
            <a:r>
              <a:rPr lang="th-TH" dirty="0" smtClean="0"/>
              <a:t>ทรัพย์สินทางปัญญา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2400" dirty="0"/>
              <a:t>อนุสัญญากรุงโรม เพื่อคุ้มครองนักแสดง ผู้ผลิตสิ่งบันทึกเสียง</a:t>
            </a:r>
            <a:r>
              <a:rPr lang="en-US" sz="2400" dirty="0"/>
              <a:t> </a:t>
            </a:r>
            <a:r>
              <a:rPr lang="th-TH" sz="2400" dirty="0"/>
              <a:t>และองค์กรกระจายเสียง (1961)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ระยะเวลา</a:t>
            </a:r>
            <a:r>
              <a:rPr lang="th-TH" dirty="0"/>
              <a:t>ของการ</a:t>
            </a:r>
            <a:r>
              <a:rPr lang="th-TH" dirty="0" smtClean="0"/>
              <a:t>คุ้มครอง ที่</a:t>
            </a:r>
            <a:r>
              <a:rPr lang="th-TH" dirty="0"/>
              <a:t>จะได้รับภายใต้อนุสัญญานี้จะคงอยู่อย่าง</a:t>
            </a:r>
            <a:r>
              <a:rPr lang="th-TH" dirty="0" smtClean="0"/>
              <a:t>น้อย 20 ปี (สิ้นปีปฏิทิน) โดยคำนวนจาก</a:t>
            </a:r>
            <a:endParaRPr lang="th-TH" dirty="0"/>
          </a:p>
          <a:p>
            <a:pPr marL="971550" lvl="1" indent="-514350">
              <a:buFont typeface="+mj-lt"/>
              <a:buAutoNum type="alphaLcParenR"/>
            </a:pPr>
            <a:r>
              <a:rPr lang="th-TH" dirty="0" smtClean="0"/>
              <a:t>วันที่ทำการแก้ไข – สำหรับสิ่งบันทึกเสียง และ การแสดงที่</a:t>
            </a:r>
            <a:r>
              <a:rPr lang="th-TH" dirty="0"/>
              <a:t>รวมอยู่ในนั้น</a:t>
            </a:r>
          </a:p>
          <a:p>
            <a:pPr marL="971550" lvl="1" indent="-514350">
              <a:buFont typeface="+mj-lt"/>
              <a:buAutoNum type="alphaLcParenR"/>
            </a:pPr>
            <a:r>
              <a:rPr lang="th-TH" dirty="0" smtClean="0"/>
              <a:t>วันที่ทำการแสดง - </a:t>
            </a:r>
            <a:r>
              <a:rPr lang="th-TH" dirty="0"/>
              <a:t>สำหรับการแสดงที่ไม่ได้รวมอยู่</a:t>
            </a:r>
            <a:r>
              <a:rPr lang="th-TH" dirty="0" smtClean="0"/>
              <a:t>ในสิ่งบันทึกเสียง</a:t>
            </a:r>
            <a:endParaRPr lang="en-US" dirty="0"/>
          </a:p>
          <a:p>
            <a:pPr marL="971550" lvl="1" indent="-514350">
              <a:buFont typeface="+mj-lt"/>
              <a:buAutoNum type="alphaLcParenR"/>
            </a:pPr>
            <a:r>
              <a:rPr lang="th-TH" dirty="0" smtClean="0"/>
              <a:t>วันที่ทำการเผยแพร่ </a:t>
            </a:r>
            <a:r>
              <a:rPr lang="th-TH" dirty="0"/>
              <a:t>- สำหรับ</a:t>
            </a:r>
            <a:r>
              <a:rPr lang="th-TH" dirty="0" smtClean="0"/>
              <a:t>การแพร่ภาพและเสียง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00538" y="5997212"/>
            <a:ext cx="101114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https://www.wipo.int/edocs/mdocs/mdocs/en/wipo_reg_cr_sin_15/wipo_reg_cr_sin_15_t_1.pdf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17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สนธิสัญญาลิขสิทธิ์ </a:t>
            </a:r>
            <a:r>
              <a:rPr lang="en-US" dirty="0" err="1"/>
              <a:t>WIPO</a:t>
            </a:r>
            <a:r>
              <a:rPr lang="en-US" dirty="0"/>
              <a:t> (1996)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ได้รับ</a:t>
            </a:r>
            <a:r>
              <a:rPr lang="th-TH" dirty="0"/>
              <a:t>ผลประโยชน์</a:t>
            </a:r>
          </a:p>
          <a:p>
            <a:pPr lvl="1"/>
            <a:r>
              <a:rPr lang="th-TH" dirty="0" smtClean="0"/>
              <a:t>เจ้าของ งานวรรณกรรม และศิลปะ ซึ่ง</a:t>
            </a:r>
            <a:r>
              <a:rPr lang="th-TH" dirty="0"/>
              <a:t>รวมถึงการผลิตทุก</a:t>
            </a:r>
            <a:r>
              <a:rPr lang="th-TH" dirty="0" smtClean="0"/>
              <a:t>อย่างในขอบเขตของ วรรณกรรม วิทยาศาสตร์ และ</a:t>
            </a:r>
            <a:r>
              <a:rPr lang="th-TH" dirty="0"/>
              <a:t>ศิลปะ </a:t>
            </a:r>
            <a:r>
              <a:rPr lang="th-TH" dirty="0" smtClean="0"/>
              <a:t>สนธิสัญญาดได้ให้</a:t>
            </a:r>
            <a:r>
              <a:rPr lang="th-TH" dirty="0"/>
              <a:t>สิทธิ์</a:t>
            </a:r>
            <a:r>
              <a:rPr lang="th-TH" dirty="0" smtClean="0"/>
              <a:t>แก่ เจ้าของงานทุกคนตาม อนุสัญญาเบิร์น โดย</a:t>
            </a:r>
            <a:r>
              <a:rPr lang="th-TH" dirty="0"/>
              <a:t>เพิ่ม</a:t>
            </a:r>
            <a:r>
              <a:rPr lang="th-TH" dirty="0" smtClean="0"/>
              <a:t>หัวข้อ 2 เรื่อง</a:t>
            </a:r>
            <a:r>
              <a:rPr lang="th-TH" dirty="0"/>
              <a:t>ที่จะได้รับการคุ้มครอง - โปรแกรมคอมพิวเตอร์ - รวบรวมข้อมูลหรือวัสดุอื่น ๆ (ฐานข้อมูล)</a:t>
            </a:r>
          </a:p>
          <a:p>
            <a:r>
              <a:rPr lang="th-TH" dirty="0"/>
              <a:t>สิทธิที่เกี่ยวข้อง</a:t>
            </a:r>
          </a:p>
          <a:p>
            <a:pPr lvl="1"/>
            <a:r>
              <a:rPr lang="th-TH" dirty="0"/>
              <a:t>สิทธิใน</a:t>
            </a:r>
            <a:r>
              <a:rPr lang="th-TH" dirty="0" smtClean="0"/>
              <a:t>การจ่ายแจก สิทธิ</a:t>
            </a:r>
            <a:r>
              <a:rPr lang="th-TH" dirty="0"/>
              <a:t>ในการ</a:t>
            </a:r>
            <a:r>
              <a:rPr lang="th-TH" dirty="0" smtClean="0"/>
              <a:t>เช่า สิทธิ</a:t>
            </a:r>
            <a:r>
              <a:rPr lang="th-TH" dirty="0"/>
              <a:t>ใน</a:t>
            </a:r>
            <a:r>
              <a:rPr lang="th-TH" dirty="0" smtClean="0"/>
              <a:t>การเผยแพร่ในวงกว้างแก่สาธารณชน และ</a:t>
            </a:r>
            <a:r>
              <a:rPr lang="th-TH" dirty="0"/>
              <a:t>สิทธิทั้งหมด</a:t>
            </a:r>
            <a:r>
              <a:rPr lang="th-TH" dirty="0" smtClean="0"/>
              <a:t>ได้รับจาก</a:t>
            </a:r>
            <a:r>
              <a:rPr lang="th-TH" dirty="0"/>
              <a:t>อนุสัญญาเบิร์น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01755" y="5808175"/>
            <a:ext cx="10071653" cy="37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https://www.wipo.int/edocs/mdocs/mdocs/en/wipo_reg_cr_sin_15/wipo_reg_cr_sin_15_t_1.pdf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73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สนธิสัญญา </a:t>
            </a:r>
            <a:r>
              <a:rPr lang="en-US" dirty="0" err="1"/>
              <a:t>WIPO</a:t>
            </a:r>
            <a:r>
              <a:rPr lang="en-US" dirty="0"/>
              <a:t> </a:t>
            </a:r>
            <a:r>
              <a:rPr lang="th-TH" dirty="0"/>
              <a:t>การแสดงและสิ่งบันทึกเสียง </a:t>
            </a:r>
            <a:r>
              <a:rPr lang="en-US" dirty="0"/>
              <a:t>(1996)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/>
              <a:t>ได้รับ</a:t>
            </a:r>
            <a:r>
              <a:rPr lang="th-TH" dirty="0"/>
              <a:t>ผลประโยชน์</a:t>
            </a:r>
          </a:p>
          <a:p>
            <a:pPr lvl="1"/>
            <a:r>
              <a:rPr lang="th-TH" dirty="0"/>
              <a:t>นักแสดง (“นักแสดง นักร้อง นักดนตรี นักเต้น และบุคคลอื่น ๆ ที่ทำหน้าที่ ร้อง แถลงการณ์ กล่าวสุนทรพจน์ ล่าม หรือ การแสดงวรรณกรรม หรือแสดงงานศิลปะ หรือ การแสดงออกถึงคติชน (</a:t>
            </a:r>
            <a:r>
              <a:rPr lang="en-US" dirty="0"/>
              <a:t>Folklore</a:t>
            </a:r>
            <a:r>
              <a:rPr lang="th-TH" dirty="0" smtClean="0"/>
              <a:t>)</a:t>
            </a:r>
            <a:r>
              <a:rPr lang="en-US" dirty="0" smtClean="0"/>
              <a:t>”)</a:t>
            </a:r>
            <a:endParaRPr lang="th-TH" dirty="0"/>
          </a:p>
          <a:p>
            <a:pPr lvl="1"/>
            <a:r>
              <a:rPr lang="th-TH" dirty="0" smtClean="0"/>
              <a:t>ผู้ผลิตสิ่งบันทึกเสียง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th-TH" dirty="0"/>
              <a:t>บุคคลหรือนิติ</a:t>
            </a:r>
            <a:r>
              <a:rPr lang="th-TH" dirty="0" smtClean="0"/>
              <a:t>บุคคล ที่</a:t>
            </a:r>
            <a:r>
              <a:rPr lang="th-TH" dirty="0"/>
              <a:t>มีความคิด</a:t>
            </a:r>
            <a:r>
              <a:rPr lang="th-TH" dirty="0" smtClean="0"/>
              <a:t>ริเริ่ม และ</a:t>
            </a:r>
            <a:r>
              <a:rPr lang="th-TH" dirty="0"/>
              <a:t>มีความรับผิดชอบใน</a:t>
            </a:r>
            <a:r>
              <a:rPr lang="th-TH" dirty="0" smtClean="0"/>
              <a:t>การบันทึกเสียง</a:t>
            </a:r>
            <a:r>
              <a:rPr lang="th-TH" dirty="0"/>
              <a:t>)</a:t>
            </a:r>
          </a:p>
          <a:p>
            <a:r>
              <a:rPr lang="th-TH" dirty="0"/>
              <a:t>สิทธิที่เกี่ยวข้อง / นักแสดง</a:t>
            </a:r>
          </a:p>
          <a:p>
            <a:pPr lvl="1"/>
            <a:r>
              <a:rPr lang="th-TH" dirty="0"/>
              <a:t>ในการ</a:t>
            </a:r>
            <a:r>
              <a:rPr lang="th-TH" dirty="0" smtClean="0"/>
              <a:t>แสดงที่มีการบันทึกไว้ในสิ่งบันทึกเสียง </a:t>
            </a:r>
            <a:r>
              <a:rPr lang="th-TH" dirty="0"/>
              <a:t>สิทธิในการ</a:t>
            </a:r>
            <a:r>
              <a:rPr lang="th-TH" dirty="0" smtClean="0"/>
              <a:t>ทำซ้ำ สิทธิ</a:t>
            </a:r>
            <a:r>
              <a:rPr lang="th-TH" dirty="0"/>
              <a:t>ใน</a:t>
            </a:r>
            <a:r>
              <a:rPr lang="th-TH" dirty="0" smtClean="0"/>
              <a:t>การแจกจ่าย </a:t>
            </a:r>
            <a:r>
              <a:rPr lang="th-TH" dirty="0"/>
              <a:t>สิทธิการ</a:t>
            </a:r>
            <a:r>
              <a:rPr lang="th-TH" dirty="0" smtClean="0"/>
              <a:t>เช่า และ</a:t>
            </a:r>
            <a:r>
              <a:rPr lang="th-TH" dirty="0"/>
              <a:t>สิทธิในการเผยแพร่ต่อสาธารณะ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801755" y="5808175"/>
            <a:ext cx="10071653" cy="37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https://www.wipo.int/edocs/mdocs/mdocs/en/wipo_reg_cr_sin_15/wipo_reg_cr_sin_15_t_1.pdf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02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สนธิสัญญา </a:t>
            </a:r>
            <a:r>
              <a:rPr lang="en-US" dirty="0" err="1"/>
              <a:t>WIPO</a:t>
            </a:r>
            <a:r>
              <a:rPr lang="en-US" dirty="0"/>
              <a:t> </a:t>
            </a:r>
            <a:r>
              <a:rPr lang="th-TH" dirty="0"/>
              <a:t>การแสดงและสิ่งบันทึกเสียง </a:t>
            </a:r>
            <a:r>
              <a:rPr lang="en-US" dirty="0"/>
              <a:t>(1996)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/>
              <a:t>สิทธิ</a:t>
            </a:r>
            <a:r>
              <a:rPr lang="th-TH" dirty="0"/>
              <a:t>ที่เกี่ยวข้อง / นักแสดง</a:t>
            </a:r>
          </a:p>
          <a:p>
            <a:pPr lvl="1"/>
            <a:r>
              <a:rPr lang="th-TH" dirty="0"/>
              <a:t>สำหรับการแสดง</a:t>
            </a:r>
            <a:r>
              <a:rPr lang="th-TH" dirty="0" smtClean="0"/>
              <a:t>ที่ไม่มีการบันทึกไว้ </a:t>
            </a:r>
            <a:r>
              <a:rPr lang="th-TH" dirty="0"/>
              <a:t>(สด</a:t>
            </a:r>
            <a:r>
              <a:rPr lang="th-TH" dirty="0" smtClean="0"/>
              <a:t>) สิทธิ์ในการแพร่ภาพและเสียง </a:t>
            </a:r>
            <a:r>
              <a:rPr lang="th-TH" dirty="0"/>
              <a:t>(ยกเว้นในกรณีของการออกอากาศซ้ำ</a:t>
            </a:r>
            <a:r>
              <a:rPr lang="th-TH" dirty="0" smtClean="0"/>
              <a:t>)  </a:t>
            </a:r>
            <a:r>
              <a:rPr lang="th-TH" dirty="0"/>
              <a:t>สิทธิใน</a:t>
            </a:r>
            <a:r>
              <a:rPr lang="th-TH" dirty="0" smtClean="0"/>
              <a:t>การเผยแพร่สู่สาธารณะ </a:t>
            </a:r>
            <a:r>
              <a:rPr lang="th-TH" dirty="0"/>
              <a:t>(ยกเว้นในกรณีที่การแสดงเป็นการออกอากาศ) และสิทธิ์ใน</a:t>
            </a:r>
            <a:r>
              <a:rPr lang="th-TH" dirty="0" smtClean="0"/>
              <a:t>การทำการบันทึกไว้ </a:t>
            </a:r>
            <a:r>
              <a:rPr lang="th-TH" dirty="0"/>
              <a:t>สิทธิในการรับค่าตอบแทนสำหรับการออกอากาศและ</a:t>
            </a:r>
            <a:r>
              <a:rPr lang="th-TH" dirty="0" smtClean="0"/>
              <a:t>การเผยแพร่สู่สาธารณะ</a:t>
            </a:r>
            <a:endParaRPr lang="th-TH" dirty="0"/>
          </a:p>
          <a:p>
            <a:r>
              <a:rPr lang="th-TH" dirty="0"/>
              <a:t>ผู้</a:t>
            </a:r>
            <a:r>
              <a:rPr lang="th-TH" dirty="0" smtClean="0"/>
              <a:t>ผลิตสิ่งบันทึกเสียง</a:t>
            </a:r>
            <a:endParaRPr lang="en-US" dirty="0"/>
          </a:p>
          <a:p>
            <a:pPr lvl="1"/>
            <a:r>
              <a:rPr lang="th-TH" dirty="0"/>
              <a:t>สนธิสัญญานี้ให้สิทธิทาง</a:t>
            </a:r>
            <a:r>
              <a:rPr lang="th-TH" dirty="0" smtClean="0"/>
              <a:t>เศรษฐกิจของสิ่งบันทึกเสียง แก่ผู้ผลิตสิ่งบันทึกเสียง ดังนี้ </a:t>
            </a:r>
            <a:r>
              <a:rPr lang="th-TH" dirty="0"/>
              <a:t>สิทธิ์ใน</a:t>
            </a:r>
            <a:r>
              <a:rPr lang="th-TH" dirty="0" smtClean="0"/>
              <a:t>การทำการบันทึกไว้ สิทธิในการทำซ้ำ สิทธิในการแจกจ่าย สิทธิในการเช่า และ สิทธิในการเผยแพร่</a:t>
            </a:r>
            <a:r>
              <a:rPr lang="th-TH" dirty="0"/>
              <a:t>ต่อสาธารณะ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01755" y="5808175"/>
            <a:ext cx="10071653" cy="37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https://www.wipo.int/edocs/mdocs/mdocs/en/wipo_reg_cr_sin_15/wipo_reg_cr_sin_15_t_1.pdf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8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สนธิสัญญาปักกิ่งเรื่อง การแสดงโสตทัศน์ (2012</a:t>
            </a:r>
            <a:r>
              <a:rPr lang="th-TH" dirty="0" smtClean="0"/>
              <a:t>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h-TH" dirty="0" smtClean="0"/>
              <a:t>ได้รับ</a:t>
            </a:r>
            <a:r>
              <a:rPr lang="th-TH" dirty="0"/>
              <a:t>ผลประโยชน์</a:t>
            </a:r>
          </a:p>
          <a:p>
            <a:pPr lvl="1"/>
            <a:r>
              <a:rPr lang="th-TH" dirty="0"/>
              <a:t>นักแสดงในการ</a:t>
            </a:r>
            <a:r>
              <a:rPr lang="th-TH" dirty="0" smtClean="0"/>
              <a:t>แสดงภาพและเสียง</a:t>
            </a:r>
            <a:endParaRPr lang="th-TH" dirty="0"/>
          </a:p>
          <a:p>
            <a:r>
              <a:rPr lang="th-TH" dirty="0"/>
              <a:t>สิทธิที่เกี่ยวข้อง</a:t>
            </a:r>
          </a:p>
          <a:p>
            <a:pPr lvl="1"/>
            <a:r>
              <a:rPr lang="th-TH" dirty="0"/>
              <a:t>สนธิสัญญาดังกล่าวให้สิทธิ์ทางเศรษฐกิจ</a:t>
            </a:r>
            <a:r>
              <a:rPr lang="th-TH" dirty="0" smtClean="0"/>
              <a:t>แก่ นักแสดงในการแสดงที่มีการบันทึกในอุปกรณ์บันทึกภาพและเสียง ดังนี้ ให้มีสิทธิในการทำซ้ำ สิทธิ</a:t>
            </a:r>
            <a:r>
              <a:rPr lang="th-TH" dirty="0"/>
              <a:t>ใน</a:t>
            </a:r>
            <a:r>
              <a:rPr lang="th-TH" dirty="0" smtClean="0"/>
              <a:t>การแจกจ่าย สิทธิ</a:t>
            </a:r>
            <a:r>
              <a:rPr lang="th-TH" dirty="0"/>
              <a:t>ในการ</a:t>
            </a:r>
            <a:r>
              <a:rPr lang="th-TH" dirty="0" smtClean="0"/>
              <a:t>เช่า และ</a:t>
            </a:r>
            <a:r>
              <a:rPr lang="th-TH" dirty="0"/>
              <a:t>สิทธิ์ใน</a:t>
            </a:r>
            <a:r>
              <a:rPr lang="th-TH" dirty="0" smtClean="0"/>
              <a:t>การทำให้ปรากฎแก่สาธารณชน</a:t>
            </a:r>
            <a:endParaRPr lang="th-TH" dirty="0"/>
          </a:p>
          <a:p>
            <a:pPr lvl="1"/>
            <a:r>
              <a:rPr lang="th-TH" dirty="0"/>
              <a:t>สำหรับการแสดงที่ยัง</a:t>
            </a:r>
            <a:r>
              <a:rPr lang="th-TH" dirty="0" smtClean="0"/>
              <a:t>ไม่มีการบันทึกไว้ </a:t>
            </a:r>
            <a:r>
              <a:rPr lang="th-TH" dirty="0"/>
              <a:t>(สด); </a:t>
            </a:r>
            <a:r>
              <a:rPr lang="th-TH" dirty="0" smtClean="0"/>
              <a:t>สิทธิ์ในการแพร่ภาพและเสียง </a:t>
            </a:r>
            <a:r>
              <a:rPr lang="th-TH" dirty="0"/>
              <a:t>(ยกเว้นในกรณีของการออกอากาศซ้ำ), สิทธิ</a:t>
            </a:r>
            <a:r>
              <a:rPr lang="th-TH" dirty="0" smtClean="0"/>
              <a:t>ในเผยแพร่ต่อสาธารณะ </a:t>
            </a:r>
            <a:r>
              <a:rPr lang="th-TH" dirty="0"/>
              <a:t>(ยกเว้นในกรณีที่การแสดงเป็นการออกอากาศ) และสิทธิ์ใน</a:t>
            </a:r>
            <a:r>
              <a:rPr lang="th-TH" dirty="0" smtClean="0"/>
              <a:t>การบันทึก</a:t>
            </a:r>
            <a:endParaRPr lang="th-TH" dirty="0"/>
          </a:p>
          <a:p>
            <a:pPr lvl="1"/>
            <a:r>
              <a:rPr lang="th-TH" dirty="0"/>
              <a:t>สนธิสัญญานี้ยังให้สิทธิทางศีลธรรมแก่นักแสดงอีกด้วย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01755" y="5808175"/>
            <a:ext cx="10071653" cy="37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https://www.wipo.int/edocs/mdocs/mdocs/en/wipo_reg_cr_sin_15/wipo_reg_cr_sin_15_t_1.pdf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42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สนธิสัญญามาร์ราเคช (2013)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ได้รับ</a:t>
            </a:r>
            <a:r>
              <a:rPr lang="th-TH" dirty="0"/>
              <a:t>ผลประโยชน์</a:t>
            </a:r>
          </a:p>
          <a:p>
            <a:pPr lvl="1"/>
            <a:r>
              <a:rPr lang="th-TH" dirty="0"/>
              <a:t>บุคคลที่ตา</a:t>
            </a:r>
            <a:r>
              <a:rPr lang="th-TH" dirty="0" smtClean="0"/>
              <a:t>บอด พิการ</a:t>
            </a:r>
            <a:r>
              <a:rPr lang="th-TH" dirty="0"/>
              <a:t>ทาง</a:t>
            </a:r>
            <a:r>
              <a:rPr lang="th-TH" dirty="0" smtClean="0"/>
              <a:t>สายตา หรือ คนพิการทางสื่อสิ่งพิมพ์ (</a:t>
            </a:r>
            <a:r>
              <a:rPr lang="en-US" dirty="0" smtClean="0"/>
              <a:t>Print </a:t>
            </a:r>
            <a:r>
              <a:rPr lang="en-US" dirty="0"/>
              <a:t>D</a:t>
            </a:r>
            <a:r>
              <a:rPr lang="en-US" dirty="0" smtClean="0"/>
              <a:t>isabled</a:t>
            </a:r>
            <a:r>
              <a:rPr lang="th-TH" dirty="0" smtClean="0"/>
              <a:t>)</a:t>
            </a:r>
            <a:endParaRPr lang="th-TH" dirty="0"/>
          </a:p>
          <a:p>
            <a:r>
              <a:rPr lang="th-TH" dirty="0"/>
              <a:t>สิทธิที่</a:t>
            </a:r>
            <a:r>
              <a:rPr lang="th-TH" dirty="0" smtClean="0"/>
              <a:t>เกี่ยวข้อง</a:t>
            </a:r>
            <a:endParaRPr lang="th-TH" dirty="0"/>
          </a:p>
          <a:p>
            <a:pPr lvl="1"/>
            <a:r>
              <a:rPr lang="th-TH" dirty="0" smtClean="0"/>
              <a:t>ยกเว้นการละเมิดลิขสิทธิ์ งานวรรณกรรม เพื่อ</a:t>
            </a:r>
            <a:r>
              <a:rPr lang="th-TH" dirty="0"/>
              <a:t>อำนวยความสะดวกในการเข้าถึงงานเผยแพร่สำหรับ</a:t>
            </a:r>
            <a:r>
              <a:rPr lang="th-TH" dirty="0" smtClean="0"/>
              <a:t>ผู้ได้รับ</a:t>
            </a:r>
            <a:r>
              <a:rPr lang="th-TH" dirty="0"/>
              <a:t>ผลประโยชน์</a:t>
            </a:r>
          </a:p>
          <a:p>
            <a:pPr lvl="1"/>
            <a:r>
              <a:rPr lang="th-TH" dirty="0" smtClean="0"/>
              <a:t>ยกเว้นการละเมิดลิขสิทธิ์ อนุญาต</a:t>
            </a:r>
            <a:r>
              <a:rPr lang="th-TH" dirty="0"/>
              <a:t>ให้ถ่ายโอนข้ามพรมแดน</a:t>
            </a:r>
            <a:r>
              <a:rPr lang="th-TH" dirty="0" smtClean="0"/>
              <a:t>ของงานลิขสิทธิ์ ภายใต้</a:t>
            </a:r>
            <a:r>
              <a:rPr lang="th-TH" dirty="0"/>
              <a:t>สถานการณ์ที่กำหนดไว้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51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สมาชิกของสนธิสัญญาต่าง 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h-TH" dirty="0" smtClean="0"/>
              <a:t>อนุ</a:t>
            </a:r>
            <a:r>
              <a:rPr lang="th-TH" dirty="0"/>
              <a:t>สัญญาเบิร์น: สมาชิก 168 </a:t>
            </a:r>
            <a:r>
              <a:rPr lang="th-TH" dirty="0" smtClean="0"/>
              <a:t>ประเทศรวมถึง ภูฏาน จีน อินเดีย อินโดนีเซีย มาเลเซีย มองโกเลีย เนปาล ปากีสถาน ฟิลิปปินส์ </a:t>
            </a:r>
            <a:r>
              <a:rPr lang="th-TH" dirty="0"/>
              <a:t>สาธารณรัฐ</a:t>
            </a:r>
            <a:r>
              <a:rPr lang="th-TH" dirty="0" smtClean="0"/>
              <a:t>เกาหลี สิงคโปร์ ไทย และ</a:t>
            </a:r>
            <a:r>
              <a:rPr lang="th-TH" dirty="0"/>
              <a:t>เวียดนาม</a:t>
            </a:r>
          </a:p>
          <a:p>
            <a:r>
              <a:rPr lang="th-TH" dirty="0"/>
              <a:t>อนุสัญญาโรม: สมาชิก 92 </a:t>
            </a:r>
            <a:r>
              <a:rPr lang="th-TH" dirty="0" smtClean="0"/>
              <a:t>ประเทศรวมถึง สาธารณรัฐเกาหลี และ เวียดนาม</a:t>
            </a:r>
            <a:endParaRPr lang="th-TH" dirty="0"/>
          </a:p>
          <a:p>
            <a:r>
              <a:rPr lang="th-TH" dirty="0"/>
              <a:t>สนธิสัญญาลิขสิทธิ์ </a:t>
            </a:r>
            <a:r>
              <a:rPr lang="en-US" dirty="0" err="1"/>
              <a:t>WIPO</a:t>
            </a:r>
            <a:r>
              <a:rPr lang="en-US" dirty="0"/>
              <a:t>: </a:t>
            </a:r>
            <a:r>
              <a:rPr lang="th-TH" dirty="0"/>
              <a:t>สมาชิก 93 </a:t>
            </a:r>
            <a:r>
              <a:rPr lang="th-TH" dirty="0" smtClean="0"/>
              <a:t>ประเทศรวมถึง จีน อินโดนีเซีย มองโกเลีย ฟิลิปปินส์ สาธารณรัฐเกาหลี และ สิงคโปร์</a:t>
            </a:r>
            <a:endParaRPr lang="th-TH" dirty="0"/>
          </a:p>
          <a:p>
            <a:r>
              <a:rPr lang="en-US" dirty="0" err="1"/>
              <a:t>WIPO</a:t>
            </a:r>
            <a:r>
              <a:rPr lang="en-US" dirty="0"/>
              <a:t> </a:t>
            </a:r>
            <a:r>
              <a:rPr lang="th-TH" dirty="0"/>
              <a:t>การแสดงและ</a:t>
            </a:r>
            <a:r>
              <a:rPr lang="th-TH" dirty="0" smtClean="0"/>
              <a:t>สนธิสัญญาสิ่งบันทึกเสียง</a:t>
            </a:r>
            <a:r>
              <a:rPr lang="en-US" dirty="0" smtClean="0"/>
              <a:t>: </a:t>
            </a:r>
            <a:r>
              <a:rPr lang="th-TH" dirty="0" smtClean="0"/>
              <a:t>สมาชิก 94 ประเทศ รวมถึง จีน อินโดนีเซีย มองโกเลีย ฟิลิปปินส์ </a:t>
            </a:r>
            <a:r>
              <a:rPr lang="th-TH" dirty="0"/>
              <a:t>สาธารณรัฐ</a:t>
            </a:r>
            <a:r>
              <a:rPr lang="th-TH" dirty="0" smtClean="0"/>
              <a:t>เกาหลี และ สิงคโปร์</a:t>
            </a:r>
            <a:endParaRPr lang="th-TH" dirty="0"/>
          </a:p>
          <a:p>
            <a:r>
              <a:rPr lang="th-TH" dirty="0"/>
              <a:t>สนธิสัญญาปักกิ่ง </a:t>
            </a:r>
            <a:r>
              <a:rPr lang="th-TH" dirty="0" smtClean="0"/>
              <a:t>มีสมาชิก 6 ประเทศ รวมถึง ญี่ปุ่น และ จีน</a:t>
            </a:r>
            <a:endParaRPr lang="th-TH" dirty="0"/>
          </a:p>
          <a:p>
            <a:r>
              <a:rPr lang="th-TH" dirty="0" smtClean="0"/>
              <a:t>สนธิสัญญามาร์ราเคช มีสมาชิก </a:t>
            </a:r>
            <a:r>
              <a:rPr lang="en-US" dirty="0" smtClean="0"/>
              <a:t>8 </a:t>
            </a:r>
            <a:r>
              <a:rPr lang="th-TH" dirty="0" smtClean="0"/>
              <a:t>ประเทศ รวมถึง อินเดีย และ สิงคโปร์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01755" y="5808175"/>
            <a:ext cx="10071653" cy="37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https://www.wipo.int/edocs/mdocs/mdocs/en/wipo_reg_cr_sin_15/wipo_reg_cr_sin_15_t_1.pdf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84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2800" dirty="0" smtClean="0"/>
              <a:t>กรณีศึกษา </a:t>
            </a:r>
            <a:r>
              <a:rPr lang="en-US" sz="2800" smtClean="0"/>
              <a:t>#1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Related rights in sport events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422" b="74870" l="19839" r="67716">
                        <a14:foregroundMark x1="26354" y1="55990" x2="26354" y2="55990"/>
                        <a14:foregroundMark x1="30893" y1="52083" x2="30893" y2="52083"/>
                        <a14:foregroundMark x1="34773" y1="52995" x2="34773" y2="52995"/>
                        <a14:foregroundMark x1="34187" y1="60807" x2="34187" y2="60807"/>
                        <a14:foregroundMark x1="35652" y1="65755" x2="35652" y2="65755"/>
                        <a14:foregroundMark x1="28258" y1="71354" x2="28258" y2="71354"/>
                        <a14:foregroundMark x1="29575" y1="62370" x2="29575" y2="62370"/>
                        <a14:foregroundMark x1="25403" y1="58073" x2="25403" y2="58073"/>
                        <a14:foregroundMark x1="22694" y1="58984" x2="22694" y2="58984"/>
                        <a14:foregroundMark x1="35944" y1="67969" x2="35944" y2="67969"/>
                        <a14:foregroundMark x1="34480" y1="66016" x2="34480" y2="66016"/>
                        <a14:foregroundMark x1="27965" y1="46745" x2="27965" y2="46745"/>
                        <a14:foregroundMark x1="27160" y1="45833" x2="27160" y2="45833"/>
                        <a14:foregroundMark x1="26208" y1="44792" x2="26208" y2="44792"/>
                        <a14:foregroundMark x1="23499" y1="47005" x2="23499" y2="47005"/>
                        <a14:foregroundMark x1="21449" y1="45443" x2="21449" y2="45443"/>
                        <a14:foregroundMark x1="21742" y1="37109" x2="21742" y2="37109"/>
                        <a14:foregroundMark x1="25256" y1="34505" x2="25256" y2="34505"/>
                        <a14:foregroundMark x1="30234" y1="40625" x2="30234" y2="40625"/>
                        <a14:foregroundMark x1="29868" y1="44010" x2="29868" y2="44010"/>
                        <a14:foregroundMark x1="32870" y1="55599" x2="32870" y2="55599"/>
                        <a14:foregroundMark x1="33163" y1="52995" x2="33163" y2="52995"/>
                        <a14:foregroundMark x1="20498" y1="41667" x2="20498" y2="41667"/>
                        <a14:foregroundMark x1="20351" y1="39323" x2="20351" y2="39323"/>
                        <a14:foregroundMark x1="22328" y1="36849" x2="22328" y2="36849"/>
                        <a14:foregroundMark x1="30454" y1="39323" x2="30454" y2="39323"/>
                        <a14:foregroundMark x1="30454" y1="41927" x2="30454" y2="41927"/>
                        <a14:foregroundMark x1="30088" y1="42578" x2="30088" y2="42578"/>
                        <a14:foregroundMark x1="29283" y1="45573" x2="29283" y2="45573"/>
                      </a14:backgroundRemoval>
                    </a14:imgEffect>
                  </a14:imgLayer>
                </a14:imgProps>
              </a:ext>
            </a:extLst>
          </a:blip>
          <a:srcRect l="19814" t="32589" r="32196" b="25268"/>
          <a:stretch/>
        </p:blipFill>
        <p:spPr>
          <a:xfrm>
            <a:off x="3296871" y="2137493"/>
            <a:ext cx="5323937" cy="26285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3989" y="5600842"/>
            <a:ext cx="106026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5"/>
              </a:rPr>
              <a:t>https://www.wipo.int/edocs/mdocs/mdocs/en/wipo_reg_ip_sport_sin_14/wipo_reg_ip_sport_sin_14_t_3.pdf</a:t>
            </a:r>
            <a:endParaRPr lang="en-US" sz="1600" dirty="0"/>
          </a:p>
        </p:txBody>
      </p:sp>
      <p:graphicFrame>
        <p:nvGraphicFramePr>
          <p:cNvPr id="3" name="Object 2">
            <a:hlinkClick r:id="rId6" action="ppaction://hlinkfile"/>
          </p:cNvPr>
          <p:cNvGraphicFramePr>
            <a:graphicFrameLocks noChangeAspect="1"/>
          </p:cNvGraphicFramePr>
          <p:nvPr>
            <p:extLst/>
          </p:nvPr>
        </p:nvGraphicFramePr>
        <p:xfrm>
          <a:off x="9705833" y="477858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Document" showAsIcon="1" r:id="rId7" imgW="914400" imgH="771480" progId="Word.Document.12">
                  <p:embed/>
                </p:oleObj>
              </mc:Choice>
              <mc:Fallback>
                <p:oleObj name="Document" showAsIcon="1" r:id="rId7" imgW="914400" imgH="771480" progId="Word.Document.12">
                  <p:embed/>
                  <p:pic>
                    <p:nvPicPr>
                      <p:cNvPr id="3" name="Object 2">
                        <a:hlinkClick r:id="rId6" action="ppaction://hlinkfile"/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705833" y="477858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160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2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668997"/>
          </a:xfrm>
        </p:spPr>
        <p:txBody>
          <a:bodyPr>
            <a:normAutofit fontScale="92500" lnSpcReduction="10000"/>
          </a:bodyPr>
          <a:lstStyle/>
          <a:p>
            <a:r>
              <a:rPr lang="th-TH" dirty="0" smtClean="0"/>
              <a:t>สิทธิข้างเคียง</a:t>
            </a:r>
          </a:p>
          <a:p>
            <a:r>
              <a:rPr lang="th-TH" dirty="0" smtClean="0"/>
              <a:t>อนุสัญญา</a:t>
            </a:r>
            <a:r>
              <a:rPr lang="th-TH" dirty="0"/>
              <a:t>กรุง</a:t>
            </a:r>
            <a:r>
              <a:rPr lang="th-TH" dirty="0" smtClean="0"/>
              <a:t>โรม เพื่อ</a:t>
            </a:r>
            <a:r>
              <a:rPr lang="th-TH" dirty="0"/>
              <a:t>คุ้มครอง</a:t>
            </a:r>
            <a:r>
              <a:rPr lang="th-TH" dirty="0" smtClean="0"/>
              <a:t>นักแสดง ผู้ผลิตสิ่งบันทึกเสียง</a:t>
            </a:r>
            <a:r>
              <a:rPr lang="en-US" dirty="0" smtClean="0"/>
              <a:t> </a:t>
            </a:r>
            <a:r>
              <a:rPr lang="th-TH" dirty="0"/>
              <a:t>และ</a:t>
            </a:r>
            <a:r>
              <a:rPr lang="th-TH" dirty="0" smtClean="0"/>
              <a:t>องค์กรแพร่ภาพและเสียง (1961)</a:t>
            </a:r>
          </a:p>
          <a:p>
            <a:r>
              <a:rPr lang="th-TH" dirty="0" smtClean="0"/>
              <a:t>สนธิสัญญา</a:t>
            </a:r>
            <a:r>
              <a:rPr lang="th-TH" dirty="0"/>
              <a:t>ลิขสิทธิ์ </a:t>
            </a:r>
            <a:r>
              <a:rPr lang="en-US" dirty="0" err="1"/>
              <a:t>WIPO</a:t>
            </a:r>
            <a:r>
              <a:rPr lang="en-US" dirty="0"/>
              <a:t> (</a:t>
            </a:r>
            <a:r>
              <a:rPr lang="en-US" dirty="0" smtClean="0"/>
              <a:t>1996)</a:t>
            </a:r>
          </a:p>
          <a:p>
            <a:r>
              <a:rPr lang="th-TH" dirty="0" smtClean="0"/>
              <a:t>สนธิสัญญา </a:t>
            </a:r>
            <a:r>
              <a:rPr lang="en-US" dirty="0" err="1" smtClean="0"/>
              <a:t>WIPO</a:t>
            </a:r>
            <a:r>
              <a:rPr lang="en-US" dirty="0" smtClean="0"/>
              <a:t> </a:t>
            </a:r>
            <a:r>
              <a:rPr lang="th-TH" dirty="0"/>
              <a:t>การแสดง</a:t>
            </a:r>
            <a:r>
              <a:rPr lang="th-TH" dirty="0" smtClean="0"/>
              <a:t>และสิ่งบันทึกเสียง </a:t>
            </a:r>
            <a:r>
              <a:rPr lang="en-US" dirty="0" smtClean="0"/>
              <a:t>(1996)</a:t>
            </a:r>
          </a:p>
          <a:p>
            <a:r>
              <a:rPr lang="th-TH" dirty="0" smtClean="0"/>
              <a:t>สนธิสัญญาปักกิ่งเรื่อง การแสดงโสตทัศน์ (2012)</a:t>
            </a:r>
          </a:p>
          <a:p>
            <a:r>
              <a:rPr lang="th-TH" dirty="0" smtClean="0"/>
              <a:t>สนธิสัญญา</a:t>
            </a:r>
            <a:r>
              <a:rPr lang="th-TH" dirty="0"/>
              <a:t>มาร์ราเคช </a:t>
            </a:r>
            <a:r>
              <a:rPr lang="th-TH" dirty="0" smtClean="0"/>
              <a:t>(2013)</a:t>
            </a:r>
          </a:p>
          <a:p>
            <a:r>
              <a:rPr lang="th-TH" dirty="0" smtClean="0"/>
              <a:t>กรณีศึกษา</a:t>
            </a:r>
            <a:endParaRPr lang="th-TH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236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สิทธิข้างเคียง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h-TH" dirty="0" smtClean="0"/>
              <a:t>สิทธิข้างเคียง เป็นสิทธิ ที่แยกออกจากลิขสิทธิ์ เป็นสิทธิที่ม</a:t>
            </a:r>
            <a:r>
              <a:rPr lang="th-TH" dirty="0"/>
              <a:t>อบให้แก่</a:t>
            </a:r>
            <a:r>
              <a:rPr lang="th-TH" dirty="0" smtClean="0"/>
              <a:t>บุคคล หรือหน่วยงาน ที่ช่วยทำผลงานให้เกิดขึ้นต่อ</a:t>
            </a:r>
            <a:r>
              <a:rPr lang="th-TH" dirty="0"/>
              <a:t>สาธารณชน ผู้ที่ได้รับผลประโยชน์จาก</a:t>
            </a:r>
            <a:r>
              <a:rPr lang="th-TH" dirty="0" smtClean="0"/>
              <a:t>สิทธิ</a:t>
            </a:r>
            <a:r>
              <a:rPr lang="th-TH" dirty="0" smtClean="0"/>
              <a:t>ข้างเคียงมักจะ</a:t>
            </a:r>
            <a:r>
              <a:rPr lang="th-TH" dirty="0" smtClean="0"/>
              <a:t>เป็น นักแสดง ผู้ผลิตสิ่งบันทึกเสียง </a:t>
            </a:r>
            <a:r>
              <a:rPr lang="th-TH" dirty="0" smtClean="0"/>
              <a:t>และ องค์กร</a:t>
            </a:r>
            <a:r>
              <a:rPr lang="th-TH" dirty="0" smtClean="0"/>
              <a:t>แพร่ภาพและเสียง</a:t>
            </a:r>
            <a:endParaRPr lang="th-TH" dirty="0"/>
          </a:p>
          <a:p>
            <a:r>
              <a:rPr lang="th-TH" dirty="0"/>
              <a:t>ข้อกำหนดนี้ยังสามารถอ้างถึงสิทธิที่มอบ</a:t>
            </a:r>
            <a:r>
              <a:rPr lang="th-TH" dirty="0" smtClean="0"/>
              <a:t>ให้แก่ บุคคล หรือหน่วยงาน ที่ผลิตผลงาน ซึ่งไม่เข้าข่ายว่า</a:t>
            </a:r>
            <a:r>
              <a:rPr lang="th-TH" dirty="0"/>
              <a:t>เป็นงานภายใต้ระบบลิขสิทธิ์ของบาง</a:t>
            </a:r>
            <a:r>
              <a:rPr lang="th-TH" dirty="0" smtClean="0"/>
              <a:t>ประเทศ แต่มี</a:t>
            </a:r>
            <a:r>
              <a:rPr lang="th-TH" dirty="0"/>
              <a:t>ความคิด</a:t>
            </a:r>
            <a:r>
              <a:rPr lang="th-TH" dirty="0" smtClean="0"/>
              <a:t>สร้างสรรค์ หรือ ทักษะ และ เทคนิค เพียงพอ </a:t>
            </a:r>
            <a:r>
              <a:rPr lang="th-TH" dirty="0" smtClean="0"/>
              <a:t>เหมาะสม</a:t>
            </a:r>
            <a:r>
              <a:rPr lang="th-TH" dirty="0" smtClean="0"/>
              <a:t>ที่จะได้รับสิทธิ์ เช่นเดียวกับ ลิขสิทธิ์</a:t>
            </a:r>
            <a:endParaRPr lang="th-TH" dirty="0"/>
          </a:p>
          <a:p>
            <a:r>
              <a:rPr lang="th-TH" dirty="0"/>
              <a:t>กฎหมายบางฉบับระบุไว้อย่างชัดเจน</a:t>
            </a:r>
            <a:r>
              <a:rPr lang="th-TH" dirty="0" smtClean="0"/>
              <a:t>ว่า การ</a:t>
            </a:r>
            <a:r>
              <a:rPr lang="th-TH" dirty="0"/>
              <a:t>ใช้</a:t>
            </a:r>
            <a:r>
              <a:rPr lang="th-TH" dirty="0" smtClean="0"/>
              <a:t>สิทธิข้างเคียงไม่ควรมี</a:t>
            </a:r>
            <a:r>
              <a:rPr lang="th-TH" dirty="0"/>
              <a:t>ผลกระทบ</a:t>
            </a:r>
            <a:r>
              <a:rPr lang="th-TH" dirty="0" smtClean="0"/>
              <a:t>ใดๆ </a:t>
            </a:r>
            <a:r>
              <a:rPr lang="th-TH" dirty="0"/>
              <a:t>ต่อการคุ้มครองลิขสิทธิ์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7445" y="5812546"/>
            <a:ext cx="6504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https://www.wipo.int/edocs/pubdocs/en/wipo_pub_909_2016.pdf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51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สิทธิข้างเคียง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h-TH" dirty="0" smtClean="0"/>
              <a:t>สิทธิ์ข้างเคียงปกป้อง</a:t>
            </a:r>
            <a:r>
              <a:rPr lang="th-TH" dirty="0"/>
              <a:t>ผลประโยชน์ตามกฎหมายของ</a:t>
            </a:r>
            <a:r>
              <a:rPr lang="th-TH" dirty="0" smtClean="0"/>
              <a:t>บุคคล และ/หรือ องค์กร ที่</a:t>
            </a:r>
            <a:r>
              <a:rPr lang="th-TH" dirty="0"/>
              <a:t>มีส่วนร่วม</a:t>
            </a:r>
            <a:r>
              <a:rPr lang="th-TH" dirty="0" smtClean="0"/>
              <a:t>ใน :</a:t>
            </a:r>
            <a:endParaRPr lang="th-TH" dirty="0"/>
          </a:p>
          <a:p>
            <a:pPr lvl="1"/>
            <a:r>
              <a:rPr lang="th-TH" dirty="0" smtClean="0"/>
              <a:t>การ</a:t>
            </a:r>
            <a:r>
              <a:rPr lang="th-TH" dirty="0"/>
              <a:t>เผยแพร่ผลงานต่อ</a:t>
            </a:r>
            <a:r>
              <a:rPr lang="th-TH" dirty="0" smtClean="0"/>
              <a:t>สาธารณะ</a:t>
            </a:r>
            <a:endParaRPr lang="th-TH" dirty="0"/>
          </a:p>
          <a:p>
            <a:pPr lvl="1"/>
            <a:r>
              <a:rPr lang="th-TH" dirty="0"/>
              <a:t>ผลิต</a:t>
            </a:r>
            <a:r>
              <a:rPr lang="th-TH" dirty="0" smtClean="0"/>
              <a:t>เนื้อหา ที่มีคุณสมบัติไม่พอที่เรียกว่า </a:t>
            </a:r>
            <a:r>
              <a:rPr lang="th-TH" dirty="0"/>
              <a:t>"งาน" </a:t>
            </a:r>
            <a:r>
              <a:rPr lang="th-TH" dirty="0" smtClean="0"/>
              <a:t>แต่แสดงให้เห็นถึง ความคิดสร้างสรรค์ หรือ</a:t>
            </a:r>
            <a:r>
              <a:rPr lang="th-TH" dirty="0"/>
              <a:t>ทักษะทาง</a:t>
            </a:r>
            <a:r>
              <a:rPr lang="th-TH" dirty="0" smtClean="0"/>
              <a:t>เทคนิค และ ใช้ทักษะที่</a:t>
            </a:r>
            <a:r>
              <a:rPr lang="th-TH" dirty="0"/>
              <a:t>เพียงพอที่จะแสดงให้</a:t>
            </a:r>
            <a:r>
              <a:rPr lang="th-TH" dirty="0" smtClean="0"/>
              <a:t>เห็น รับรู้ได้ ของสิทธิเหมือนผลงานลิขสิทธิ์</a:t>
            </a:r>
            <a:endParaRPr lang="th-TH" dirty="0"/>
          </a:p>
          <a:p>
            <a:r>
              <a:rPr lang="th-TH" dirty="0" smtClean="0"/>
              <a:t>สิทธิ์ข้างเคียงมองสิทธิประโยชน์ให้กับ 3 กลุ่มคือ</a:t>
            </a:r>
          </a:p>
          <a:p>
            <a:pPr lvl="1"/>
            <a:r>
              <a:rPr lang="th-TH" dirty="0" smtClean="0"/>
              <a:t>ศิลปิน </a:t>
            </a:r>
            <a:r>
              <a:rPr lang="th-TH" dirty="0" smtClean="0"/>
              <a:t>ที่ทำการแสดง</a:t>
            </a:r>
            <a:endParaRPr lang="th-TH" dirty="0"/>
          </a:p>
          <a:p>
            <a:pPr lvl="1"/>
            <a:r>
              <a:rPr lang="th-TH" dirty="0" smtClean="0"/>
              <a:t>ผู้ผลิตสิ่งบันทึกเสียง</a:t>
            </a:r>
            <a:endParaRPr lang="en-US" dirty="0"/>
          </a:p>
          <a:p>
            <a:pPr lvl="1"/>
            <a:r>
              <a:rPr lang="th-TH" dirty="0" smtClean="0"/>
              <a:t>องค์กรแพร่ภาพและเสียง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7445" y="5812546"/>
            <a:ext cx="9353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https://www.wipo.int/edocs/mdocs/mdocs/en/wipo_reg_cr_sin_15/wipo_reg_cr_sin_15_t_1.pdf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05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สิทธิข้างเคียง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ศิลปิน ที่ทำการแสดง</a:t>
            </a:r>
            <a:endParaRPr lang="en-US" dirty="0" smtClean="0"/>
          </a:p>
          <a:p>
            <a:pPr lvl="1"/>
            <a:r>
              <a:rPr lang="th-TH" dirty="0" smtClean="0"/>
              <a:t>นักแสดง นักร้อง </a:t>
            </a:r>
            <a:r>
              <a:rPr lang="th-TH" dirty="0"/>
              <a:t>นัก</a:t>
            </a:r>
            <a:r>
              <a:rPr lang="th-TH" dirty="0" smtClean="0"/>
              <a:t>ดนตรี</a:t>
            </a:r>
            <a:r>
              <a:rPr lang="th-TH" dirty="0"/>
              <a:t> </a:t>
            </a:r>
            <a:r>
              <a:rPr lang="th-TH" dirty="0" smtClean="0"/>
              <a:t>นักเต้น</a:t>
            </a:r>
            <a:r>
              <a:rPr lang="th-TH" dirty="0"/>
              <a:t> </a:t>
            </a:r>
            <a:r>
              <a:rPr lang="th-TH" dirty="0" smtClean="0"/>
              <a:t>และ</a:t>
            </a:r>
            <a:r>
              <a:rPr lang="th-TH" dirty="0"/>
              <a:t>บุคคลอื่น ๆ ที่</a:t>
            </a:r>
            <a:r>
              <a:rPr lang="th-TH" dirty="0" smtClean="0"/>
              <a:t>ทำหน้าที่ ร้อง แถลงการณ์ กล่าวสุนทรพจน์</a:t>
            </a:r>
            <a:r>
              <a:rPr lang="th-TH" dirty="0"/>
              <a:t> </a:t>
            </a:r>
            <a:r>
              <a:rPr lang="th-TH" dirty="0" smtClean="0"/>
              <a:t>ล่าม หรือ การแสดงวรรณกรรม หรือแสดงงานศิลปะ หรือ การแสดงออกถึงคติชน (</a:t>
            </a:r>
            <a:r>
              <a:rPr lang="en-US" dirty="0" smtClean="0"/>
              <a:t>Folklore</a:t>
            </a:r>
            <a:r>
              <a:rPr lang="th-TH" dirty="0" smtClean="0"/>
              <a:t>)</a:t>
            </a:r>
            <a:endParaRPr lang="th-TH" dirty="0" smtClean="0"/>
          </a:p>
        </p:txBody>
      </p:sp>
      <p:sp>
        <p:nvSpPr>
          <p:cNvPr id="4" name="Rectangle 3"/>
          <p:cNvSpPr/>
          <p:nvPr/>
        </p:nvSpPr>
        <p:spPr>
          <a:xfrm>
            <a:off x="757445" y="5812546"/>
            <a:ext cx="9353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https://www.wipo.int/edocs/mdocs/mdocs/en/wipo_reg_cr_sin_15/wipo_reg_cr_sin_15_t_1.pdf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378" y="3324637"/>
            <a:ext cx="3374174" cy="22494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82378" y="5562935"/>
            <a:ext cx="3374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Picture from </a:t>
            </a:r>
            <a:r>
              <a:rPr lang="en-US" sz="1400" dirty="0" smtClean="0">
                <a:hlinkClick r:id="rId4"/>
              </a:rPr>
              <a:t>broadway.showtickets.com</a:t>
            </a:r>
            <a:endParaRPr lang="th-TH" sz="1400" dirty="0"/>
          </a:p>
        </p:txBody>
      </p:sp>
    </p:spTree>
    <p:extLst>
      <p:ext uri="{BB962C8B-B14F-4D97-AF65-F5344CB8AC3E}">
        <p14:creationId xmlns:p14="http://schemas.microsoft.com/office/powerpoint/2010/main" val="121498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สิทธิข้างเคียง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813" y="1693703"/>
            <a:ext cx="8075777" cy="4303509"/>
          </a:xfrm>
        </p:spPr>
        <p:txBody>
          <a:bodyPr>
            <a:normAutofit/>
          </a:bodyPr>
          <a:lstStyle/>
          <a:p>
            <a:r>
              <a:rPr lang="th-TH" dirty="0" smtClean="0"/>
              <a:t>ทำไม</a:t>
            </a:r>
            <a:r>
              <a:rPr lang="th-TH" dirty="0" smtClean="0"/>
              <a:t>ถึง องค์กรแพร่ภาพและเสียง</a:t>
            </a:r>
            <a:endParaRPr lang="th-TH" dirty="0"/>
          </a:p>
          <a:p>
            <a:pPr lvl="1"/>
            <a:r>
              <a:rPr lang="th-TH" dirty="0" smtClean="0"/>
              <a:t>สิทธิ ของการ</a:t>
            </a:r>
            <a:r>
              <a:rPr lang="th-TH" dirty="0"/>
              <a:t>ออกอากาศของ</a:t>
            </a:r>
            <a:r>
              <a:rPr lang="th-TH" dirty="0" smtClean="0"/>
              <a:t>องค์กร  ได้รับ</a:t>
            </a:r>
            <a:r>
              <a:rPr lang="th-TH" dirty="0"/>
              <a:t>การยอมรับ</a:t>
            </a:r>
            <a:r>
              <a:rPr lang="th-TH" dirty="0" smtClean="0"/>
              <a:t>เพราะการเผยแพร่เนื้อหาสู่สาธารณะมีความจำเป็นต้องใช้ เงิน และ ทรัพยากรณ์ในองค์กรของพวกเขา และยังได้รับการคุ้มครองจากกฎหมาย</a:t>
            </a:r>
            <a:r>
              <a:rPr lang="th-TH" dirty="0"/>
              <a:t>ใน</a:t>
            </a:r>
            <a:r>
              <a:rPr lang="th-TH" dirty="0" smtClean="0"/>
              <a:t>การป้องกันการ</a:t>
            </a:r>
            <a:r>
              <a:rPr lang="th-TH" dirty="0"/>
              <a:t>ส่ง</a:t>
            </a:r>
            <a:r>
              <a:rPr lang="th-TH" dirty="0" smtClean="0"/>
              <a:t>สัญญาณที่พวกเขาเผยแพร่ซ้ำ จากองค์กรอื่น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7445" y="5812546"/>
            <a:ext cx="9353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https://www.wipo.int/edocs/mdocs/mdocs/en/wipo_reg_cr_sin_15/wipo_reg_cr_sin_15_t_1.pdf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1591" y="1693703"/>
            <a:ext cx="3118624" cy="192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51591" y="3599237"/>
            <a:ext cx="3118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Picture </a:t>
            </a:r>
            <a:r>
              <a:rPr lang="en-US" sz="1400" dirty="0"/>
              <a:t>from </a:t>
            </a:r>
            <a:r>
              <a:rPr lang="en-US" sz="1400" dirty="0">
                <a:hlinkClick r:id="rId4"/>
              </a:rPr>
              <a:t>bloomberg.com</a:t>
            </a:r>
            <a:endParaRPr lang="th-TH" sz="1400" dirty="0"/>
          </a:p>
        </p:txBody>
      </p:sp>
    </p:spTree>
    <p:extLst>
      <p:ext uri="{BB962C8B-B14F-4D97-AF65-F5344CB8AC3E}">
        <p14:creationId xmlns:p14="http://schemas.microsoft.com/office/powerpoint/2010/main" val="381229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สิทธิข้างเคียง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814" y="1693703"/>
            <a:ext cx="7280299" cy="4303509"/>
          </a:xfrm>
        </p:spPr>
        <p:txBody>
          <a:bodyPr>
            <a:normAutofit/>
          </a:bodyPr>
          <a:lstStyle/>
          <a:p>
            <a:r>
              <a:rPr lang="th-TH" dirty="0" smtClean="0"/>
              <a:t>ทำไมถึง ผู้ผลิตสิ่งบันทึกเสียง</a:t>
            </a:r>
            <a:endParaRPr lang="th-TH" dirty="0"/>
          </a:p>
          <a:p>
            <a:pPr lvl="1"/>
            <a:r>
              <a:rPr lang="th-TH" dirty="0"/>
              <a:t>สิทธิของ</a:t>
            </a:r>
            <a:r>
              <a:rPr lang="th-TH" dirty="0" smtClean="0"/>
              <a:t>ผู้ผลิตสิ่งบันทึกเสียง นั้นได้</a:t>
            </a:r>
            <a:r>
              <a:rPr lang="th-TH" dirty="0"/>
              <a:t>รับการ</a:t>
            </a:r>
            <a:r>
              <a:rPr lang="th-TH" dirty="0" smtClean="0"/>
              <a:t>ยอมรับด้วยเหตุผลเช่นเดียวกับองค์กรแพร่ภาพและเสียง ด้วยเหตุผลของการใช้เงิน และทรัพยากรณ์ขององค์กร ในสร้าง</a:t>
            </a:r>
            <a:r>
              <a:rPr lang="th-TH" dirty="0"/>
              <a:t>เสียงที่บันทึกไว้ต่อสาธารณะในรูปแบบ</a:t>
            </a:r>
            <a:r>
              <a:rPr lang="th-TH" dirty="0" smtClean="0"/>
              <a:t>ของ สิ่งบันทึกเสียงในเชิงพาณิชย์ และ</a:t>
            </a:r>
            <a:r>
              <a:rPr lang="th-TH" dirty="0"/>
              <a:t>เนื่องจากผลประโยชน์ที่ถูกต้องตามกฎหมายของพวกเขาใน</a:t>
            </a:r>
            <a:r>
              <a:rPr lang="th-TH" dirty="0" smtClean="0"/>
              <a:t>การคุ้มครองต่อผู้ใช้ที่ไม่มีสิทธิ์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757445" y="5812546"/>
            <a:ext cx="9353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https://www.wipo.int/edocs/mdocs/mdocs/en/wipo_reg_cr_sin_15/wipo_reg_cr_sin_15_t_1.pdf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6115" y="1693703"/>
            <a:ext cx="3949213" cy="26441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56114" y="4337824"/>
            <a:ext cx="3949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Picture </a:t>
            </a:r>
            <a:r>
              <a:rPr lang="en-US" sz="1400" dirty="0"/>
              <a:t>from </a:t>
            </a:r>
            <a:r>
              <a:rPr lang="en-US" sz="1400" dirty="0">
                <a:hlinkClick r:id="rId4"/>
              </a:rPr>
              <a:t>wikipedia.org</a:t>
            </a:r>
            <a:endParaRPr lang="th-TH" sz="1400" dirty="0"/>
          </a:p>
        </p:txBody>
      </p:sp>
    </p:spTree>
    <p:extLst>
      <p:ext uri="{BB962C8B-B14F-4D97-AF65-F5344CB8AC3E}">
        <p14:creationId xmlns:p14="http://schemas.microsoft.com/office/powerpoint/2010/main" val="51624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2400" dirty="0"/>
              <a:t>อนุสัญญากรุงโรม เพื่อคุ้มครองนักแสดง ผู้ผลิตสิ่งบันทึกเสียง</a:t>
            </a:r>
            <a:r>
              <a:rPr lang="en-US" sz="2400" dirty="0"/>
              <a:t> </a:t>
            </a:r>
            <a:r>
              <a:rPr lang="th-TH" sz="2400" dirty="0"/>
              <a:t>และองค์กรกระจายเสียง (1961)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h-TH" dirty="0" smtClean="0"/>
              <a:t>ผลประโยชน์ที่ได้รับ</a:t>
            </a:r>
            <a:endParaRPr lang="th-TH" dirty="0"/>
          </a:p>
          <a:p>
            <a:pPr lvl="1"/>
            <a:r>
              <a:rPr lang="th-TH" dirty="0" smtClean="0"/>
              <a:t>ผู้แสดงงานวร</a:t>
            </a:r>
            <a:r>
              <a:rPr lang="th-TH" dirty="0"/>
              <a:t>รณกรรมและศิลปะ</a:t>
            </a:r>
            <a:r>
              <a:rPr lang="th-TH" dirty="0" smtClean="0"/>
              <a:t>: “นักแสดง นักร้อง นักดนตรี นักเต้น </a:t>
            </a:r>
            <a:r>
              <a:rPr lang="th-TH" dirty="0"/>
              <a:t>และบุคคลอื่น ๆ ที่ทำ</a:t>
            </a:r>
            <a:r>
              <a:rPr lang="th-TH" dirty="0" smtClean="0"/>
              <a:t>หน้าที่</a:t>
            </a:r>
            <a:r>
              <a:rPr lang="th-TH" dirty="0"/>
              <a:t> </a:t>
            </a:r>
            <a:r>
              <a:rPr lang="th-TH" dirty="0" smtClean="0"/>
              <a:t>ร้องเพลง แถลงการณ์ กล่าวสุนทรพจน์ </a:t>
            </a:r>
            <a:r>
              <a:rPr lang="th-TH" dirty="0"/>
              <a:t>หรือ การแสดงวรรณกรรม หรือแสดง</a:t>
            </a:r>
            <a:r>
              <a:rPr lang="th-TH" dirty="0" smtClean="0"/>
              <a:t>งานศิลปะ</a:t>
            </a:r>
            <a:r>
              <a:rPr lang="en-US" dirty="0" smtClean="0"/>
              <a:t>”</a:t>
            </a:r>
            <a:endParaRPr lang="th-TH" dirty="0"/>
          </a:p>
          <a:p>
            <a:pPr lvl="1"/>
            <a:r>
              <a:rPr lang="th-TH" dirty="0" smtClean="0"/>
              <a:t>ผู้ผลิตสิ่งบันทึกเสียง </a:t>
            </a:r>
            <a:r>
              <a:rPr lang="en-US" dirty="0" smtClean="0"/>
              <a:t>: “ </a:t>
            </a:r>
            <a:r>
              <a:rPr lang="th-TH" dirty="0"/>
              <a:t>บุคคลหรือนิติ</a:t>
            </a:r>
            <a:r>
              <a:rPr lang="th-TH" dirty="0" smtClean="0"/>
              <a:t>บุคคล ผู้ซึ่ง เป็นคนแรก</a:t>
            </a:r>
            <a:r>
              <a:rPr lang="th-TH" dirty="0"/>
              <a:t>แก้ไขเสียง</a:t>
            </a:r>
            <a:r>
              <a:rPr lang="th-TH" dirty="0" smtClean="0"/>
              <a:t>ของการแสดง หรือ</a:t>
            </a:r>
            <a:r>
              <a:rPr lang="th-TH" dirty="0"/>
              <a:t>เสียงอื่น </a:t>
            </a:r>
            <a:r>
              <a:rPr lang="th-TH" dirty="0" smtClean="0"/>
              <a:t>ๆ” </a:t>
            </a:r>
          </a:p>
          <a:p>
            <a:pPr lvl="1"/>
            <a:r>
              <a:rPr lang="th-TH" dirty="0" smtClean="0"/>
              <a:t>องค์กรแพร่ภาพและเสียง: </a:t>
            </a:r>
            <a:r>
              <a:rPr lang="en-US" dirty="0" smtClean="0"/>
              <a:t> </a:t>
            </a:r>
            <a:r>
              <a:rPr lang="th-TH" dirty="0" smtClean="0"/>
              <a:t>ยังมีความชัดเจนน้อย</a:t>
            </a:r>
            <a:endParaRPr lang="th-TH" dirty="0"/>
          </a:p>
          <a:p>
            <a:r>
              <a:rPr lang="th-TH" dirty="0"/>
              <a:t>ระบุสิทธิ</a:t>
            </a:r>
          </a:p>
          <a:p>
            <a:pPr lvl="1"/>
            <a:r>
              <a:rPr lang="th-TH" dirty="0" smtClean="0"/>
              <a:t>สิทธิ์ข้างเคียงของงานลิขสิทธิ์ ; ศิลปินที่ทำการแสดง ในการแสดงนั้น ผู้สร้างสิ่งบันทึกเสียง ที่ทำการบันทึกเสียงนั้น และ ผู้แพร่ภาพและเสียงของรายการทีวีและวิทยุนั้น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00538" y="5997212"/>
            <a:ext cx="101114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https://www.wipo.int/edocs/mdocs/mdocs/en/wipo_reg_cr_sin_15/wipo_reg_cr_sin_15_t_1.pdf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06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2400" dirty="0"/>
              <a:t>อนุสัญญากรุงโรม เพื่อคุ้มครองนักแสดง ผู้ผลิตสิ่งบันทึกเสียง</a:t>
            </a:r>
            <a:r>
              <a:rPr lang="en-US" sz="2400" dirty="0"/>
              <a:t> </a:t>
            </a:r>
            <a:r>
              <a:rPr lang="th-TH" sz="2400" dirty="0"/>
              <a:t>และองค์กรกระจายเสียง (1961)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บทบัญญัติ</a:t>
            </a:r>
            <a:r>
              <a:rPr lang="th-TH" dirty="0"/>
              <a:t>ที่สำคัญ</a:t>
            </a:r>
          </a:p>
          <a:p>
            <a:pPr marL="457200" lvl="1" indent="0">
              <a:buNone/>
            </a:pPr>
            <a:r>
              <a:rPr lang="th-TH" dirty="0" smtClean="0"/>
              <a:t>“การคุ้มครองขั้นต่ำ” หมายถึง ความ</a:t>
            </a:r>
            <a:r>
              <a:rPr lang="th-TH" dirty="0"/>
              <a:t>เป็นไปได้ในการป้องกัน</a:t>
            </a:r>
          </a:p>
          <a:p>
            <a:pPr marL="1028700" lvl="1" indent="-571500">
              <a:buFont typeface="+mj-lt"/>
              <a:buAutoNum type="romanUcPeriod"/>
            </a:pPr>
            <a:r>
              <a:rPr lang="th-TH" dirty="0" smtClean="0"/>
              <a:t>การบันทึก การแสดงที่ยังไม่ได้บันทึกไว้</a:t>
            </a:r>
          </a:p>
          <a:p>
            <a:pPr marL="1028700" lvl="1" indent="-571500">
              <a:buFont typeface="+mj-lt"/>
              <a:buAutoNum type="romanUcPeriod"/>
            </a:pPr>
            <a:r>
              <a:rPr lang="th-TH" dirty="0" smtClean="0"/>
              <a:t>การ</a:t>
            </a:r>
            <a:r>
              <a:rPr lang="th-TH" dirty="0"/>
              <a:t>แพร่</a:t>
            </a:r>
            <a:r>
              <a:rPr lang="th-TH" dirty="0" smtClean="0"/>
              <a:t>ภาพและสียง หรือ</a:t>
            </a:r>
            <a:r>
              <a:rPr lang="th-TH" dirty="0"/>
              <a:t>การสื่อสารสู่</a:t>
            </a:r>
            <a:r>
              <a:rPr lang="th-TH" dirty="0" smtClean="0"/>
              <a:t>สาธารณชน ของการ</a:t>
            </a:r>
            <a:r>
              <a:rPr lang="th-TH" dirty="0"/>
              <a:t>แสดง</a:t>
            </a:r>
            <a:r>
              <a:rPr lang="th-TH" dirty="0" smtClean="0"/>
              <a:t>ที่ยังไม่ได้บันทึกไว้</a:t>
            </a:r>
            <a:endParaRPr lang="th-TH" dirty="0"/>
          </a:p>
          <a:p>
            <a:pPr marL="1028700" lvl="1" indent="-571500">
              <a:buFont typeface="+mj-lt"/>
              <a:buAutoNum type="romanUcPeriod"/>
            </a:pPr>
            <a:r>
              <a:rPr lang="th-TH" dirty="0" smtClean="0"/>
              <a:t>การสร้างใหม่อีกครั้ง ของงานที่ไม่อนุญาตให้มีการบันทึกการแสดง</a:t>
            </a:r>
            <a:endParaRPr lang="th-TH" dirty="0"/>
          </a:p>
          <a:p>
            <a:pPr marL="1028700" lvl="1" indent="-571500">
              <a:buFont typeface="+mj-lt"/>
              <a:buAutoNum type="romanUcPeriod"/>
            </a:pPr>
            <a:r>
              <a:rPr lang="th-TH" dirty="0" smtClean="0"/>
              <a:t>การสร้างใหม่อีกครั้ง ของงานที่มีการบันทึกการแสดง ถ้าการสร้างใหม่มีวัตถุประสงค์แตกต่าง</a:t>
            </a:r>
            <a:r>
              <a:rPr lang="th-TH" dirty="0"/>
              <a:t>จากที่นักแสดงให้ความยินยอม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00538" y="5997212"/>
            <a:ext cx="101114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https://www.wipo.int/edocs/mdocs/mdocs/en/wipo_reg_cr_sin_15/wipo_reg_cr_sin_15_t_1.pdf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82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MSIE 4.0 (Workpackage Slide Master)</Template>
  <TotalTime>2344</TotalTime>
  <Words>1404</Words>
  <Application>Microsoft Office PowerPoint</Application>
  <PresentationFormat>Widescreen</PresentationFormat>
  <Paragraphs>104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Cordia New</vt:lpstr>
      <vt:lpstr>Office Theme</vt:lpstr>
      <vt:lpstr>Document</vt:lpstr>
      <vt:lpstr>Module 3: ทรัพย์สินทางปัญญา</vt:lpstr>
      <vt:lpstr>Content</vt:lpstr>
      <vt:lpstr>สิทธิข้างเคียง</vt:lpstr>
      <vt:lpstr>สิทธิข้างเคียง</vt:lpstr>
      <vt:lpstr>สิทธิข้างเคียง</vt:lpstr>
      <vt:lpstr>สิทธิข้างเคียง</vt:lpstr>
      <vt:lpstr>สิทธิข้างเคียง</vt:lpstr>
      <vt:lpstr>อนุสัญญากรุงโรม เพื่อคุ้มครองนักแสดง ผู้ผลิตสิ่งบันทึกเสียง และองค์กรกระจายเสียง (1961)</vt:lpstr>
      <vt:lpstr>อนุสัญญากรุงโรม เพื่อคุ้มครองนักแสดง ผู้ผลิตสิ่งบันทึกเสียง และองค์กรกระจายเสียง (1961)</vt:lpstr>
      <vt:lpstr>อนุสัญญากรุงโรม เพื่อคุ้มครองนักแสดง ผู้ผลิตสิ่งบันทึกเสียง และองค์กรกระจายเสียง (1961)</vt:lpstr>
      <vt:lpstr>สนธิสัญญาลิขสิทธิ์ WIPO (1996)</vt:lpstr>
      <vt:lpstr>สนธิสัญญา WIPO การแสดงและสิ่งบันทึกเสียง (1996)</vt:lpstr>
      <vt:lpstr>สนธิสัญญา WIPO การแสดงและสิ่งบันทึกเสียง (1996)</vt:lpstr>
      <vt:lpstr>สนธิสัญญาปักกิ่งเรื่อง การแสดงโสตทัศน์ (2012)</vt:lpstr>
      <vt:lpstr>สนธิสัญญามาร์ราเคช (2013)</vt:lpstr>
      <vt:lpstr>สมาชิกของสนธิสัญญาต่าง ๆ</vt:lpstr>
      <vt:lpstr>กรณีศึกษา #1  Related rights in sport events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ชวินทร มัยยะภักดี</dc:creator>
  <cp:lastModifiedBy>naritsak tuntitippawan</cp:lastModifiedBy>
  <cp:revision>92</cp:revision>
  <dcterms:created xsi:type="dcterms:W3CDTF">2019-12-05T13:38:53Z</dcterms:created>
  <dcterms:modified xsi:type="dcterms:W3CDTF">2020-05-09T18:29:59Z</dcterms:modified>
</cp:coreProperties>
</file>