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14" r:id="rId3"/>
    <p:sldId id="261" r:id="rId4"/>
    <p:sldId id="262" r:id="rId5"/>
    <p:sldId id="263" r:id="rId6"/>
    <p:sldId id="271" r:id="rId7"/>
    <p:sldId id="272" r:id="rId8"/>
    <p:sldId id="273" r:id="rId9"/>
    <p:sldId id="307" r:id="rId10"/>
    <p:sldId id="308" r:id="rId11"/>
    <p:sldId id="309" r:id="rId12"/>
    <p:sldId id="310" r:id="rId13"/>
    <p:sldId id="274" r:id="rId14"/>
    <p:sldId id="275" r:id="rId15"/>
    <p:sldId id="300" r:id="rId16"/>
    <p:sldId id="276" r:id="rId17"/>
    <p:sldId id="264" r:id="rId18"/>
    <p:sldId id="323" r:id="rId19"/>
    <p:sldId id="278" r:id="rId20"/>
    <p:sldId id="324" r:id="rId21"/>
    <p:sldId id="280" r:id="rId22"/>
    <p:sldId id="281" r:id="rId23"/>
    <p:sldId id="282" r:id="rId24"/>
    <p:sldId id="301" r:id="rId25"/>
    <p:sldId id="284" r:id="rId26"/>
    <p:sldId id="303" r:id="rId27"/>
    <p:sldId id="287" r:id="rId28"/>
    <p:sldId id="288" r:id="rId29"/>
    <p:sldId id="325" r:id="rId30"/>
    <p:sldId id="290" r:id="rId31"/>
    <p:sldId id="291" r:id="rId32"/>
    <p:sldId id="305" r:id="rId33"/>
    <p:sldId id="315" r:id="rId34"/>
    <p:sldId id="316" r:id="rId35"/>
    <p:sldId id="317" r:id="rId36"/>
    <p:sldId id="311" r:id="rId37"/>
    <p:sldId id="312" r:id="rId38"/>
    <p:sldId id="313" r:id="rId39"/>
    <p:sldId id="327" r:id="rId40"/>
    <p:sldId id="259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41" autoAdjust="0"/>
    <p:restoredTop sz="94660"/>
  </p:normalViewPr>
  <p:slideViewPr>
    <p:cSldViewPr snapToGrid="0">
      <p:cViewPr varScale="1">
        <p:scale>
          <a:sx n="68" d="100"/>
          <a:sy n="68" d="100"/>
        </p:scale>
        <p:origin x="38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=""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=""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=""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=""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=""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=""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=""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=""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=""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=""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=""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=""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=""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=""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=""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=""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=""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3023111" y="2448211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=""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po.int/copyright/en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po.int/copyright/en/" TargetMode="External"/><Relationship Id="rId2" Type="http://schemas.openxmlformats.org/officeDocument/2006/relationships/hyperlink" Target="https://www.wipo.int/treaties/en/ip/berne/trtdocs_wo001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ipolex.wipo.int/en/main/legislation" TargetMode="External"/><Relationship Id="rId2" Type="http://schemas.openxmlformats.org/officeDocument/2006/relationships/hyperlink" Target="https://www.wipo.int/directory/en/urls.js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ipo.int/copyright/en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po.int/copyright/en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po.int/treaties/en/ip/berne/trtdocs_wo001.html" TargetMode="External"/><Relationship Id="rId2" Type="http://schemas.openxmlformats.org/officeDocument/2006/relationships/hyperlink" Target="https://www.wipo.int/wipolex/en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ipo.int/copyright/en/" TargetMode="External"/><Relationship Id="rId4" Type="http://schemas.openxmlformats.org/officeDocument/2006/relationships/hyperlink" Target="https://www.wipo.int/directory/en/urls.jsp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library.osu.edu/document-registry/docs/587/stream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library.osu.edu/document-registry/docs/587/stream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library.osu.edu/document-registry/docs/587/stream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en.wikipedia.org/wiki/Sony_Corp._of_America_v._Universal_City_Studios,_Inc.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nsumerist.com/2014/01/17/on-this-day-in-1984-the-supreme-court-saved-the-vcr-from-certain-death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="" xmlns:a16="http://schemas.microsoft.com/office/drawing/2014/main" id="{1E8C3049-6B68-4E38-977A-C7B28A94B8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smtClean="0"/>
              <a:t>. </a:t>
            </a:r>
            <a:r>
              <a:rPr lang="th-TH" smtClean="0"/>
              <a:t>ลิขสิทธิ์ (</a:t>
            </a:r>
            <a:r>
              <a:rPr lang="en-US" smtClean="0"/>
              <a:t>Copyright</a:t>
            </a:r>
            <a:r>
              <a:rPr lang="th-TH" smtClean="0"/>
              <a:t>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1F629E85-12F5-4709-A520-65BCDED659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Module 3: </a:t>
            </a:r>
            <a:r>
              <a:rPr lang="th-TH" dirty="0" smtClean="0"/>
              <a:t>ทรัพย์สินทางปัญญา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 </a:t>
            </a:r>
            <a:r>
              <a:rPr lang="th-TH" dirty="0"/>
              <a:t>ประเด็นเกี่ยวกับกฎหมายลิขสิทธิ์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814" y="1482035"/>
            <a:ext cx="11229516" cy="4488175"/>
          </a:xfrm>
        </p:spPr>
        <p:txBody>
          <a:bodyPr>
            <a:normAutofit fontScale="92500" lnSpcReduction="10000"/>
          </a:bodyPr>
          <a:lstStyle/>
          <a:p>
            <a:r>
              <a:rPr lang="th-TH" b="1" dirty="0" smtClean="0"/>
              <a:t>ฐานข้อมูล</a:t>
            </a:r>
            <a:r>
              <a:rPr lang="th-TH" b="1" dirty="0"/>
              <a:t>อัตโนมัติ</a:t>
            </a:r>
          </a:p>
          <a:p>
            <a:pPr lvl="1"/>
            <a:r>
              <a:rPr lang="th-TH" dirty="0"/>
              <a:t>เนื้อหาของ</a:t>
            </a:r>
            <a:r>
              <a:rPr lang="th-TH" dirty="0" smtClean="0"/>
              <a:t>ข้อเท็จจริง ข้อมูล หรือข่าวสารอื่นๆ </a:t>
            </a:r>
            <a:r>
              <a:rPr lang="th-TH" dirty="0"/>
              <a:t>ที่รวบรวมไว้ในรูปแบบที่เป็นระเบียบเหมาะสมสำหรับใช้ใน</a:t>
            </a:r>
            <a:r>
              <a:rPr lang="th-TH" dirty="0" smtClean="0"/>
              <a:t>คอมพิวเตอร์ และ</a:t>
            </a:r>
            <a:r>
              <a:rPr lang="th-TH" dirty="0"/>
              <a:t>ประกอบด้วยหนึ่งไฟล์ขึ้นไป</a:t>
            </a:r>
          </a:p>
          <a:p>
            <a:pPr lvl="1"/>
            <a:r>
              <a:rPr lang="th-TH" dirty="0" smtClean="0"/>
              <a:t>ข้อมูลแผนที่ คดี</a:t>
            </a:r>
            <a:r>
              <a:rPr lang="th-TH" dirty="0"/>
              <a:t>ต่อต้านการผูกขาดของรัฐบาล</a:t>
            </a:r>
            <a:r>
              <a:rPr lang="th-TH" dirty="0" smtClean="0"/>
              <a:t>กลาง หรือ</a:t>
            </a:r>
            <a:r>
              <a:rPr lang="th-TH" dirty="0"/>
              <a:t>บทวิจารณ์</a:t>
            </a:r>
            <a:r>
              <a:rPr lang="th-TH" dirty="0" smtClean="0"/>
              <a:t>ภาพยนตร์ ที่ถูกรวบรวม</a:t>
            </a:r>
            <a:r>
              <a:rPr lang="th-TH" dirty="0"/>
              <a:t>ไว้ใน</a:t>
            </a:r>
            <a:r>
              <a:rPr lang="th-TH" dirty="0" smtClean="0"/>
              <a:t>ซีดีรอม เป็น</a:t>
            </a:r>
            <a:r>
              <a:rPr lang="th-TH" dirty="0"/>
              <a:t>ฐานข้อมูล</a:t>
            </a:r>
            <a:r>
              <a:rPr lang="th-TH" dirty="0" smtClean="0"/>
              <a:t>อัตโนมัติ ได้รับการคุ้มครอง เหมือนกับ</a:t>
            </a:r>
            <a:r>
              <a:rPr lang="th-TH" dirty="0"/>
              <a:t>งาน</a:t>
            </a:r>
            <a:r>
              <a:rPr lang="th-TH" dirty="0" smtClean="0"/>
              <a:t>วรรณกรรม ภายใต้</a:t>
            </a:r>
            <a:r>
              <a:rPr lang="th-TH" dirty="0"/>
              <a:t>กฎหมายลิขสิทธิ์</a:t>
            </a:r>
          </a:p>
          <a:p>
            <a:r>
              <a:rPr lang="th-TH" b="1" dirty="0"/>
              <a:t>งานออนไลน์</a:t>
            </a:r>
          </a:p>
          <a:p>
            <a:pPr lvl="1"/>
            <a:r>
              <a:rPr lang="th-TH" dirty="0"/>
              <a:t>งานที่ส่งผ่าน</a:t>
            </a:r>
            <a:r>
              <a:rPr lang="th-TH" dirty="0" smtClean="0"/>
              <a:t>ออนไลน์ และ</a:t>
            </a:r>
            <a:r>
              <a:rPr lang="th-TH" dirty="0"/>
              <a:t>เข้าถึงได้</a:t>
            </a:r>
            <a:r>
              <a:rPr lang="th-TH" dirty="0" smtClean="0"/>
              <a:t>ผ่านอินเตอร์เน็ต ได้รับ</a:t>
            </a:r>
            <a:r>
              <a:rPr lang="th-TH" dirty="0"/>
              <a:t>การคุ้มครองภายใต้กฎหมายลิขสิทธิ์</a:t>
            </a:r>
          </a:p>
          <a:p>
            <a:pPr lvl="1"/>
            <a:r>
              <a:rPr lang="th-TH" dirty="0"/>
              <a:t>เว็บไซต์ของ บริษัท ได้รับการ</a:t>
            </a:r>
            <a:r>
              <a:rPr lang="th-TH" dirty="0" smtClean="0"/>
              <a:t>คุ้มครองทั้งหมดภายใต้</a:t>
            </a:r>
            <a:r>
              <a:rPr lang="th-TH" dirty="0"/>
              <a:t>กฎหมายลิขสิทธิ์</a:t>
            </a:r>
          </a:p>
          <a:p>
            <a:pPr lvl="1"/>
            <a:r>
              <a:rPr lang="th-TH" dirty="0" smtClean="0"/>
              <a:t>ข้อความ งานศิลปะ เพลง สื่อที่เป็นภาพ</a:t>
            </a:r>
            <a:r>
              <a:rPr lang="th-TH" dirty="0"/>
              <a:t>และ</a:t>
            </a:r>
            <a:r>
              <a:rPr lang="th-TH" dirty="0" smtClean="0"/>
              <a:t>เสียง </a:t>
            </a:r>
            <a:r>
              <a:rPr lang="th-TH" dirty="0"/>
              <a:t>จดหมายข่าว</a:t>
            </a:r>
            <a:r>
              <a:rPr lang="th-TH" dirty="0" smtClean="0"/>
              <a:t>ออนไลน์ และ</a:t>
            </a:r>
            <a:r>
              <a:rPr lang="th-TH" dirty="0"/>
              <a:t>การบันทึกเสียง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814" y="5812546"/>
            <a:ext cx="940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dirty="0" smtClean="0">
                <a:solidFill>
                  <a:prstClr val="black"/>
                </a:solidFill>
                <a:latin typeface="Calibri" panose="020F0502020204030204"/>
              </a:rPr>
              <a:t>นำมาจาก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Protecting Your Company’s Intellectual Property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84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 </a:t>
            </a:r>
            <a:r>
              <a:rPr lang="th-TH" dirty="0"/>
              <a:t>ประเด็นเกี่ยวกับกฎหมายลิขสิทธิ์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666154"/>
          </a:xfrm>
        </p:spPr>
        <p:txBody>
          <a:bodyPr>
            <a:normAutofit/>
          </a:bodyPr>
          <a:lstStyle/>
          <a:p>
            <a:r>
              <a:rPr lang="th-TH" smtClean="0"/>
              <a:t>งาน</a:t>
            </a:r>
            <a:r>
              <a:rPr lang="th-TH" dirty="0"/>
              <a:t>มัลติมีเดีย</a:t>
            </a:r>
          </a:p>
          <a:p>
            <a:pPr lvl="1"/>
            <a:r>
              <a:rPr lang="th-TH" dirty="0"/>
              <a:t>งาน</a:t>
            </a:r>
            <a:r>
              <a:rPr lang="th-TH" dirty="0" smtClean="0"/>
              <a:t>มัลติมีเดีย ผสมผสาน</a:t>
            </a:r>
            <a:r>
              <a:rPr lang="th-TH" dirty="0"/>
              <a:t>การประพันธ์ในสื่อตั้งแต่สองสื่อขึ้นไป</a:t>
            </a:r>
          </a:p>
          <a:p>
            <a:pPr lvl="1"/>
            <a:r>
              <a:rPr lang="th-TH" dirty="0" smtClean="0"/>
              <a:t>ตัวอย่างเช่น งาน</a:t>
            </a:r>
            <a:r>
              <a:rPr lang="th-TH" dirty="0"/>
              <a:t>นำเสนอที่เป็น</a:t>
            </a:r>
            <a:r>
              <a:rPr lang="th-TH" dirty="0" smtClean="0"/>
              <a:t>ข้อความในรูปของสไลด์มา</a:t>
            </a:r>
            <a:r>
              <a:rPr lang="th-TH" dirty="0"/>
              <a:t>พร้อมกับงาน</a:t>
            </a:r>
            <a:r>
              <a:rPr lang="th-TH" dirty="0" smtClean="0"/>
              <a:t>ศิลปะหรือดนตรี ภาพถ่ายที่ประกอบเพลง หรือ</a:t>
            </a:r>
            <a:r>
              <a:rPr lang="th-TH" dirty="0"/>
              <a:t>เพลงอาจมาพร้อม</a:t>
            </a:r>
            <a:r>
              <a:rPr lang="th-TH" dirty="0" smtClean="0"/>
              <a:t>กับงานออกแบบท่า</a:t>
            </a:r>
            <a:r>
              <a:rPr lang="th-TH" dirty="0"/>
              <a:t>เต้น</a:t>
            </a:r>
          </a:p>
          <a:p>
            <a:r>
              <a:rPr lang="th-TH" dirty="0"/>
              <a:t>การส่งข้อมูลทางอินเทอร์เน็ต</a:t>
            </a:r>
          </a:p>
          <a:p>
            <a:r>
              <a:rPr lang="th-TH" dirty="0"/>
              <a:t>สำนักพิมพ์หนังสือ</a:t>
            </a:r>
          </a:p>
          <a:p>
            <a:r>
              <a:rPr lang="th-TH" dirty="0"/>
              <a:t>เพลงออนไลน์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814" y="5812546"/>
            <a:ext cx="940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นำมาจาก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Protecting Your Company’s Intellectual Property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948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ลิขสิทธิ์ และ อินเตอร์เน็ต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410764"/>
          </a:xfrm>
        </p:spPr>
        <p:txBody>
          <a:bodyPr>
            <a:normAutofit lnSpcReduction="10000"/>
          </a:bodyPr>
          <a:lstStyle/>
          <a:p>
            <a:r>
              <a:rPr lang="th-TH" dirty="0" smtClean="0"/>
              <a:t>ปัญหา</a:t>
            </a:r>
            <a:r>
              <a:rPr lang="th-TH" dirty="0"/>
              <a:t>สำคัญ</a:t>
            </a:r>
            <a:r>
              <a:rPr lang="th-TH" dirty="0" smtClean="0"/>
              <a:t>ที่สุด 3 ข้อที่ธุรกิจในยุคอิเล็กทรอนิกส์ต้องเผชิญ คือ</a:t>
            </a:r>
          </a:p>
          <a:p>
            <a:pPr lvl="1"/>
            <a:r>
              <a:rPr lang="th-TH" dirty="0" smtClean="0"/>
              <a:t>การ</a:t>
            </a:r>
            <a:r>
              <a:rPr lang="th-TH" dirty="0"/>
              <a:t>ใช้ซอฟต์แวร์ที่ไม่มี</a:t>
            </a:r>
            <a:r>
              <a:rPr lang="th-TH" dirty="0" smtClean="0"/>
              <a:t>ลิขสิทธิ์</a:t>
            </a:r>
          </a:p>
          <a:p>
            <a:pPr lvl="1"/>
            <a:r>
              <a:rPr lang="th-TH" dirty="0" smtClean="0"/>
              <a:t>การ</a:t>
            </a:r>
            <a:r>
              <a:rPr lang="th-TH" dirty="0"/>
              <a:t>ใช้งานอินเทอร์เน็ตอย่างไม่เหมาะสมโดย</a:t>
            </a:r>
            <a:r>
              <a:rPr lang="th-TH" dirty="0" smtClean="0"/>
              <a:t>พนักงาน</a:t>
            </a:r>
          </a:p>
          <a:p>
            <a:pPr lvl="1"/>
            <a:r>
              <a:rPr lang="th-TH" dirty="0" smtClean="0"/>
              <a:t>การ</a:t>
            </a:r>
            <a:r>
              <a:rPr lang="th-TH" dirty="0"/>
              <a:t>ป้องกันเว็บไซต์</a:t>
            </a:r>
            <a:r>
              <a:rPr lang="th-TH" dirty="0" smtClean="0"/>
              <a:t>ของบริษัท</a:t>
            </a:r>
            <a:endParaRPr lang="th-TH" dirty="0"/>
          </a:p>
          <a:p>
            <a:r>
              <a:rPr lang="th-TH" dirty="0"/>
              <a:t>ความเสี่ยงในการใช้ซอฟต์แวร์ที่ไม่มีใบอนุญาต</a:t>
            </a:r>
          </a:p>
          <a:p>
            <a:pPr lvl="1"/>
            <a:r>
              <a:rPr lang="th-TH" dirty="0" smtClean="0"/>
              <a:t>บทลงโทษของการละเมิดลิขสิทธิ์ สำหรับ</a:t>
            </a:r>
            <a:r>
              <a:rPr lang="th-TH" dirty="0"/>
              <a:t>การใช้ซอฟต์แวร์ที่ไม่มี</a:t>
            </a:r>
            <a:r>
              <a:rPr lang="th-TH" dirty="0" smtClean="0"/>
              <a:t>ใบอนุญาต มีทั้งการลงโทษทั้งทางแพ่ง และ ทางอาญา บทลงโทษมีทั้งปรับเป็นเงินและการจำคุก</a:t>
            </a:r>
            <a:endParaRPr lang="th-TH" dirty="0"/>
          </a:p>
          <a:p>
            <a:r>
              <a:rPr lang="th-TH" dirty="0"/>
              <a:t>นโยบายอินเทอร์เน็ต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75814" y="5812546"/>
            <a:ext cx="940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noProof="0" dirty="0" smtClean="0">
                <a:solidFill>
                  <a:prstClr val="black"/>
                </a:solidFill>
                <a:latin typeface="Calibri" panose="020F0502020204030204"/>
              </a:rPr>
              <a:t>นำมาจาก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Protecting Your Company’s Intellectual Property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386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การยกเว้นจากการคุ้มครองลิขสิทธิ์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แนวคิด วิธีการ หรือ</a:t>
            </a:r>
            <a:r>
              <a:rPr lang="th-TH" b="1" dirty="0"/>
              <a:t>ระบบ </a:t>
            </a:r>
            <a:r>
              <a:rPr lang="th-TH" dirty="0" smtClean="0"/>
              <a:t>แนวคิด หรือ</a:t>
            </a:r>
            <a:r>
              <a:rPr lang="th-TH" dirty="0"/>
              <a:t>ขั้นตอนสำหรับการ</a:t>
            </a:r>
            <a:r>
              <a:rPr lang="th-TH" dirty="0" smtClean="0"/>
              <a:t>ทำ การสร้าง หรือ</a:t>
            </a:r>
            <a:r>
              <a:rPr lang="th-TH" dirty="0"/>
              <a:t>การสร้างสิ่งต่าง ๆ </a:t>
            </a:r>
            <a:r>
              <a:rPr lang="th-TH" dirty="0" smtClean="0"/>
              <a:t>วิทยาศาสตร์ หรือ วิธีการทางเทคนิค หรือ การค้นพบ </a:t>
            </a:r>
            <a:r>
              <a:rPr lang="th-TH" dirty="0"/>
              <a:t>การดำเนิน</a:t>
            </a:r>
            <a:r>
              <a:rPr lang="th-TH" dirty="0" smtClean="0"/>
              <a:t>ธุรกิจ หรือขั้นตอนการทำธุรกิจ หลักการ</a:t>
            </a:r>
            <a:r>
              <a:rPr lang="th-TH" dirty="0"/>
              <a:t>ทาง</a:t>
            </a:r>
            <a:r>
              <a:rPr lang="th-TH" dirty="0" smtClean="0"/>
              <a:t>คณิตศาสตร์ สูตรของการคิดแก้ปัญหา </a:t>
            </a:r>
            <a:r>
              <a:rPr lang="th-TH" dirty="0"/>
              <a:t>หรือกระบวนการแนวคิดอื่น ๆ หรือวิธีการดำเนินการ</a:t>
            </a:r>
          </a:p>
          <a:p>
            <a:r>
              <a:rPr lang="th-TH" b="1" dirty="0"/>
              <a:t>บทความที่มีประโยชน์ </a:t>
            </a:r>
            <a:r>
              <a:rPr lang="th-TH" dirty="0"/>
              <a:t>การออกแบบสำหรับบทความที่มี</a:t>
            </a:r>
            <a:r>
              <a:rPr lang="th-TH" dirty="0" smtClean="0"/>
              <a:t>ประโยชน์ เช่น</a:t>
            </a:r>
            <a:r>
              <a:rPr lang="th-TH" dirty="0"/>
              <a:t>ยานพาหนะ, เครื่องแต่งกาย, เครื่องใช้ใน</a:t>
            </a:r>
            <a:r>
              <a:rPr lang="th-TH" dirty="0" smtClean="0"/>
              <a:t>ครัวเรือน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75814" y="5812546"/>
            <a:ext cx="940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dirty="0" smtClean="0">
                <a:solidFill>
                  <a:prstClr val="black"/>
                </a:solidFill>
                <a:latin typeface="Calibri" panose="020F0502020204030204"/>
              </a:rPr>
              <a:t>นำมาจาก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Protecting Your Company’s Intellectual Property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78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การยกเว้นจากการคุ้มครองลิขสิทธิ์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814" y="1693704"/>
            <a:ext cx="11229516" cy="4309164"/>
          </a:xfrm>
        </p:spPr>
        <p:txBody>
          <a:bodyPr>
            <a:normAutofit fontScale="92500" lnSpcReduction="10000"/>
          </a:bodyPr>
          <a:lstStyle/>
          <a:p>
            <a:r>
              <a:rPr lang="th-TH" b="1" dirty="0" smtClean="0"/>
              <a:t>คำนำหน้าชื่อ ชื่อ สโลแกน สัญลักษณ์ หรือ</a:t>
            </a:r>
            <a:r>
              <a:rPr lang="th-TH" b="1" dirty="0"/>
              <a:t>การ</a:t>
            </a:r>
            <a:r>
              <a:rPr lang="th-TH" b="1" dirty="0" smtClean="0"/>
              <a:t>ออกแบบที่เป็นที่รู้จักกันดี และราย</a:t>
            </a:r>
            <a:r>
              <a:rPr lang="th-TH" b="1" dirty="0"/>
              <a:t>การ</a:t>
            </a:r>
            <a:r>
              <a:rPr lang="th-TH" b="1" dirty="0" smtClean="0"/>
              <a:t>ส่วนผสม</a:t>
            </a:r>
            <a:endParaRPr lang="th-TH" b="1" dirty="0"/>
          </a:p>
          <a:p>
            <a:r>
              <a:rPr lang="th-TH" b="1" dirty="0"/>
              <a:t>คุณสมบัติทั่วไป </a:t>
            </a:r>
            <a:r>
              <a:rPr lang="th-TH" dirty="0" smtClean="0"/>
              <a:t>เช่นปฏิทินทั่วไป แผนภูมิส่วนสูงและน้ำหนัก เทปวัด ไม้บรรทัด รายการ</a:t>
            </a:r>
            <a:r>
              <a:rPr lang="th-TH" dirty="0"/>
              <a:t>หรือตารางที่นำมาใช้เป็นเอกสารสาธารณะ</a:t>
            </a:r>
          </a:p>
          <a:p>
            <a:r>
              <a:rPr lang="th-TH" b="1" dirty="0" smtClean="0"/>
              <a:t>งานที่เป็นสาธารณสมบัติ (</a:t>
            </a:r>
            <a:r>
              <a:rPr lang="en-US" b="1" dirty="0" smtClean="0"/>
              <a:t>Public domain works</a:t>
            </a:r>
            <a:r>
              <a:rPr lang="th-TH" b="1" dirty="0" smtClean="0"/>
              <a:t>) </a:t>
            </a:r>
            <a:r>
              <a:rPr lang="th-TH" dirty="0" smtClean="0"/>
              <a:t>ถึงแม้ว่า</a:t>
            </a:r>
            <a:r>
              <a:rPr lang="th-TH" dirty="0"/>
              <a:t>ระยะเวลาของ</a:t>
            </a:r>
            <a:r>
              <a:rPr lang="th-TH" dirty="0" smtClean="0"/>
              <a:t>การคุ้มครองจะ</a:t>
            </a:r>
            <a:r>
              <a:rPr lang="th-TH" dirty="0"/>
              <a:t>แตกต่างกัน แต่</a:t>
            </a:r>
            <a:r>
              <a:rPr lang="th-TH" dirty="0" smtClean="0"/>
              <a:t>เมื่อระยะเวลาการคุ้มครองสิ้นสุด ผลงานที่เคยมีลิขสิทธิ์คุ้มครองก็เปลี่ยนสภาพเป็น สาธารณสมบัติ ที่เปิด</a:t>
            </a:r>
            <a:r>
              <a:rPr lang="th-TH" dirty="0"/>
              <a:t>ให้ทุกคน</a:t>
            </a:r>
            <a:r>
              <a:rPr lang="th-TH" dirty="0" smtClean="0"/>
              <a:t>ใช้ได้อย่างเสรี</a:t>
            </a:r>
            <a:endParaRPr lang="th-TH" dirty="0"/>
          </a:p>
          <a:p>
            <a:r>
              <a:rPr lang="th-TH" b="1" dirty="0"/>
              <a:t>ข้อเท็จจริง</a:t>
            </a:r>
            <a:r>
              <a:rPr lang="th-TH" dirty="0"/>
              <a:t> สถิติ</a:t>
            </a:r>
            <a:r>
              <a:rPr lang="th-TH" dirty="0" smtClean="0"/>
              <a:t>ประชากร</a:t>
            </a:r>
            <a:endParaRPr lang="en-US" b="1" i="1" dirty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75814" y="5812546"/>
            <a:ext cx="940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dirty="0" smtClean="0">
                <a:solidFill>
                  <a:prstClr val="black"/>
                </a:solidFill>
                <a:latin typeface="Calibri" panose="020F0502020204030204"/>
              </a:rPr>
              <a:t>นำมาจาก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Protecting Your Company’s Intellectual Property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29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สิทธิ 2 ประเภทภายใต้ลิขสิทธิ์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b="1" dirty="0" smtClean="0"/>
              <a:t>สิทธิ</a:t>
            </a:r>
            <a:r>
              <a:rPr lang="th-TH" b="1" dirty="0"/>
              <a:t>ทาง</a:t>
            </a:r>
            <a:r>
              <a:rPr lang="th-TH" b="1" dirty="0" smtClean="0"/>
              <a:t>เศรษฐกิจ (</a:t>
            </a:r>
            <a:r>
              <a:rPr lang="en-US" b="1" dirty="0" smtClean="0"/>
              <a:t>Economic rights</a:t>
            </a:r>
            <a:r>
              <a:rPr lang="th-TH" b="1" dirty="0" smtClean="0"/>
              <a:t>) </a:t>
            </a:r>
            <a:r>
              <a:rPr lang="th-TH" dirty="0" smtClean="0"/>
              <a:t>ซึ่ง</a:t>
            </a:r>
            <a:r>
              <a:rPr lang="th-TH" dirty="0"/>
              <a:t>อนุญาตให้เจ้าของสิทธิ์ได้รับผลตอบแทนทางการเงินจากการใช้</a:t>
            </a:r>
            <a:r>
              <a:rPr lang="th-TH" dirty="0" smtClean="0"/>
              <a:t>ผลงานจากผู้อื่น</a:t>
            </a:r>
            <a:endParaRPr lang="th-TH" dirty="0"/>
          </a:p>
          <a:p>
            <a:r>
              <a:rPr lang="th-TH" b="1" dirty="0" smtClean="0"/>
              <a:t>สิทธิทางศีลธรรม (</a:t>
            </a:r>
            <a:r>
              <a:rPr lang="en-US" b="1" dirty="0" smtClean="0"/>
              <a:t>Moral rights</a:t>
            </a:r>
            <a:r>
              <a:rPr lang="th-TH" b="1" dirty="0" smtClean="0"/>
              <a:t>) </a:t>
            </a:r>
            <a:r>
              <a:rPr lang="th-TH" dirty="0" smtClean="0"/>
              <a:t>ซึ่ง</a:t>
            </a:r>
            <a:r>
              <a:rPr lang="th-TH" dirty="0"/>
              <a:t>ปกป้องผลประโยชน์ที่ไม่ใช่ทางเศรษฐกิจของผู้เขียน</a:t>
            </a:r>
          </a:p>
          <a:p>
            <a:r>
              <a:rPr lang="th-TH" dirty="0"/>
              <a:t>กฎหมายลิขสิทธิ์ส่วนใหญ่ระบุว่าเจ้าของสิทธิ์มีสิทธิ์ทางเศรษฐกิจในการอนุญาต</a:t>
            </a:r>
            <a:r>
              <a:rPr lang="th-TH" dirty="0" smtClean="0"/>
              <a:t>หรือคุ้มครองการ</a:t>
            </a:r>
            <a:r>
              <a:rPr lang="th-TH" dirty="0"/>
              <a:t>ใช้งานบางอย่างที่เกี่ยวข้องกับ</a:t>
            </a:r>
            <a:r>
              <a:rPr lang="th-TH" dirty="0" smtClean="0"/>
              <a:t>งาน หรือ</a:t>
            </a:r>
            <a:r>
              <a:rPr lang="th-TH" dirty="0"/>
              <a:t>ในบางกรณีจะได้รับค่าตอบแทนสำหรับการใช้งานของพวกเขา </a:t>
            </a:r>
            <a:r>
              <a:rPr lang="th-TH" dirty="0" smtClean="0"/>
              <a:t>เจ้าของ</a:t>
            </a:r>
            <a:r>
              <a:rPr lang="th-TH" dirty="0"/>
              <a:t>สิทธิ์ทางเศรษฐกิจของงานสามารถห้ามหรือ</a:t>
            </a:r>
            <a:r>
              <a:rPr lang="th-TH" dirty="0" smtClean="0"/>
              <a:t>อนุญาตในการใช้ผลงานของเขาได้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07279" y="5812546"/>
            <a:ext cx="4373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/>
              <a:t>นำมาจาก</a:t>
            </a:r>
            <a:r>
              <a:rPr lang="en-US" dirty="0" smtClean="0"/>
              <a:t> </a:t>
            </a:r>
            <a:r>
              <a:rPr lang="en-US" dirty="0">
                <a:hlinkClick r:id="rId2"/>
              </a:rPr>
              <a:t>https://www.wipo.int/copyright/en/</a:t>
            </a:r>
            <a:r>
              <a:rPr lang="en-US" dirty="0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0433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th-TH" dirty="0"/>
              <a:t>สิทธิ์ของเจ้าของลิขสิทธิ์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b="1" dirty="0" smtClean="0"/>
              <a:t>สิทธิ</a:t>
            </a:r>
            <a:r>
              <a:rPr lang="th-TH" b="1" dirty="0"/>
              <a:t>ขั้น</a:t>
            </a:r>
            <a:r>
              <a:rPr lang="th-TH" b="1" dirty="0" smtClean="0"/>
              <a:t>พื้นฐาน 5 ประการ</a:t>
            </a:r>
            <a:r>
              <a:rPr lang="th-TH" b="1" dirty="0"/>
              <a:t>ของเจ้าของ</a:t>
            </a:r>
            <a:r>
              <a:rPr lang="th-TH" b="1" dirty="0" smtClean="0"/>
              <a:t>ลิขสิทธิ์</a:t>
            </a:r>
          </a:p>
          <a:p>
            <a:pPr lvl="1"/>
            <a:r>
              <a:rPr lang="th-TH" dirty="0" smtClean="0"/>
              <a:t>ในการทำซ้ำของาน</a:t>
            </a:r>
          </a:p>
          <a:p>
            <a:pPr lvl="1"/>
            <a:r>
              <a:rPr lang="th-TH" dirty="0" smtClean="0"/>
              <a:t>ในการดัดแปลงจากงาน</a:t>
            </a:r>
          </a:p>
          <a:p>
            <a:pPr lvl="1"/>
            <a:r>
              <a:rPr lang="th-TH" dirty="0" smtClean="0"/>
              <a:t>ในการแจกจ่ายงานลิขสิทธิ์ให้บุคคลอื่น โดย</a:t>
            </a:r>
            <a:r>
              <a:rPr lang="th-TH" dirty="0"/>
              <a:t>การ</a:t>
            </a:r>
            <a:r>
              <a:rPr lang="th-TH" dirty="0" smtClean="0"/>
              <a:t>ขาย หรือ</a:t>
            </a:r>
            <a:r>
              <a:rPr lang="th-TH" dirty="0"/>
              <a:t>การโอนกรรมสิทธิ์อื่น ๆ หรือ</a:t>
            </a:r>
            <a:r>
              <a:rPr lang="th-TH" dirty="0" smtClean="0"/>
              <a:t>โดย การเช่า ให้เช่าห รือให้ยืม</a:t>
            </a:r>
          </a:p>
          <a:p>
            <a:pPr lvl="1"/>
            <a:r>
              <a:rPr lang="th-TH" dirty="0" smtClean="0"/>
              <a:t>ในการทำการแสดงงาน</a:t>
            </a:r>
            <a:r>
              <a:rPr lang="th-TH" dirty="0"/>
              <a:t>ต่อสาธารณะ (ในกรณีของ</a:t>
            </a:r>
            <a:r>
              <a:rPr lang="th-TH" dirty="0" smtClean="0"/>
              <a:t>วรรณกรรม ดนตรี ละคร การ</a:t>
            </a:r>
            <a:r>
              <a:rPr lang="th-TH" dirty="0"/>
              <a:t>ออกแบบท่า</a:t>
            </a:r>
            <a:r>
              <a:rPr lang="th-TH" dirty="0" smtClean="0"/>
              <a:t>เต้น ละครใบ้ ภาพยนตร์ และงานภาพและเสียงอื่น </a:t>
            </a:r>
            <a:r>
              <a:rPr lang="th-TH" dirty="0"/>
              <a:t>ๆ </a:t>
            </a:r>
            <a:r>
              <a:rPr lang="th-TH" dirty="0" smtClean="0"/>
              <a:t>)</a:t>
            </a:r>
          </a:p>
          <a:p>
            <a:pPr lvl="1"/>
            <a:r>
              <a:rPr lang="th-TH" dirty="0" smtClean="0"/>
              <a:t>ในการแสดงผลงานต่อ</a:t>
            </a:r>
            <a:r>
              <a:rPr lang="th-TH" dirty="0"/>
              <a:t>สาธารณะ (ในกรณีของ</a:t>
            </a:r>
            <a:r>
              <a:rPr lang="th-TH" dirty="0" smtClean="0"/>
              <a:t>วรรณกรรม ดนตรี ละคร การ</a:t>
            </a:r>
            <a:r>
              <a:rPr lang="th-TH" dirty="0"/>
              <a:t>ออกแบบท่า</a:t>
            </a:r>
            <a:r>
              <a:rPr lang="th-TH" dirty="0" smtClean="0"/>
              <a:t>เต้น ละครใบ้ ภาพกราฟิก หรือ</a:t>
            </a:r>
            <a:r>
              <a:rPr lang="th-TH" dirty="0"/>
              <a:t>งาน</a:t>
            </a:r>
            <a:r>
              <a:rPr lang="th-TH" dirty="0" smtClean="0"/>
              <a:t>ประติมากรรม รวมถึง</a:t>
            </a:r>
            <a:r>
              <a:rPr lang="th-TH" dirty="0"/>
              <a:t>ภาพบุคคลของ</a:t>
            </a:r>
            <a:r>
              <a:rPr lang="th-TH" dirty="0" smtClean="0"/>
              <a:t>ภาพเคลื่อนไหว และ งานภาพและเสียงอื่น </a:t>
            </a:r>
            <a:r>
              <a:rPr lang="th-TH" dirty="0"/>
              <a:t>ๆ )</a:t>
            </a:r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75814" y="5812546"/>
            <a:ext cx="940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dirty="0" smtClean="0">
                <a:solidFill>
                  <a:prstClr val="black"/>
                </a:solidFill>
                <a:latin typeface="Calibri" panose="020F0502020204030204"/>
              </a:rPr>
              <a:t>นำมาจาก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Protecting Your Company’s Intellectual Property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86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th-TH" dirty="0"/>
              <a:t>สิทธิ์ของเจ้าของลิขสิทธิ์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b="1" dirty="0" smtClean="0"/>
              <a:t>สิทธิในการทำซ้ำ</a:t>
            </a:r>
            <a:endParaRPr lang="en-US" b="1" dirty="0" smtClean="0"/>
          </a:p>
          <a:p>
            <a:pPr lvl="1"/>
            <a:r>
              <a:rPr lang="th-TH" dirty="0" smtClean="0"/>
              <a:t>สิทธิ</a:t>
            </a:r>
            <a:r>
              <a:rPr lang="th-TH" dirty="0"/>
              <a:t>ที่สำคัญที่สุดของเจ้าของ</a:t>
            </a:r>
            <a:r>
              <a:rPr lang="th-TH" dirty="0" smtClean="0"/>
              <a:t>ลิขสิทธิ์ คือ</a:t>
            </a:r>
            <a:r>
              <a:rPr lang="th-TH" dirty="0"/>
              <a:t>สิทธิ์ในการ</a:t>
            </a:r>
            <a:r>
              <a:rPr lang="th-TH" dirty="0" smtClean="0"/>
              <a:t>ขายเพื่อ</a:t>
            </a:r>
            <a:r>
              <a:rPr lang="th-TH" dirty="0"/>
              <a:t>ทำซ้ำผลงานของพวกเขา มีเพียงเจ้าของเท่านั้นที่มีสิทธิ์ในการทำซ้ำงาน (หรืออนุญาตให้ผู้อื่น</a:t>
            </a:r>
            <a:r>
              <a:rPr lang="th-TH" dirty="0" smtClean="0"/>
              <a:t>ทำซ้ำ)</a:t>
            </a:r>
            <a:endParaRPr lang="th-TH" dirty="0"/>
          </a:p>
          <a:p>
            <a:pPr lvl="1"/>
            <a:r>
              <a:rPr lang="th-TH" dirty="0"/>
              <a:t>หากคุณเช่าวิดีโอ </a:t>
            </a:r>
            <a:r>
              <a:rPr lang="en-US" dirty="0"/>
              <a:t>American Beauty </a:t>
            </a:r>
            <a:r>
              <a:rPr lang="th-TH" dirty="0"/>
              <a:t>และ</a:t>
            </a:r>
            <a:r>
              <a:rPr lang="th-TH" dirty="0" smtClean="0"/>
              <a:t>ทำซ้ำวิดีโอนั้น คุณ</a:t>
            </a:r>
            <a:r>
              <a:rPr lang="th-TH" dirty="0"/>
              <a:t>ได้ละเมิดสิทธิ์</a:t>
            </a:r>
            <a:r>
              <a:rPr lang="th-TH" dirty="0" smtClean="0"/>
              <a:t>ของเจ้าของผลงานแม้ว่า</a:t>
            </a:r>
            <a:r>
              <a:rPr lang="th-TH" dirty="0"/>
              <a:t>คุณจะมีเจตนาเพียงเพื่อดูวิดีโอนั้นเป็นการส่วนตัว</a:t>
            </a:r>
            <a:r>
              <a:rPr lang="th-TH" dirty="0" smtClean="0"/>
              <a:t>เท่านั้น ไม่ได้มีวัตถุประสงค์เพื่อการค้า หรือทำ</a:t>
            </a:r>
            <a:r>
              <a:rPr lang="th-TH" dirty="0"/>
              <a:t>กำไร</a:t>
            </a:r>
          </a:p>
          <a:p>
            <a:pPr lvl="1"/>
            <a:r>
              <a:rPr lang="th-TH" dirty="0"/>
              <a:t>ในทำนอง</a:t>
            </a:r>
            <a:r>
              <a:rPr lang="th-TH" dirty="0" smtClean="0"/>
              <a:t>เดียวกันการถ่ายเอกสารจากหนังสือ ถือเป็น</a:t>
            </a:r>
            <a:r>
              <a:rPr lang="th-TH" dirty="0"/>
              <a:t>การละเมิดกฎหมายลิขสิทธิ์ไม่ว่าจะเป็นการ</a:t>
            </a:r>
            <a:r>
              <a:rPr lang="th-TH" dirty="0" smtClean="0"/>
              <a:t>ใช้เพื่อ</a:t>
            </a:r>
            <a:r>
              <a:rPr lang="th-TH" dirty="0"/>
              <a:t>ความสะดวกของ</a:t>
            </a:r>
            <a:r>
              <a:rPr lang="th-TH" dirty="0" smtClean="0"/>
              <a:t>คุณ เพื่อให้</a:t>
            </a:r>
            <a:r>
              <a:rPr lang="th-TH" dirty="0"/>
              <a:t>คุณสามารถอ่านเนื้อหาในภายหลังที่</a:t>
            </a:r>
            <a:r>
              <a:rPr lang="th-TH" dirty="0" smtClean="0"/>
              <a:t>บ้าน หรือ</a:t>
            </a:r>
            <a:r>
              <a:rPr lang="th-TH" dirty="0"/>
              <a:t>ใช้</a:t>
            </a:r>
            <a:r>
              <a:rPr lang="th-TH" dirty="0" smtClean="0"/>
              <a:t>เพื่อทำกำไร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5814" y="5812546"/>
            <a:ext cx="940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dirty="0" smtClean="0">
                <a:solidFill>
                  <a:prstClr val="black"/>
                </a:solidFill>
                <a:latin typeface="Calibri" panose="020F0502020204030204"/>
              </a:rPr>
              <a:t>นำมาจาก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Protecting Your Company’s Intellectual Property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637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th-TH" dirty="0"/>
              <a:t>สิทธิ์ของเจ้าของลิขสิทธิ์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สิทธิในการทำซ้ำ</a:t>
            </a:r>
            <a:endParaRPr lang="en-US" b="1" dirty="0" smtClean="0"/>
          </a:p>
          <a:p>
            <a:pPr lvl="1"/>
            <a:r>
              <a:rPr lang="th-TH" dirty="0"/>
              <a:t>ห้องสมุดและจดหมาย</a:t>
            </a:r>
            <a:r>
              <a:rPr lang="th-TH" dirty="0" smtClean="0"/>
              <a:t>เหตุ ได้รับ</a:t>
            </a:r>
            <a:r>
              <a:rPr lang="th-TH" dirty="0"/>
              <a:t>การยกเว้นสิทธิพิเศษในการทำซ้ำเพื่อให้สามารถทำสำเนางานที่</a:t>
            </a:r>
            <a:r>
              <a:rPr lang="th-TH" dirty="0" smtClean="0"/>
              <a:t>เสียหาย หรือ</a:t>
            </a:r>
            <a:r>
              <a:rPr lang="th-TH" dirty="0"/>
              <a:t>เสื่อมสภาพได้</a:t>
            </a:r>
          </a:p>
          <a:p>
            <a:pPr lvl="1"/>
            <a:r>
              <a:rPr lang="th-TH" dirty="0"/>
              <a:t>เพื่ออำนวยความสะดวกในการร้องขอให้ทำซ้ำผลงานที่มี</a:t>
            </a:r>
            <a:r>
              <a:rPr lang="th-TH" dirty="0" smtClean="0"/>
              <a:t>ลิขสิทธิ์ องค์กร</a:t>
            </a:r>
            <a:r>
              <a:rPr lang="th-TH" dirty="0"/>
              <a:t>ที่ไม่แสวงหาผล</a:t>
            </a:r>
            <a:r>
              <a:rPr lang="th-TH" dirty="0" smtClean="0"/>
              <a:t>กำไรติดต่อไป</a:t>
            </a:r>
            <a:r>
              <a:rPr lang="th-TH" dirty="0"/>
              <a:t>ที่ศูนย์ตรวจสอบลิขสิทธิ์ (</a:t>
            </a:r>
            <a:r>
              <a:rPr lang="en-US" dirty="0"/>
              <a:t>CCC) </a:t>
            </a:r>
            <a:r>
              <a:rPr lang="th-TH" dirty="0"/>
              <a:t>ทำ</a:t>
            </a:r>
            <a:r>
              <a:rPr lang="th-TH" dirty="0" smtClean="0"/>
              <a:t>หน้าที่คล้ายการยืนยันสิทธิ (</a:t>
            </a:r>
            <a:r>
              <a:rPr lang="en-US" dirty="0" smtClean="0"/>
              <a:t>clearing house) </a:t>
            </a:r>
            <a:r>
              <a:rPr lang="th-TH" dirty="0" smtClean="0"/>
              <a:t>เพื่อ</a:t>
            </a:r>
            <a:r>
              <a:rPr lang="th-TH" dirty="0"/>
              <a:t>อนุญาตให้</a:t>
            </a:r>
            <a:r>
              <a:rPr lang="th-TH" dirty="0" smtClean="0"/>
              <a:t>บุคคล ครู และ</a:t>
            </a:r>
            <a:r>
              <a:rPr lang="th-TH" dirty="0"/>
              <a:t>คน</a:t>
            </a:r>
            <a:r>
              <a:rPr lang="th-TH" dirty="0" smtClean="0"/>
              <a:t>อื่นๆ </a:t>
            </a:r>
            <a:r>
              <a:rPr lang="th-TH" dirty="0"/>
              <a:t>ได้รับอนุญาตให้ทำซ้ำงาน</a:t>
            </a:r>
            <a:r>
              <a:rPr lang="th-TH" dirty="0" smtClean="0"/>
              <a:t>ลิขสิทธิ์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5814" y="5812546"/>
            <a:ext cx="940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dirty="0" smtClean="0">
                <a:solidFill>
                  <a:prstClr val="black"/>
                </a:solidFill>
                <a:latin typeface="Calibri" panose="020F0502020204030204"/>
              </a:rPr>
              <a:t>นำมาจาก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Protecting Your Company’s Intellectual Property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23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th-TH" dirty="0"/>
              <a:t>สิทธิ์ของเจ้าของลิขสิทธิ์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17630"/>
          </a:xfrm>
        </p:spPr>
        <p:txBody>
          <a:bodyPr>
            <a:normAutofit/>
          </a:bodyPr>
          <a:lstStyle/>
          <a:p>
            <a:r>
              <a:rPr lang="th-TH" b="1" dirty="0" smtClean="0"/>
              <a:t>สิทธิในการดัดแปลงงาน</a:t>
            </a:r>
            <a:endParaRPr lang="th-TH" b="1" dirty="0"/>
          </a:p>
          <a:p>
            <a:pPr lvl="1"/>
            <a:r>
              <a:rPr lang="th-TH" dirty="0"/>
              <a:t>มีเพียงผู้สร้าง</a:t>
            </a:r>
            <a:r>
              <a:rPr lang="th-TH" dirty="0" smtClean="0"/>
              <a:t>ผลงานที่มี</a:t>
            </a:r>
            <a:r>
              <a:rPr lang="th-TH" dirty="0"/>
              <a:t>ลิขสิทธิ์</a:t>
            </a:r>
            <a:r>
              <a:rPr lang="th-TH" dirty="0" smtClean="0"/>
              <a:t>เท่านั้น ที่</a:t>
            </a:r>
            <a:r>
              <a:rPr lang="th-TH" dirty="0"/>
              <a:t>มี</a:t>
            </a:r>
            <a:r>
              <a:rPr lang="th-TH" dirty="0" smtClean="0"/>
              <a:t>สิทธิ์ในการดัดแปลงงาน หรืออนุญาต</a:t>
            </a:r>
            <a:r>
              <a:rPr lang="th-TH" dirty="0"/>
              <a:t>ให้ผู้อื่น</a:t>
            </a:r>
            <a:r>
              <a:rPr lang="th-TH" dirty="0" smtClean="0"/>
              <a:t>ทำการดัดแปลงงาน</a:t>
            </a:r>
          </a:p>
          <a:p>
            <a:r>
              <a:rPr lang="th-TH" b="1" dirty="0" smtClean="0"/>
              <a:t>สิทธิใน</a:t>
            </a:r>
            <a:r>
              <a:rPr lang="th-TH" b="1" dirty="0"/>
              <a:t>การ</a:t>
            </a:r>
            <a:r>
              <a:rPr lang="th-TH" b="1" dirty="0" smtClean="0"/>
              <a:t>แจกจ่ายงานลิขสิทธิ์ให้ผู้คนอื่น</a:t>
            </a:r>
          </a:p>
          <a:p>
            <a:pPr lvl="1"/>
            <a:r>
              <a:rPr lang="th-TH" dirty="0" smtClean="0"/>
              <a:t>มีเพียงเจ้าของผลงานที่มีลิขสิทธิ์เท่านั้น ที่อนุญาตให้แจกจ่ายงานลิขสิทธิ์นั้นให้บุคคลอื่น ด้วยการขาย การโอน หรือ ให้เช่างาน	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5814" y="5812546"/>
            <a:ext cx="940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dirty="0" smtClean="0">
                <a:solidFill>
                  <a:prstClr val="black"/>
                </a:solidFill>
                <a:latin typeface="Calibri" panose="020F0502020204030204"/>
              </a:rPr>
              <a:t>นำมาจาก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Protecting Your Company’s Intellectual Property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4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เนื้อหา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712" y="1693703"/>
            <a:ext cx="11168617" cy="4668997"/>
          </a:xfrm>
          <a:solidFill>
            <a:schemeClr val="bg1"/>
          </a:solidFill>
        </p:spPr>
        <p:txBody>
          <a:bodyPr>
            <a:normAutofit fontScale="55000" lnSpcReduction="20000"/>
          </a:bodyPr>
          <a:lstStyle/>
          <a:p>
            <a:r>
              <a:rPr lang="th-TH" dirty="0" smtClean="0"/>
              <a:t>อะไรบ้างที่ได้รับความคุ้มครองภายใต้กฎหมายลิขสิทธิ์</a:t>
            </a:r>
          </a:p>
          <a:p>
            <a:r>
              <a:rPr lang="en-US" dirty="0" smtClean="0"/>
              <a:t>10 </a:t>
            </a:r>
            <a:r>
              <a:rPr lang="th-TH" dirty="0" smtClean="0"/>
              <a:t>ประเด็นเกี่ยวกับกฎหมายลิขสิทธิ์</a:t>
            </a:r>
          </a:p>
          <a:p>
            <a:r>
              <a:rPr lang="th-TH" dirty="0"/>
              <a:t>การยกเว้นจากการคุ้มครองลิขสิทธิ์</a:t>
            </a:r>
          </a:p>
          <a:p>
            <a:r>
              <a:rPr lang="th-TH" dirty="0" smtClean="0"/>
              <a:t>สิทธิ 2 ประเภท</a:t>
            </a:r>
            <a:r>
              <a:rPr lang="th-TH" dirty="0"/>
              <a:t>ภายใต้ลิขสิทธิ์</a:t>
            </a:r>
          </a:p>
          <a:p>
            <a:r>
              <a:rPr lang="th-TH" dirty="0"/>
              <a:t>สิทธิ์ของเจ้าของลิขสิทธิ์</a:t>
            </a:r>
          </a:p>
          <a:p>
            <a:r>
              <a:rPr lang="th-TH" dirty="0"/>
              <a:t>สิทธิทางศีลธรรม</a:t>
            </a:r>
          </a:p>
          <a:p>
            <a:r>
              <a:rPr lang="th-TH" dirty="0" smtClean="0"/>
              <a:t>การจดแจ้งลิขสิทธิ์</a:t>
            </a:r>
            <a:endParaRPr lang="th-TH" dirty="0"/>
          </a:p>
          <a:p>
            <a:r>
              <a:rPr lang="th-TH" dirty="0"/>
              <a:t>ประโยชน์ของ</a:t>
            </a:r>
            <a:r>
              <a:rPr lang="th-TH" dirty="0" smtClean="0"/>
              <a:t>การจดแจ้งลิขสิทธิ์</a:t>
            </a:r>
            <a:endParaRPr lang="th-TH" dirty="0"/>
          </a:p>
          <a:p>
            <a:r>
              <a:rPr lang="th-TH" dirty="0"/>
              <a:t>ระยะเวลาของการคุ้มครองลิขสิทธิ์</a:t>
            </a:r>
          </a:p>
          <a:p>
            <a:r>
              <a:rPr lang="th-TH" dirty="0"/>
              <a:t>การโอนลิขสิทธิ์</a:t>
            </a:r>
          </a:p>
          <a:p>
            <a:r>
              <a:rPr lang="th-TH" dirty="0"/>
              <a:t>กฎหมายลิขสิทธิ์ของประเทศต่าง ๆ</a:t>
            </a:r>
          </a:p>
          <a:p>
            <a:r>
              <a:rPr lang="th-TH" dirty="0"/>
              <a:t>สัญญา</a:t>
            </a:r>
            <a:r>
              <a:rPr lang="th-TH" dirty="0" smtClean="0"/>
              <a:t>อนุญาตลิขสิทธิ์ทางผลงาน (</a:t>
            </a:r>
            <a:r>
              <a:rPr lang="en-US" dirty="0"/>
              <a:t>Creative Commons </a:t>
            </a:r>
            <a:r>
              <a:rPr lang="en-US" dirty="0" smtClean="0"/>
              <a:t>Licenses)</a:t>
            </a:r>
            <a:endParaRPr lang="th-TH" dirty="0" smtClean="0"/>
          </a:p>
          <a:p>
            <a:r>
              <a:rPr lang="th-TH" dirty="0" smtClean="0"/>
              <a:t>ความ</a:t>
            </a:r>
            <a:r>
              <a:rPr lang="th-TH" dirty="0"/>
              <a:t>แตกต่างระหว่างการลอกเลียนแบบและการละเมิด</a:t>
            </a:r>
            <a:r>
              <a:rPr lang="th-TH" dirty="0" smtClean="0"/>
              <a:t>ลิขสิทธิ์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084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th-TH" dirty="0"/>
              <a:t>สิทธิ์ของเจ้าของลิขสิทธิ์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814" y="1693702"/>
            <a:ext cx="11229516" cy="4275297"/>
          </a:xfrm>
        </p:spPr>
        <p:txBody>
          <a:bodyPr>
            <a:normAutofit fontScale="92500" lnSpcReduction="10000"/>
          </a:bodyPr>
          <a:lstStyle/>
          <a:p>
            <a:r>
              <a:rPr lang="th-TH" b="1" dirty="0" smtClean="0"/>
              <a:t>สิทธิใน</a:t>
            </a:r>
            <a:r>
              <a:rPr lang="th-TH" b="1" dirty="0"/>
              <a:t>การทำการแสดง</a:t>
            </a:r>
            <a:r>
              <a:rPr lang="th-TH" b="1" dirty="0" smtClean="0"/>
              <a:t>งานลิขสิทธิ์ต่อสาธารณะ</a:t>
            </a:r>
          </a:p>
          <a:p>
            <a:pPr lvl="1"/>
            <a:r>
              <a:rPr lang="th-TH" dirty="0" smtClean="0"/>
              <a:t> แม้ว่า</a:t>
            </a:r>
            <a:r>
              <a:rPr lang="th-TH" dirty="0"/>
              <a:t>เจ้าของลิขสิทธิ์มี</a:t>
            </a:r>
            <a:r>
              <a:rPr lang="th-TH" dirty="0" smtClean="0"/>
              <a:t>สิทธิ์ในการทำการแสดงงานต่อ</a:t>
            </a:r>
            <a:r>
              <a:rPr lang="th-TH" dirty="0"/>
              <a:t>สาธารณะ แต่ก็มีข้อ จำกัด มากมายเกี่ยวกับสิทธิ</a:t>
            </a:r>
            <a:r>
              <a:rPr lang="th-TH" dirty="0" smtClean="0"/>
              <a:t>ดังกล่าว ซึ่ง</a:t>
            </a:r>
            <a:r>
              <a:rPr lang="th-TH" dirty="0"/>
              <a:t>ส่วนใหญ่อนุญาตให้มี</a:t>
            </a:r>
            <a:r>
              <a:rPr lang="th-TH" dirty="0" smtClean="0"/>
              <a:t>การทำการแสดงงานบางอย่าง</a:t>
            </a:r>
            <a:r>
              <a:rPr lang="th-TH" dirty="0"/>
              <a:t>เพื่อ</a:t>
            </a:r>
            <a:r>
              <a:rPr lang="th-TH" dirty="0" smtClean="0"/>
              <a:t>การศึกษา หรือ</a:t>
            </a:r>
            <a:r>
              <a:rPr lang="th-TH" dirty="0"/>
              <a:t>เพื่อการ</a:t>
            </a:r>
            <a:r>
              <a:rPr lang="th-TH" dirty="0" smtClean="0"/>
              <a:t>กุศล หรือ</a:t>
            </a:r>
            <a:r>
              <a:rPr lang="th-TH" dirty="0"/>
              <a:t>ในสถานประกอบการธุรกิจขนาดเล็ก </a:t>
            </a:r>
            <a:r>
              <a:rPr lang="th-TH" dirty="0" smtClean="0"/>
              <a:t>	</a:t>
            </a:r>
            <a:endParaRPr lang="en-US" dirty="0" smtClean="0"/>
          </a:p>
          <a:p>
            <a:r>
              <a:rPr lang="th-TH" b="1" dirty="0" smtClean="0"/>
              <a:t>สิทธิในการแสดงงานลิขสิทธิ์ต่อสาธารณะ</a:t>
            </a:r>
          </a:p>
          <a:p>
            <a:pPr lvl="1"/>
            <a:r>
              <a:rPr lang="th-TH" dirty="0" smtClean="0"/>
              <a:t>เจ้าของลิขสิทธิ์มีสิทธิในการแสดงงานต่อสาธารณะ อย่างไรก็ตามถ้าคุณซื้อแผ่น </a:t>
            </a:r>
            <a:r>
              <a:rPr lang="en-US" dirty="0" smtClean="0"/>
              <a:t>CD </a:t>
            </a:r>
            <a:r>
              <a:rPr lang="th-TH" dirty="0" smtClean="0"/>
              <a:t> คุณไม่มีสิทธิทำการแสดงเพลงใน </a:t>
            </a:r>
            <a:r>
              <a:rPr lang="en-US" dirty="0" smtClean="0"/>
              <a:t>CD </a:t>
            </a:r>
            <a:r>
              <a:rPr lang="th-TH" dirty="0" smtClean="0"/>
              <a:t>ในที่สาธารณะ งานจิตกรรมและงานประติมากรรม ถ้าคุณงานดังกล่าวมาคุณมีสิทธิ์ในการแสดงงานนั้นในทีสาธารณะได้ และสามารถแสดงผลงานออกจากจอภาพได้ </a:t>
            </a:r>
            <a:r>
              <a:rPr lang="en-US" dirty="0" smtClean="0"/>
              <a:t>1 </a:t>
            </a:r>
            <a:r>
              <a:rPr lang="th-TH" dirty="0" smtClean="0"/>
              <a:t>จอเท่านั้น ไม่อนุญาตให้มีการแสดงผลงานออกจอภาพหลายๆ จอพร้อมกัน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5814" y="5812546"/>
            <a:ext cx="940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dirty="0" smtClean="0">
                <a:solidFill>
                  <a:prstClr val="black"/>
                </a:solidFill>
                <a:latin typeface="Calibri" panose="020F0502020204030204"/>
              </a:rPr>
              <a:t>นำมาจาก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Protecting Your Company’s Intellectual Property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25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สิทธิทางศีลธรรม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h-TH" dirty="0" smtClean="0"/>
              <a:t>เรียกว่า สิทธิ</a:t>
            </a:r>
            <a:r>
              <a:rPr lang="th-TH" dirty="0"/>
              <a:t>ทาง</a:t>
            </a:r>
            <a:r>
              <a:rPr lang="th-TH" dirty="0" smtClean="0"/>
              <a:t>ศีลธรรม (</a:t>
            </a:r>
            <a:r>
              <a:rPr lang="en-US" dirty="0" smtClean="0"/>
              <a:t>Moral </a:t>
            </a:r>
            <a:r>
              <a:rPr lang="en-US" dirty="0"/>
              <a:t>rights </a:t>
            </a:r>
            <a:r>
              <a:rPr lang="th-TH" dirty="0" smtClean="0"/>
              <a:t>) เพราะ สิทธินี้เจ้าของผลงานมีสิทธิแยก สิทธิ</a:t>
            </a:r>
            <a:r>
              <a:rPr lang="th-TH" dirty="0"/>
              <a:t>ทาง</a:t>
            </a:r>
            <a:r>
              <a:rPr lang="th-TH" dirty="0" smtClean="0"/>
              <a:t>เศรษฐกิจ (</a:t>
            </a:r>
            <a:r>
              <a:rPr lang="en-US" dirty="0" smtClean="0"/>
              <a:t>Economic rights</a:t>
            </a:r>
            <a:r>
              <a:rPr lang="th-TH" dirty="0" smtClean="0"/>
              <a:t>)</a:t>
            </a:r>
          </a:p>
          <a:p>
            <a:r>
              <a:rPr lang="th-TH" dirty="0"/>
              <a:t>สิทธิในการเรียกร้อง</a:t>
            </a:r>
            <a:r>
              <a:rPr lang="th-TH" dirty="0" smtClean="0"/>
              <a:t>การประพันธ์ผลงานนั้น หรือที่เรียกว่า สิทธิ</a:t>
            </a:r>
            <a:r>
              <a:rPr lang="th-TH" dirty="0"/>
              <a:t>ในการระบุ</a:t>
            </a:r>
            <a:r>
              <a:rPr lang="th-TH" dirty="0" smtClean="0"/>
              <a:t>แหล่งที่มา (</a:t>
            </a:r>
            <a:r>
              <a:rPr lang="en-US" dirty="0" smtClean="0"/>
              <a:t>Right </a:t>
            </a:r>
            <a:r>
              <a:rPr lang="en-US" dirty="0"/>
              <a:t>of attribution</a:t>
            </a:r>
            <a:r>
              <a:rPr lang="th-TH" dirty="0" smtClean="0"/>
              <a:t>) และ</a:t>
            </a:r>
            <a:r>
              <a:rPr lang="th-TH" dirty="0"/>
              <a:t>สิทธิในการตรวจสอบให้แน่ใจว่างาน</a:t>
            </a:r>
            <a:r>
              <a:rPr lang="th-TH" dirty="0" smtClean="0"/>
              <a:t>ของเขาที่ไม่</a:t>
            </a:r>
            <a:r>
              <a:rPr lang="th-TH" dirty="0"/>
              <a:t>ได้</a:t>
            </a:r>
            <a:r>
              <a:rPr lang="th-TH" dirty="0" smtClean="0"/>
              <a:t>ถูกทำให้เสื่อเสีย หรือที่เรียกว่า สิทธิ</a:t>
            </a:r>
            <a:r>
              <a:rPr lang="th-TH" dirty="0"/>
              <a:t>ในการคงไว้ซึ่งบูรณภาพของงาน (</a:t>
            </a:r>
            <a:r>
              <a:rPr lang="en-US" dirty="0"/>
              <a:t>Right of Integrity</a:t>
            </a:r>
            <a:r>
              <a:rPr lang="en-US" dirty="0" smtClean="0"/>
              <a:t>)</a:t>
            </a:r>
            <a:endParaRPr lang="th-TH" dirty="0" smtClean="0"/>
          </a:p>
          <a:p>
            <a:r>
              <a:rPr lang="th-TH" dirty="0" smtClean="0"/>
              <a:t>สิทธิทางศีลธรรมนี้จะยังคงเป็นสิทธิของเจ้าของผลงาน แม้ผลงานจะมีการขายลิขสิทธิ์ต่อให้คนอื่นไปแล้วก็ตาม เพื่อคุ้มครองงานนั้นไม่ให้ถูกทำลาย หรือทำให้เสื่อมเสีย</a:t>
            </a:r>
            <a:endParaRPr lang="th-TH" dirty="0"/>
          </a:p>
          <a:p>
            <a:pPr lvl="2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5814" y="5812546"/>
            <a:ext cx="940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dirty="0" smtClean="0">
                <a:solidFill>
                  <a:prstClr val="black"/>
                </a:solidFill>
                <a:latin typeface="Calibri" panose="020F0502020204030204"/>
              </a:rPr>
              <a:t>นำมาจาก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Protecting Your Company’s Intellectual Property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155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สิทธิทางศีลธรรม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สิทธิใน</a:t>
            </a:r>
            <a:r>
              <a:rPr lang="th-TH" dirty="0"/>
              <a:t>การ</a:t>
            </a:r>
            <a:r>
              <a:rPr lang="th-TH" dirty="0" smtClean="0"/>
              <a:t>ระบุชื่อและแหล่งที่มาของเจ้าของผลงาน หมายความว่า เจ้าของผลงานมีสิทธิ์</a:t>
            </a:r>
            <a:r>
              <a:rPr lang="th-TH" dirty="0"/>
              <a:t>ที่จะเรียกร้องการประพันธ์</a:t>
            </a:r>
            <a:r>
              <a:rPr lang="th-TH" dirty="0" smtClean="0"/>
              <a:t>ผลงานนั้น หรือ</a:t>
            </a:r>
            <a:r>
              <a:rPr lang="th-TH" dirty="0"/>
              <a:t>เพื่อป้องกันการใช้</a:t>
            </a:r>
            <a:r>
              <a:rPr lang="th-TH" dirty="0" smtClean="0"/>
              <a:t>ชื่อใน</a:t>
            </a:r>
            <a:r>
              <a:rPr lang="th-TH" dirty="0"/>
              <a:t>งานที่</a:t>
            </a:r>
            <a:r>
              <a:rPr lang="th-TH" dirty="0" smtClean="0"/>
              <a:t>เขาไม่ได้สร้างขึ้น และ</a:t>
            </a:r>
            <a:r>
              <a:rPr lang="th-TH" dirty="0"/>
              <a:t>ในงานที่ถูกทำให้เสียหายหรือ</a:t>
            </a:r>
            <a:r>
              <a:rPr lang="th-TH" dirty="0" smtClean="0"/>
              <a:t>ดัดแปลง สิ่งที่ควรคำคือการ</a:t>
            </a:r>
            <a:r>
              <a:rPr lang="th-TH" dirty="0"/>
              <a:t>มี</a:t>
            </a:r>
            <a:r>
              <a:rPr lang="th-TH" dirty="0" smtClean="0"/>
              <a:t>ชื่อเจ้าของผลงานแนบ</a:t>
            </a:r>
            <a:r>
              <a:rPr lang="th-TH" dirty="0"/>
              <a:t>กับ</a:t>
            </a:r>
            <a:r>
              <a:rPr lang="th-TH" dirty="0" smtClean="0"/>
              <a:t>งานนั้นถือเป็นการให้เกียรติเจ้าของผลงานไปในตัว</a:t>
            </a:r>
          </a:p>
          <a:p>
            <a:r>
              <a:rPr lang="th-TH" dirty="0"/>
              <a:t>สิทธิในการคงไว้ซึ่งบูรณภาพของงาน</a:t>
            </a:r>
            <a:r>
              <a:rPr lang="th-TH" dirty="0" smtClean="0"/>
              <a:t>ของเจ้าของผลงาน หมายความว่าเจ้าของผลงานมี</a:t>
            </a:r>
            <a:r>
              <a:rPr lang="th-TH" dirty="0"/>
              <a:t>สิทธิ์ที่จะทำให้แน่ใจว่างานจะ</a:t>
            </a:r>
            <a:r>
              <a:rPr lang="th-TH" dirty="0" smtClean="0"/>
              <a:t>ไม่ถูกบิดเบือน หรือ</a:t>
            </a:r>
            <a:r>
              <a:rPr lang="th-TH" dirty="0"/>
              <a:t>ดัดแปลงเพื่อที่จะเสื่อมเสีย</a:t>
            </a:r>
            <a:r>
              <a:rPr lang="th-TH" dirty="0" smtClean="0"/>
              <a:t>ชื่อเสียง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5814" y="5812546"/>
            <a:ext cx="940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dirty="0" smtClean="0">
                <a:solidFill>
                  <a:prstClr val="black"/>
                </a:solidFill>
                <a:latin typeface="Calibri" panose="020F0502020204030204"/>
              </a:rPr>
              <a:t>นำมาจาก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Protecting Your Company’s Intellectual Property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61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สิทธิทางศีลธรรม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สิทธิ</a:t>
            </a:r>
            <a:r>
              <a:rPr lang="th-TH" dirty="0"/>
              <a:t>ทาง</a:t>
            </a:r>
            <a:r>
              <a:rPr lang="th-TH" dirty="0" smtClean="0"/>
              <a:t>ศีลธรรม จะมีติดไปกับเจ้าของผลงานนั้น และไม่</a:t>
            </a:r>
            <a:r>
              <a:rPr lang="th-TH" dirty="0"/>
              <a:t>สามารถถ่ายโอนไปยังอีก</a:t>
            </a:r>
          </a:p>
          <a:p>
            <a:r>
              <a:rPr lang="th-TH" dirty="0"/>
              <a:t>อย่างไรก็</a:t>
            </a:r>
            <a:r>
              <a:rPr lang="th-TH" dirty="0" smtClean="0"/>
              <a:t>ตามเจ้าของผลงานอาจ</a:t>
            </a:r>
            <a:r>
              <a:rPr lang="th-TH" dirty="0"/>
              <a:t>สละ</a:t>
            </a:r>
            <a:r>
              <a:rPr lang="th-TH" dirty="0" smtClean="0"/>
              <a:t>สิทธิทางศีลธรรม หากเจ้าของผลงานได้แสดงความต้องการนั้นเป็นลายลักษณ์อักษร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75814" y="5812546"/>
            <a:ext cx="940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dirty="0" smtClean="0">
                <a:solidFill>
                  <a:prstClr val="black"/>
                </a:solidFill>
                <a:latin typeface="Calibri" panose="020F0502020204030204"/>
              </a:rPr>
              <a:t>นำมาจาก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Protecting Your Company’s Intellectual Property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42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th-TH" dirty="0"/>
              <a:t>การจดแจ้งลิขสิทธิ์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ใน</a:t>
            </a:r>
            <a:r>
              <a:rPr lang="th-TH" dirty="0"/>
              <a:t>ประเทศส่วน</a:t>
            </a:r>
            <a:r>
              <a:rPr lang="th-TH" dirty="0" smtClean="0"/>
              <a:t>ใหญ่ และ</a:t>
            </a:r>
            <a:r>
              <a:rPr lang="th-TH" dirty="0"/>
              <a:t>ตาม</a:t>
            </a:r>
            <a:r>
              <a:rPr lang="th-TH" dirty="0">
                <a:hlinkClick r:id="rId2"/>
              </a:rPr>
              <a:t>อนุสัญญา</a:t>
            </a:r>
            <a:r>
              <a:rPr lang="th-TH" dirty="0" smtClean="0">
                <a:hlinkClick r:id="rId2"/>
              </a:rPr>
              <a:t>เบิร์น</a:t>
            </a:r>
            <a:r>
              <a:rPr lang="th-TH" dirty="0" smtClean="0"/>
              <a:t> การ</a:t>
            </a:r>
            <a:r>
              <a:rPr lang="th-TH" dirty="0"/>
              <a:t>คุ้มครองลิขสิทธิ์จะได้รับโดยอัตโนมัติโดยไม่</a:t>
            </a:r>
            <a:r>
              <a:rPr lang="th-TH" dirty="0" smtClean="0"/>
              <a:t>จำเป็นต้องจดแจ้ง รือ</a:t>
            </a:r>
            <a:r>
              <a:rPr lang="th-TH" dirty="0"/>
              <a:t>ทำพิธี</a:t>
            </a:r>
            <a:r>
              <a:rPr lang="th-TH" dirty="0" smtClean="0"/>
              <a:t>การใดใด</a:t>
            </a:r>
            <a:endParaRPr lang="th-TH" dirty="0"/>
          </a:p>
          <a:p>
            <a:r>
              <a:rPr lang="th-TH" dirty="0"/>
              <a:t>ประเทศส่วนใหญ่ยังมีระบบที่อนุญาตให้มีการ</a:t>
            </a:r>
            <a:r>
              <a:rPr lang="th-TH" dirty="0" smtClean="0"/>
              <a:t>จดแจ้งงาน</a:t>
            </a:r>
            <a:r>
              <a:rPr lang="th-TH" dirty="0"/>
              <a:t>โดยสมัครใจ ระบบ</a:t>
            </a:r>
            <a:r>
              <a:rPr lang="th-TH" dirty="0" smtClean="0"/>
              <a:t>การจดแจ้งโดย</a:t>
            </a:r>
            <a:r>
              <a:rPr lang="th-TH" dirty="0"/>
              <a:t>สมัครใจดังกล่าวสามารถช่วยแก้ปัญหาข้อพิพาทด้าน</a:t>
            </a:r>
            <a:r>
              <a:rPr lang="th-TH" dirty="0" smtClean="0"/>
              <a:t>กรรมสิทธิ์ หรือ</a:t>
            </a:r>
            <a:r>
              <a:rPr lang="th-TH" dirty="0"/>
              <a:t>การ</a:t>
            </a:r>
            <a:r>
              <a:rPr lang="th-TH" dirty="0" smtClean="0"/>
              <a:t>สร้างผลงาน รวมทั้ง</a:t>
            </a:r>
            <a:r>
              <a:rPr lang="th-TH" dirty="0"/>
              <a:t>อำนวยความสะดวกในการทำธุรกรรมทางการ</a:t>
            </a:r>
            <a:r>
              <a:rPr lang="th-TH" dirty="0" smtClean="0"/>
              <a:t>เงิน การขา ยและ</a:t>
            </a:r>
            <a:r>
              <a:rPr lang="th-TH" dirty="0"/>
              <a:t>การ</a:t>
            </a:r>
            <a:r>
              <a:rPr lang="th-TH" dirty="0" smtClean="0"/>
              <a:t>มอบหมาย และ </a:t>
            </a:r>
            <a:r>
              <a:rPr lang="th-TH" dirty="0"/>
              <a:t>/ หรือการโอนสิทธิ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814" y="5812546"/>
            <a:ext cx="940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นำมาจาก </a:t>
            </a:r>
            <a:r>
              <a:rPr lang="en-US" dirty="0" smtClean="0"/>
              <a:t> </a:t>
            </a:r>
            <a:r>
              <a:rPr lang="en-US" dirty="0">
                <a:hlinkClick r:id="rId3"/>
              </a:rPr>
              <a:t>https://www.wipo.int/copyright/en</a:t>
            </a:r>
            <a:r>
              <a:rPr lang="en-US" dirty="0" smtClean="0">
                <a:hlinkClick r:id="rId3"/>
              </a:rPr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2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ประโยชน์ของการจดแจ้งลิขสิทธิ์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dirty="0" smtClean="0"/>
              <a:t>การจดแจ้ง ถือเป็นการบอก</a:t>
            </a:r>
            <a:r>
              <a:rPr lang="th-TH" dirty="0"/>
              <a:t>กล่าวแก่</a:t>
            </a:r>
            <a:r>
              <a:rPr lang="th-TH" dirty="0" smtClean="0"/>
              <a:t>สาธารณชน ถึงเป็นการ</a:t>
            </a:r>
            <a:r>
              <a:rPr lang="th-TH" dirty="0"/>
              <a:t>อ้างสิทธิ์ของ</a:t>
            </a:r>
            <a:r>
              <a:rPr lang="th-TH" dirty="0" smtClean="0"/>
              <a:t>ผู้เจ้าของผลงานใน</a:t>
            </a:r>
            <a:r>
              <a:rPr lang="th-TH" dirty="0"/>
              <a:t>การเป็นเจ้าของลิขสิทธิ์</a:t>
            </a:r>
          </a:p>
          <a:p>
            <a:r>
              <a:rPr lang="th-TH" dirty="0"/>
              <a:t>หาก</a:t>
            </a:r>
            <a:r>
              <a:rPr lang="th-TH" dirty="0" smtClean="0"/>
              <a:t>การจดแจ้งเกิดขึ้นภายใน 5 ปี</a:t>
            </a:r>
            <a:r>
              <a:rPr lang="th-TH" dirty="0"/>
              <a:t>ของ</a:t>
            </a:r>
            <a:r>
              <a:rPr lang="th-TH" dirty="0" smtClean="0"/>
              <a:t>การเผยแพร่ผลงาน</a:t>
            </a:r>
            <a:r>
              <a:rPr lang="th-TH" dirty="0"/>
              <a:t>จะถือว่าเป็นหลักฐานเบื้องต้น </a:t>
            </a:r>
            <a:r>
              <a:rPr lang="th-TH" dirty="0" smtClean="0"/>
              <a:t>เป็นหลักฐานในชั้นศาล ว่า</a:t>
            </a:r>
            <a:r>
              <a:rPr lang="th-TH" dirty="0"/>
              <a:t>ด้วย</a:t>
            </a:r>
            <a:r>
              <a:rPr lang="th-TH" dirty="0" smtClean="0"/>
              <a:t>ความสมบูรณ์ของ</a:t>
            </a:r>
            <a:r>
              <a:rPr lang="th-TH" dirty="0"/>
              <a:t>ลิขสิทธิ์</a:t>
            </a:r>
          </a:p>
          <a:p>
            <a:r>
              <a:rPr lang="th-TH" dirty="0" smtClean="0"/>
              <a:t>การจดแจ้งป็น</a:t>
            </a:r>
            <a:r>
              <a:rPr lang="th-TH" dirty="0"/>
              <a:t>ข้อกำหนด</a:t>
            </a:r>
            <a:r>
              <a:rPr lang="th-TH" dirty="0" smtClean="0"/>
              <a:t>เบื้องต้น ในการดำเนินต่อการ</a:t>
            </a:r>
            <a:r>
              <a:rPr lang="th-TH" dirty="0"/>
              <a:t>ละเมิดลิขสิทธิ์สำหรับผลงาน</a:t>
            </a:r>
            <a:r>
              <a:rPr lang="th-TH" dirty="0" smtClean="0"/>
              <a:t>ในเกิดขึ้นในสหรัฐอเมริกา</a:t>
            </a:r>
            <a:endParaRPr lang="th-TH" dirty="0"/>
          </a:p>
          <a:p>
            <a:r>
              <a:rPr lang="th-TH" dirty="0" smtClean="0"/>
              <a:t>การจดแจ้งช่วย</a:t>
            </a:r>
            <a:r>
              <a:rPr lang="th-TH" dirty="0"/>
              <a:t>ให้เจ้าของลิขสิทธิ์สามารถบันทึกการลงทะเบียนกับ </a:t>
            </a:r>
            <a:r>
              <a:rPr lang="th-TH" dirty="0" smtClean="0"/>
              <a:t>สำนักงานศุลกากรของสหรัฐ</a:t>
            </a:r>
            <a:r>
              <a:rPr lang="en-US" dirty="0" smtClean="0"/>
              <a:t> (U.S. Custom Service</a:t>
            </a:r>
            <a:r>
              <a:rPr lang="th-TH" dirty="0" smtClean="0"/>
              <a:t>) ซึ่งจะคุ้มครองการ</a:t>
            </a:r>
            <a:r>
              <a:rPr lang="th-TH" dirty="0"/>
              <a:t>นำเข้าผลงานที่ละเมิดลิขสิทธิ์ในสหรัฐอเมริกา</a:t>
            </a:r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5814" y="5812546"/>
            <a:ext cx="940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dirty="0" smtClean="0">
                <a:solidFill>
                  <a:prstClr val="black"/>
                </a:solidFill>
                <a:latin typeface="Calibri" panose="020F0502020204030204"/>
              </a:rPr>
              <a:t>นำมาจาก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Protecting Your Company’s Intellectual Property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135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ประโยชน์ของการจดแจ้งลิขสิทธิ์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สิทธิ</a:t>
            </a:r>
            <a:r>
              <a:rPr lang="th-TH" dirty="0"/>
              <a:t>ทาง</a:t>
            </a:r>
            <a:r>
              <a:rPr lang="th-TH" dirty="0" smtClean="0"/>
              <a:t>เศรษฐกิจ มีการจำกัดเวลา</a:t>
            </a:r>
            <a:r>
              <a:rPr lang="th-TH" dirty="0"/>
              <a:t>ซึ่งอาจแตกต่างกันไปตาม</a:t>
            </a:r>
            <a:r>
              <a:rPr lang="th-TH" dirty="0" smtClean="0"/>
              <a:t>กฎหมายในแต่ละประเทศ </a:t>
            </a:r>
            <a:r>
              <a:rPr lang="th-TH" dirty="0"/>
              <a:t>ใน</a:t>
            </a:r>
            <a:r>
              <a:rPr lang="th-TH" dirty="0" smtClean="0"/>
              <a:t>ประเทศที่เป็นสมาชิก</a:t>
            </a:r>
            <a:r>
              <a:rPr lang="th-TH" dirty="0"/>
              <a:t>ของอนุสัญญาเบิร์นระยะ</a:t>
            </a:r>
            <a:r>
              <a:rPr lang="th-TH" dirty="0" smtClean="0"/>
              <a:t>เวลาในการคุ้มครอง เท่ากับ</a:t>
            </a:r>
            <a:r>
              <a:rPr lang="th-TH" dirty="0"/>
              <a:t>หรือนานกว่า 50 ปี</a:t>
            </a:r>
            <a:r>
              <a:rPr lang="th-TH" dirty="0" smtClean="0"/>
              <a:t>หลังจากเจ้าของผลงานเสียชีวิต </a:t>
            </a:r>
            <a:r>
              <a:rPr lang="th-TH" dirty="0"/>
              <a:t>อย่างไรก็ตามอาจมีการให้ความคุ้มครองระยะยาวในระดับชาติ </a:t>
            </a:r>
            <a:r>
              <a:rPr lang="th-TH" dirty="0">
                <a:hlinkClick r:id="rId2"/>
              </a:rPr>
              <a:t>ติดต่อสำนักงานทรัพย์สินทางปัญญาใน</a:t>
            </a:r>
            <a:r>
              <a:rPr lang="th-TH" dirty="0" smtClean="0">
                <a:hlinkClick r:id="rId2"/>
              </a:rPr>
              <a:t>ประเทศ </a:t>
            </a:r>
            <a:r>
              <a:rPr lang="th-TH" dirty="0" smtClean="0"/>
              <a:t>เพื่อ</a:t>
            </a:r>
            <a:r>
              <a:rPr lang="th-TH" dirty="0"/>
              <a:t>หาข้อมูล</a:t>
            </a:r>
            <a:r>
              <a:rPr lang="th-TH" dirty="0" smtClean="0"/>
              <a:t>เพิ่มเติม หรือเข้าเวปไซด์ </a:t>
            </a:r>
            <a:r>
              <a:rPr lang="en-US" dirty="0" err="1">
                <a:hlinkClick r:id="rId3"/>
              </a:rPr>
              <a:t>WIPO</a:t>
            </a:r>
            <a:r>
              <a:rPr lang="en-US" dirty="0">
                <a:hlinkClick r:id="rId3"/>
              </a:rPr>
              <a:t> Lex</a:t>
            </a:r>
            <a:r>
              <a:rPr lang="en-US" dirty="0"/>
              <a:t> </a:t>
            </a:r>
            <a:r>
              <a:rPr lang="th-TH" dirty="0" smtClean="0"/>
              <a:t>เพื่อศึกษาข้อกฎหมายที่เกี่ยวข้องนี้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814" y="5812546"/>
            <a:ext cx="940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นำมาจาก </a:t>
            </a:r>
            <a:r>
              <a:rPr lang="en-US" dirty="0" smtClean="0"/>
              <a:t> </a:t>
            </a:r>
            <a:r>
              <a:rPr lang="en-US" dirty="0">
                <a:hlinkClick r:id="rId4"/>
              </a:rPr>
              <a:t>https://www.wipo.int/copyright/en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  <a:r>
              <a:rPr lang="th-TH" dirty="0" smtClean="0"/>
              <a:t>และ</a:t>
            </a:r>
            <a:r>
              <a:rPr lang="en-US" dirty="0" smtClean="0"/>
              <a:t> Protecting Your Company’s Intellectual Property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81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th-TH" dirty="0"/>
              <a:t>ระยะเวลาของการคุ้มครองลิขสิทธิ์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ผลงานที่สร้างหลังวันที่ </a:t>
            </a:r>
            <a:r>
              <a:rPr lang="th-TH" dirty="0"/>
              <a:t>1 มกราคม 2521</a:t>
            </a:r>
          </a:p>
          <a:p>
            <a:pPr lvl="1"/>
            <a:r>
              <a:rPr lang="th-TH" dirty="0"/>
              <a:t>ได้รับการคุ้มครองโดยอัตโนมัติจากช่วงเวลาของการ</a:t>
            </a:r>
            <a:r>
              <a:rPr lang="th-TH" dirty="0" smtClean="0"/>
              <a:t>สร้างงาน และ</a:t>
            </a:r>
            <a:r>
              <a:rPr lang="th-TH" dirty="0"/>
              <a:t>จะ</a:t>
            </a:r>
            <a:r>
              <a:rPr lang="th-TH" dirty="0" smtClean="0"/>
              <a:t>ได้รับการคุ้มครองต่อเนื่องไปอีก 70 ปี หลังจากเจ้าของผลงานเสียชีวิต</a:t>
            </a:r>
            <a:endParaRPr lang="th-TH" dirty="0"/>
          </a:p>
          <a:p>
            <a:pPr lvl="1"/>
            <a:r>
              <a:rPr lang="th-TH" dirty="0" smtClean="0"/>
              <a:t>หากผลงานที่จัดทำ</a:t>
            </a:r>
            <a:r>
              <a:rPr lang="th-TH" dirty="0"/>
              <a:t>ขึ้นโด</a:t>
            </a:r>
            <a:r>
              <a:rPr lang="th-TH" dirty="0" smtClean="0"/>
              <a:t>ยมีเจ้าของผลงานร่วม </a:t>
            </a:r>
            <a:r>
              <a:rPr lang="th-TH" dirty="0"/>
              <a:t>(ซึ่งไม่ได้</a:t>
            </a:r>
            <a:r>
              <a:rPr lang="th-TH" dirty="0" smtClean="0"/>
              <a:t>ทำงานจากการจ้าง) </a:t>
            </a:r>
            <a:r>
              <a:rPr lang="th-TH" dirty="0"/>
              <a:t>ระยะ</a:t>
            </a:r>
            <a:r>
              <a:rPr lang="th-TH" dirty="0" smtClean="0"/>
              <a:t>เวลาคุ้มครองต่อเนื่องอีก </a:t>
            </a:r>
            <a:r>
              <a:rPr lang="th-TH" dirty="0"/>
              <a:t>70 ปีหลังจาก</a:t>
            </a:r>
            <a:r>
              <a:rPr lang="th-TH" dirty="0" smtClean="0"/>
              <a:t>การเจ้าของผลงานคนสุดท้ายเสียชีวิต</a:t>
            </a:r>
            <a:endParaRPr lang="th-TH" dirty="0"/>
          </a:p>
          <a:p>
            <a:pPr lvl="1"/>
            <a:r>
              <a:rPr lang="th-TH" dirty="0" smtClean="0"/>
              <a:t>สำหรับผลงาน</a:t>
            </a:r>
            <a:r>
              <a:rPr lang="th-TH" dirty="0"/>
              <a:t>ที่</a:t>
            </a:r>
            <a:r>
              <a:rPr lang="th-TH" dirty="0" smtClean="0"/>
              <a:t>ทำจากการจ้าง และ</a:t>
            </a:r>
            <a:r>
              <a:rPr lang="th-TH" dirty="0"/>
              <a:t>งานที่</a:t>
            </a:r>
            <a:r>
              <a:rPr lang="th-TH" dirty="0" smtClean="0"/>
              <a:t>ไม่ระบุ</a:t>
            </a:r>
            <a:r>
              <a:rPr lang="th-TH" dirty="0"/>
              <a:t>ชื่อ (งานที่ไม่ได้</a:t>
            </a:r>
            <a:r>
              <a:rPr lang="th-TH" dirty="0" smtClean="0"/>
              <a:t>ระบุเจ้าของผลงาน) </a:t>
            </a:r>
            <a:r>
              <a:rPr lang="th-TH" dirty="0"/>
              <a:t>ของงานนามแฝง (งานที่ผู้แต่งใช้ชื่อปลอม) </a:t>
            </a:r>
            <a:r>
              <a:rPr lang="th-TH" dirty="0" smtClean="0"/>
              <a:t>ระยะเวลาคุ้มครองต่อเนื่อง </a:t>
            </a:r>
            <a:r>
              <a:rPr lang="th-TH" dirty="0"/>
              <a:t>95 </a:t>
            </a:r>
            <a:r>
              <a:rPr lang="th-TH" dirty="0" smtClean="0"/>
              <a:t>ปี หลังจากมีการเผยแพร่ผลงาน หรือ </a:t>
            </a:r>
            <a:r>
              <a:rPr lang="th-TH" dirty="0"/>
              <a:t>120 </a:t>
            </a:r>
            <a:r>
              <a:rPr lang="th-TH" dirty="0" smtClean="0"/>
              <a:t>ปีนับจากผลงานถูกสร้างขึ้น แล้วแต่ช่วงเวลาใดถึงก่อน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75814" y="5812546"/>
            <a:ext cx="940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dirty="0" smtClean="0">
                <a:solidFill>
                  <a:prstClr val="black"/>
                </a:solidFill>
                <a:latin typeface="Calibri" panose="020F0502020204030204"/>
              </a:rPr>
              <a:t>นำมาจาก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Protecting Your Company’s Intellectual Property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60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th-TH" dirty="0"/>
              <a:t>ระยะเวลาของการคุ้มครองลิขสิทธิ์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ผลงานที่ถูกสร้าง และเผยแพร่ หรือแจ้งจด ก่อน </a:t>
            </a:r>
            <a:r>
              <a:rPr lang="th-TH" dirty="0"/>
              <a:t>1 มกราคม 2521</a:t>
            </a:r>
          </a:p>
          <a:p>
            <a:pPr lvl="1"/>
            <a:r>
              <a:rPr lang="th-TH" dirty="0"/>
              <a:t>ภายใต้กฎหมายที่มีผลบังคับใช้ก่อนปี 2521 </a:t>
            </a:r>
            <a:r>
              <a:rPr lang="th-TH" dirty="0" smtClean="0"/>
              <a:t>ลิขสิทธิ์ เริ่มได้รับการคุ้มครองใน</a:t>
            </a:r>
            <a:r>
              <a:rPr lang="th-TH" dirty="0"/>
              <a:t>วันที่มีการเผยแพร่งานหรือใน</a:t>
            </a:r>
            <a:r>
              <a:rPr lang="th-TH" dirty="0" smtClean="0"/>
              <a:t>วันที่จดแจ้ง หาก</a:t>
            </a:r>
            <a:r>
              <a:rPr lang="th-TH" dirty="0"/>
              <a:t>งานได้รับ</a:t>
            </a:r>
            <a:r>
              <a:rPr lang="th-TH" dirty="0" smtClean="0"/>
              <a:t>การจดแจ้งใน</a:t>
            </a:r>
            <a:r>
              <a:rPr lang="th-TH" dirty="0"/>
              <a:t>รูปแบบที่ไม่ได้เผยแพร่ ไม่ว่าในกรณี</a:t>
            </a:r>
            <a:r>
              <a:rPr lang="th-TH" dirty="0" smtClean="0"/>
              <a:t>ใด ลิขสิทธิ์</a:t>
            </a:r>
            <a:r>
              <a:rPr lang="th-TH" dirty="0"/>
              <a:t>จะคงอยู่</a:t>
            </a:r>
            <a:r>
              <a:rPr lang="th-TH" dirty="0" smtClean="0"/>
              <a:t>ใน 28 ปีแรก นับ</a:t>
            </a:r>
            <a:r>
              <a:rPr lang="th-TH" dirty="0"/>
              <a:t>จาก</a:t>
            </a:r>
            <a:r>
              <a:rPr lang="th-TH" dirty="0" smtClean="0"/>
              <a:t>วันที่เริ่มมีการคุ้มครอง </a:t>
            </a:r>
            <a:r>
              <a:rPr lang="th-TH" dirty="0"/>
              <a:t>ลิขสิทธิ์มีสิทธิ์ต่อ</a:t>
            </a:r>
            <a:r>
              <a:rPr lang="th-TH" dirty="0" smtClean="0"/>
              <a:t>อายุได้อีก 28 ปีถัดไป </a:t>
            </a:r>
            <a:r>
              <a:rPr lang="th-TH" dirty="0"/>
              <a:t>หากไม่ได้ต่ออายุลิขสิทธิ์จะหมดอายุเมื่อสิ้นสุด</a:t>
            </a:r>
            <a:r>
              <a:rPr lang="th-TH" dirty="0" smtClean="0"/>
              <a:t>ระยะเวลา 28 ปี</a:t>
            </a:r>
            <a:r>
              <a:rPr lang="th-TH" dirty="0"/>
              <a:t>แรก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5814" y="5812546"/>
            <a:ext cx="940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dirty="0" smtClean="0">
                <a:solidFill>
                  <a:prstClr val="black"/>
                </a:solidFill>
                <a:latin typeface="Calibri" panose="020F0502020204030204"/>
              </a:rPr>
              <a:t>นำมาจาก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Protecting Your Company’s Intellectual Property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17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th-TH" dirty="0"/>
              <a:t>ระยะเวลาของการคุ้มครองลิขสิทธิ์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ผลงานที่ถูกสร้าง และเผยแพร่ หรือแจ้งจด ก่อน </a:t>
            </a:r>
            <a:r>
              <a:rPr lang="th-TH" dirty="0"/>
              <a:t>1 มกราคม </a:t>
            </a:r>
            <a:r>
              <a:rPr lang="th-TH" dirty="0" smtClean="0"/>
              <a:t>2521</a:t>
            </a:r>
          </a:p>
          <a:p>
            <a:pPr lvl="1"/>
            <a:r>
              <a:rPr lang="th-TH" dirty="0" smtClean="0"/>
              <a:t>ใน</a:t>
            </a:r>
            <a:r>
              <a:rPr lang="th-TH" dirty="0"/>
              <a:t>ปี พ.ศ. 2521 </a:t>
            </a:r>
            <a:r>
              <a:rPr lang="th-TH" dirty="0" smtClean="0"/>
              <a:t>ระยะเวลาคุ้มครองในช่วงหลังพิ่มขึ้นเป็น 67 ปี (ระยะคุ้มครองรวมจึงเป็น 95 ปี)</a:t>
            </a:r>
            <a:endParaRPr lang="th-TH" dirty="0"/>
          </a:p>
          <a:p>
            <a:pPr lvl="1"/>
            <a:r>
              <a:rPr lang="th-TH" dirty="0"/>
              <a:t>หากการต่อ</a:t>
            </a:r>
            <a:r>
              <a:rPr lang="th-TH" dirty="0" smtClean="0"/>
              <a:t>อายุในช่วงหลังเป็นการคุ้มครอง 28 ปี เนื่องจากการเปลี่ยนแปลงของกฎหมายระยะเวลาคุ้มครองจึงถูกยืดออกไปเป็น67 ปี อัตโนมัติ</a:t>
            </a:r>
            <a:endParaRPr lang="th-TH" dirty="0"/>
          </a:p>
          <a:p>
            <a:pPr lvl="1"/>
            <a:r>
              <a:rPr lang="th-TH" dirty="0"/>
              <a:t>สำหรับ</a:t>
            </a:r>
            <a:r>
              <a:rPr lang="th-TH" dirty="0" smtClean="0"/>
              <a:t>ผลงานที่ยังอยู่ในช่วงการคุ้มครอง 28 ปีแรก ไม่จำเป็นต้องต่ออายุการแจ้งจดการคุ้มครองจะเพิ่มไปอีก 68 ปีอัตโนมัติ รวมระยะเวลาคุ้มครองผลงาน 95 ปี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5814" y="5812546"/>
            <a:ext cx="940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dirty="0" smtClean="0">
                <a:solidFill>
                  <a:prstClr val="black"/>
                </a:solidFill>
                <a:latin typeface="Calibri" panose="020F0502020204030204"/>
              </a:rPr>
              <a:t>นำมาจาก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Protecting Your Company’s Intellectual Property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20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ลิขสิทธิ์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/>
              <a:t>ลิขสิทธิ์ (หรือสิทธิ์ของผู้เขียน) เป็นคำศัพท์ทางกฎหมายที่ใช้อธิบาย</a:t>
            </a:r>
            <a:r>
              <a:rPr lang="th-TH" dirty="0" smtClean="0"/>
              <a:t>สิทธิ์ของผู้สร้างสรรค์ ที่มีต่องาน</a:t>
            </a:r>
            <a:r>
              <a:rPr lang="th-TH" dirty="0"/>
              <a:t>วรรณกรรมและงานศิลปะ </a:t>
            </a:r>
            <a:r>
              <a:rPr lang="th-TH" dirty="0" smtClean="0"/>
              <a:t>ลิขสิทธิ์ครอบคลุมตั้งแต่งาน หนังสือ เพลง ภาพวาด ประติมากรรม ภาพยนตร์ ไป</a:t>
            </a:r>
            <a:r>
              <a:rPr lang="th-TH" dirty="0"/>
              <a:t>จนถึงโปรแกรม</a:t>
            </a:r>
            <a:r>
              <a:rPr lang="th-TH" dirty="0" smtClean="0"/>
              <a:t>คอมพิวเตอร์ ฐานข้อมูล โฆษณา แผนที่ และภาพแบบทาง</a:t>
            </a:r>
            <a:r>
              <a:rPr lang="th-TH" dirty="0"/>
              <a:t>เทคนิค</a:t>
            </a:r>
          </a:p>
          <a:p>
            <a:r>
              <a:rPr lang="th-TH" dirty="0"/>
              <a:t>การคุ้มครอง</a:t>
            </a:r>
            <a:r>
              <a:rPr lang="th-TH" dirty="0" smtClean="0"/>
              <a:t>ลิขสิทธิ์ไม่รวมถึง ความคิด ขั้นตอน กระบวนการระบบ แนวคิด สโลแกน ฟอร์มเปล่า ทั้งหมดนี้ไม่ได้รับความคุ้มครองภายใต้</a:t>
            </a:r>
            <a:r>
              <a:rPr lang="th-TH" dirty="0"/>
              <a:t>กฎหมาย</a:t>
            </a:r>
            <a:r>
              <a:rPr lang="th-TH" dirty="0" smtClean="0"/>
              <a:t>ลิขสิทธิ์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75814" y="5812546"/>
            <a:ext cx="940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นำมาจาก </a:t>
            </a:r>
            <a:r>
              <a:rPr lang="en-US" dirty="0" smtClean="0">
                <a:hlinkClick r:id="rId2"/>
              </a:rPr>
              <a:t>https://www.wipo.int/copyright/en/</a:t>
            </a:r>
            <a:r>
              <a:rPr lang="en-US" dirty="0"/>
              <a:t> </a:t>
            </a:r>
            <a:r>
              <a:rPr lang="th-TH" dirty="0" smtClean="0"/>
              <a:t>และ</a:t>
            </a:r>
            <a:r>
              <a:rPr lang="en-US" dirty="0" smtClean="0"/>
              <a:t> Protecting Your Company’s Intellectual Property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28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th-TH" dirty="0"/>
              <a:t>ระยะเวลาของการคุ้มครองลิขสิทธิ์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ผลงานที่ถูกสร้าง ก่อน 1 มกราคม 2521</a:t>
            </a:r>
            <a:r>
              <a:rPr lang="en-US" dirty="0" smtClean="0"/>
              <a:t> </a:t>
            </a:r>
            <a:r>
              <a:rPr lang="th-TH" dirty="0" smtClean="0"/>
              <a:t>แต่ไม่ได้เผยแพร่ หรือ แจ้งจด ในวันดังกล่าว</a:t>
            </a:r>
          </a:p>
          <a:p>
            <a:pPr lvl="1"/>
            <a:r>
              <a:rPr lang="th-TH" dirty="0" smtClean="0"/>
              <a:t>ระยะเวลา</a:t>
            </a:r>
            <a:r>
              <a:rPr lang="th-TH" dirty="0"/>
              <a:t>ของการคุ้มครอง</a:t>
            </a:r>
            <a:r>
              <a:rPr lang="th-TH" dirty="0" smtClean="0"/>
              <a:t>สำหรับผลงาน</a:t>
            </a:r>
            <a:r>
              <a:rPr lang="th-TH" dirty="0"/>
              <a:t>ที่สร้างขึ้นก่อนวันที่ 1 มกราคม 1978 แต่ที่</a:t>
            </a:r>
            <a:r>
              <a:rPr lang="th-TH" dirty="0" smtClean="0"/>
              <a:t>ไม่ได้เผยแพร่ หรือ แจ้งจด ในวันดังกล่าว ระยะเวลาคุ้มครอง นั้น</a:t>
            </a:r>
            <a:r>
              <a:rPr lang="th-TH" dirty="0"/>
              <a:t>จะ</a:t>
            </a:r>
            <a:r>
              <a:rPr lang="th-TH" dirty="0" smtClean="0"/>
              <a:t>เหมือนกับผลงานที่</a:t>
            </a:r>
            <a:r>
              <a:rPr lang="th-TH" dirty="0"/>
              <a:t>สร้างขึ้นในหรือหลังวันที่ 1 มกราคม </a:t>
            </a:r>
            <a:r>
              <a:rPr lang="th-TH" dirty="0" smtClean="0"/>
              <a:t>2521: ระยะเวลาคุ้มครอง  </a:t>
            </a:r>
            <a:r>
              <a:rPr lang="th-TH" dirty="0"/>
              <a:t>70 </a:t>
            </a:r>
            <a:r>
              <a:rPr lang="th-TH" dirty="0" smtClean="0"/>
              <a:t>ปีหลังจากเจ้าของผลงานเสียชีวิต หรือ 95 จากวันที่สร้างผลงาน อย่างใดอยางหนึ่งถึงก่อน สำหรับงานที่จ้างทำระยะเวลาคุ้มครอง </a:t>
            </a:r>
            <a:r>
              <a:rPr lang="th-TH" dirty="0"/>
              <a:t>120 </a:t>
            </a:r>
            <a:r>
              <a:rPr lang="th-TH" dirty="0" smtClean="0"/>
              <a:t>ปี จากวันที่สร้างผลงาน</a:t>
            </a:r>
          </a:p>
          <a:p>
            <a:pPr lvl="1"/>
            <a:r>
              <a:rPr lang="th-TH" dirty="0" smtClean="0"/>
              <a:t>การหมดอายุของข้อกำหนดลิขสิทธิ์จะนับจากปีปฏิทิน โดยเมื่อถึงวันหมดอายุในปีใด ข้อกำหนดลิขสิทธิ์ทั้งหมดจะมีผลการคุ้มครองจนถึง</a:t>
            </a:r>
            <a:r>
              <a:rPr lang="th-TH" dirty="0"/>
              <a:t>สิ้นปีปฏิทิน</a:t>
            </a:r>
            <a:r>
              <a:rPr lang="th-TH" dirty="0" smtClean="0"/>
              <a:t>ที่หมดอายุ</a:t>
            </a:r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5814" y="5812546"/>
            <a:ext cx="940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dirty="0" smtClean="0">
                <a:solidFill>
                  <a:prstClr val="black"/>
                </a:solidFill>
                <a:latin typeface="Calibri" panose="020F0502020204030204"/>
              </a:rPr>
              <a:t>นำมาจาก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Protecting Your Company’s Intellectual Property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55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th-TH" dirty="0"/>
              <a:t>การโอนลิขสิทธิ์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สิทธิ์</a:t>
            </a:r>
            <a:r>
              <a:rPr lang="th-TH" dirty="0"/>
              <a:t>ทั้งหมดของเจ้าของลิขสิทธิ์อาจถูกถ่ายโอน แต่การโอน</a:t>
            </a:r>
            <a:r>
              <a:rPr lang="th-TH" dirty="0" smtClean="0"/>
              <a:t>สิทธิทั้งหมดจะไม่มีผล เว้น</a:t>
            </a:r>
            <a:r>
              <a:rPr lang="th-TH" dirty="0"/>
              <a:t>แต่จะทำเป็นลายลักษณ์</a:t>
            </a:r>
            <a:r>
              <a:rPr lang="th-TH" dirty="0" smtClean="0"/>
              <a:t>อักษร และ</a:t>
            </a:r>
            <a:r>
              <a:rPr lang="th-TH" dirty="0"/>
              <a:t>ลงนามโดยเจ้าของ</a:t>
            </a:r>
            <a:r>
              <a:rPr lang="th-TH" dirty="0" smtClean="0"/>
              <a:t>สิทธิ์ที่ประสงค์จะถ่ายโอน หรือตัวแทนที่รับมอบอำนาจจากเจ้าของสิทธิ์</a:t>
            </a:r>
          </a:p>
          <a:p>
            <a:r>
              <a:rPr lang="th-TH" dirty="0" smtClean="0"/>
              <a:t>การ</a:t>
            </a:r>
            <a:r>
              <a:rPr lang="th-TH" dirty="0"/>
              <a:t>ถ่ายโอนสิทธิ์ทั้งหมดของการเป็นเจ้าของลิขสิทธิ์จะต้องทำเป็นลายลักษณ์อักษร </a:t>
            </a:r>
            <a:r>
              <a:rPr lang="th-TH" dirty="0" smtClean="0"/>
              <a:t>เรียกเอกสารดังกล่าวว่าหนังสือโอนสิทธิ์ (</a:t>
            </a:r>
            <a:r>
              <a:rPr lang="en-US" dirty="0" smtClean="0"/>
              <a:t>Assignment</a:t>
            </a:r>
            <a:r>
              <a:rPr lang="th-TH" dirty="0" smtClean="0"/>
              <a:t>) ส่วนใหญ่แต่ไม่ใช่ข้อบังคับ จะส่งหนังสือโอนสิทธิ์ที่ทำขึ้นไปยังสำนักงานงานลิขสิทธิ์เพื่อแสดง</a:t>
            </a:r>
            <a:r>
              <a:rPr lang="th-TH" dirty="0"/>
              <a:t>ถึงเจ้าของลิขสิทธิ์อย่างถูกต้อง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5814" y="5812546"/>
            <a:ext cx="940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dirty="0" smtClean="0">
                <a:solidFill>
                  <a:prstClr val="black"/>
                </a:solidFill>
                <a:latin typeface="Calibri" panose="020F0502020204030204"/>
              </a:rPr>
              <a:t>นำมาจาก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Protecting Your Company’s Intellectual Property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0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th-TH" dirty="0"/>
              <a:t>กฎหมายลิขสิทธิ์ของประเทศต่าง 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r>
              <a:rPr lang="th-TH" dirty="0"/>
              <a:t>เนื่องจากกฎหมายทรัพย์สินทางปัญญามีความแตกต่างกันในแต่ละประเทศ การคุ้มครองทรัพย์สินทางปัญญาในต่างประเทศจึงต้องมีการศึกษากฎหมายในประเทศ</a:t>
            </a:r>
            <a:r>
              <a:rPr lang="th-TH" dirty="0" smtClean="0"/>
              <a:t>นั้น</a:t>
            </a:r>
          </a:p>
          <a:p>
            <a:r>
              <a:rPr lang="th-TH" dirty="0" smtClean="0"/>
              <a:t>ตาม </a:t>
            </a:r>
            <a:r>
              <a:rPr lang="th-TH" dirty="0">
                <a:hlinkClick r:id="rId3"/>
              </a:rPr>
              <a:t>อนุสัญญา</a:t>
            </a:r>
            <a:r>
              <a:rPr lang="th-TH" dirty="0" smtClean="0">
                <a:hlinkClick r:id="rId3"/>
              </a:rPr>
              <a:t>เบิร์น</a:t>
            </a:r>
            <a:r>
              <a:rPr lang="th-TH" dirty="0" smtClean="0"/>
              <a:t> มีข้อตกลงระหว่างประเทศที่ลงนาม (เกือบ 140 ประเทศ) ให้แต่ละประเทศที่ลงนามคุ้มครองผลงานลิขสิทธิ์ ที่เผยแพร่ในประเทศตน ได้รับการคุ้มครองตามกฎทรัพย์สินทางปัญญาประเทศตน ไม่ว่าผลงานนั้นจะสร้างจากประเทศใดก็ตาม</a:t>
            </a:r>
            <a:endParaRPr lang="en-US" dirty="0" smtClean="0">
              <a:hlinkClick r:id="rId2"/>
            </a:endParaRPr>
          </a:p>
          <a:p>
            <a:r>
              <a:rPr lang="en-US" dirty="0" err="1" smtClean="0">
                <a:hlinkClick r:id="rId2"/>
              </a:rPr>
              <a:t>WIPO</a:t>
            </a:r>
            <a:r>
              <a:rPr lang="en-US" dirty="0" smtClean="0">
                <a:hlinkClick r:id="rId2"/>
              </a:rPr>
              <a:t> Lex</a:t>
            </a:r>
            <a:r>
              <a:rPr lang="en-US" dirty="0" smtClean="0"/>
              <a:t> </a:t>
            </a:r>
            <a:r>
              <a:rPr lang="th-TH" dirty="0" smtClean="0"/>
              <a:t>ช่วยให้เข้าถึงกฎหมายทรัพย์สินทางปัญญาได้ง่าย จากหลากหลายประเทศ และภูมิภาครวม ถึงสนธิสัญญาด้านทรัพย์สินทางปัญญาต่าง ๆ</a:t>
            </a:r>
          </a:p>
          <a:p>
            <a:r>
              <a:rPr lang="th-TH" dirty="0" smtClean="0"/>
              <a:t>สำนักงาน</a:t>
            </a:r>
            <a:r>
              <a:rPr lang="th-TH" dirty="0"/>
              <a:t>ทรัพย์สินทางปัญญา</a:t>
            </a:r>
            <a:r>
              <a:rPr lang="th-TH" dirty="0" smtClean="0"/>
              <a:t>ระดับชาติ หรือ</a:t>
            </a:r>
            <a:r>
              <a:rPr lang="th-TH" dirty="0"/>
              <a:t>ระดับภูมิภาคหลายแห่งยังให้ข้อมูลเกี่ยวกับกฎหมาย</a:t>
            </a:r>
            <a:r>
              <a:rPr lang="th-TH" dirty="0" smtClean="0"/>
              <a:t>ระดับชาติ หรือ</a:t>
            </a:r>
            <a:r>
              <a:rPr lang="th-TH" dirty="0"/>
              <a:t>ระดับภูมิภาคในเว็บไซต์ของตน ดูรายการลิงก์ไปยัง</a:t>
            </a:r>
            <a:r>
              <a:rPr lang="th-TH" dirty="0">
                <a:hlinkClick r:id="rId4"/>
              </a:rPr>
              <a:t>สำนักงานทรัพย์สินทางปัญญาระดับชาติและระดับ</a:t>
            </a:r>
            <a:r>
              <a:rPr lang="th-TH" dirty="0" smtClean="0">
                <a:hlinkClick r:id="rId4"/>
              </a:rPr>
              <a:t>ภูมิภาค</a:t>
            </a:r>
            <a:r>
              <a:rPr lang="th-TH" dirty="0" smtClean="0"/>
              <a:t> เพื่อ</a:t>
            </a:r>
            <a:r>
              <a:rPr lang="th-TH" dirty="0"/>
              <a:t>หาข้อมูล</a:t>
            </a:r>
            <a:r>
              <a:rPr lang="th-TH" dirty="0" smtClean="0"/>
              <a:t>เพิ่มเติม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814" y="5812546"/>
            <a:ext cx="940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นำมาจาก</a:t>
            </a:r>
            <a:r>
              <a:rPr lang="en-US" dirty="0" smtClean="0"/>
              <a:t> </a:t>
            </a:r>
            <a:r>
              <a:rPr lang="en-US" dirty="0">
                <a:hlinkClick r:id="rId5"/>
              </a:rPr>
              <a:t>https://www.wipo.int/copyright/en</a:t>
            </a:r>
            <a:r>
              <a:rPr lang="en-US" dirty="0" smtClean="0">
                <a:hlinkClick r:id="rId5"/>
              </a:rPr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01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Creative Commons </a:t>
            </a:r>
            <a:r>
              <a:rPr lang="en-US" dirty="0" smtClean="0"/>
              <a:t>licenses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Creative Commons licenses </a:t>
            </a:r>
            <a:r>
              <a:rPr lang="th-TH" dirty="0" smtClean="0"/>
              <a:t>เป็นเครื่องมือสร้าง</a:t>
            </a:r>
            <a:r>
              <a:rPr lang="th-TH" dirty="0"/>
              <a:t>ความ</a:t>
            </a:r>
            <a:r>
              <a:rPr lang="th-TH" dirty="0" smtClean="0"/>
              <a:t>สมดุลของการคุ้มครอบแบบดั้งเดิม “สงวน</a:t>
            </a:r>
            <a:r>
              <a:rPr lang="th-TH" dirty="0"/>
              <a:t>ลิขสิทธิ์” </a:t>
            </a:r>
            <a:r>
              <a:rPr lang="th-TH" dirty="0" smtClean="0"/>
              <a:t>ที่</a:t>
            </a:r>
            <a:r>
              <a:rPr lang="th-TH" dirty="0"/>
              <a:t>กฎหมายลิขสิทธิ์สร้างขึ้น </a:t>
            </a:r>
            <a:r>
              <a:rPr lang="th-TH" dirty="0" smtClean="0"/>
              <a:t>เครื่องมือนี้ให้</a:t>
            </a:r>
            <a:r>
              <a:rPr lang="th-TH" dirty="0"/>
              <a:t>ทุกคนตั้งแต่</a:t>
            </a:r>
            <a:r>
              <a:rPr lang="th-TH" dirty="0" smtClean="0"/>
              <a:t>ผู้สร้างสรรรายบุคคล</a:t>
            </a:r>
            <a:r>
              <a:rPr lang="th-TH" dirty="0"/>
              <a:t>ไป</a:t>
            </a:r>
            <a:r>
              <a:rPr lang="th-TH" dirty="0" smtClean="0"/>
              <a:t>จน ถึง </a:t>
            </a:r>
            <a:r>
              <a:rPr lang="th-TH" dirty="0"/>
              <a:t>บริษัท และ</a:t>
            </a:r>
            <a:r>
              <a:rPr lang="th-TH" dirty="0" smtClean="0"/>
              <a:t>สถาบัน สามารถให้</a:t>
            </a:r>
            <a:r>
              <a:rPr lang="th-TH" dirty="0"/>
              <a:t>สิทธิ์ด้านลิขสิทธิ์กับงาน</a:t>
            </a:r>
            <a:r>
              <a:rPr lang="th-TH" dirty="0" smtClean="0"/>
              <a:t>สร้างสรรค์ได้ง่าย และ</a:t>
            </a:r>
            <a:r>
              <a:rPr lang="th-TH" dirty="0"/>
              <a:t>เป็น</a:t>
            </a:r>
            <a:r>
              <a:rPr lang="th-TH" dirty="0" smtClean="0"/>
              <a:t>มาตรฐาน การผสมผสานของเครื่องมือนี้ และผู้ใช้ คือ การเติมโตอย่างกว้างขวางของการใช้ข้อมูลดิจิตอลร่วมกัน เราสามารถ คัดลอก แจกจ่าย แก้ไข ผสม และ</a:t>
            </a:r>
            <a:r>
              <a:rPr lang="th-TH" dirty="0"/>
              <a:t>สร้าง</a:t>
            </a:r>
            <a:r>
              <a:rPr lang="th-TH" dirty="0" smtClean="0"/>
              <a:t>ขึ้น ทั้งหมด</a:t>
            </a:r>
            <a:r>
              <a:rPr lang="th-TH" dirty="0"/>
              <a:t>นี้อยู่</a:t>
            </a:r>
            <a:r>
              <a:rPr lang="th-TH" dirty="0" smtClean="0"/>
              <a:t>ภายใต้กฎหมาย</a:t>
            </a:r>
            <a:r>
              <a:rPr lang="th-TH" dirty="0"/>
              <a:t>ลิขสิทธิ์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6442" y="5812546"/>
            <a:ext cx="5009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649413" algn="l"/>
              </a:tabLst>
            </a:pPr>
            <a:r>
              <a:rPr lang="th-TH" dirty="0" smtClean="0"/>
              <a:t>นำมาจาก</a:t>
            </a:r>
            <a:r>
              <a:rPr lang="en-US" dirty="0" smtClean="0"/>
              <a:t> </a:t>
            </a:r>
            <a:r>
              <a:rPr lang="en-US" dirty="0">
                <a:hlinkClick r:id="rId2"/>
              </a:rPr>
              <a:t>https://creativecommons.org/licenses/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13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Creative Commons licenses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Creative </a:t>
            </a:r>
            <a:r>
              <a:rPr lang="en-US" dirty="0"/>
              <a:t>Commons licenses </a:t>
            </a:r>
            <a:r>
              <a:rPr lang="th-TH" dirty="0" smtClean="0"/>
              <a:t>ทั้งหมด</a:t>
            </a:r>
            <a:r>
              <a:rPr lang="th-TH" dirty="0"/>
              <a:t>มีคุณสมบัติที่</a:t>
            </a:r>
            <a:r>
              <a:rPr lang="th-TH" dirty="0" smtClean="0"/>
              <a:t>สำคัญคือ ร่วมกัน (</a:t>
            </a:r>
            <a:r>
              <a:rPr lang="en-US" dirty="0" smtClean="0"/>
              <a:t>Common</a:t>
            </a:r>
            <a:r>
              <a:rPr lang="th-TH" dirty="0" smtClean="0"/>
              <a:t>) ทุกใบอนุญาตจะ</a:t>
            </a:r>
            <a:r>
              <a:rPr lang="th-TH" dirty="0"/>
              <a:t>ช่วยให้ผู้</a:t>
            </a:r>
            <a:r>
              <a:rPr lang="th-TH" dirty="0" smtClean="0"/>
              <a:t>สร้างสรรค์งาน – </a:t>
            </a:r>
            <a:r>
              <a:rPr lang="th-TH" dirty="0"/>
              <a:t>เราเรียกพวกเขาว่าผู้</a:t>
            </a:r>
            <a:r>
              <a:rPr lang="th-TH" dirty="0" smtClean="0"/>
              <a:t>อนุญาต (</a:t>
            </a:r>
            <a:r>
              <a:rPr lang="en-US" dirty="0" smtClean="0"/>
              <a:t>Licensors</a:t>
            </a:r>
            <a:r>
              <a:rPr lang="th-TH" dirty="0" smtClean="0"/>
              <a:t>) หาก</a:t>
            </a:r>
            <a:r>
              <a:rPr lang="th-TH" dirty="0"/>
              <a:t>พวกเขาใช้เครื่องมือของเรา </a:t>
            </a:r>
            <a:r>
              <a:rPr lang="th-TH" dirty="0" smtClean="0"/>
              <a:t>–</a:t>
            </a:r>
            <a:r>
              <a:rPr lang="en-US" dirty="0" smtClean="0"/>
              <a:t> </a:t>
            </a:r>
            <a:r>
              <a:rPr lang="th-TH" dirty="0" smtClean="0"/>
              <a:t>ยังคงสิทธิ์ในลิขสิทธิ์ ในขณะ</a:t>
            </a:r>
            <a:r>
              <a:rPr lang="th-TH" dirty="0"/>
              <a:t>ที่อนุญาตให้</a:t>
            </a:r>
            <a:r>
              <a:rPr lang="th-TH" dirty="0" smtClean="0"/>
              <a:t>ผู้อื่น คัดลอก แจกจ่าย และ</a:t>
            </a:r>
            <a:r>
              <a:rPr lang="th-TH" dirty="0"/>
              <a:t>ใช้ประโยชน์จากงานของพวกเขา - อย่างน้อยก็ไม่ใช่เชิงพาณิชย์ </a:t>
            </a:r>
            <a:r>
              <a:rPr lang="en-US" dirty="0"/>
              <a:t>Creative Commons licenses </a:t>
            </a:r>
            <a:r>
              <a:rPr lang="th-TH" dirty="0" smtClean="0"/>
              <a:t>ทุก</a:t>
            </a:r>
            <a:r>
              <a:rPr lang="th-TH" dirty="0"/>
              <a:t>ใบยังช่วยให้มั่นใจว่า</a:t>
            </a:r>
            <a:r>
              <a:rPr lang="th-TH" dirty="0" smtClean="0"/>
              <a:t>ผู้อนุญาต</a:t>
            </a:r>
            <a:r>
              <a:rPr lang="th-TH" dirty="0"/>
              <a:t>จะได้รับ</a:t>
            </a:r>
            <a:r>
              <a:rPr lang="th-TH" dirty="0" smtClean="0"/>
              <a:t>เครดิต สำหรับ</a:t>
            </a:r>
            <a:r>
              <a:rPr lang="th-TH" dirty="0"/>
              <a:t>งา</a:t>
            </a:r>
            <a:r>
              <a:rPr lang="th-TH" dirty="0" smtClean="0"/>
              <a:t>นของเขา </a:t>
            </a:r>
            <a:r>
              <a:rPr lang="en-US" dirty="0"/>
              <a:t>Creative Commons </a:t>
            </a:r>
            <a:r>
              <a:rPr lang="en-US" dirty="0" smtClean="0"/>
              <a:t>licenses </a:t>
            </a:r>
            <a:r>
              <a:rPr lang="th-TH" dirty="0" smtClean="0"/>
              <a:t>ทุกใบ</a:t>
            </a:r>
            <a:r>
              <a:rPr lang="th-TH" dirty="0"/>
              <a:t>ทำงานได้ทั่วโลกและมีอายุการใช้งานนานเท่าลิขสิทธิ์ที่มีผลบังคับใช้ </a:t>
            </a:r>
            <a:r>
              <a:rPr lang="th-TH" dirty="0" smtClean="0"/>
              <a:t>คุณสมบัติร่วมกัน เหล่านี้</a:t>
            </a:r>
            <a:r>
              <a:rPr lang="th-TH" dirty="0"/>
              <a:t>ทำหน้าที่เป็น</a:t>
            </a:r>
            <a:r>
              <a:rPr lang="th-TH" dirty="0" smtClean="0"/>
              <a:t>พื้นฐาน ซึ่ง</a:t>
            </a:r>
            <a:r>
              <a:rPr lang="th-TH" dirty="0"/>
              <a:t>ผู้อนุญาตให้ใช้สิทธิสามารถเลือกที่จะให้สิทธิ์เพิ่มเติมเมื่อตัดสินใจว่าจะ</a:t>
            </a:r>
            <a:r>
              <a:rPr lang="th-TH" dirty="0" smtClean="0"/>
              <a:t>ใช้ผลงานนั้นอย่างไร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6442" y="5812546"/>
            <a:ext cx="5009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649413" algn="l"/>
              </a:tabLst>
            </a:pPr>
            <a:r>
              <a:rPr lang="th-TH" dirty="0" smtClean="0"/>
              <a:t>นำมาจาก</a:t>
            </a:r>
            <a:r>
              <a:rPr lang="en-US" dirty="0" smtClean="0"/>
              <a:t> </a:t>
            </a:r>
            <a:r>
              <a:rPr lang="en-US" dirty="0">
                <a:hlinkClick r:id="rId2"/>
              </a:rPr>
              <a:t>https://creativecommons.org/licenses/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88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Creative Commons licenses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814" y="1693703"/>
            <a:ext cx="9237146" cy="430350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Creative </a:t>
            </a:r>
            <a:r>
              <a:rPr lang="en-US" dirty="0"/>
              <a:t>Commons </a:t>
            </a:r>
            <a:r>
              <a:rPr lang="en-US" dirty="0" smtClean="0"/>
              <a:t>licenses</a:t>
            </a:r>
            <a:r>
              <a:rPr lang="th-TH" dirty="0" smtClean="0"/>
              <a:t> ในใบอนุญาตแต่ะละใบถูกออกแบบให้มีเอกลักษณ์และนวัตกรรม โดยถูกออกแบบ เป็น 3 ชั้น </a:t>
            </a:r>
          </a:p>
          <a:p>
            <a:pPr lvl="1"/>
            <a:r>
              <a:rPr lang="th-TH" dirty="0" smtClean="0"/>
              <a:t>ชั้นแรกจะถูกใช้เป็นเครื่องมือ</a:t>
            </a:r>
            <a:r>
              <a:rPr lang="th-TH" dirty="0"/>
              <a:t>ทางกฎหมาย</a:t>
            </a:r>
            <a:r>
              <a:rPr lang="th-TH" dirty="0" smtClean="0"/>
              <a:t>แบบดั้งเดิม อยู่ใน</a:t>
            </a:r>
            <a:r>
              <a:rPr lang="th-TH" dirty="0"/>
              <a:t>รูปแบบ</a:t>
            </a:r>
            <a:r>
              <a:rPr lang="th-TH" dirty="0" smtClean="0"/>
              <a:t>ของข้อความโดยใช้ภาษาทางกฎหมาย เราเรียกว่า ชั้น รหัส</a:t>
            </a:r>
            <a:r>
              <a:rPr lang="th-TH" dirty="0"/>
              <a:t>ทาง</a:t>
            </a:r>
            <a:r>
              <a:rPr lang="th-TH" dirty="0" smtClean="0"/>
              <a:t>กฎหมาย (</a:t>
            </a:r>
            <a:r>
              <a:rPr lang="en-US" dirty="0" smtClean="0"/>
              <a:t>Legal Code Layer</a:t>
            </a:r>
            <a:r>
              <a:rPr lang="th-TH" dirty="0" smtClean="0"/>
              <a:t>)</a:t>
            </a:r>
          </a:p>
          <a:p>
            <a:pPr lvl="1"/>
            <a:r>
              <a:rPr lang="th-TH" dirty="0" smtClean="0"/>
              <a:t>ชั้นที่ 2 ถูกใช้สื่อสารกับ ผู้สร้างสรรค์งาน นักการศึกษา และนักวิทยาศาสตร์ ซึ่งเป็นผู้สร้างสรรค์ผลงาน ส่วน</a:t>
            </a:r>
            <a:r>
              <a:rPr lang="th-TH" dirty="0"/>
              <a:t>ใหญ่ไม่ได้เป็นนัก</a:t>
            </a:r>
            <a:r>
              <a:rPr lang="th-TH" dirty="0" smtClean="0"/>
              <a:t>กฎหมาย เราจึงออกแบบใบอนุญาตชั้นนี้ด้วยภาษาที่</a:t>
            </a:r>
            <a:r>
              <a:rPr lang="th-TH" dirty="0"/>
              <a:t>คนทั่วไปสามารถอ่านได้ </a:t>
            </a:r>
            <a:r>
              <a:rPr lang="en-US" dirty="0"/>
              <a:t> </a:t>
            </a:r>
            <a:r>
              <a:rPr lang="th-TH" dirty="0" smtClean="0"/>
              <a:t>เราเรียกว่า ชั้น คนทั่วไปสามารถอ่านได้</a:t>
            </a:r>
            <a:r>
              <a:rPr lang="en-US" dirty="0" smtClean="0"/>
              <a:t> (Human Readable</a:t>
            </a:r>
            <a:r>
              <a:rPr lang="th-TH" dirty="0" smtClean="0"/>
              <a:t>)</a:t>
            </a:r>
          </a:p>
          <a:p>
            <a:pPr lvl="1"/>
            <a:r>
              <a:rPr lang="th-TH" dirty="0" smtClean="0"/>
              <a:t>ชั้นที่ 3 ถูกออกแบบใบอนุญาตให้สื่อสารในระบบดิจิตอล เพื่อความสะดวกในการสร้างสรรค์ผลงานเมื่อต้องการค้นหา คัดลอง และ กระจายผลงาน ทำได้ง่ายดายผ่านเวปไซด์ของ </a:t>
            </a:r>
            <a:r>
              <a:rPr lang="en-US" dirty="0"/>
              <a:t>Creative Commons </a:t>
            </a:r>
            <a:r>
              <a:rPr lang="en-US" dirty="0" smtClean="0"/>
              <a:t>license </a:t>
            </a:r>
            <a:r>
              <a:rPr lang="th-TH" dirty="0" smtClean="0"/>
              <a:t>เราเรียกว่า ชั้นเครื่องสามารถอ่านได้ (</a:t>
            </a:r>
            <a:r>
              <a:rPr lang="en-US" dirty="0" smtClean="0"/>
              <a:t>Machine Readable</a:t>
            </a:r>
            <a:r>
              <a:rPr lang="th-TH" dirty="0" smtClean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2960" y="3129837"/>
            <a:ext cx="1794248" cy="20393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6442" y="5812546"/>
            <a:ext cx="5009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649413" algn="l"/>
              </a:tabLst>
            </a:pPr>
            <a:r>
              <a:rPr lang="th-TH" dirty="0" smtClean="0"/>
              <a:t>นำมาจาก</a:t>
            </a:r>
            <a:r>
              <a:rPr lang="en-US" dirty="0" smtClean="0"/>
              <a:t> </a:t>
            </a:r>
            <a:r>
              <a:rPr lang="en-US" dirty="0">
                <a:hlinkClick r:id="rId3"/>
              </a:rPr>
              <a:t>https://creativecommons.org/licenses/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57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ความแตกต่างระหว่างการลอกเลียนแบบและการละเมิดลิขสิทธิ์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1508641"/>
              </p:ext>
            </p:extLst>
          </p:nvPr>
        </p:nvGraphicFramePr>
        <p:xfrm>
          <a:off x="696035" y="1693863"/>
          <a:ext cx="10877265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3391">
                  <a:extLst>
                    <a:ext uri="{9D8B030D-6E8A-4147-A177-3AD203B41FA5}">
                      <a16:colId xmlns="" xmlns:a16="http://schemas.microsoft.com/office/drawing/2014/main" val="523153840"/>
                    </a:ext>
                  </a:extLst>
                </a:gridCol>
                <a:gridCol w="3657600">
                  <a:extLst>
                    <a:ext uri="{9D8B030D-6E8A-4147-A177-3AD203B41FA5}">
                      <a16:colId xmlns="" xmlns:a16="http://schemas.microsoft.com/office/drawing/2014/main" val="3447573187"/>
                    </a:ext>
                  </a:extLst>
                </a:gridCol>
                <a:gridCol w="4556274">
                  <a:extLst>
                    <a:ext uri="{9D8B030D-6E8A-4147-A177-3AD203B41FA5}">
                      <a16:colId xmlns="" xmlns:a16="http://schemas.microsoft.com/office/drawing/2014/main" val="12523604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/>
                        <a:t>หัวข้อ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/>
                        <a:t>การลอกเลียนแบบ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/>
                        <a:t>การละเมิดลิขสิทธิ์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14996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dirty="0" smtClean="0"/>
                        <a:t>คืออะไร</a:t>
                      </a:r>
                      <a:r>
                        <a:rPr lang="en-US" sz="2000" dirty="0" smtClean="0"/>
                        <a:t>?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/>
                        <a:t>การลอกเลียนเกิดขึ้นเมื่อคุณใช้คำ หรือ ความคิด ของผู้อื่น</a:t>
                      </a:r>
                      <a:r>
                        <a:rPr lang="th-TH" sz="2000" baseline="0" dirty="0" smtClean="0"/>
                        <a:t> โดยปราศจากการให้เครดิตเจ้าของผลงาน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/>
                        <a:t>การละเมิดลิขสิทธิ์สามารถเกิดขึ้นหากคุณละเมิดสิทธิ์ที่เป็นของเจ้าของผลงาน</a:t>
                      </a:r>
                      <a:r>
                        <a:rPr lang="th-TH" sz="2000" baseline="0" dirty="0" smtClean="0"/>
                        <a:t> สิทธิ์มี 5 ประการ</a:t>
                      </a:r>
                      <a:r>
                        <a:rPr lang="en-US" sz="2000" baseline="0" dirty="0" smtClean="0"/>
                        <a:t>:</a:t>
                      </a:r>
                      <a:endParaRPr lang="th-TH" sz="2000" dirty="0" smtClean="0"/>
                    </a:p>
                    <a:p>
                      <a:r>
                        <a:rPr lang="en-US" sz="2000" dirty="0" smtClean="0"/>
                        <a:t>• </a:t>
                      </a:r>
                      <a:r>
                        <a:rPr lang="th-TH" sz="2000" dirty="0" smtClean="0"/>
                        <a:t>การทำซ้ำ</a:t>
                      </a:r>
                      <a:endParaRPr lang="en-US" sz="2000" dirty="0" smtClean="0"/>
                    </a:p>
                    <a:p>
                      <a:r>
                        <a:rPr lang="en-US" sz="2000" dirty="0" smtClean="0"/>
                        <a:t>• </a:t>
                      </a:r>
                      <a:r>
                        <a:rPr lang="th-TH" sz="2000" dirty="0" smtClean="0"/>
                        <a:t>การแจกจ่ายงานลิขสิทธิ์ให้ผู้อื่น</a:t>
                      </a:r>
                      <a:endParaRPr lang="en-US" sz="2000" dirty="0" smtClean="0"/>
                    </a:p>
                    <a:p>
                      <a:r>
                        <a:rPr lang="en-US" sz="2000" dirty="0" smtClean="0"/>
                        <a:t>• </a:t>
                      </a:r>
                      <a:r>
                        <a:rPr lang="th-TH" sz="2000" dirty="0" smtClean="0"/>
                        <a:t>การดัดแปลง</a:t>
                      </a:r>
                      <a:endParaRPr lang="en-US" sz="2000" dirty="0" smtClean="0"/>
                    </a:p>
                    <a:p>
                      <a:r>
                        <a:rPr lang="en-US" sz="2000" dirty="0" smtClean="0"/>
                        <a:t>• </a:t>
                      </a:r>
                      <a:r>
                        <a:rPr lang="th-TH" sz="2000" dirty="0" smtClean="0"/>
                        <a:t>การแสดงในที่สาธารณะ</a:t>
                      </a:r>
                      <a:endParaRPr lang="en-US" sz="2000" dirty="0" smtClean="0"/>
                    </a:p>
                    <a:p>
                      <a:r>
                        <a:rPr lang="en-US" sz="2000" dirty="0" smtClean="0"/>
                        <a:t>• </a:t>
                      </a:r>
                      <a:r>
                        <a:rPr lang="th-TH" sz="2000" dirty="0" smtClean="0"/>
                        <a:t>การทำการแสดงในที่สาธารณะ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510432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6035" y="5792395"/>
            <a:ext cx="8914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49413" algn="l"/>
              </a:tabLst>
              <a:defRPr/>
            </a:pPr>
            <a:r>
              <a:rPr lang="th-TH" dirty="0" smtClean="0">
                <a:solidFill>
                  <a:prstClr val="black"/>
                </a:solidFill>
                <a:latin typeface="Calibri" panose="020F0502020204030204"/>
              </a:rPr>
              <a:t>นำมาจาก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https://library.osu.edu/document-registry/docs/587/stream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55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ความแตกต่างระหว่างการลอกเลียนแบบและการละเมิดลิขสิทธิ์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8691981"/>
              </p:ext>
            </p:extLst>
          </p:nvPr>
        </p:nvGraphicFramePr>
        <p:xfrm>
          <a:off x="476941" y="1693863"/>
          <a:ext cx="11228388" cy="3083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2363">
                  <a:extLst>
                    <a:ext uri="{9D8B030D-6E8A-4147-A177-3AD203B41FA5}">
                      <a16:colId xmlns="" xmlns:a16="http://schemas.microsoft.com/office/drawing/2014/main" val="523153840"/>
                    </a:ext>
                  </a:extLst>
                </a:gridCol>
                <a:gridCol w="3677479">
                  <a:extLst>
                    <a:ext uri="{9D8B030D-6E8A-4147-A177-3AD203B41FA5}">
                      <a16:colId xmlns="" xmlns:a16="http://schemas.microsoft.com/office/drawing/2014/main" val="3447573187"/>
                    </a:ext>
                  </a:extLst>
                </a:gridCol>
                <a:gridCol w="4648546">
                  <a:extLst>
                    <a:ext uri="{9D8B030D-6E8A-4147-A177-3AD203B41FA5}">
                      <a16:colId xmlns="" xmlns:a16="http://schemas.microsoft.com/office/drawing/2014/main" val="1252360451"/>
                    </a:ext>
                  </a:extLst>
                </a:gridCol>
              </a:tblGrid>
              <a:tr h="155925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หัวข้อ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การลอกเลียนแบบ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การละเมิดลิขสิทธิ์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14996110"/>
                  </a:ext>
                </a:extLst>
              </a:tr>
              <a:tr h="979910">
                <a:tc>
                  <a:txBody>
                    <a:bodyPr/>
                    <a:lstStyle/>
                    <a:p>
                      <a:r>
                        <a:rPr lang="th-TH" dirty="0" smtClean="0"/>
                        <a:t>กฎอะไรบ้างที่ควบคุม</a:t>
                      </a:r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นักวิชาการ และสถาบันอื่น ๆ มักจะปฏิบัติตามจรรยาบรรณเกี่ยวกับจริยธรรมทางวิชาการ ซึ่งห้ามการลอกเลียนและการประพฤติมิชอบอื่น ๆ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ลิขสิทธิ์และบทลงโทษสำหรับการละเมิดลิขสิทธิ์ถูกควบคุมโดยรัฐบาลกลาง และในบางกรณีใช้กฎหมายของรัฐ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51043206"/>
                  </a:ext>
                </a:extLst>
              </a:tr>
              <a:tr h="1589151">
                <a:tc>
                  <a:txBody>
                    <a:bodyPr/>
                    <a:lstStyle/>
                    <a:p>
                      <a:r>
                        <a:rPr lang="th-TH" dirty="0" smtClean="0"/>
                        <a:t>ใครเป็นผู้บังคับใช้กฎ</a:t>
                      </a:r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อาจารย์</a:t>
                      </a:r>
                      <a:r>
                        <a:rPr lang="en-US" dirty="0" smtClean="0"/>
                        <a:t> </a:t>
                      </a:r>
                      <a:r>
                        <a:rPr lang="th-TH" dirty="0" smtClean="0"/>
                        <a:t>หน่วยงานวิชาการ และสถาบัน โดยรวมอาจมีบทลงโทษที่หลากหลายสำหรั บการลอกเลียนแบบ ที่มหาวิทยาลัย </a:t>
                      </a:r>
                      <a:r>
                        <a:rPr lang="en-US" dirty="0" smtClean="0"/>
                        <a:t>OSU </a:t>
                      </a:r>
                      <a:r>
                        <a:rPr lang="th-TH" dirty="0" smtClean="0"/>
                        <a:t>หายถูกกล่าวหาว่าทำการละเมิด จะถูกส่งต่อไปยังคณะกรรมการว่าด้วยการประพฤติมิชอบทางวิชาการ (</a:t>
                      </a:r>
                      <a:r>
                        <a:rPr lang="en-US" dirty="0" err="1" smtClean="0"/>
                        <a:t>COAM</a:t>
                      </a:r>
                      <a:r>
                        <a:rPr lang="en-US" dirty="0" smtClean="0"/>
                        <a:t>) </a:t>
                      </a:r>
                      <a:r>
                        <a:rPr lang="th-TH" dirty="0" smtClean="0"/>
                        <a:t>เพื่อการสอบสวนและดำเนินการทางวินัย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เจ้าของลิขสิทธิ์ หรือตัวแทนที่ได้รับอนุญาต อาจทำการเรียกร้องการละเมิดลิขสิทธิ์ การเรียกร้องการละเมิดลิขสิทธิ์อาจตัดสินในหรือนอกศาลระหว่างเจ้าของลิขสิทธิ์ และผู้ถูกกล่าวหา คดีที่มีมูลค่าสูงอาจส่งผลให้ผู้พิพากษา หรือคณะลูกขุนตัดสินว่ามีการละเมิดเกิดขึ้นหรือไม่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1780244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6941" y="5922600"/>
            <a:ext cx="8914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49413" algn="l"/>
              </a:tabLst>
              <a:defRPr/>
            </a:pPr>
            <a:r>
              <a:rPr lang="th-TH" dirty="0" smtClean="0">
                <a:solidFill>
                  <a:prstClr val="black"/>
                </a:solidFill>
                <a:latin typeface="Calibri" panose="020F0502020204030204"/>
              </a:rPr>
              <a:t>นำมาจาก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https://library.osu.edu/document-registry/docs/587/stream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66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ความแตกต่างระหว่างการลอกเลียนแบบและการละเมิดลิขสิทธิ์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5873217"/>
              </p:ext>
            </p:extLst>
          </p:nvPr>
        </p:nvGraphicFramePr>
        <p:xfrm>
          <a:off x="476941" y="1693863"/>
          <a:ext cx="11228388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2363">
                  <a:extLst>
                    <a:ext uri="{9D8B030D-6E8A-4147-A177-3AD203B41FA5}">
                      <a16:colId xmlns="" xmlns:a16="http://schemas.microsoft.com/office/drawing/2014/main" val="523153840"/>
                    </a:ext>
                  </a:extLst>
                </a:gridCol>
                <a:gridCol w="3677479">
                  <a:extLst>
                    <a:ext uri="{9D8B030D-6E8A-4147-A177-3AD203B41FA5}">
                      <a16:colId xmlns="" xmlns:a16="http://schemas.microsoft.com/office/drawing/2014/main" val="3447573187"/>
                    </a:ext>
                  </a:extLst>
                </a:gridCol>
                <a:gridCol w="4648546">
                  <a:extLst>
                    <a:ext uri="{9D8B030D-6E8A-4147-A177-3AD203B41FA5}">
                      <a16:colId xmlns="" xmlns:a16="http://schemas.microsoft.com/office/drawing/2014/main" val="1252360451"/>
                    </a:ext>
                  </a:extLst>
                </a:gridCol>
              </a:tblGrid>
              <a:tr h="155925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หัวข้อ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การลอกเลียนแบบ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การละเมิดลิขสิทธิ์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14996110"/>
                  </a:ext>
                </a:extLst>
              </a:tr>
              <a:tr h="1589151">
                <a:tc>
                  <a:txBody>
                    <a:bodyPr/>
                    <a:lstStyle/>
                    <a:p>
                      <a:r>
                        <a:rPr lang="th-TH" dirty="0" smtClean="0"/>
                        <a:t>เราสามารถจะหลีกเลี่ยงได้อย่างไร</a:t>
                      </a:r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ใช้เครื่องหมายคำพูด เมื่ออ้างอิงโดยตรงจากแหล่งอื่น เมื่อคุณสรุปหรือแปลความหมายเนื้อหาให้ทำโดยใช้คำพูดของคุณเอง ไม่ว่าจะเป็นการอ้างอิง หรือการถอดความให้เครดิตแหล่งที่มาเสมอ ติดต่อศูนย์การเขียนที่ </a:t>
                      </a:r>
                      <a:r>
                        <a:rPr lang="en-US" dirty="0" smtClean="0"/>
                        <a:t>OSU </a:t>
                      </a:r>
                      <a:r>
                        <a:rPr lang="th-TH" dirty="0" smtClean="0"/>
                        <a:t>เพื่อขอความช่วยเหลือและ/หรือ การสอบถามจากผู้สอนให้ช่วยตรวจสอบงานของคุณ ในกรณีที่คุณมาคำถามหรือข้อสงสัยเกี่ยวกับการลอกเลียนแบบ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มีตัวเลือกมากมายสำหรับการใช้เนื้อหาที่มีลิขสิทธิ์โดยไม่ละเมิด:</a:t>
                      </a:r>
                    </a:p>
                    <a:p>
                      <a:r>
                        <a:rPr lang="th-TH" dirty="0" smtClean="0"/>
                        <a:t>•พิจารณาความธรรมทางกฎหมาย</a:t>
                      </a:r>
                      <a:r>
                        <a:rPr lang="th-TH" baseline="0" dirty="0" smtClean="0"/>
                        <a:t> ที่อนุญาตให้ใช้งานผลงานที่มีลิขสิทธิ์บนพื้นฐานที่จำกัดภายใต้เงื่อนไขเฉพาะ ที่เรียกว่า </a:t>
                      </a:r>
                      <a:r>
                        <a:rPr lang="en-US" baseline="0" dirty="0" smtClean="0"/>
                        <a:t>Fair Use</a:t>
                      </a:r>
                      <a:endParaRPr lang="th-TH" dirty="0" smtClean="0"/>
                    </a:p>
                    <a:p>
                      <a:r>
                        <a:rPr lang="th-TH" dirty="0" smtClean="0"/>
                        <a:t>•ปฏิบัติตามข้อกำหนดสิทธิการใช้งานหรือข้อกำหนดการใช้งานหากมี</a:t>
                      </a:r>
                    </a:p>
                    <a:p>
                      <a:r>
                        <a:rPr lang="th-TH" dirty="0" smtClean="0"/>
                        <a:t>•ขออนุญาตจากเจ้าของลิขสิทธิ์เพื่อใช้งาน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510432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6035" y="5693276"/>
            <a:ext cx="8914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49413" algn="l"/>
              </a:tabLst>
              <a:defRPr/>
            </a:pPr>
            <a:r>
              <a:rPr lang="th-TH" dirty="0" smtClean="0">
                <a:solidFill>
                  <a:prstClr val="black"/>
                </a:solidFill>
                <a:latin typeface="Calibri" panose="020F0502020204030204"/>
              </a:rPr>
              <a:t>นำมาจาก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https://library.osu.edu/document-registry/docs/587/stream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684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6336" y="1794915"/>
          <a:ext cx="7527732" cy="2133600"/>
        </p:xfrm>
        <a:graphic>
          <a:graphicData uri="http://schemas.openxmlformats.org/drawingml/2006/table">
            <a:tbl>
              <a:tblPr/>
              <a:tblGrid>
                <a:gridCol w="2269931">
                  <a:extLst>
                    <a:ext uri="{9D8B030D-6E8A-4147-A177-3AD203B41FA5}">
                      <a16:colId xmlns:a16="http://schemas.microsoft.com/office/drawing/2014/main" xmlns="" val="667920475"/>
                    </a:ext>
                  </a:extLst>
                </a:gridCol>
                <a:gridCol w="5257801">
                  <a:extLst>
                    <a:ext uri="{9D8B030D-6E8A-4147-A177-3AD203B41FA5}">
                      <a16:colId xmlns:a16="http://schemas.microsoft.com/office/drawing/2014/main" xmlns="" val="36501358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effectLst/>
                        </a:rPr>
                        <a:t>Name</a:t>
                      </a:r>
                      <a:r>
                        <a:rPr lang="en-US" dirty="0">
                          <a:effectLst/>
                        </a:rPr>
                        <a:t>:</a:t>
                      </a:r>
                    </a:p>
                  </a:txBody>
                  <a:tcPr marL="152400" marR="152400" marT="76200" marB="76200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 smtClean="0">
                          <a:effectLst/>
                        </a:rPr>
                        <a:t>Sony Corp. of America v. Universal City Studios, Inc.</a:t>
                      </a:r>
                      <a:endParaRPr lang="en-US" dirty="0">
                        <a:effectLst/>
                      </a:endParaRPr>
                    </a:p>
                  </a:txBody>
                  <a:tcPr marL="152400" marR="152400" marT="76200" marB="762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95084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b="1">
                          <a:effectLst/>
                        </a:rPr>
                        <a:t>Country / Territory</a:t>
                      </a:r>
                      <a:r>
                        <a:rPr lang="en-US">
                          <a:effectLst/>
                        </a:rPr>
                        <a:t>:</a:t>
                      </a:r>
                    </a:p>
                  </a:txBody>
                  <a:tcPr marL="152400" marR="152400" marT="76200" marB="76200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 smtClean="0">
                          <a:effectLst/>
                        </a:rPr>
                        <a:t>USA</a:t>
                      </a:r>
                      <a:endParaRPr lang="en-US" dirty="0">
                        <a:effectLst/>
                      </a:endParaRPr>
                    </a:p>
                  </a:txBody>
                  <a:tcPr marL="152400" marR="152400" marT="76200" marB="762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21184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b="1">
                          <a:effectLst/>
                        </a:rPr>
                        <a:t>IP right(s)</a:t>
                      </a:r>
                      <a:r>
                        <a:rPr lang="en-US">
                          <a:effectLst/>
                        </a:rPr>
                        <a:t>:</a:t>
                      </a:r>
                    </a:p>
                  </a:txBody>
                  <a:tcPr marL="152400" marR="152400" marT="76200" marB="76200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 smtClean="0">
                          <a:effectLst/>
                        </a:rPr>
                        <a:t>copyright infringement</a:t>
                      </a:r>
                      <a:endParaRPr lang="en-US" dirty="0">
                        <a:effectLst/>
                      </a:endParaRPr>
                    </a:p>
                  </a:txBody>
                  <a:tcPr marL="152400" marR="152400" marT="76200" marB="762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00508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effectLst/>
                        </a:rPr>
                        <a:t>Date of </a:t>
                      </a:r>
                      <a:r>
                        <a:rPr lang="en-US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Argued</a:t>
                      </a:r>
                      <a:r>
                        <a:rPr lang="en-US" dirty="0" smtClean="0">
                          <a:effectLst/>
                        </a:rPr>
                        <a:t>:</a:t>
                      </a:r>
                      <a:endParaRPr lang="en-US" dirty="0">
                        <a:effectLst/>
                      </a:endParaRPr>
                    </a:p>
                  </a:txBody>
                  <a:tcPr marL="152400" marR="152400" marT="76200" marB="76200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 smtClean="0">
                          <a:effectLst/>
                        </a:rPr>
                        <a:t>January 18, 1983</a:t>
                      </a:r>
                      <a:endParaRPr lang="en-US" dirty="0">
                        <a:effectLst/>
                      </a:endParaRPr>
                    </a:p>
                  </a:txBody>
                  <a:tcPr marL="152400" marR="152400" marT="76200" marB="762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58008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 smtClean="0">
                          <a:effectLst/>
                        </a:rPr>
                        <a:t>Date of Decided</a:t>
                      </a:r>
                      <a:r>
                        <a:rPr lang="en-US" dirty="0" smtClean="0">
                          <a:effectLst/>
                        </a:rPr>
                        <a:t>:</a:t>
                      </a:r>
                      <a:endParaRPr lang="en-US" dirty="0">
                        <a:effectLst/>
                      </a:endParaRPr>
                    </a:p>
                  </a:txBody>
                  <a:tcPr marL="152400" marR="152400" marT="76200" marB="76200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 smtClean="0">
                          <a:effectLst/>
                        </a:rPr>
                        <a:t>January 17, 1984</a:t>
                      </a:r>
                      <a:endParaRPr lang="en-US" dirty="0">
                        <a:effectLst/>
                      </a:endParaRPr>
                    </a:p>
                  </a:txBody>
                  <a:tcPr marL="152400" marR="152400" marT="76200" marB="762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6435350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2800" dirty="0" smtClean="0"/>
              <a:t>กรณีศึกษา</a:t>
            </a:r>
            <a:r>
              <a:rPr lang="en-US" sz="2800" dirty="0" smtClean="0"/>
              <a:t> #1 </a:t>
            </a:r>
            <a:br>
              <a:rPr lang="en-US" sz="2800" dirty="0" smtClean="0"/>
            </a:br>
            <a:r>
              <a:rPr lang="en-US" sz="2800" dirty="0"/>
              <a:t>Betamax case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6335" y="5550805"/>
            <a:ext cx="73985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hlinkClick r:id="rId2"/>
              </a:rPr>
              <a:t>https://en.wikipedia.org/wiki/Sony_Corp._of_America_v._Universal_City_Studios,_Inc.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5505" y="1550248"/>
            <a:ext cx="2959623" cy="41698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15504" y="5748959"/>
            <a:ext cx="2959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Picture from </a:t>
            </a:r>
            <a:r>
              <a:rPr lang="en-US" sz="1200" dirty="0" smtClean="0">
                <a:hlinkClick r:id="rId4"/>
              </a:rPr>
              <a:t>consumerist.com</a:t>
            </a:r>
            <a:endParaRPr lang="th-TH" sz="1200" dirty="0"/>
          </a:p>
        </p:txBody>
      </p:sp>
    </p:spTree>
    <p:extLst>
      <p:ext uri="{BB962C8B-B14F-4D97-AF65-F5344CB8AC3E}">
        <p14:creationId xmlns:p14="http://schemas.microsoft.com/office/powerpoint/2010/main" val="129606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ลิขสิทธิ์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/>
              <a:t>ลิขสิทธิ์</a:t>
            </a:r>
            <a:r>
              <a:rPr lang="th-TH" dirty="0" smtClean="0"/>
              <a:t>สามารถแจ้งจดได้</a:t>
            </a:r>
            <a:r>
              <a:rPr lang="th-TH" dirty="0"/>
              <a:t>ที่สำนักงานลิขสิทธิ์ของ</a:t>
            </a:r>
            <a:r>
              <a:rPr lang="th-TH" dirty="0" smtClean="0"/>
              <a:t>สหรัฐอเมริกา ซึ่ง</a:t>
            </a:r>
            <a:r>
              <a:rPr lang="th-TH" dirty="0"/>
              <a:t>เป็นส่วนหนึ่งของหอสมุดแห่งชาติที่ตั้งอยู่ในกรุงวอชิงตันดีซี</a:t>
            </a:r>
          </a:p>
          <a:p>
            <a:r>
              <a:rPr lang="th-TH" dirty="0"/>
              <a:t>ไม่จำเป็นต้องต่อ</a:t>
            </a:r>
            <a:r>
              <a:rPr lang="th-TH" dirty="0" smtClean="0"/>
              <a:t>อายุ และการแจ้งจดมี</a:t>
            </a:r>
            <a:r>
              <a:rPr lang="th-TH" dirty="0"/>
              <a:t>อายุการใช้</a:t>
            </a:r>
            <a:r>
              <a:rPr lang="th-TH" dirty="0" smtClean="0"/>
              <a:t>งาน หลังเจ้าของผลงานเสียชีวิตบอกไปอีก </a:t>
            </a:r>
            <a:r>
              <a:rPr lang="th-TH" dirty="0"/>
              <a:t>70 ปี (หรือในกรณีของผลงานที่สร้างขึ้นโดย</a:t>
            </a:r>
            <a:r>
              <a:rPr lang="th-TH" dirty="0" smtClean="0"/>
              <a:t>พนักงานให้กับนายจ้าง</a:t>
            </a:r>
            <a:r>
              <a:rPr lang="th-TH" dirty="0"/>
              <a:t>ของพวก</a:t>
            </a:r>
            <a:r>
              <a:rPr lang="th-TH" dirty="0" smtClean="0"/>
              <a:t>เขาการคุ้มครองจะครอบคลุม </a:t>
            </a:r>
            <a:r>
              <a:rPr lang="th-TH" dirty="0"/>
              <a:t>95 ปี</a:t>
            </a:r>
            <a:r>
              <a:rPr lang="th-TH" dirty="0" smtClean="0"/>
              <a:t>นับตั้งแต่ผลงานนั้นถูกเผยแพร่ หรือ </a:t>
            </a:r>
            <a:r>
              <a:rPr lang="th-TH" dirty="0"/>
              <a:t>120 ปีนับจาก</a:t>
            </a:r>
            <a:r>
              <a:rPr lang="th-TH" dirty="0" smtClean="0"/>
              <a:t>วันที่ผลงานถูกสร้าง อย่างใดอย่างหนึ่งที่ถึงก่อน)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75814" y="5812546"/>
            <a:ext cx="940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นำมาจาก </a:t>
            </a:r>
            <a:r>
              <a:rPr lang="en-US" dirty="0" smtClean="0"/>
              <a:t>Protecting Your Company’s Intellectual Property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20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2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อะไรบ้างที่ได้รับความคุ้มครองภายใต้กฎหมายลิขสิทธิ์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dirty="0" smtClean="0"/>
              <a:t> 	ผลงานที่ได้รับการคุ้มครอบจะต้องเป็น</a:t>
            </a:r>
            <a:r>
              <a:rPr lang="th-TH" dirty="0"/>
              <a:t>ต้นฉบับซึ่งหมายความว่าจะต้องเกิดขึ้นจาก</a:t>
            </a:r>
            <a:r>
              <a:rPr lang="th-TH" dirty="0" smtClean="0"/>
              <a:t>ความคิดสร้างสรรค์</a:t>
            </a:r>
            <a:r>
              <a:rPr lang="th-TH" dirty="0"/>
              <a:t>ทางปัญญา</a:t>
            </a:r>
            <a:r>
              <a:rPr lang="th-TH" dirty="0" smtClean="0"/>
              <a:t>ของเจ้าของผลงาน ซึ่งจะต้องไม่ใช่การ</a:t>
            </a:r>
            <a:r>
              <a:rPr lang="th-TH" dirty="0"/>
              <a:t>คัดลอกงานที่มี</a:t>
            </a:r>
            <a:r>
              <a:rPr lang="th-TH" dirty="0" smtClean="0"/>
              <a:t>อยู่ก่อนแล้ว</a:t>
            </a:r>
            <a:endParaRPr lang="th-TH" dirty="0"/>
          </a:p>
          <a:p>
            <a:r>
              <a:rPr lang="th-TH" b="1" dirty="0" smtClean="0"/>
              <a:t>งานวรรณกรรม </a:t>
            </a:r>
            <a:r>
              <a:rPr lang="th-TH" dirty="0"/>
              <a:t>งานวรรณกรรมเป็นงาน</a:t>
            </a:r>
            <a:r>
              <a:rPr lang="th-TH" dirty="0" smtClean="0"/>
              <a:t>ที่อยู่ในรูปแบบ ข้อความ ตัวเลข หรือ </a:t>
            </a:r>
            <a:r>
              <a:rPr lang="th-TH" dirty="0"/>
              <a:t>วจนสัญลักษณ์ (</a:t>
            </a:r>
            <a:r>
              <a:rPr lang="en-US" b="1" dirty="0"/>
              <a:t>Verbal Symbol</a:t>
            </a:r>
            <a:r>
              <a:rPr lang="en-US" dirty="0"/>
              <a:t>) </a:t>
            </a:r>
            <a:r>
              <a:rPr lang="th-TH" dirty="0" smtClean="0"/>
              <a:t> หรือ สัญลักษณ์ตัวเลข</a:t>
            </a:r>
            <a:r>
              <a:rPr lang="th-TH" dirty="0"/>
              <a:t>อื่น ๆ และรวมถึงงานที่หลากหลาย</a:t>
            </a:r>
            <a:r>
              <a:rPr lang="th-TH" dirty="0" smtClean="0"/>
              <a:t>เช่น นวนิยาย สารคดี กวีนิพนธ์ หนังสือตำรา งานอ้างอิง สมุดบันทึกบางอย่าง วิทยานิพนธ์  สุนทรพจน์ แคตตาล็อก ข้อความโฆษณา งานรวบรวมข้อมูลข่าวสาร และ โปรแกรมคอมพิวเตอร์</a:t>
            </a:r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475814" y="5812546"/>
            <a:ext cx="940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นำมาจาก </a:t>
            </a:r>
            <a:r>
              <a:rPr lang="en-US" dirty="0" smtClean="0"/>
              <a:t>Protecting Your Company’s Intellectual Property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31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อะไรบ้างที่ได้รับความคุ้มครองภายใต้กฎหมายลิขสิทธิ์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b="1" dirty="0"/>
              <a:t>งานดนตรี</a:t>
            </a:r>
            <a:r>
              <a:rPr lang="th-TH" sz="2900" b="1" dirty="0"/>
              <a:t>รวมถึงงานที่เกี่ยวข้อง </a:t>
            </a:r>
            <a:r>
              <a:rPr lang="th-TH" dirty="0"/>
              <a:t>อาจอยู่ในรูปแบบ</a:t>
            </a:r>
            <a:r>
              <a:rPr lang="th-TH" dirty="0" smtClean="0"/>
              <a:t>ของ โน๊ตเพลง แผ่นเสียง แผ่นซีดี</a:t>
            </a:r>
            <a:endParaRPr lang="th-TH" dirty="0"/>
          </a:p>
          <a:p>
            <a:r>
              <a:rPr lang="th-TH" b="1" dirty="0" smtClean="0"/>
              <a:t>งาน</a:t>
            </a:r>
            <a:r>
              <a:rPr lang="th-TH" b="1" dirty="0"/>
              <a:t>ละคร</a:t>
            </a:r>
            <a:r>
              <a:rPr lang="th-TH" b="1" dirty="0" smtClean="0"/>
              <a:t>รวมถึงงานที่เกี่ยวข้อง</a:t>
            </a:r>
            <a:r>
              <a:rPr lang="th-TH" dirty="0" smtClean="0"/>
              <a:t> งานละคร คือ</a:t>
            </a:r>
            <a:r>
              <a:rPr lang="th-TH" dirty="0"/>
              <a:t>การเล่นหรือการแสดงละคร </a:t>
            </a:r>
            <a:r>
              <a:rPr lang="th-TH" dirty="0" smtClean="0"/>
              <a:t>สคริปต์ที่</a:t>
            </a:r>
            <a:r>
              <a:rPr lang="th-TH" dirty="0"/>
              <a:t>เตรียมไว้</a:t>
            </a:r>
            <a:r>
              <a:rPr lang="th-TH" dirty="0" smtClean="0"/>
              <a:t>สำหรับภาพยนตร์ วิทยุ และโทรทัศน์ ก็ได้รับการคุ้มครองเช่นกัน</a:t>
            </a:r>
            <a:endParaRPr lang="th-TH" dirty="0"/>
          </a:p>
          <a:p>
            <a:r>
              <a:rPr lang="th-TH" b="1" dirty="0"/>
              <a:t>ละคร</a:t>
            </a:r>
            <a:r>
              <a:rPr lang="th-TH" b="1" dirty="0" smtClean="0"/>
              <a:t>ใบ้ และ งานออกแบบ</a:t>
            </a:r>
            <a:r>
              <a:rPr lang="th-TH" b="1" dirty="0"/>
              <a:t>ท่าเต้น </a:t>
            </a:r>
            <a:r>
              <a:rPr lang="th-TH" dirty="0"/>
              <a:t>ละคร</a:t>
            </a:r>
            <a:r>
              <a:rPr lang="th-TH" dirty="0" smtClean="0"/>
              <a:t>ใบ้ คือการแสดงที่</a:t>
            </a:r>
            <a:r>
              <a:rPr lang="th-TH" dirty="0"/>
              <a:t>ใช้</a:t>
            </a:r>
            <a:r>
              <a:rPr lang="th-TH" dirty="0" smtClean="0"/>
              <a:t>ท่าทางมากกว่าเสียง ใน</a:t>
            </a:r>
            <a:r>
              <a:rPr lang="th-TH" dirty="0"/>
              <a:t>การ</a:t>
            </a:r>
            <a:r>
              <a:rPr lang="th-TH" dirty="0" smtClean="0"/>
              <a:t>สื่อสารความคิด</a:t>
            </a:r>
            <a:r>
              <a:rPr lang="th-TH" dirty="0"/>
              <a:t>หรือสถานการณ์ </a:t>
            </a:r>
            <a:r>
              <a:rPr lang="th-TH" dirty="0" smtClean="0"/>
              <a:t>งานออกแบบ</a:t>
            </a:r>
            <a:r>
              <a:rPr lang="th-TH" dirty="0"/>
              <a:t>ท่าเต้นเป็นองค์ประกอบและการจัดเรียงของการ</a:t>
            </a:r>
            <a:r>
              <a:rPr lang="th-TH" dirty="0" smtClean="0"/>
              <a:t>เคลื่อนไหวของการเต้น และ</a:t>
            </a:r>
            <a:r>
              <a:rPr lang="th-TH" dirty="0"/>
              <a:t>รูปแบบ (มักจะตั้งใจที่จะ</a:t>
            </a:r>
            <a:r>
              <a:rPr lang="th-TH" dirty="0" smtClean="0"/>
              <a:t>มาสัมพันธ์กับ</a:t>
            </a:r>
            <a:r>
              <a:rPr lang="th-TH" dirty="0"/>
              <a:t>เพลง) แต่ไม่รวมถึงการ</a:t>
            </a:r>
            <a:r>
              <a:rPr lang="th-TH" dirty="0" smtClean="0"/>
              <a:t>เต้นรำที่</a:t>
            </a:r>
            <a:r>
              <a:rPr lang="th-TH" dirty="0"/>
              <a:t>เรียบ</a:t>
            </a:r>
            <a:r>
              <a:rPr lang="th-TH" dirty="0" smtClean="0"/>
              <a:t>ง่าย และรูปแบบการเต้นที่</a:t>
            </a:r>
            <a:r>
              <a:rPr lang="th-TH" dirty="0"/>
              <a:t>รู้จักกัน</a:t>
            </a:r>
            <a:r>
              <a:rPr lang="th-TH" dirty="0" smtClean="0"/>
              <a:t>ดี เช่น รำวง หรือ </a:t>
            </a:r>
            <a:r>
              <a:rPr lang="th-TH" sz="2900" dirty="0" smtClean="0"/>
              <a:t>ลีลาศ</a:t>
            </a:r>
            <a:endParaRPr lang="en-US" sz="2900" dirty="0"/>
          </a:p>
        </p:txBody>
      </p:sp>
      <p:sp>
        <p:nvSpPr>
          <p:cNvPr id="5" name="TextBox 4"/>
          <p:cNvSpPr txBox="1"/>
          <p:nvPr/>
        </p:nvSpPr>
        <p:spPr>
          <a:xfrm>
            <a:off x="475814" y="5812546"/>
            <a:ext cx="940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นำมาจาก </a:t>
            </a:r>
            <a:r>
              <a:rPr lang="en-US" dirty="0" smtClean="0"/>
              <a:t>Protecting Your Company’s Intellectual Property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15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อะไรบ้างที่ได้รับความคุ้มครองภายใต้กฎหมายลิขสิทธิ์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b="1" dirty="0"/>
              <a:t>งาน</a:t>
            </a:r>
            <a:r>
              <a:rPr lang="th-TH" b="1" dirty="0" smtClean="0"/>
              <a:t>ภาพ กราฟิก และ</a:t>
            </a:r>
            <a:r>
              <a:rPr lang="th-TH" b="1" dirty="0"/>
              <a:t>งานประติมากรรม </a:t>
            </a:r>
            <a:r>
              <a:rPr lang="th-TH" dirty="0"/>
              <a:t>ทัศนศิลป์ประกอบด้วย</a:t>
            </a:r>
            <a:r>
              <a:rPr lang="th-TH" dirty="0" smtClean="0"/>
              <a:t>งานงานศิลป์ 2 มิติ และ 3มิติ เช่น งานกราฟิก ศิลปะประยุกต์ ภาพถ่าย งานพิมพ์ งานลอกเลียนแบบงานศิลปะ การ์ตูน แผนที่ ลูกโลก เครื่องประดับ ผ้า ภาพแบบทางเทคนิค ไดอะแกรม โปสเตอร์ ของเล่น ประติมากรรม และ แผนภูมิ</a:t>
            </a:r>
            <a:endParaRPr lang="th-TH" dirty="0"/>
          </a:p>
          <a:p>
            <a:r>
              <a:rPr lang="th-TH" b="1" dirty="0" smtClean="0"/>
              <a:t>ภาพเคลื่อนไหว และ งานด้านภาพและเสียงอื่น </a:t>
            </a:r>
            <a:r>
              <a:rPr lang="th-TH" b="1" dirty="0"/>
              <a:t>ๆ </a:t>
            </a:r>
            <a:r>
              <a:rPr lang="th-TH" dirty="0" smtClean="0"/>
              <a:t>ภาพยนตร์ วิดีโอ</a:t>
            </a:r>
            <a:r>
              <a:rPr lang="th-TH" dirty="0"/>
              <a:t>การ</a:t>
            </a:r>
            <a:r>
              <a:rPr lang="th-TH" dirty="0" smtClean="0"/>
              <a:t>ฝึกอบรม สารคดี และงานสไลด์ประกอบการนำเสนอ ทั้งหมดได้รับการคุ้มครอง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75814" y="5812546"/>
            <a:ext cx="940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นำมาจาก </a:t>
            </a:r>
            <a:r>
              <a:rPr lang="en-US" dirty="0" smtClean="0"/>
              <a:t>Protecting Your Company’s Intellectual Property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09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อะไรบ้างที่ได้รับความคุ้มครองภายใต้กฎหมายลิขสิทธิ์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การ</a:t>
            </a:r>
            <a:r>
              <a:rPr lang="th-TH" b="1" dirty="0"/>
              <a:t>บันทึกเสียง </a:t>
            </a:r>
            <a:r>
              <a:rPr lang="th-TH" dirty="0"/>
              <a:t>อาจรวมถึงเสียงดนตรี แต่มักจะรวมถึงการ</a:t>
            </a:r>
            <a:r>
              <a:rPr lang="th-TH" dirty="0" smtClean="0"/>
              <a:t>บันทึกเสียงละคร หรือ</a:t>
            </a:r>
            <a:r>
              <a:rPr lang="th-TH" dirty="0"/>
              <a:t>การ</a:t>
            </a:r>
            <a:r>
              <a:rPr lang="th-TH" dirty="0" smtClean="0"/>
              <a:t>บรรยายในงานสอน</a:t>
            </a:r>
            <a:endParaRPr lang="th-TH" dirty="0"/>
          </a:p>
          <a:p>
            <a:r>
              <a:rPr lang="th-TH" b="1" dirty="0"/>
              <a:t>งานสถาปัตยกรรม </a:t>
            </a:r>
            <a:r>
              <a:rPr lang="th-TH" dirty="0"/>
              <a:t>การออกแบบอาคารที่เป็นตัวเป็น</a:t>
            </a:r>
            <a:r>
              <a:rPr lang="th-TH" dirty="0" smtClean="0"/>
              <a:t>ตนที่</a:t>
            </a:r>
            <a:r>
              <a:rPr lang="th-TH" dirty="0"/>
              <a:t>เป็นรูปธรรม</a:t>
            </a:r>
            <a:r>
              <a:rPr lang="th-TH" dirty="0" smtClean="0"/>
              <a:t>บาง รวมถึงอาคาร แบบทางสถาปัตยกรรม </a:t>
            </a:r>
            <a:r>
              <a:rPr lang="th-TH" dirty="0"/>
              <a:t>คุณสมบัติ</a:t>
            </a:r>
            <a:r>
              <a:rPr lang="th-TH" dirty="0" smtClean="0"/>
              <a:t>มาตรฐานเฉพาะเช่น หน้าต่าง ประตู ไม่ได้รับการคุ้มครอง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75814" y="5812546"/>
            <a:ext cx="940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นำมาจาก </a:t>
            </a:r>
            <a:r>
              <a:rPr lang="en-US" dirty="0" smtClean="0"/>
              <a:t>Protecting Your Company’s Intellectual Property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07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 </a:t>
            </a:r>
            <a:r>
              <a:rPr lang="th-TH" dirty="0"/>
              <a:t>ประเด็นเกี่ยวกับกฎหมายลิขสิทธิ์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h-TH" b="1" dirty="0" smtClean="0"/>
              <a:t>โปรแกรม</a:t>
            </a:r>
            <a:r>
              <a:rPr lang="th-TH" b="1" dirty="0"/>
              <a:t>คอมพิวเตอร์</a:t>
            </a:r>
          </a:p>
          <a:p>
            <a:pPr lvl="1"/>
            <a:r>
              <a:rPr lang="th-TH" dirty="0"/>
              <a:t>โปรแกรมคอมพิวเตอร์ได้รับการคุ้มครองภายใต้กฎหมาย</a:t>
            </a:r>
            <a:r>
              <a:rPr lang="th-TH" dirty="0" smtClean="0"/>
              <a:t>ลิขสิทธิ์ และสามารถแจ้งจดกับ</a:t>
            </a:r>
            <a:r>
              <a:rPr lang="th-TH" dirty="0"/>
              <a:t>สำนักงาน</a:t>
            </a:r>
            <a:r>
              <a:rPr lang="th-TH" dirty="0" smtClean="0"/>
              <a:t>ลิขสิทธิ์ ถือเป็น</a:t>
            </a:r>
            <a:r>
              <a:rPr lang="th-TH" dirty="0"/>
              <a:t>งานวรรณกรรมได้ </a:t>
            </a:r>
            <a:r>
              <a:rPr lang="th-TH" dirty="0" smtClean="0"/>
              <a:t>โดยไม่ขึ้นกับสื่อที่บันทึก ไม่ว่าจะเป็น โค๊ดเชิงวัตถุ โค๊ดโปรแกรม ซีดีรอม ได้รับการคุ้มครองทั้งหมด</a:t>
            </a:r>
            <a:endParaRPr lang="th-TH" dirty="0"/>
          </a:p>
          <a:p>
            <a:r>
              <a:rPr lang="th-TH" b="1" dirty="0"/>
              <a:t>ภาษาโปรแกรมคอมพิวเตอร์</a:t>
            </a:r>
          </a:p>
          <a:p>
            <a:r>
              <a:rPr lang="th-TH" b="1" dirty="0"/>
              <a:t>สัญญาอนุญาตให้ใช้โปรแกรม</a:t>
            </a:r>
            <a:r>
              <a:rPr lang="th-TH" b="1" dirty="0" smtClean="0"/>
              <a:t>คอมพิวเตอร์ </a:t>
            </a:r>
            <a:r>
              <a:rPr lang="th-TH" dirty="0" smtClean="0"/>
              <a:t>(</a:t>
            </a:r>
            <a:r>
              <a:rPr lang="en-US" dirty="0"/>
              <a:t>The Shrink Wrap License</a:t>
            </a:r>
            <a:r>
              <a:rPr lang="th-TH" dirty="0" smtClean="0"/>
              <a:t>) และ</a:t>
            </a:r>
            <a:r>
              <a:rPr lang="th-TH" dirty="0"/>
              <a:t>ลายเซ็นอิเล็กทรอนิกส์</a:t>
            </a:r>
          </a:p>
          <a:p>
            <a:r>
              <a:rPr lang="th-TH" b="1" dirty="0"/>
              <a:t>กฎหมายธุรกรรมข้อมูลคอมพิวเตอร์ที่เป็นมาตรฐาน</a:t>
            </a:r>
            <a:r>
              <a:rPr lang="th-TH" b="1" dirty="0" smtClean="0"/>
              <a:t>เดียวกัน </a:t>
            </a:r>
            <a:r>
              <a:rPr lang="th-TH" dirty="0" smtClean="0"/>
              <a:t>(</a:t>
            </a:r>
            <a:r>
              <a:rPr lang="en-US" dirty="0"/>
              <a:t>The Uniform Computer Information Transaction </a:t>
            </a:r>
            <a:r>
              <a:rPr lang="en-US" dirty="0" smtClean="0"/>
              <a:t>Act</a:t>
            </a:r>
            <a:r>
              <a:rPr lang="th-TH" dirty="0" smtClean="0"/>
              <a:t>)</a:t>
            </a:r>
          </a:p>
          <a:p>
            <a:pPr lvl="1"/>
            <a:r>
              <a:rPr lang="th-TH" dirty="0" smtClean="0"/>
              <a:t>กฎหมายนี้มี</a:t>
            </a:r>
            <a:r>
              <a:rPr lang="th-TH" dirty="0"/>
              <a:t>วัตถุประสงค์เพื่อส่งเสริมการทำธุรกรรมที่เป็นธรรมในยุค</a:t>
            </a:r>
            <a:r>
              <a:rPr lang="th-TH" dirty="0" smtClean="0"/>
              <a:t>อิเล็กทรอนิกส์ และ</a:t>
            </a:r>
            <a:r>
              <a:rPr lang="th-TH" dirty="0"/>
              <a:t>ช่วย</a:t>
            </a:r>
            <a:r>
              <a:rPr lang="th-TH" dirty="0" smtClean="0"/>
              <a:t>ให้บริษัทที่</a:t>
            </a:r>
            <a:r>
              <a:rPr lang="th-TH" dirty="0"/>
              <a:t>ต้องการขาย</a:t>
            </a:r>
            <a:r>
              <a:rPr lang="th-TH" dirty="0" smtClean="0"/>
              <a:t>สินค้า และ</a:t>
            </a:r>
            <a:r>
              <a:rPr lang="th-TH" dirty="0"/>
              <a:t>ซอฟต์แวร์</a:t>
            </a:r>
            <a:r>
              <a:rPr lang="th-TH" dirty="0" smtClean="0"/>
              <a:t>ด้วยทำธุรกรรมได้ในรูปแบบเดียวกัน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814" y="5812546"/>
            <a:ext cx="940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dirty="0" smtClean="0">
                <a:solidFill>
                  <a:prstClr val="black"/>
                </a:solidFill>
                <a:latin typeface="Calibri" panose="020F0502020204030204"/>
              </a:rPr>
              <a:t>นำมาจาก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Protecting Your Company’s Intellectual Property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96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(Workpackage Slide Master)</Template>
  <TotalTime>3134</TotalTime>
  <Words>3947</Words>
  <Application>Microsoft Office PowerPoint</Application>
  <PresentationFormat>Widescreen</PresentationFormat>
  <Paragraphs>239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Cordia New</vt:lpstr>
      <vt:lpstr>Office Theme</vt:lpstr>
      <vt:lpstr>Module 3: ทรัพย์สินทางปัญญา</vt:lpstr>
      <vt:lpstr>เนื้อหา</vt:lpstr>
      <vt:lpstr>ลิขสิทธิ์</vt:lpstr>
      <vt:lpstr>ลิขสิทธิ์</vt:lpstr>
      <vt:lpstr>อะไรบ้างที่ได้รับความคุ้มครองภายใต้กฎหมายลิขสิทธิ์</vt:lpstr>
      <vt:lpstr>อะไรบ้างที่ได้รับความคุ้มครองภายใต้กฎหมายลิขสิทธิ์</vt:lpstr>
      <vt:lpstr>อะไรบ้างที่ได้รับความคุ้มครองภายใต้กฎหมายลิขสิทธิ์</vt:lpstr>
      <vt:lpstr>อะไรบ้างที่ได้รับความคุ้มครองภายใต้กฎหมายลิขสิทธิ์</vt:lpstr>
      <vt:lpstr>10 ประเด็นเกี่ยวกับกฎหมายลิขสิทธิ์</vt:lpstr>
      <vt:lpstr>10 ประเด็นเกี่ยวกับกฎหมายลิขสิทธิ์</vt:lpstr>
      <vt:lpstr>10 ประเด็นเกี่ยวกับกฎหมายลิขสิทธิ์</vt:lpstr>
      <vt:lpstr>ลิขสิทธิ์ และ อินเตอร์เน็ต</vt:lpstr>
      <vt:lpstr>การยกเว้นจากการคุ้มครองลิขสิทธิ์</vt:lpstr>
      <vt:lpstr>การยกเว้นจากการคุ้มครองลิขสิทธิ์</vt:lpstr>
      <vt:lpstr>สิทธิ 2 ประเภทภายใต้ลิขสิทธิ์</vt:lpstr>
      <vt:lpstr>สิทธิ์ของเจ้าของลิขสิทธิ์</vt:lpstr>
      <vt:lpstr>สิทธิ์ของเจ้าของลิขสิทธิ์</vt:lpstr>
      <vt:lpstr>สิทธิ์ของเจ้าของลิขสิทธิ์</vt:lpstr>
      <vt:lpstr>สิทธิ์ของเจ้าของลิขสิทธิ์</vt:lpstr>
      <vt:lpstr>สิทธิ์ของเจ้าของลิขสิทธิ์</vt:lpstr>
      <vt:lpstr>สิทธิทางศีลธรรม</vt:lpstr>
      <vt:lpstr>สิทธิทางศีลธรรม</vt:lpstr>
      <vt:lpstr>สิทธิทางศีลธรรม</vt:lpstr>
      <vt:lpstr>การจดแจ้งลิขสิทธิ์</vt:lpstr>
      <vt:lpstr>ประโยชน์ของการจดแจ้งลิขสิทธิ์</vt:lpstr>
      <vt:lpstr>ประโยชน์ของการจดแจ้งลิขสิทธิ์</vt:lpstr>
      <vt:lpstr>ระยะเวลาของการคุ้มครองลิขสิทธิ์</vt:lpstr>
      <vt:lpstr>ระยะเวลาของการคุ้มครองลิขสิทธิ์</vt:lpstr>
      <vt:lpstr>ระยะเวลาของการคุ้มครองลิขสิทธิ์</vt:lpstr>
      <vt:lpstr>ระยะเวลาของการคุ้มครองลิขสิทธิ์</vt:lpstr>
      <vt:lpstr>การโอนลิขสิทธิ์</vt:lpstr>
      <vt:lpstr>กฎหมายลิขสิทธิ์ของประเทศต่าง ๆ</vt:lpstr>
      <vt:lpstr>Creative Commons licenses</vt:lpstr>
      <vt:lpstr>Creative Commons licenses</vt:lpstr>
      <vt:lpstr>Creative Commons licenses</vt:lpstr>
      <vt:lpstr>ความแตกต่างระหว่างการลอกเลียนแบบและการละเมิดลิขสิทธิ์</vt:lpstr>
      <vt:lpstr>ความแตกต่างระหว่างการลอกเลียนแบบและการละเมิดลิขสิทธิ์</vt:lpstr>
      <vt:lpstr>ความแตกต่างระหว่างการลอกเลียนแบบและการละเมิดลิขสิทธิ์</vt:lpstr>
      <vt:lpstr>กรณีศึกษา #1  Betamax case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ชวินทร มัยยะภักดี</dc:creator>
  <cp:lastModifiedBy>naritsak tuntitippawan</cp:lastModifiedBy>
  <cp:revision>129</cp:revision>
  <dcterms:created xsi:type="dcterms:W3CDTF">2019-12-05T13:38:53Z</dcterms:created>
  <dcterms:modified xsi:type="dcterms:W3CDTF">2020-05-11T15:15:55Z</dcterms:modified>
</cp:coreProperties>
</file>