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69" r:id="rId5"/>
    <p:sldId id="281" r:id="rId6"/>
    <p:sldId id="270" r:id="rId7"/>
    <p:sldId id="279" r:id="rId8"/>
    <p:sldId id="272" r:id="rId9"/>
    <p:sldId id="273" r:id="rId10"/>
    <p:sldId id="274" r:id="rId11"/>
    <p:sldId id="275" r:id="rId12"/>
    <p:sldId id="276" r:id="rId13"/>
    <p:sldId id="28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madrid/en/membe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wipo.int/ipadvantage/en/details.jsp?id=258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9.png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mtClean="0"/>
              <a:t>บท</a:t>
            </a:r>
            <a:r>
              <a:rPr lang="th-TH" dirty="0" smtClean="0"/>
              <a:t>นำ ทรัพย์สินทางปัญญา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หน่วยงาน และ สนธิสัญญา ระหว่างประเทศ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/>
              <a:t>อนุสัญญา</a:t>
            </a:r>
            <a:r>
              <a:rPr lang="th-TH" b="1" dirty="0" smtClean="0"/>
              <a:t>เบิร์น เพื่อ</a:t>
            </a:r>
            <a:r>
              <a:rPr lang="th-TH" b="1" dirty="0"/>
              <a:t>คุ้มครองงาน</a:t>
            </a:r>
            <a:r>
              <a:rPr lang="th-TH" b="1" dirty="0" smtClean="0"/>
              <a:t>วรรณกรรม และ</a:t>
            </a:r>
            <a:r>
              <a:rPr lang="th-TH" b="1" dirty="0"/>
              <a:t>ศิลปะ </a:t>
            </a:r>
            <a:r>
              <a:rPr lang="th-TH" dirty="0" smtClean="0"/>
              <a:t>อนุ</a:t>
            </a:r>
            <a:r>
              <a:rPr lang="th-TH" dirty="0"/>
              <a:t>สัญญาเบิร์นบริหารงานโดย </a:t>
            </a:r>
            <a:r>
              <a:rPr lang="en-US" dirty="0" err="1"/>
              <a:t>WIPO</a:t>
            </a:r>
            <a:r>
              <a:rPr lang="en-US" dirty="0"/>
              <a:t> </a:t>
            </a:r>
            <a:r>
              <a:rPr lang="th-TH" dirty="0" smtClean="0"/>
              <a:t>การตกลงระหว่างประเทศสมาชิกกันว่าด้วยเรื่องลิขสิทธิ์ โดยกำหนดให้</a:t>
            </a:r>
            <a:r>
              <a:rPr lang="th-TH" dirty="0"/>
              <a:t>ภาคีผู้ลงนามรับรองลิขสิทธิ์ของ</a:t>
            </a:r>
            <a:r>
              <a:rPr lang="th-TH" dirty="0" smtClean="0"/>
              <a:t>ผลงานจาก</a:t>
            </a:r>
            <a:r>
              <a:rPr lang="th-TH" dirty="0"/>
              <a:t>ภาคีประเทศผู้ลงนามอื่น (ซึ่งรู้จักกันในชื่อ สมาชิกแห่งสหภาพเบิร์น) ในวิธีเดียวกับที่ประเทศนั้นรับรองลิขสิทธิ์จากชาติตน ตัวอย่างเช่น กฎหมายลิขสิทธิ์ฝรั่งเศสมีผลใช้บังคับกับทุกอย่างที่ตีพิมพ์หรือแสดงในฝรั่งเศส ไม่ว่าผลงานนั้นจะสร้างสรรค์ขึ้นเดิมจากที่ใดก็</a:t>
            </a:r>
            <a:r>
              <a:rPr lang="th-TH" dirty="0" smtClean="0"/>
              <a:t>ตาม</a:t>
            </a:r>
          </a:p>
          <a:p>
            <a:r>
              <a:rPr lang="th-TH" b="1" dirty="0" smtClean="0"/>
              <a:t>พิธี</a:t>
            </a:r>
            <a:r>
              <a:rPr lang="th-TH" b="1" dirty="0"/>
              <a:t>สาร</a:t>
            </a:r>
            <a:r>
              <a:rPr lang="th-TH" b="1" dirty="0" smtClean="0"/>
              <a:t>มาดริด </a:t>
            </a:r>
            <a:r>
              <a:rPr lang="th-TH" dirty="0" smtClean="0"/>
              <a:t>อำนวยความสะดวกเกี่ยวกับการ</a:t>
            </a:r>
            <a:r>
              <a:rPr lang="th-TH" dirty="0"/>
              <a:t>คุ้มครองเครื่องหมาย</a:t>
            </a:r>
            <a:r>
              <a:rPr lang="th-TH" dirty="0" smtClean="0"/>
              <a:t>การค้าในต่างประเทศ โดยผู้ขอจดทะเบียนไม่ต้องเตรียมคำขอสำหรับการยื่นในแต่ละประเทศโดยตรง สามารถยื่นคำขอที่สำนักงานต้นทาง สำหรับประเทศไทยยื่นผ่านกรมทรัพย์สินทางปัญญา เพื่อระบุขอรับความคุ้มครองในประเทศภาคีสมาชิกสารมาดิรด (</a:t>
            </a:r>
            <a:r>
              <a:rPr lang="en-US" dirty="0" smtClean="0">
                <a:hlinkClick r:id="rId2"/>
              </a:rPr>
              <a:t>https://www.wipo.int/madrid/en/members/</a:t>
            </a:r>
            <a:r>
              <a:rPr lang="en-US" dirty="0" smtClean="0"/>
              <a:t>)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หน่วยงาน และ สนธิสัญญา ระหว่างประเทศ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อนุสัญญากรุงปารีส </a:t>
            </a:r>
            <a:r>
              <a:rPr lang="th-TH" dirty="0"/>
              <a:t>อนุสัญญากรุงปารีสตั้งอยู่บนหลักการของการแลกเปลี่ยนซึ่ง</a:t>
            </a:r>
            <a:r>
              <a:rPr lang="th-TH" dirty="0" smtClean="0"/>
              <a:t>กัน และกันเ พื่อ</a:t>
            </a:r>
            <a:r>
              <a:rPr lang="th-TH" dirty="0"/>
              <a:t>ให้เจ้าของเครื่องหมายการค้าและสิทธิบัตรต่างประเทศอาจได้รับความคุ้มครองทางกฎหมายสำหรับเครื่องหมายและ</a:t>
            </a:r>
            <a:r>
              <a:rPr lang="th-TH" dirty="0" smtClean="0"/>
              <a:t>สิทธิบัตร เช่นเดียวกับ</a:t>
            </a:r>
            <a:r>
              <a:rPr lang="th-TH" dirty="0"/>
              <a:t>พลเมืองของประเทศสมาชิกเหล่านั้น </a:t>
            </a:r>
            <a:r>
              <a:rPr lang="th-TH" dirty="0" smtClean="0"/>
              <a:t>อนุสัญญา</a:t>
            </a:r>
            <a:r>
              <a:rPr lang="th-TH" dirty="0"/>
              <a:t>กรุง</a:t>
            </a:r>
            <a:r>
              <a:rPr lang="th-TH" dirty="0" smtClean="0"/>
              <a:t>ปารีส</a:t>
            </a:r>
            <a:r>
              <a:rPr lang="th-TH" dirty="0"/>
              <a:t>ดำเนินการ</a:t>
            </a:r>
            <a:r>
              <a:rPr lang="th-TH" dirty="0" smtClean="0"/>
              <a:t>โดย</a:t>
            </a:r>
            <a:r>
              <a:rPr lang="en-US" dirty="0" smtClean="0"/>
              <a:t> </a:t>
            </a:r>
            <a:r>
              <a:rPr lang="en-US" dirty="0" err="1" smtClean="0"/>
              <a:t>WIPO</a:t>
            </a:r>
            <a:r>
              <a:rPr lang="en-US" dirty="0" smtClean="0"/>
              <a:t> </a:t>
            </a:r>
            <a:endParaRPr lang="th-TH" dirty="0"/>
          </a:p>
          <a:p>
            <a:r>
              <a:rPr lang="th-TH" b="1" dirty="0"/>
              <a:t>ข้อตกลงเขตการค้าเสรีอเมริกาเหนือ (</a:t>
            </a:r>
            <a:r>
              <a:rPr lang="en-US" b="1" dirty="0"/>
              <a:t>NAFTA) </a:t>
            </a:r>
            <a:r>
              <a:rPr lang="th-TH" dirty="0" smtClean="0"/>
              <a:t>เป็นข้อตกลงระหว่าง สหรัฐอเมริกา แคนาดา และ</a:t>
            </a:r>
            <a:r>
              <a:rPr lang="th-TH" dirty="0"/>
              <a:t>เม็กซิโก </a:t>
            </a:r>
            <a:r>
              <a:rPr lang="en-US" dirty="0"/>
              <a:t>NAFTA </a:t>
            </a:r>
            <a:r>
              <a:rPr lang="th-TH" dirty="0"/>
              <a:t>ส่งผลให้มีการเปลี่ยนแปลงกฎหมายเครื่องหมายการค้าของสหรัฐอเมริกาส่วนใหญ่เกี่ยวกับเครื่องหมายที่มีคำศัพท์ทาง</a:t>
            </a:r>
            <a:r>
              <a:rPr lang="th-TH" dirty="0" smtClean="0"/>
              <a:t>ภูมิศาสตร์ (</a:t>
            </a:r>
            <a:r>
              <a:rPr lang="en-US" dirty="0" smtClean="0"/>
              <a:t>Geographical terms)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หน่วยงาน และ สนธิสัญญา ระหว่างประเทศ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ข้อตกลงทั่วไปว่าด้วยภาษีศุลกากรและการค้า (</a:t>
            </a:r>
            <a:r>
              <a:rPr lang="en-US" b="1" dirty="0"/>
              <a:t>GATT) </a:t>
            </a:r>
            <a:r>
              <a:rPr lang="th-TH" dirty="0"/>
              <a:t>การเปลี่ยนแปลงที่สำคัญที่สุดในกฎหมายทรัพย์สินทางปัญญาของสหรัฐอเมริกาจาก </a:t>
            </a:r>
            <a:r>
              <a:rPr lang="en-US" dirty="0"/>
              <a:t>GATT </a:t>
            </a:r>
            <a:r>
              <a:rPr lang="th-TH" dirty="0"/>
              <a:t>คือการไม่ใช้เครื่องหมายการค้าเป็นเวลาสามปีทำให้เกิดข้อสันนิษฐานว่าเครื่องหมายถูกยกเลิกและระยะเวลาของสิทธิบัตรยูทิลิตี้อยู่</a:t>
            </a:r>
            <a:r>
              <a:rPr lang="th-TH" dirty="0" smtClean="0"/>
              <a:t>ที่ 20 ปี นับจากวันที่</a:t>
            </a:r>
            <a:r>
              <a:rPr lang="th-TH" dirty="0"/>
              <a:t>ยื่นคำขอ </a:t>
            </a:r>
            <a:r>
              <a:rPr lang="th-TH" dirty="0" smtClean="0"/>
              <a:t>(จาก 17 ปี</a:t>
            </a:r>
            <a:r>
              <a:rPr lang="th-TH" dirty="0"/>
              <a:t>นับจากวันที่ออก</a:t>
            </a:r>
            <a:r>
              <a:rPr lang="th-TH" smtClean="0"/>
              <a:t>สิทธิบัตร)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กรณีศึกษา </a:t>
            </a:r>
            <a:r>
              <a:rPr lang="en-US" sz="2800" dirty="0" smtClean="0"/>
              <a:t>#1 </a:t>
            </a:r>
            <a:br>
              <a:rPr lang="en-US" sz="2800" dirty="0" smtClean="0"/>
            </a:br>
            <a:r>
              <a:rPr lang="en-US" sz="2800" dirty="0"/>
              <a:t>Creating an IP Solution for Company and </a:t>
            </a:r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6335" y="5550805"/>
            <a:ext cx="503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2"/>
              </a:rPr>
              <a:t>https://www.wipo.int/ipadvantage/en/details.jsp?id=2585</a:t>
            </a:r>
            <a:endParaRPr lang="en-US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08212" y="1905461"/>
          <a:ext cx="7165788" cy="3049408"/>
        </p:xfrm>
        <a:graphic>
          <a:graphicData uri="http://schemas.openxmlformats.org/drawingml/2006/table">
            <a:tbl>
              <a:tblPr/>
              <a:tblGrid>
                <a:gridCol w="2377888"/>
                <a:gridCol w="4787900"/>
              </a:tblGrid>
              <a:tr h="430895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Name</a:t>
                      </a:r>
                      <a:r>
                        <a:rPr lang="en-US" dirty="0">
                          <a:effectLst/>
                        </a:rPr>
                        <a:t>: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Beauty Gems Group Co., Ltd.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729206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Country / </a:t>
                      </a:r>
                      <a:r>
                        <a:rPr lang="en-US" b="1" dirty="0" smtClean="0">
                          <a:effectLst/>
                        </a:rPr>
                        <a:t>Territory</a:t>
                      </a:r>
                      <a:r>
                        <a:rPr lang="en-US" dirty="0">
                          <a:effectLst/>
                        </a:rPr>
                        <a:t>: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Thailand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9206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IP right(s)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Copyright and Related Rights, Industrial Designs, Trade Secrets, Trademarks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729206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Date of </a:t>
                      </a:r>
                      <a:r>
                        <a:rPr lang="en-US" b="1" dirty="0" smtClean="0">
                          <a:effectLst/>
                        </a:rPr>
                        <a:t>publication</a:t>
                      </a:r>
                      <a:r>
                        <a:rPr lang="en-US" dirty="0">
                          <a:effectLst/>
                        </a:rPr>
                        <a:t>: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August 31, 2010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895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Last update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July 9, 2012</a:t>
                      </a:r>
                    </a:p>
                  </a:txBody>
                  <a:tcPr marL="121920" marR="12192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" y="-213338"/>
            <a:ext cx="115916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https://www.wipo.int/export/sites/www/ipadvantage/images/article_006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91" y="1878961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03191" y="441261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its headquarters </a:t>
            </a:r>
            <a:r>
              <a:rPr lang="th-TH" sz="12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th-TH" sz="1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Bangkok, Beauty Gems has expanded its operations throughout the world </a:t>
            </a:r>
            <a:r>
              <a:rPr lang="th-TH" sz="12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h-TH" sz="12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h-TH" sz="12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h-TH" sz="1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Trey Ratcliff)</a:t>
            </a:r>
            <a:r>
              <a:rPr lang="th-TH" sz="1100" dirty="0">
                <a:solidFill>
                  <a:prstClr val="black"/>
                </a:solidFill>
              </a:rPr>
              <a:t> </a:t>
            </a:r>
            <a:endParaRPr lang="th-TH" sz="4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ประเภทของทรัพย์สิน</a:t>
            </a:r>
          </a:p>
          <a:p>
            <a:r>
              <a:rPr lang="th-TH" dirty="0" smtClean="0"/>
              <a:t>เหตุผลในการคุ้มครองทรัพย์สินทางปัญญา</a:t>
            </a:r>
            <a:endParaRPr lang="en-US" dirty="0" smtClean="0"/>
          </a:p>
          <a:p>
            <a:r>
              <a:rPr lang="th-TH" dirty="0" smtClean="0"/>
              <a:t>ความสำคัญที่มากขึ้นของสิทธิ์ในทรัพย์สินทางปัญญา</a:t>
            </a:r>
            <a:endParaRPr lang="en-US" dirty="0" smtClean="0"/>
          </a:p>
          <a:p>
            <a:r>
              <a:rPr lang="th-TH" dirty="0" smtClean="0"/>
              <a:t>หน่วยงานดำเนินการขึ้นทะเบียนทรัพย์สินทางปัญญา</a:t>
            </a:r>
            <a:endParaRPr lang="en-US" dirty="0" smtClean="0"/>
          </a:p>
          <a:p>
            <a:r>
              <a:rPr lang="th-TH" dirty="0" smtClean="0"/>
              <a:t>หน่วยงาน และ สนธิสัญญา ระหว่างประเทศ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ประเภทของทรัพย์สิน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ทรัพย์สินที่บุคคลหรือองค์กร ถือครองได้แบ่งออกได้เป็น </a:t>
            </a:r>
            <a:r>
              <a:rPr lang="en-US" dirty="0" smtClean="0"/>
              <a:t>3 </a:t>
            </a:r>
            <a:r>
              <a:rPr lang="th-TH" dirty="0" smtClean="0"/>
              <a:t>ชนิด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th-TH" b="1" dirty="0" smtClean="0"/>
              <a:t>ทรัพย์สินจริง</a:t>
            </a:r>
            <a:r>
              <a:rPr lang="en-US" dirty="0" smtClean="0"/>
              <a:t>; </a:t>
            </a:r>
            <a:r>
              <a:rPr lang="th-TH" dirty="0" smtClean="0"/>
              <a:t>ที่ดิน </a:t>
            </a:r>
            <a:r>
              <a:rPr lang="th-TH" dirty="0"/>
              <a:t>หรือ </a:t>
            </a:r>
            <a:r>
              <a:rPr lang="th-TH" dirty="0" smtClean="0"/>
              <a:t>อสังหาริมทรัพย์</a:t>
            </a:r>
            <a:endParaRPr lang="en-US" dirty="0" smtClean="0"/>
          </a:p>
          <a:p>
            <a:pPr lvl="1"/>
            <a:r>
              <a:rPr lang="th-TH" b="1" dirty="0" smtClean="0"/>
              <a:t>ทรัพย์สินส่วนตัว</a:t>
            </a:r>
            <a:r>
              <a:rPr lang="en-US" dirty="0" smtClean="0"/>
              <a:t>; </a:t>
            </a:r>
            <a:r>
              <a:rPr lang="th-TH" dirty="0" smtClean="0"/>
              <a:t>สิ่งของเฉพาะที่สามารถระบุได้ เช่น เครื่องประดับ รถยนต์ และ หุ้น</a:t>
            </a:r>
            <a:endParaRPr lang="en-US" dirty="0" smtClean="0"/>
          </a:p>
          <a:p>
            <a:pPr lvl="1"/>
            <a:r>
              <a:rPr lang="th-TH" b="1" dirty="0" smtClean="0"/>
              <a:t>ทรัพย์สินทางปัญญา</a:t>
            </a:r>
            <a:r>
              <a:rPr lang="en-US" dirty="0" smtClean="0"/>
              <a:t>; </a:t>
            </a:r>
            <a:r>
              <a:rPr lang="th-TH" dirty="0"/>
              <a:t>ผลงานอันเกิดจากความคิดสร้างสรรค์ของมนุษย์ รวมถึง วรรณกรรม สโลแกนงานโฆษณา เพลง หรือ สิ่งประดิษฐ์ใหม่ๆ </a:t>
            </a:r>
            <a:r>
              <a:rPr lang="th-TH" dirty="0" smtClean="0"/>
              <a:t>ทรัพย์สิน</a:t>
            </a:r>
            <a:r>
              <a:rPr lang="th-TH" dirty="0"/>
              <a:t>ที่เป็นผลมาจาก</a:t>
            </a:r>
            <a:r>
              <a:rPr lang="th-TH" dirty="0" smtClean="0"/>
              <a:t>ความคิด เกิดจากกิจกรรม</a:t>
            </a:r>
            <a:r>
              <a:rPr lang="th-TH" dirty="0"/>
              <a:t>ทางปัญญา</a:t>
            </a:r>
            <a:r>
              <a:rPr lang="th-TH" dirty="0" smtClean="0"/>
              <a:t>เรียกว่า </a:t>
            </a:r>
            <a:r>
              <a:rPr lang="th-TH" b="1" dirty="0" smtClean="0"/>
              <a:t>ทรัพย์สิน</a:t>
            </a:r>
            <a:r>
              <a:rPr lang="th-TH" b="1" dirty="0"/>
              <a:t>ทางปัญญา </a:t>
            </a:r>
            <a:r>
              <a:rPr lang="th-TH" dirty="0"/>
              <a:t>ในบาง</a:t>
            </a:r>
            <a:r>
              <a:rPr lang="th-TH" dirty="0" smtClean="0"/>
              <a:t>ประเทศ ทรัพย์สิน</a:t>
            </a:r>
            <a:r>
              <a:rPr lang="th-TH" dirty="0"/>
              <a:t>ทางปัญญาเรียกว่าทรัพย์สินทาง</a:t>
            </a:r>
            <a:r>
              <a:rPr lang="th-TH" dirty="0" smtClean="0"/>
              <a:t>อุตสาหกรรม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เหตุผลในการคุ้มครองทรัพย์สินทางปัญญา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/>
              <a:t>มุ่งที่จะปกป้องความรู้ที่เกิดจากความพยายามของ</a:t>
            </a:r>
            <a:r>
              <a:rPr lang="th-TH" dirty="0" smtClean="0"/>
              <a:t>มนุษย์ เพื่อกระตุ้น และส่งเสริม</a:t>
            </a:r>
            <a:r>
              <a:rPr lang="th-TH" dirty="0"/>
              <a:t>ความคิดสร้างสรรค์เพิ่มเติม</a:t>
            </a:r>
          </a:p>
          <a:p>
            <a:pPr lvl="1"/>
            <a:r>
              <a:rPr lang="th-TH" dirty="0"/>
              <a:t>ผู้แต่งที่เขียน</a:t>
            </a:r>
            <a:r>
              <a:rPr lang="th-TH" dirty="0" smtClean="0"/>
              <a:t>หนังสือ หรือ นัก</a:t>
            </a:r>
            <a:r>
              <a:rPr lang="th-TH" dirty="0"/>
              <a:t>ดนตรีที่แต่ง</a:t>
            </a:r>
            <a:r>
              <a:rPr lang="th-TH" dirty="0" smtClean="0"/>
              <a:t>เพลง จะไม่มีแรงกระตุ้นให้สร้างสรรค์ผลงานเพิ่มเติม จนกว่า</a:t>
            </a:r>
            <a:r>
              <a:rPr lang="th-TH" dirty="0"/>
              <a:t>พวกเขาจะได้รับ</a:t>
            </a:r>
            <a:r>
              <a:rPr lang="th-TH" dirty="0" smtClean="0"/>
              <a:t>ผลตอบแทนจาก</a:t>
            </a:r>
            <a:r>
              <a:rPr lang="th-TH" dirty="0"/>
              <a:t>ความ</a:t>
            </a:r>
            <a:r>
              <a:rPr lang="th-TH" dirty="0" smtClean="0"/>
              <a:t>พยายามที่ทำไป </a:t>
            </a:r>
            <a:r>
              <a:rPr lang="th-TH" dirty="0"/>
              <a:t>หากงานของพวกเขา</a:t>
            </a:r>
            <a:r>
              <a:rPr lang="th-TH" dirty="0" smtClean="0"/>
              <a:t>ถูกละเมิดโดย ผู้อื่นนำไปขาย พวก</a:t>
            </a:r>
            <a:r>
              <a:rPr lang="th-TH" dirty="0"/>
              <a:t>เขาจะไม่มีแรงจูงใจในการสร้าง</a:t>
            </a:r>
            <a:r>
              <a:rPr lang="th-TH" dirty="0" smtClean="0"/>
              <a:t>ผลงานต่อๆ ไป</a:t>
            </a:r>
            <a:endParaRPr lang="th-TH" dirty="0"/>
          </a:p>
          <a:p>
            <a:r>
              <a:rPr lang="th-TH" dirty="0" smtClean="0"/>
              <a:t>กฎหมายที่คุ้มครองทรัพย์สินทางปัญญาแยกทรัพย์สินทางปัญญาออกเป็น 4 รูปแบบ ได้แก่</a:t>
            </a:r>
          </a:p>
          <a:p>
            <a:pPr lvl="1"/>
            <a:r>
              <a:rPr lang="th-TH" dirty="0" smtClean="0"/>
              <a:t>เครื่องหมายการค้า</a:t>
            </a:r>
          </a:p>
          <a:p>
            <a:pPr lvl="1"/>
            <a:r>
              <a:rPr lang="th-TH" dirty="0" smtClean="0"/>
              <a:t>ลิขสิทธิ์</a:t>
            </a:r>
          </a:p>
          <a:p>
            <a:pPr lvl="1"/>
            <a:r>
              <a:rPr lang="th-TH" dirty="0" smtClean="0"/>
              <a:t>สิทธิบัตร</a:t>
            </a:r>
          </a:p>
          <a:p>
            <a:pPr lvl="1"/>
            <a:r>
              <a:rPr lang="th-TH" dirty="0" smtClean="0"/>
              <a:t>ความลับ</a:t>
            </a:r>
            <a:r>
              <a:rPr lang="th-TH" dirty="0"/>
              <a:t>ทางการค้า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สัญลักษณ์ของทรัพย์สินทางปัญญา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09873"/>
          </a:xfrm>
        </p:spPr>
        <p:txBody>
          <a:bodyPr>
            <a:normAutofit/>
          </a:bodyPr>
          <a:lstStyle/>
          <a:p>
            <a:r>
              <a:rPr lang="th-TH" sz="2400" dirty="0" smtClean="0"/>
              <a:t>เครื่องหมายการค้า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</a:t>
            </a:r>
          </a:p>
          <a:p>
            <a:r>
              <a:rPr lang="th-TH" sz="2400" dirty="0" smtClean="0">
                <a:sym typeface="Symbol" panose="05050102010706020507" pitchFamily="18" charset="2"/>
              </a:rPr>
              <a:t>เครื่องหมาย</a:t>
            </a:r>
            <a:r>
              <a:rPr lang="th-TH" sz="2400" dirty="0">
                <a:sym typeface="Symbol" panose="05050102010706020507" pitchFamily="18" charset="2"/>
              </a:rPr>
              <a:t>การค้าที่จดทะเบียน</a:t>
            </a:r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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th-TH" sz="2400" dirty="0" smtClean="0">
                <a:sym typeface="Symbol" panose="05050102010706020507" pitchFamily="18" charset="2"/>
              </a:rPr>
              <a:t>ลิขสิทธิ์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</a:t>
            </a:r>
          </a:p>
          <a:p>
            <a:r>
              <a:rPr lang="th-TH" sz="2400" dirty="0" smtClean="0">
                <a:sym typeface="Symbol" panose="05050102010706020507" pitchFamily="18" charset="2"/>
              </a:rPr>
              <a:t>ลิขสิทธิ์</a:t>
            </a:r>
            <a:r>
              <a:rPr lang="en-US" sz="2400" dirty="0" smtClean="0">
                <a:sym typeface="Symbol" panose="05050102010706020507" pitchFamily="18" charset="2"/>
              </a:rPr>
              <a:t/>
            </a:r>
            <a:br>
              <a:rPr lang="en-US" sz="2400" dirty="0" smtClean="0">
                <a:sym typeface="Symbol" panose="05050102010706020507" pitchFamily="18" charset="2"/>
              </a:rPr>
            </a:br>
            <a:r>
              <a:rPr lang="th-TH" sz="2400" dirty="0" smtClean="0">
                <a:sym typeface="Symbol" panose="05050102010706020507" pitchFamily="18" charset="2"/>
              </a:rPr>
              <a:t>สิ่งบันทึกเสียง</a:t>
            </a:r>
          </a:p>
          <a:p>
            <a:pPr lvl="1"/>
            <a:r>
              <a:rPr lang="en-US" sz="2000" dirty="0" smtClean="0">
                <a:sym typeface="Symbol" panose="05050102010706020507" pitchFamily="18" charset="2"/>
              </a:rPr>
              <a:t>p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69" t="7375" r="21927" b="7310"/>
          <a:stretch/>
        </p:blipFill>
        <p:spPr>
          <a:xfrm>
            <a:off x="7053257" y="1820025"/>
            <a:ext cx="2079812" cy="183776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90346" y="1556825"/>
          <a:ext cx="27305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4" imgW="2729880" imgH="2729880" progId="">
                  <p:embed/>
                </p:oleObj>
              </mc:Choice>
              <mc:Fallback>
                <p:oleObj r:id="rId4" imgW="2729880" imgH="2729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0346" y="1556825"/>
                        <a:ext cx="27305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96116" y="4122107"/>
          <a:ext cx="5744089" cy="70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6" imgW="8279280" imgH="1015560" progId="">
                  <p:embed/>
                </p:oleObj>
              </mc:Choice>
              <mc:Fallback>
                <p:oleObj r:id="rId6" imgW="8279280" imgH="1015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6116" y="4122107"/>
                        <a:ext cx="5744089" cy="704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5672" y="1509037"/>
            <a:ext cx="2209800" cy="220027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94589" y="3507598"/>
          <a:ext cx="2311553" cy="230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9" imgW="8888760" imgH="8863200" progId="">
                  <p:embed/>
                </p:oleObj>
              </mc:Choice>
              <mc:Fallback>
                <p:oleObj r:id="rId9" imgW="8888760" imgH="8863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94589" y="3507598"/>
                        <a:ext cx="2311553" cy="2304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987152" y="4949021"/>
          <a:ext cx="4336339" cy="71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11" imgW="8152200" imgH="1345680" progId="">
                  <p:embed/>
                </p:oleObj>
              </mc:Choice>
              <mc:Fallback>
                <p:oleObj r:id="rId11" imgW="8152200" imgH="1345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87152" y="4949021"/>
                        <a:ext cx="4336339" cy="716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96139"/>
              </p:ext>
            </p:extLst>
          </p:nvPr>
        </p:nvGraphicFramePr>
        <p:xfrm>
          <a:off x="1133628" y="5737411"/>
          <a:ext cx="371631" cy="3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13" imgW="1028520" imgH="875880" progId="">
                  <p:embed/>
                </p:oleObj>
              </mc:Choice>
              <mc:Fallback>
                <p:oleObj r:id="rId13" imgW="1028520" imgH="875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3628" y="5737411"/>
                        <a:ext cx="371631" cy="3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3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ความสำคัญที่มากขึ้นของสิทธิ์ในทรัพย์สินทางปัญญา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พัฒนาอย่างรวดเร็วของ</a:t>
            </a:r>
            <a:r>
              <a:rPr lang="th-TH" dirty="0" smtClean="0"/>
              <a:t>เทคโนโลยี ทำให้เกิดทรัพย์สินทางปัญญาเพิ่มขึ้นมาก ได้นำ</a:t>
            </a:r>
            <a:r>
              <a:rPr lang="th-TH" dirty="0"/>
              <a:t>ไปสู่</a:t>
            </a:r>
            <a:r>
              <a:rPr lang="th-TH" dirty="0" smtClean="0"/>
              <a:t>การตระหนักถึง</a:t>
            </a:r>
            <a:r>
              <a:rPr lang="th-TH" dirty="0"/>
              <a:t>ความสำคัญของทรัพย์สินทาง</a:t>
            </a:r>
            <a:r>
              <a:rPr lang="th-TH" dirty="0" smtClean="0"/>
              <a:t>ปัญญาที่เพิ่มมากขึ้น</a:t>
            </a:r>
            <a:endParaRPr lang="th-TH" dirty="0"/>
          </a:p>
          <a:p>
            <a:r>
              <a:rPr lang="th-TH" dirty="0" smtClean="0"/>
              <a:t>ที่</a:t>
            </a:r>
            <a:r>
              <a:rPr lang="th-TH" dirty="0"/>
              <a:t>ปรึกษาด้านคอมพิวเตอร์ บริษัทโฆษณา และนักพัฒนา</a:t>
            </a:r>
            <a:r>
              <a:rPr lang="th-TH" dirty="0" smtClean="0"/>
              <a:t>ซอฟแวร์ จะขายเฉพาะความคิดเท่านั้น ในทำนองเดียวกับทรัพย์สิน</a:t>
            </a:r>
            <a:r>
              <a:rPr lang="th-TH" dirty="0"/>
              <a:t>ทางปัญญาบาง</a:t>
            </a:r>
            <a:r>
              <a:rPr lang="th-TH" dirty="0" smtClean="0"/>
              <a:t>รูปแบบ เช่น ชื่อโดเมน และ</a:t>
            </a:r>
            <a:r>
              <a:rPr lang="th-TH" dirty="0"/>
              <a:t>ภาพเคลื่อนไหวที่แสดงบนหน้าเว็บ</a:t>
            </a:r>
            <a:r>
              <a:rPr lang="th-TH" dirty="0" smtClean="0"/>
              <a:t>ของบริษัท ปัจจุบันได้รับความคุ้มครองถือเป็นทรัพย์สินทางปัญญาแล้ว เช่น </a:t>
            </a:r>
            <a:r>
              <a:rPr lang="en-US" dirty="0"/>
              <a:t>www.ibm.com </a:t>
            </a:r>
            <a:r>
              <a:rPr lang="th-TH" dirty="0"/>
              <a:t>เป็น</a:t>
            </a:r>
            <a:r>
              <a:rPr lang="th-TH" dirty="0" smtClean="0"/>
              <a:t>ทรัพย์สินทางปัญญาที่</a:t>
            </a:r>
            <a:r>
              <a:rPr lang="th-TH" dirty="0"/>
              <a:t>มีค่าซึ่งต้องได้รับการปกป้องจากการละเมิด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ความสำคัญที่มากขึ้นของสิทธิ์ในทรัพย์สินทางปัญญา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ข้อมูลสามารถสื่อสาร</a:t>
            </a:r>
            <a:r>
              <a:rPr lang="th-TH" dirty="0"/>
              <a:t>ผ่านอินเทอร์เน็ตได้นำไปสู่การเพิ่มความท้า</a:t>
            </a:r>
            <a:r>
              <a:rPr lang="th-TH" dirty="0" smtClean="0"/>
              <a:t>ทายในการคุ้มครองทรัพย์สิน</a:t>
            </a:r>
            <a:r>
              <a:rPr lang="th-TH" dirty="0"/>
              <a:t>ทางปัญญา </a:t>
            </a:r>
            <a:r>
              <a:rPr lang="th-TH" dirty="0" smtClean="0"/>
              <a:t>หลังจาก</a:t>
            </a:r>
            <a:r>
              <a:rPr lang="th-TH" dirty="0"/>
              <a:t>ภาพยนตร์ไททานิคกวาดรางวัลออ</a:t>
            </a:r>
            <a:r>
              <a:rPr lang="th-TH" dirty="0" smtClean="0"/>
              <a:t>สการ์ วันรุ่งขึ้นมี</a:t>
            </a:r>
            <a:r>
              <a:rPr lang="th-TH" dirty="0"/>
              <a:t>เว็บไซต์</a:t>
            </a:r>
            <a:r>
              <a:rPr lang="th-TH" dirty="0" smtClean="0"/>
              <a:t>มากกว่า 50 แห่ง</a:t>
            </a:r>
            <a:r>
              <a:rPr lang="th-TH" dirty="0"/>
              <a:t>ที่เสนอสำเนาภาพยนตร์ที่ผิดกฎหมายหรือละเมิดลิขสิทธิ์ </a:t>
            </a:r>
            <a:r>
              <a:rPr lang="th-TH" dirty="0" smtClean="0"/>
              <a:t>หนังสือ ภาพยนตร์ และเพลง มีการจำหน่าย</a:t>
            </a:r>
            <a:r>
              <a:rPr lang="th-TH" dirty="0"/>
              <a:t>อย่างผิด</a:t>
            </a:r>
            <a:r>
              <a:rPr lang="th-TH" dirty="0" smtClean="0"/>
              <a:t>กฎหมายอย่างง่ายดายเพียงการกดแป้นพิมพ์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หน่วยงานดำเนินการขึ้นทะเบียนทรัพย์สินทางปัญญา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สำนักงานสิทธิบัตรและเครื่องหมายการค้า</a:t>
            </a:r>
            <a:r>
              <a:rPr lang="th-TH" dirty="0" smtClean="0"/>
              <a:t>สหรัฐอเมริกา  (</a:t>
            </a:r>
            <a:r>
              <a:rPr lang="en-US" dirty="0"/>
              <a:t>United States Patent and Trademark Office </a:t>
            </a:r>
            <a:r>
              <a:rPr lang="en-US" dirty="0" smtClean="0"/>
              <a:t>:</a:t>
            </a:r>
            <a:r>
              <a:rPr lang="en-US" dirty="0" err="1" smtClean="0"/>
              <a:t>USPTO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th-TH" dirty="0"/>
              <a:t>หน่วยงานที่รับผิดชอบเรื่อง</a:t>
            </a:r>
            <a:r>
              <a:rPr lang="th-TH" dirty="0" smtClean="0"/>
              <a:t>การออกสิทธิบัตร และจดทะเบียนเครื่องหมายการค้า</a:t>
            </a:r>
            <a:r>
              <a:rPr lang="en-US" dirty="0"/>
              <a:t> </a:t>
            </a:r>
            <a:r>
              <a:rPr lang="th-TH" dirty="0" smtClean="0"/>
              <a:t>ของสหรัฐอเมริกา</a:t>
            </a:r>
            <a:endParaRPr lang="en-US" dirty="0"/>
          </a:p>
          <a:p>
            <a:pPr lvl="1"/>
            <a:r>
              <a:rPr lang="th-TH" dirty="0"/>
              <a:t>เว็บไซต์ </a:t>
            </a:r>
            <a:r>
              <a:rPr lang="en-US" dirty="0" err="1" smtClean="0"/>
              <a:t>USPTO</a:t>
            </a:r>
            <a:r>
              <a:rPr lang="en-US" dirty="0" smtClean="0"/>
              <a:t> </a:t>
            </a:r>
            <a:r>
              <a:rPr lang="th-TH" dirty="0"/>
              <a:t>นำเสนอข้อมูล</a:t>
            </a:r>
            <a:r>
              <a:rPr lang="th-TH" dirty="0" smtClean="0"/>
              <a:t>มากมาย ข้อมูล</a:t>
            </a:r>
            <a:r>
              <a:rPr lang="th-TH" dirty="0"/>
              <a:t>พื้นฐานเกี่ยวกับเครื่องหมาย</a:t>
            </a:r>
            <a:r>
              <a:rPr lang="th-TH" dirty="0" smtClean="0"/>
              <a:t>การค้า และสิทธิบัตร ตาราง</a:t>
            </a:r>
            <a:r>
              <a:rPr lang="th-TH" dirty="0"/>
              <a:t>ค่าธรรมเนียม</a:t>
            </a:r>
            <a:r>
              <a:rPr lang="th-TH" dirty="0" smtClean="0"/>
              <a:t>แบบฟอร์ม และ</a:t>
            </a:r>
            <a:r>
              <a:rPr lang="th-TH" dirty="0"/>
              <a:t>ความสามารถในการค้นหาเครื่องหมาย</a:t>
            </a:r>
            <a:r>
              <a:rPr lang="th-TH" dirty="0" smtClean="0"/>
              <a:t>การค้า และ</a:t>
            </a:r>
            <a:r>
              <a:rPr lang="th-TH" dirty="0"/>
              <a:t>สิทธิบัตร</a:t>
            </a:r>
          </a:p>
          <a:p>
            <a:r>
              <a:rPr lang="th-TH" dirty="0"/>
              <a:t>หอสมุด</a:t>
            </a:r>
            <a:r>
              <a:rPr lang="th-TH" dirty="0" smtClean="0"/>
              <a:t>แห่งชาติสหรัฐอเมริกา</a:t>
            </a:r>
            <a:r>
              <a:rPr lang="en-US" dirty="0" smtClean="0"/>
              <a:t> (Library of Congress)</a:t>
            </a:r>
          </a:p>
          <a:p>
            <a:pPr lvl="1"/>
            <a:r>
              <a:rPr lang="th-TH" dirty="0" smtClean="0"/>
              <a:t>หอสมุดแห่งชาติสหรัฐอเมริกา</a:t>
            </a:r>
            <a:r>
              <a:rPr lang="en-US" dirty="0" smtClean="0"/>
              <a:t> </a:t>
            </a:r>
            <a:r>
              <a:rPr lang="th-TH" dirty="0"/>
              <a:t>เป็น</a:t>
            </a:r>
            <a:r>
              <a:rPr lang="th-TH" dirty="0" smtClean="0"/>
              <a:t>หน่วยงานรับผิดชอบเรื่องลิขสิทธิ์ ของสหรัฐอเมริกา</a:t>
            </a:r>
            <a:r>
              <a:rPr lang="th-TH" dirty="0"/>
              <a:t>และมีหน้าที่ตรวจสอบ</a:t>
            </a:r>
          </a:p>
          <a:p>
            <a:pPr lvl="1"/>
            <a:r>
              <a:rPr lang="th-TH" dirty="0"/>
              <a:t>ข้อมูลพื้นฐานเกี่ยวกับ</a:t>
            </a:r>
            <a:r>
              <a:rPr lang="th-TH" dirty="0" smtClean="0"/>
              <a:t>ลิขสิทธิ์ แบบฟอร์ม และ</a:t>
            </a:r>
            <a:r>
              <a:rPr lang="th-TH" dirty="0"/>
              <a:t>ข้อมูลที่มีค่า</a:t>
            </a:r>
            <a:r>
              <a:rPr lang="th-TH" dirty="0" smtClean="0"/>
              <a:t>อื่นๆ </a:t>
            </a:r>
            <a:r>
              <a:rPr lang="th-TH" dirty="0"/>
              <a:t>สามารถรับได้ฟรีและดาวน์</a:t>
            </a:r>
            <a:r>
              <a:rPr lang="th-TH" dirty="0" smtClean="0"/>
              <a:t>โหลดได้ทางอินเทอร์เน็ต</a:t>
            </a:r>
            <a:endParaRPr lang="en-US" dirty="0" smtClean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596" y="585958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หน่วยงาน และ สนธิสัญญา ระหว่างประเทศ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/>
              <a:t>องค์กรระหว่างประเทศและหน่วยงานที่</a:t>
            </a:r>
            <a:r>
              <a:rPr lang="th-TH" dirty="0" smtClean="0"/>
              <a:t>ส่งเสริมการใช้ และ</a:t>
            </a:r>
            <a:r>
              <a:rPr lang="th-TH" dirty="0"/>
              <a:t>คุ้มครองทรัพย์สินทางปัญญา</a:t>
            </a:r>
          </a:p>
          <a:p>
            <a:r>
              <a:rPr lang="th-TH" b="1" dirty="0"/>
              <a:t>สมาคมเครื่องหมายการค้าระหว่างประเทศ </a:t>
            </a:r>
            <a:r>
              <a:rPr lang="th-TH" b="1" dirty="0" smtClean="0"/>
              <a:t>(</a:t>
            </a:r>
            <a:r>
              <a:rPr lang="en-US" b="1" dirty="0" smtClean="0"/>
              <a:t>International Trademark Association: </a:t>
            </a:r>
            <a:r>
              <a:rPr lang="en-US" b="1" dirty="0" err="1" smtClean="0"/>
              <a:t>INTA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th-TH" dirty="0"/>
              <a:t>เป็นสมาคมระหว่างประเทศที่ไม่แสวงหาผล</a:t>
            </a:r>
            <a:r>
              <a:rPr lang="th-TH" dirty="0" smtClean="0"/>
              <a:t>กำไร ซึ่ง</a:t>
            </a:r>
            <a:r>
              <a:rPr lang="th-TH" dirty="0"/>
              <a:t>ประกอบด้วยเจ้าของเครื่องหมาย</a:t>
            </a:r>
            <a:r>
              <a:rPr lang="th-TH" dirty="0" smtClean="0"/>
              <a:t>การค้า และผู้ปฏิบัติงาน </a:t>
            </a:r>
            <a:r>
              <a:rPr lang="en-US" dirty="0" err="1" smtClean="0"/>
              <a:t>INTA</a:t>
            </a:r>
            <a:r>
              <a:rPr lang="en-US" dirty="0" smtClean="0"/>
              <a:t> </a:t>
            </a:r>
            <a:r>
              <a:rPr lang="th-TH" dirty="0"/>
              <a:t>นำเสนอความหลากหลายของการสัมมนาการศึกษาและสื่อ</a:t>
            </a:r>
            <a:r>
              <a:rPr lang="th-TH" dirty="0" smtClean="0"/>
              <a:t>สิ่งพิมพ์ รวมถึงข้อมูลที่มี</a:t>
            </a:r>
            <a:r>
              <a:rPr lang="th-TH" dirty="0"/>
              <a:t>คุณค่า</a:t>
            </a:r>
            <a:r>
              <a:rPr lang="th-TH" dirty="0" smtClean="0"/>
              <a:t>มากมาย โดยไม่</a:t>
            </a:r>
            <a:r>
              <a:rPr lang="th-TH" dirty="0"/>
              <a:t>มี</a:t>
            </a:r>
            <a:r>
              <a:rPr lang="th-TH" dirty="0" smtClean="0"/>
              <a:t>ค่าใช้จ่ายบนอินเทอร์เน็ต</a:t>
            </a:r>
          </a:p>
          <a:p>
            <a:r>
              <a:rPr lang="th-TH" b="1" dirty="0" smtClean="0"/>
              <a:t>องค์การ</a:t>
            </a:r>
            <a:r>
              <a:rPr lang="th-TH" b="1" dirty="0"/>
              <a:t>ทรัพย์สินทางปัญญาโลก </a:t>
            </a:r>
            <a:r>
              <a:rPr lang="th-TH" b="1" dirty="0" smtClean="0"/>
              <a:t>(</a:t>
            </a:r>
            <a:r>
              <a:rPr lang="en-US" b="1" dirty="0" smtClean="0"/>
              <a:t>World Intellectual Property Organization: </a:t>
            </a:r>
            <a:r>
              <a:rPr lang="en-US" b="1" dirty="0" err="1" smtClean="0"/>
              <a:t>WIPO</a:t>
            </a:r>
            <a:r>
              <a:rPr lang="en-US" b="1" dirty="0"/>
              <a:t>) </a:t>
            </a:r>
            <a:r>
              <a:rPr lang="th-TH" dirty="0"/>
              <a:t>เป็นหน่วยงานเฉพาะของสหประชาชาติซึ่ง</a:t>
            </a:r>
            <a:r>
              <a:rPr lang="th-TH" dirty="0" smtClean="0"/>
              <a:t>มีวัตถุประสงค์</a:t>
            </a:r>
            <a:r>
              <a:rPr lang="th-TH" dirty="0"/>
              <a:t>เพื่อส่งเสริมทรัพย์สินทางปัญญาทั่ว</a:t>
            </a:r>
            <a:r>
              <a:rPr lang="th-TH" dirty="0" smtClean="0"/>
              <a:t>โลก และ</a:t>
            </a:r>
            <a:r>
              <a:rPr lang="th-TH" dirty="0"/>
              <a:t>เพื่อจัดการ</a:t>
            </a:r>
            <a:r>
              <a:rPr lang="th-TH" dirty="0" smtClean="0"/>
              <a:t>สนธิสัญญา 21 เรื่อง</a:t>
            </a:r>
            <a:r>
              <a:rPr lang="th-TH" dirty="0"/>
              <a:t>เกี่ยวกับทรัพย์สินทางปัญญา</a:t>
            </a:r>
            <a:r>
              <a:rPr lang="th-TH" dirty="0" smtClean="0"/>
              <a:t>รวมถึง อนุสัญญา</a:t>
            </a:r>
            <a:r>
              <a:rPr lang="th-TH" dirty="0"/>
              <a:t>กรุง</a:t>
            </a:r>
            <a:r>
              <a:rPr lang="th-TH" dirty="0" smtClean="0"/>
              <a:t>ปารีส พิธี</a:t>
            </a:r>
            <a:r>
              <a:rPr lang="th-TH" dirty="0"/>
              <a:t>สาร</a:t>
            </a:r>
            <a:r>
              <a:rPr lang="th-TH" dirty="0" smtClean="0"/>
              <a:t>มาดริด กฎหมาย</a:t>
            </a:r>
            <a:r>
              <a:rPr lang="th-TH" dirty="0"/>
              <a:t>เครื่องหมาย</a:t>
            </a:r>
            <a:r>
              <a:rPr lang="th-TH" dirty="0" smtClean="0"/>
              <a:t>การค้า และ</a:t>
            </a:r>
            <a:r>
              <a:rPr lang="th-TH" dirty="0"/>
              <a:t>อนุสัญญา</a:t>
            </a:r>
            <a:r>
              <a:rPr lang="th-TH" dirty="0" smtClean="0"/>
              <a:t>เบิร์น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Intellectual Property,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1820</TotalTime>
  <Words>1187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Cordia New</vt:lpstr>
      <vt:lpstr>Symbol</vt:lpstr>
      <vt:lpstr>Office Theme</vt:lpstr>
      <vt:lpstr>Module 3: ทรัพย์สินทางปัญญา</vt:lpstr>
      <vt:lpstr>เนื้อหา</vt:lpstr>
      <vt:lpstr>ประเภทของทรัพย์สิน</vt:lpstr>
      <vt:lpstr>เหตุผลในการคุ้มครองทรัพย์สินทางปัญญา</vt:lpstr>
      <vt:lpstr>สัญลักษณ์ของทรัพย์สินทางปัญญา</vt:lpstr>
      <vt:lpstr>ความสำคัญที่มากขึ้นของสิทธิ์ในทรัพย์สินทางปัญญา</vt:lpstr>
      <vt:lpstr>ความสำคัญที่มากขึ้นของสิทธิ์ในทรัพย์สินทางปัญญา</vt:lpstr>
      <vt:lpstr>หน่วยงานดำเนินการขึ้นทะเบียนทรัพย์สินทางปัญญา</vt:lpstr>
      <vt:lpstr>หน่วยงาน และ สนธิสัญญา ระหว่างประเทศ</vt:lpstr>
      <vt:lpstr>หน่วยงาน และ สนธิสัญญา ระหว่างประเทศ</vt:lpstr>
      <vt:lpstr>หน่วยงาน และ สนธิสัญญา ระหว่างประเทศ</vt:lpstr>
      <vt:lpstr>หน่วยงาน และ สนธิสัญญา ระหว่างประเทศ</vt:lpstr>
      <vt:lpstr>กรณีศึกษา #1  Creating an IP Solution for Company and Client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62</cp:revision>
  <dcterms:created xsi:type="dcterms:W3CDTF">2019-12-05T13:38:53Z</dcterms:created>
  <dcterms:modified xsi:type="dcterms:W3CDTF">2020-05-11T15:28:31Z</dcterms:modified>
</cp:coreProperties>
</file>