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302" r:id="rId3"/>
    <p:sldId id="311" r:id="rId4"/>
    <p:sldId id="305" r:id="rId5"/>
    <p:sldId id="306" r:id="rId6"/>
    <p:sldId id="310" r:id="rId7"/>
    <p:sldId id="307" r:id="rId8"/>
    <p:sldId id="308" r:id="rId9"/>
    <p:sldId id="312" r:id="rId10"/>
    <p:sldId id="309" r:id="rId11"/>
    <p:sldId id="327" r:id="rId12"/>
    <p:sldId id="326" r:id="rId13"/>
    <p:sldId id="328" r:id="rId14"/>
    <p:sldId id="329" r:id="rId15"/>
    <p:sldId id="330" r:id="rId16"/>
    <p:sldId id="331" r:id="rId17"/>
    <p:sldId id="332" r:id="rId18"/>
    <p:sldId id="334" r:id="rId19"/>
    <p:sldId id="335" r:id="rId20"/>
    <p:sldId id="336" r:id="rId21"/>
    <p:sldId id="337" r:id="rId22"/>
    <p:sldId id="338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25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714123-E0C0-4509-9D82-4D5513EFB26B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B6BB6667-9531-4A74-84A8-BFC63753530C}">
      <dgm:prSet phldrT="[Tekst]"/>
      <dgm:spPr/>
      <dgm:t>
        <a:bodyPr/>
        <a:lstStyle/>
        <a:p>
          <a:r>
            <a:rPr lang="th-TH" dirty="0" smtClean="0"/>
            <a:t>ธุรกิจ</a:t>
          </a:r>
          <a:endParaRPr lang="pl-PL" dirty="0" smtClean="0"/>
        </a:p>
        <a:p>
          <a:r>
            <a:rPr lang="pl-PL" dirty="0" smtClean="0"/>
            <a:t>(</a:t>
          </a:r>
          <a:r>
            <a:rPr lang="th-TH" dirty="0" smtClean="0"/>
            <a:t>ความอยู่รอด</a:t>
          </a:r>
          <a:r>
            <a:rPr lang="pl-PL" dirty="0" smtClean="0"/>
            <a:t>)</a:t>
          </a:r>
          <a:endParaRPr lang="pl-PL" dirty="0"/>
        </a:p>
      </dgm:t>
    </dgm:pt>
    <dgm:pt modelId="{53E0DB7A-95D8-47F3-BF5E-69896F17B314}" type="parTrans" cxnId="{6FDB6D85-D77E-4B3D-87DA-6622CEC3972E}">
      <dgm:prSet/>
      <dgm:spPr/>
      <dgm:t>
        <a:bodyPr/>
        <a:lstStyle/>
        <a:p>
          <a:endParaRPr lang="pl-PL"/>
        </a:p>
      </dgm:t>
    </dgm:pt>
    <dgm:pt modelId="{AF608885-46C7-4EC3-9434-212AC2C24271}" type="sibTrans" cxnId="{6FDB6D85-D77E-4B3D-87DA-6622CEC3972E}">
      <dgm:prSet/>
      <dgm:spPr/>
      <dgm:t>
        <a:bodyPr/>
        <a:lstStyle/>
        <a:p>
          <a:endParaRPr lang="pl-PL"/>
        </a:p>
      </dgm:t>
    </dgm:pt>
    <dgm:pt modelId="{574A0392-B796-4CC3-A2FC-2993A489E51A}">
      <dgm:prSet phldrT="[Tekst]"/>
      <dgm:spPr/>
      <dgm:t>
        <a:bodyPr/>
        <a:lstStyle/>
        <a:p>
          <a:r>
            <a:rPr lang="th-TH" dirty="0" smtClean="0"/>
            <a:t>เทคโนโลยี</a:t>
          </a:r>
          <a:endParaRPr lang="pl-PL" dirty="0" smtClean="0"/>
        </a:p>
        <a:p>
          <a:r>
            <a:rPr lang="pl-PL" dirty="0" smtClean="0"/>
            <a:t>(</a:t>
          </a:r>
          <a:r>
            <a:rPr lang="th-TH" dirty="0" smtClean="0"/>
            <a:t>ความเป็นไปได้</a:t>
          </a:r>
          <a:r>
            <a:rPr lang="pl-PL" dirty="0" smtClean="0"/>
            <a:t>)</a:t>
          </a:r>
          <a:endParaRPr lang="pl-PL" dirty="0"/>
        </a:p>
      </dgm:t>
    </dgm:pt>
    <dgm:pt modelId="{15E40CA5-E022-4055-87F2-EC5631A00EA3}" type="parTrans" cxnId="{BC57DEEB-9F1C-4894-9496-37246B1DCFAC}">
      <dgm:prSet/>
      <dgm:spPr/>
      <dgm:t>
        <a:bodyPr/>
        <a:lstStyle/>
        <a:p>
          <a:endParaRPr lang="pl-PL"/>
        </a:p>
      </dgm:t>
    </dgm:pt>
    <dgm:pt modelId="{945B5851-6FF9-44BA-A6B7-D594BC08A52B}" type="sibTrans" cxnId="{BC57DEEB-9F1C-4894-9496-37246B1DCFAC}">
      <dgm:prSet/>
      <dgm:spPr/>
      <dgm:t>
        <a:bodyPr/>
        <a:lstStyle/>
        <a:p>
          <a:endParaRPr lang="pl-PL"/>
        </a:p>
      </dgm:t>
    </dgm:pt>
    <dgm:pt modelId="{00203928-5D63-4052-8C12-D5D9CBF251A3}">
      <dgm:prSet phldrT="[Tekst]"/>
      <dgm:spPr/>
      <dgm:t>
        <a:bodyPr/>
        <a:lstStyle/>
        <a:p>
          <a:r>
            <a:rPr lang="th-TH" dirty="0" smtClean="0"/>
            <a:t>ผู้คน</a:t>
          </a:r>
          <a:endParaRPr lang="pl-PL" dirty="0" smtClean="0"/>
        </a:p>
        <a:p>
          <a:r>
            <a:rPr lang="pl-PL" dirty="0" smtClean="0"/>
            <a:t>(</a:t>
          </a:r>
          <a:r>
            <a:rPr lang="th-TH" dirty="0" smtClean="0"/>
            <a:t>ความน่าพึงปรารถนา</a:t>
          </a:r>
          <a:r>
            <a:rPr lang="pl-PL" dirty="0" smtClean="0"/>
            <a:t>)</a:t>
          </a:r>
          <a:endParaRPr lang="pl-PL" dirty="0"/>
        </a:p>
      </dgm:t>
    </dgm:pt>
    <dgm:pt modelId="{CA6ABA78-7BC1-43E2-80F0-2F448EE8AD7B}" type="parTrans" cxnId="{FA38738B-D9B0-4E04-B1D9-BD4296887FBE}">
      <dgm:prSet/>
      <dgm:spPr/>
      <dgm:t>
        <a:bodyPr/>
        <a:lstStyle/>
        <a:p>
          <a:endParaRPr lang="pl-PL"/>
        </a:p>
      </dgm:t>
    </dgm:pt>
    <dgm:pt modelId="{11FF1A4D-A426-479B-BF63-B1D9F6A2B62D}" type="sibTrans" cxnId="{FA38738B-D9B0-4E04-B1D9-BD4296887FBE}">
      <dgm:prSet/>
      <dgm:spPr/>
      <dgm:t>
        <a:bodyPr/>
        <a:lstStyle/>
        <a:p>
          <a:endParaRPr lang="pl-PL"/>
        </a:p>
      </dgm:t>
    </dgm:pt>
    <dgm:pt modelId="{AC037C30-4796-4770-A2AA-08C36B9E6C02}" type="pres">
      <dgm:prSet presAssocID="{F7714123-E0C0-4509-9D82-4D5513EFB26B}" presName="compositeShape" presStyleCnt="0">
        <dgm:presLayoutVars>
          <dgm:chMax val="7"/>
          <dgm:dir/>
          <dgm:resizeHandles val="exact"/>
        </dgm:presLayoutVars>
      </dgm:prSet>
      <dgm:spPr/>
    </dgm:pt>
    <dgm:pt modelId="{DF119855-0CB9-48B7-9E05-90320EF49BBD}" type="pres">
      <dgm:prSet presAssocID="{B6BB6667-9531-4A74-84A8-BFC63753530C}" presName="circ1" presStyleLbl="vennNode1" presStyleIdx="0" presStyleCnt="3" custScaleX="77870" custScaleY="77751" custLinFactNeighborX="1235" custLinFactNeighborY="-2861"/>
      <dgm:spPr/>
      <dgm:t>
        <a:bodyPr/>
        <a:lstStyle/>
        <a:p>
          <a:endParaRPr lang="pl-PL"/>
        </a:p>
      </dgm:t>
    </dgm:pt>
    <dgm:pt modelId="{FA5F41F2-D70A-449C-8E7F-683A81FC7F64}" type="pres">
      <dgm:prSet presAssocID="{B6BB6667-9531-4A74-84A8-BFC63753530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4A53FC-9D77-4F10-AF9E-85A5028D5BD8}" type="pres">
      <dgm:prSet presAssocID="{574A0392-B796-4CC3-A2FC-2993A489E51A}" presName="circ2" presStyleLbl="vennNode1" presStyleIdx="1" presStyleCnt="3" custScaleX="77870" custScaleY="77751" custLinFactNeighborX="-2375" custLinFactNeighborY="-24915"/>
      <dgm:spPr/>
      <dgm:t>
        <a:bodyPr/>
        <a:lstStyle/>
        <a:p>
          <a:endParaRPr lang="pl-PL"/>
        </a:p>
      </dgm:t>
    </dgm:pt>
    <dgm:pt modelId="{B7366D1B-0B52-457E-B3A9-ACD24C37C913}" type="pres">
      <dgm:prSet presAssocID="{574A0392-B796-4CC3-A2FC-2993A489E51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C0BD63-7ABC-438F-AC61-501DBDA30894}" type="pres">
      <dgm:prSet presAssocID="{00203928-5D63-4052-8C12-D5D9CBF251A3}" presName="circ3" presStyleLbl="vennNode1" presStyleIdx="2" presStyleCnt="3" custScaleX="77870" custScaleY="77751" custLinFactNeighborX="10706" custLinFactNeighborY="-22214"/>
      <dgm:spPr/>
      <dgm:t>
        <a:bodyPr/>
        <a:lstStyle/>
        <a:p>
          <a:endParaRPr lang="pl-PL"/>
        </a:p>
      </dgm:t>
    </dgm:pt>
    <dgm:pt modelId="{49ACAC63-4D3C-4A63-A1FE-CA1563CA2BE2}" type="pres">
      <dgm:prSet presAssocID="{00203928-5D63-4052-8C12-D5D9CBF251A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64B861A-919C-4831-B624-F25CDE4A98FE}" type="presOf" srcId="{574A0392-B796-4CC3-A2FC-2993A489E51A}" destId="{8F4A53FC-9D77-4F10-AF9E-85A5028D5BD8}" srcOrd="0" destOrd="0" presId="urn:microsoft.com/office/officeart/2005/8/layout/venn1"/>
    <dgm:cxn modelId="{CB35DE4F-F4AE-4C4E-AEAF-42EA382C081B}" type="presOf" srcId="{F7714123-E0C0-4509-9D82-4D5513EFB26B}" destId="{AC037C30-4796-4770-A2AA-08C36B9E6C02}" srcOrd="0" destOrd="0" presId="urn:microsoft.com/office/officeart/2005/8/layout/venn1"/>
    <dgm:cxn modelId="{6FDB6D85-D77E-4B3D-87DA-6622CEC3972E}" srcId="{F7714123-E0C0-4509-9D82-4D5513EFB26B}" destId="{B6BB6667-9531-4A74-84A8-BFC63753530C}" srcOrd="0" destOrd="0" parTransId="{53E0DB7A-95D8-47F3-BF5E-69896F17B314}" sibTransId="{AF608885-46C7-4EC3-9434-212AC2C24271}"/>
    <dgm:cxn modelId="{DDE9E16F-F307-4804-9859-31B38DC8E010}" type="presOf" srcId="{B6BB6667-9531-4A74-84A8-BFC63753530C}" destId="{DF119855-0CB9-48B7-9E05-90320EF49BBD}" srcOrd="0" destOrd="0" presId="urn:microsoft.com/office/officeart/2005/8/layout/venn1"/>
    <dgm:cxn modelId="{F8B92D31-31E8-4D70-A571-DA1EB985B3C1}" type="presOf" srcId="{00203928-5D63-4052-8C12-D5D9CBF251A3}" destId="{46C0BD63-7ABC-438F-AC61-501DBDA30894}" srcOrd="0" destOrd="0" presId="urn:microsoft.com/office/officeart/2005/8/layout/venn1"/>
    <dgm:cxn modelId="{BC57DEEB-9F1C-4894-9496-37246B1DCFAC}" srcId="{F7714123-E0C0-4509-9D82-4D5513EFB26B}" destId="{574A0392-B796-4CC3-A2FC-2993A489E51A}" srcOrd="1" destOrd="0" parTransId="{15E40CA5-E022-4055-87F2-EC5631A00EA3}" sibTransId="{945B5851-6FF9-44BA-A6B7-D594BC08A52B}"/>
    <dgm:cxn modelId="{F4EF20E1-F1D8-476F-AEE8-F9CCF87FEB03}" type="presOf" srcId="{B6BB6667-9531-4A74-84A8-BFC63753530C}" destId="{FA5F41F2-D70A-449C-8E7F-683A81FC7F64}" srcOrd="1" destOrd="0" presId="urn:microsoft.com/office/officeart/2005/8/layout/venn1"/>
    <dgm:cxn modelId="{FA38738B-D9B0-4E04-B1D9-BD4296887FBE}" srcId="{F7714123-E0C0-4509-9D82-4D5513EFB26B}" destId="{00203928-5D63-4052-8C12-D5D9CBF251A3}" srcOrd="2" destOrd="0" parTransId="{CA6ABA78-7BC1-43E2-80F0-2F448EE8AD7B}" sibTransId="{11FF1A4D-A426-479B-BF63-B1D9F6A2B62D}"/>
    <dgm:cxn modelId="{18DBF4D7-D561-4D33-A105-6E29BA0780D5}" type="presOf" srcId="{00203928-5D63-4052-8C12-D5D9CBF251A3}" destId="{49ACAC63-4D3C-4A63-A1FE-CA1563CA2BE2}" srcOrd="1" destOrd="0" presId="urn:microsoft.com/office/officeart/2005/8/layout/venn1"/>
    <dgm:cxn modelId="{4A5FC27E-5341-4944-9769-0554C8806855}" type="presOf" srcId="{574A0392-B796-4CC3-A2FC-2993A489E51A}" destId="{B7366D1B-0B52-457E-B3A9-ACD24C37C913}" srcOrd="1" destOrd="0" presId="urn:microsoft.com/office/officeart/2005/8/layout/venn1"/>
    <dgm:cxn modelId="{918D4B60-EF33-4F85-BAC7-5919A589F1C8}" type="presParOf" srcId="{AC037C30-4796-4770-A2AA-08C36B9E6C02}" destId="{DF119855-0CB9-48B7-9E05-90320EF49BBD}" srcOrd="0" destOrd="0" presId="urn:microsoft.com/office/officeart/2005/8/layout/venn1"/>
    <dgm:cxn modelId="{C29BBDD7-8DC2-4069-B259-6A98E5D64F29}" type="presParOf" srcId="{AC037C30-4796-4770-A2AA-08C36B9E6C02}" destId="{FA5F41F2-D70A-449C-8E7F-683A81FC7F64}" srcOrd="1" destOrd="0" presId="urn:microsoft.com/office/officeart/2005/8/layout/venn1"/>
    <dgm:cxn modelId="{AB34385E-6451-40F5-977B-135C0BFA38CD}" type="presParOf" srcId="{AC037C30-4796-4770-A2AA-08C36B9E6C02}" destId="{8F4A53FC-9D77-4F10-AF9E-85A5028D5BD8}" srcOrd="2" destOrd="0" presId="urn:microsoft.com/office/officeart/2005/8/layout/venn1"/>
    <dgm:cxn modelId="{B14768E5-C9F4-4115-AD6D-AFC4109D9799}" type="presParOf" srcId="{AC037C30-4796-4770-A2AA-08C36B9E6C02}" destId="{B7366D1B-0B52-457E-B3A9-ACD24C37C913}" srcOrd="3" destOrd="0" presId="urn:microsoft.com/office/officeart/2005/8/layout/venn1"/>
    <dgm:cxn modelId="{EBC5C55F-4C88-48B4-93B4-0F6A62709F29}" type="presParOf" srcId="{AC037C30-4796-4770-A2AA-08C36B9E6C02}" destId="{46C0BD63-7ABC-438F-AC61-501DBDA30894}" srcOrd="4" destOrd="0" presId="urn:microsoft.com/office/officeart/2005/8/layout/venn1"/>
    <dgm:cxn modelId="{A14C225E-4AA2-4CE0-B268-46B147DBACB7}" type="presParOf" srcId="{AC037C30-4796-4770-A2AA-08C36B9E6C02}" destId="{49ACAC63-4D3C-4A63-A1FE-CA1563CA2BE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80AC9E-C62D-4D0F-B3D2-D0D9166A6583}" type="doc">
      <dgm:prSet loTypeId="urn:microsoft.com/office/officeart/2005/8/layout/venn1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E1D625E1-DFFD-4C74-829F-240EDDC45672}">
      <dgm:prSet phldrT="[Tekst]" custT="1"/>
      <dgm:spPr/>
      <dgm:t>
        <a:bodyPr/>
        <a:lstStyle/>
        <a:p>
          <a:r>
            <a:rPr lang="th-TH" sz="2000" dirty="0" smtClean="0"/>
            <a:t>มนุษย์</a:t>
          </a:r>
          <a:endParaRPr lang="pl-PL" sz="2000" dirty="0"/>
        </a:p>
      </dgm:t>
    </dgm:pt>
    <dgm:pt modelId="{F6224EDB-5979-4BF0-9BCE-80B01D7705D8}" type="parTrans" cxnId="{FC2B750D-B9CA-4DCF-A448-09EFE64AC7B8}">
      <dgm:prSet/>
      <dgm:spPr/>
      <dgm:t>
        <a:bodyPr/>
        <a:lstStyle/>
        <a:p>
          <a:endParaRPr lang="pl-PL"/>
        </a:p>
      </dgm:t>
    </dgm:pt>
    <dgm:pt modelId="{301766A7-45E2-41DF-A9E6-D20B72D362E6}" type="sibTrans" cxnId="{FC2B750D-B9CA-4DCF-A448-09EFE64AC7B8}">
      <dgm:prSet/>
      <dgm:spPr/>
      <dgm:t>
        <a:bodyPr/>
        <a:lstStyle/>
        <a:p>
          <a:endParaRPr lang="pl-PL"/>
        </a:p>
      </dgm:t>
    </dgm:pt>
    <dgm:pt modelId="{CCF562F0-3A7B-49A3-A4EB-AD0D91CA6309}">
      <dgm:prSet phldrT="[Tekst]" custT="1"/>
      <dgm:spPr/>
      <dgm:t>
        <a:bodyPr/>
        <a:lstStyle/>
        <a:p>
          <a:r>
            <a:rPr lang="th-TH" sz="2000" dirty="0" smtClean="0"/>
            <a:t>เทคโนโลยี</a:t>
          </a:r>
          <a:endParaRPr lang="pl-PL" sz="2000" dirty="0"/>
        </a:p>
      </dgm:t>
    </dgm:pt>
    <dgm:pt modelId="{307ECF71-C90A-485F-BD01-4337BFB5BC99}" type="parTrans" cxnId="{BE714BF8-4634-4C86-A786-2224FF194E65}">
      <dgm:prSet/>
      <dgm:spPr/>
      <dgm:t>
        <a:bodyPr/>
        <a:lstStyle/>
        <a:p>
          <a:endParaRPr lang="pl-PL"/>
        </a:p>
      </dgm:t>
    </dgm:pt>
    <dgm:pt modelId="{C9BD1E7D-FC1B-4073-A0B7-5F20606D1C19}" type="sibTrans" cxnId="{BE714BF8-4634-4C86-A786-2224FF194E65}">
      <dgm:prSet/>
      <dgm:spPr/>
      <dgm:t>
        <a:bodyPr/>
        <a:lstStyle/>
        <a:p>
          <a:endParaRPr lang="pl-PL"/>
        </a:p>
      </dgm:t>
    </dgm:pt>
    <dgm:pt modelId="{5161E04D-96C5-43DC-AACB-EFD834CCC382}">
      <dgm:prSet phldrT="[Tekst]" custT="1"/>
      <dgm:spPr/>
      <dgm:t>
        <a:bodyPr/>
        <a:lstStyle/>
        <a:p>
          <a:r>
            <a:rPr lang="th-TH" sz="2000" dirty="0" smtClean="0"/>
            <a:t>ธุรกิจ</a:t>
          </a:r>
          <a:endParaRPr lang="pl-PL" sz="2000" dirty="0"/>
        </a:p>
      </dgm:t>
    </dgm:pt>
    <dgm:pt modelId="{A2A9BBF7-BD8F-410C-AF9C-34DB8B4010BF}" type="parTrans" cxnId="{C403A761-6607-430E-AB22-823561FA57A2}">
      <dgm:prSet/>
      <dgm:spPr/>
      <dgm:t>
        <a:bodyPr/>
        <a:lstStyle/>
        <a:p>
          <a:endParaRPr lang="pl-PL"/>
        </a:p>
      </dgm:t>
    </dgm:pt>
    <dgm:pt modelId="{49CC4840-E583-4E98-B0E1-DE6FD032276A}" type="sibTrans" cxnId="{C403A761-6607-430E-AB22-823561FA57A2}">
      <dgm:prSet/>
      <dgm:spPr/>
      <dgm:t>
        <a:bodyPr/>
        <a:lstStyle/>
        <a:p>
          <a:endParaRPr lang="pl-PL"/>
        </a:p>
      </dgm:t>
    </dgm:pt>
    <dgm:pt modelId="{7A2CCAC9-78F4-441B-B46D-F85B109A9073}" type="pres">
      <dgm:prSet presAssocID="{2D80AC9E-C62D-4D0F-B3D2-D0D9166A658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89B2398-6AF0-4559-A9C7-057CB340260C}" type="pres">
      <dgm:prSet presAssocID="{E1D625E1-DFFD-4C74-829F-240EDDC45672}" presName="circ1" presStyleLbl="vennNode1" presStyleIdx="0" presStyleCnt="3" custScaleX="60486" custScaleY="60486" custLinFactX="4021" custLinFactNeighborX="100000" custLinFactNeighborY="-987"/>
      <dgm:spPr/>
      <dgm:t>
        <a:bodyPr/>
        <a:lstStyle/>
        <a:p>
          <a:endParaRPr lang="pl-PL"/>
        </a:p>
      </dgm:t>
    </dgm:pt>
    <dgm:pt modelId="{0FAC8451-D5E6-407C-BA56-750B11517C81}" type="pres">
      <dgm:prSet presAssocID="{E1D625E1-DFFD-4C74-829F-240EDDC4567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A0E4E5-616F-4F7F-ADDA-036BB04C04CC}" type="pres">
      <dgm:prSet presAssocID="{CCF562F0-3A7B-49A3-A4EB-AD0D91CA6309}" presName="circ2" presStyleLbl="vennNode1" presStyleIdx="1" presStyleCnt="3" custScaleX="60486" custScaleY="60486" custLinFactNeighborX="93996" custLinFactNeighborY="-32401"/>
      <dgm:spPr/>
      <dgm:t>
        <a:bodyPr/>
        <a:lstStyle/>
        <a:p>
          <a:endParaRPr lang="pl-PL"/>
        </a:p>
      </dgm:t>
    </dgm:pt>
    <dgm:pt modelId="{55F4BEF2-F2D0-49CA-A218-F0455AF41D4D}" type="pres">
      <dgm:prSet presAssocID="{CCF562F0-3A7B-49A3-A4EB-AD0D91CA63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02EB19-2DA2-4C4F-A73F-31AB77C050F9}" type="pres">
      <dgm:prSet presAssocID="{5161E04D-96C5-43DC-AACB-EFD834CCC382}" presName="circ3" presStyleLbl="vennNode1" presStyleIdx="2" presStyleCnt="3" custScaleX="60486" custScaleY="60486" custLinFactX="19380" custLinFactNeighborX="100000" custLinFactNeighborY="-32401"/>
      <dgm:spPr/>
      <dgm:t>
        <a:bodyPr/>
        <a:lstStyle/>
        <a:p>
          <a:endParaRPr lang="pl-PL"/>
        </a:p>
      </dgm:t>
    </dgm:pt>
    <dgm:pt modelId="{42F92BEA-BAD8-4FA0-9A4D-4D419CCF2CB1}" type="pres">
      <dgm:prSet presAssocID="{5161E04D-96C5-43DC-AACB-EFD834CCC38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E714BF8-4634-4C86-A786-2224FF194E65}" srcId="{2D80AC9E-C62D-4D0F-B3D2-D0D9166A6583}" destId="{CCF562F0-3A7B-49A3-A4EB-AD0D91CA6309}" srcOrd="1" destOrd="0" parTransId="{307ECF71-C90A-485F-BD01-4337BFB5BC99}" sibTransId="{C9BD1E7D-FC1B-4073-A0B7-5F20606D1C19}"/>
    <dgm:cxn modelId="{FC2B750D-B9CA-4DCF-A448-09EFE64AC7B8}" srcId="{2D80AC9E-C62D-4D0F-B3D2-D0D9166A6583}" destId="{E1D625E1-DFFD-4C74-829F-240EDDC45672}" srcOrd="0" destOrd="0" parTransId="{F6224EDB-5979-4BF0-9BCE-80B01D7705D8}" sibTransId="{301766A7-45E2-41DF-A9E6-D20B72D362E6}"/>
    <dgm:cxn modelId="{C403A761-6607-430E-AB22-823561FA57A2}" srcId="{2D80AC9E-C62D-4D0F-B3D2-D0D9166A6583}" destId="{5161E04D-96C5-43DC-AACB-EFD834CCC382}" srcOrd="2" destOrd="0" parTransId="{A2A9BBF7-BD8F-410C-AF9C-34DB8B4010BF}" sibTransId="{49CC4840-E583-4E98-B0E1-DE6FD032276A}"/>
    <dgm:cxn modelId="{136E0C85-EDEE-48BD-840A-4771E3D537B9}" type="presOf" srcId="{CCF562F0-3A7B-49A3-A4EB-AD0D91CA6309}" destId="{55F4BEF2-F2D0-49CA-A218-F0455AF41D4D}" srcOrd="1" destOrd="0" presId="urn:microsoft.com/office/officeart/2005/8/layout/venn1"/>
    <dgm:cxn modelId="{ADEAB588-B0F8-4544-96D4-705220560797}" type="presOf" srcId="{E1D625E1-DFFD-4C74-829F-240EDDC45672}" destId="{289B2398-6AF0-4559-A9C7-057CB340260C}" srcOrd="0" destOrd="0" presId="urn:microsoft.com/office/officeart/2005/8/layout/venn1"/>
    <dgm:cxn modelId="{086F7CFD-4F14-4530-A0BD-B94EC1D4B2AA}" type="presOf" srcId="{CCF562F0-3A7B-49A3-A4EB-AD0D91CA6309}" destId="{EDA0E4E5-616F-4F7F-ADDA-036BB04C04CC}" srcOrd="0" destOrd="0" presId="urn:microsoft.com/office/officeart/2005/8/layout/venn1"/>
    <dgm:cxn modelId="{1BB23A68-7C2F-4083-923E-B82930BDF3A7}" type="presOf" srcId="{2D80AC9E-C62D-4D0F-B3D2-D0D9166A6583}" destId="{7A2CCAC9-78F4-441B-B46D-F85B109A9073}" srcOrd="0" destOrd="0" presId="urn:microsoft.com/office/officeart/2005/8/layout/venn1"/>
    <dgm:cxn modelId="{9CA7A1B0-EE60-40A1-BEDB-0CC756619461}" type="presOf" srcId="{5161E04D-96C5-43DC-AACB-EFD834CCC382}" destId="{42F92BEA-BAD8-4FA0-9A4D-4D419CCF2CB1}" srcOrd="1" destOrd="0" presId="urn:microsoft.com/office/officeart/2005/8/layout/venn1"/>
    <dgm:cxn modelId="{71AA165C-FB88-4C7B-A231-5E40DFA72FCE}" type="presOf" srcId="{E1D625E1-DFFD-4C74-829F-240EDDC45672}" destId="{0FAC8451-D5E6-407C-BA56-750B11517C81}" srcOrd="1" destOrd="0" presId="urn:microsoft.com/office/officeart/2005/8/layout/venn1"/>
    <dgm:cxn modelId="{17CAF8DF-900F-4219-84CA-9211F2231210}" type="presOf" srcId="{5161E04D-96C5-43DC-AACB-EFD834CCC382}" destId="{1902EB19-2DA2-4C4F-A73F-31AB77C050F9}" srcOrd="0" destOrd="0" presId="urn:microsoft.com/office/officeart/2005/8/layout/venn1"/>
    <dgm:cxn modelId="{6727B54B-8303-4151-A1F8-4D2416CDFFC1}" type="presParOf" srcId="{7A2CCAC9-78F4-441B-B46D-F85B109A9073}" destId="{289B2398-6AF0-4559-A9C7-057CB340260C}" srcOrd="0" destOrd="0" presId="urn:microsoft.com/office/officeart/2005/8/layout/venn1"/>
    <dgm:cxn modelId="{4866BFF7-A688-4A9E-91C3-241FC66D98E3}" type="presParOf" srcId="{7A2CCAC9-78F4-441B-B46D-F85B109A9073}" destId="{0FAC8451-D5E6-407C-BA56-750B11517C81}" srcOrd="1" destOrd="0" presId="urn:microsoft.com/office/officeart/2005/8/layout/venn1"/>
    <dgm:cxn modelId="{54E46CA7-211E-48A9-B8AA-A1B692BF553B}" type="presParOf" srcId="{7A2CCAC9-78F4-441B-B46D-F85B109A9073}" destId="{EDA0E4E5-616F-4F7F-ADDA-036BB04C04CC}" srcOrd="2" destOrd="0" presId="urn:microsoft.com/office/officeart/2005/8/layout/venn1"/>
    <dgm:cxn modelId="{162F4773-C4BC-490A-B94C-C919581A6471}" type="presParOf" srcId="{7A2CCAC9-78F4-441B-B46D-F85B109A9073}" destId="{55F4BEF2-F2D0-49CA-A218-F0455AF41D4D}" srcOrd="3" destOrd="0" presId="urn:microsoft.com/office/officeart/2005/8/layout/venn1"/>
    <dgm:cxn modelId="{CA1785AD-622E-4A09-87DA-B0C69A25350C}" type="presParOf" srcId="{7A2CCAC9-78F4-441B-B46D-F85B109A9073}" destId="{1902EB19-2DA2-4C4F-A73F-31AB77C050F9}" srcOrd="4" destOrd="0" presId="urn:microsoft.com/office/officeart/2005/8/layout/venn1"/>
    <dgm:cxn modelId="{193867F9-D5A5-4C1E-BC52-878FE59AAAFE}" type="presParOf" srcId="{7A2CCAC9-78F4-441B-B46D-F85B109A9073}" destId="{42F92BEA-BAD8-4FA0-9A4D-4D419CCF2CB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741CB2-8B1D-41E2-9A84-1FE394C0083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B0336E9-CA51-483A-8079-1461F245DFA3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th-TH" sz="1800" b="1" dirty="0" smtClean="0"/>
            <a:t>ปัจเจกบุคคล</a:t>
          </a:r>
          <a:endParaRPr lang="pl-PL" sz="1800" b="1" dirty="0"/>
        </a:p>
      </dgm:t>
    </dgm:pt>
    <dgm:pt modelId="{8A7EEA80-26BE-4559-83A1-7C0B96081B25}" type="parTrans" cxnId="{D4C8F857-79CB-40DC-B9EE-6DB14112476C}">
      <dgm:prSet/>
      <dgm:spPr/>
      <dgm:t>
        <a:bodyPr/>
        <a:lstStyle/>
        <a:p>
          <a:endParaRPr lang="pl-PL"/>
        </a:p>
      </dgm:t>
    </dgm:pt>
    <dgm:pt modelId="{D06927D2-95A6-48FE-906B-C0921AF2A1F7}" type="sibTrans" cxnId="{D4C8F857-79CB-40DC-B9EE-6DB14112476C}">
      <dgm:prSet/>
      <dgm:spPr/>
      <dgm:t>
        <a:bodyPr/>
        <a:lstStyle/>
        <a:p>
          <a:endParaRPr lang="pl-PL"/>
        </a:p>
      </dgm:t>
    </dgm:pt>
    <dgm:pt modelId="{E51EF21F-01CB-4342-A3A9-92AB78300628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th-TH" sz="1800" b="1" dirty="0" smtClean="0"/>
            <a:t>ผลิตภัณฑ์</a:t>
          </a:r>
          <a:endParaRPr lang="pl-PL" sz="1800" b="1" dirty="0"/>
        </a:p>
      </dgm:t>
    </dgm:pt>
    <dgm:pt modelId="{8A43BCBB-1D81-44F3-9C8B-F9329F76DA52}" type="parTrans" cxnId="{39CFCC89-0703-423B-9124-54D1D934AE45}">
      <dgm:prSet/>
      <dgm:spPr/>
      <dgm:t>
        <a:bodyPr/>
        <a:lstStyle/>
        <a:p>
          <a:endParaRPr lang="pl-PL"/>
        </a:p>
      </dgm:t>
    </dgm:pt>
    <dgm:pt modelId="{8EB52522-D0D6-4381-B2C0-276AB9C6C27E}" type="sibTrans" cxnId="{39CFCC89-0703-423B-9124-54D1D934AE45}">
      <dgm:prSet/>
      <dgm:spPr/>
      <dgm:t>
        <a:bodyPr/>
        <a:lstStyle/>
        <a:p>
          <a:endParaRPr lang="pl-PL"/>
        </a:p>
      </dgm:t>
    </dgm:pt>
    <dgm:pt modelId="{AC26F2B9-135C-4578-859E-7FD8CD25A80C}" type="pres">
      <dgm:prSet presAssocID="{CC741CB2-8B1D-41E2-9A84-1FE394C008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DC72062-51AD-4C8E-BDA8-00592BFDE77D}" type="pres">
      <dgm:prSet presAssocID="{CC741CB2-8B1D-41E2-9A84-1FE394C00834}" presName="dummyMaxCanvas" presStyleCnt="0">
        <dgm:presLayoutVars/>
      </dgm:prSet>
      <dgm:spPr/>
    </dgm:pt>
    <dgm:pt modelId="{82F14C08-5293-437B-B1B6-B76583DDA7B0}" type="pres">
      <dgm:prSet presAssocID="{CC741CB2-8B1D-41E2-9A84-1FE394C00834}" presName="TwoNodes_1" presStyleLbl="node1" presStyleIdx="0" presStyleCnt="2" custLinFactNeighborX="-460" custLinFactNeighborY="-246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E4E6AF-370A-4A09-932E-47F6C40AD4A1}" type="pres">
      <dgm:prSet presAssocID="{CC741CB2-8B1D-41E2-9A84-1FE394C00834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633663-F1AA-4E37-80EF-66900235311F}" type="pres">
      <dgm:prSet presAssocID="{CC741CB2-8B1D-41E2-9A84-1FE394C00834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03E9A0-B743-465E-8FFE-BE6A8A87D453}" type="pres">
      <dgm:prSet presAssocID="{CC741CB2-8B1D-41E2-9A84-1FE394C00834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A11174-80E2-4607-B95C-F0A22C21E718}" type="pres">
      <dgm:prSet presAssocID="{CC741CB2-8B1D-41E2-9A84-1FE394C00834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95701DF-1435-46B3-901C-D41E345A5D0D}" type="presOf" srcId="{6B0336E9-CA51-483A-8079-1461F245DFA3}" destId="{0003E9A0-B743-465E-8FFE-BE6A8A87D453}" srcOrd="1" destOrd="0" presId="urn:microsoft.com/office/officeart/2005/8/layout/vProcess5"/>
    <dgm:cxn modelId="{8FDD0FF8-E328-4910-B79B-DDCB79F33F81}" type="presOf" srcId="{CC741CB2-8B1D-41E2-9A84-1FE394C00834}" destId="{AC26F2B9-135C-4578-859E-7FD8CD25A80C}" srcOrd="0" destOrd="0" presId="urn:microsoft.com/office/officeart/2005/8/layout/vProcess5"/>
    <dgm:cxn modelId="{C0D008C9-2F84-4A31-B398-AEACC45B86D7}" type="presOf" srcId="{6B0336E9-CA51-483A-8079-1461F245DFA3}" destId="{82F14C08-5293-437B-B1B6-B76583DDA7B0}" srcOrd="0" destOrd="0" presId="urn:microsoft.com/office/officeart/2005/8/layout/vProcess5"/>
    <dgm:cxn modelId="{39CFCC89-0703-423B-9124-54D1D934AE45}" srcId="{CC741CB2-8B1D-41E2-9A84-1FE394C00834}" destId="{E51EF21F-01CB-4342-A3A9-92AB78300628}" srcOrd="1" destOrd="0" parTransId="{8A43BCBB-1D81-44F3-9C8B-F9329F76DA52}" sibTransId="{8EB52522-D0D6-4381-B2C0-276AB9C6C27E}"/>
    <dgm:cxn modelId="{A2DA6B40-151F-4E3B-9231-E49EF3FC3E00}" type="presOf" srcId="{D06927D2-95A6-48FE-906B-C0921AF2A1F7}" destId="{AC633663-F1AA-4E37-80EF-66900235311F}" srcOrd="0" destOrd="0" presId="urn:microsoft.com/office/officeart/2005/8/layout/vProcess5"/>
    <dgm:cxn modelId="{D5744AB8-6882-4541-9C38-6C204C08469A}" type="presOf" srcId="{E51EF21F-01CB-4342-A3A9-92AB78300628}" destId="{31E4E6AF-370A-4A09-932E-47F6C40AD4A1}" srcOrd="0" destOrd="0" presId="urn:microsoft.com/office/officeart/2005/8/layout/vProcess5"/>
    <dgm:cxn modelId="{DC206B15-37F4-4A96-9B02-E349829D486E}" type="presOf" srcId="{E51EF21F-01CB-4342-A3A9-92AB78300628}" destId="{77A11174-80E2-4607-B95C-F0A22C21E718}" srcOrd="1" destOrd="0" presId="urn:microsoft.com/office/officeart/2005/8/layout/vProcess5"/>
    <dgm:cxn modelId="{D4C8F857-79CB-40DC-B9EE-6DB14112476C}" srcId="{CC741CB2-8B1D-41E2-9A84-1FE394C00834}" destId="{6B0336E9-CA51-483A-8079-1461F245DFA3}" srcOrd="0" destOrd="0" parTransId="{8A7EEA80-26BE-4559-83A1-7C0B96081B25}" sibTransId="{D06927D2-95A6-48FE-906B-C0921AF2A1F7}"/>
    <dgm:cxn modelId="{4E340A1F-6498-4D6D-A229-0F5FC88B0995}" type="presParOf" srcId="{AC26F2B9-135C-4578-859E-7FD8CD25A80C}" destId="{9DC72062-51AD-4C8E-BDA8-00592BFDE77D}" srcOrd="0" destOrd="0" presId="urn:microsoft.com/office/officeart/2005/8/layout/vProcess5"/>
    <dgm:cxn modelId="{42471339-40FA-40C6-8E3E-3A4FE67239E2}" type="presParOf" srcId="{AC26F2B9-135C-4578-859E-7FD8CD25A80C}" destId="{82F14C08-5293-437B-B1B6-B76583DDA7B0}" srcOrd="1" destOrd="0" presId="urn:microsoft.com/office/officeart/2005/8/layout/vProcess5"/>
    <dgm:cxn modelId="{EF8A98F0-4570-4030-AA83-695840EADAF9}" type="presParOf" srcId="{AC26F2B9-135C-4578-859E-7FD8CD25A80C}" destId="{31E4E6AF-370A-4A09-932E-47F6C40AD4A1}" srcOrd="2" destOrd="0" presId="urn:microsoft.com/office/officeart/2005/8/layout/vProcess5"/>
    <dgm:cxn modelId="{A793FB72-9893-42BC-8DF7-545BD9295D33}" type="presParOf" srcId="{AC26F2B9-135C-4578-859E-7FD8CD25A80C}" destId="{AC633663-F1AA-4E37-80EF-66900235311F}" srcOrd="3" destOrd="0" presId="urn:microsoft.com/office/officeart/2005/8/layout/vProcess5"/>
    <dgm:cxn modelId="{241FCD4B-59C4-49B1-ACE2-275902ED3F08}" type="presParOf" srcId="{AC26F2B9-135C-4578-859E-7FD8CD25A80C}" destId="{0003E9A0-B743-465E-8FFE-BE6A8A87D453}" srcOrd="4" destOrd="0" presId="urn:microsoft.com/office/officeart/2005/8/layout/vProcess5"/>
    <dgm:cxn modelId="{5072D0C9-E6C8-4E6B-87D1-7FBE04498749}" type="presParOf" srcId="{AC26F2B9-135C-4578-859E-7FD8CD25A80C}" destId="{77A11174-80E2-4607-B95C-F0A22C21E71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741CB2-8B1D-41E2-9A84-1FE394C0083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B0336E9-CA51-483A-8079-1461F245DFA3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th-TH" sz="1800" b="1" dirty="0" smtClean="0"/>
            <a:t>ทีม</a:t>
          </a:r>
          <a:endParaRPr lang="pl-PL" sz="1800" b="1" dirty="0"/>
        </a:p>
      </dgm:t>
    </dgm:pt>
    <dgm:pt modelId="{8A7EEA80-26BE-4559-83A1-7C0B96081B25}" type="parTrans" cxnId="{D4C8F857-79CB-40DC-B9EE-6DB14112476C}">
      <dgm:prSet/>
      <dgm:spPr/>
      <dgm:t>
        <a:bodyPr/>
        <a:lstStyle/>
        <a:p>
          <a:endParaRPr lang="pl-PL"/>
        </a:p>
      </dgm:t>
    </dgm:pt>
    <dgm:pt modelId="{D06927D2-95A6-48FE-906B-C0921AF2A1F7}" type="sibTrans" cxnId="{D4C8F857-79CB-40DC-B9EE-6DB14112476C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pl-PL"/>
        </a:p>
      </dgm:t>
    </dgm:pt>
    <dgm:pt modelId="{E51EF21F-01CB-4342-A3A9-92AB78300628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th-TH" sz="1800" b="1" dirty="0" smtClean="0"/>
            <a:t>ผลิตภัณฑ์ที่พัฒนาขึ้น</a:t>
          </a:r>
        </a:p>
        <a:p>
          <a:pPr algn="ctr"/>
          <a:r>
            <a:rPr lang="th-TH" sz="1800" b="1" dirty="0" smtClean="0"/>
            <a:t>จากประสบการณ์ของผู้ใช้</a:t>
          </a:r>
          <a:endParaRPr lang="pl-PL" sz="1800" b="1" dirty="0"/>
        </a:p>
      </dgm:t>
    </dgm:pt>
    <dgm:pt modelId="{8A43BCBB-1D81-44F3-9C8B-F9329F76DA52}" type="parTrans" cxnId="{39CFCC89-0703-423B-9124-54D1D934AE45}">
      <dgm:prSet/>
      <dgm:spPr/>
      <dgm:t>
        <a:bodyPr/>
        <a:lstStyle/>
        <a:p>
          <a:endParaRPr lang="pl-PL"/>
        </a:p>
      </dgm:t>
    </dgm:pt>
    <dgm:pt modelId="{8EB52522-D0D6-4381-B2C0-276AB9C6C27E}" type="sibTrans" cxnId="{39CFCC89-0703-423B-9124-54D1D934AE45}">
      <dgm:prSet/>
      <dgm:spPr/>
      <dgm:t>
        <a:bodyPr/>
        <a:lstStyle/>
        <a:p>
          <a:endParaRPr lang="pl-PL"/>
        </a:p>
      </dgm:t>
    </dgm:pt>
    <dgm:pt modelId="{AC26F2B9-135C-4578-859E-7FD8CD25A80C}" type="pres">
      <dgm:prSet presAssocID="{CC741CB2-8B1D-41E2-9A84-1FE394C008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DC72062-51AD-4C8E-BDA8-00592BFDE77D}" type="pres">
      <dgm:prSet presAssocID="{CC741CB2-8B1D-41E2-9A84-1FE394C00834}" presName="dummyMaxCanvas" presStyleCnt="0">
        <dgm:presLayoutVars/>
      </dgm:prSet>
      <dgm:spPr/>
    </dgm:pt>
    <dgm:pt modelId="{82F14C08-5293-437B-B1B6-B76583DDA7B0}" type="pres">
      <dgm:prSet presAssocID="{CC741CB2-8B1D-41E2-9A84-1FE394C00834}" presName="TwoNodes_1" presStyleLbl="node1" presStyleIdx="0" presStyleCnt="2" custLinFactNeighborX="-460" custLinFactNeighborY="-246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E4E6AF-370A-4A09-932E-47F6C40AD4A1}" type="pres">
      <dgm:prSet presAssocID="{CC741CB2-8B1D-41E2-9A84-1FE394C00834}" presName="TwoNodes_2" presStyleLbl="node1" presStyleIdx="1" presStyleCnt="2" custScaleX="117647" custScaleY="157376" custLinFactNeighborX="-2450" custLinFactNeighborY="356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633663-F1AA-4E37-80EF-66900235311F}" type="pres">
      <dgm:prSet presAssocID="{CC741CB2-8B1D-41E2-9A84-1FE394C00834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03E9A0-B743-465E-8FFE-BE6A8A87D453}" type="pres">
      <dgm:prSet presAssocID="{CC741CB2-8B1D-41E2-9A84-1FE394C00834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A11174-80E2-4607-B95C-F0A22C21E718}" type="pres">
      <dgm:prSet presAssocID="{CC741CB2-8B1D-41E2-9A84-1FE394C00834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98D88D4-05DC-4197-830E-A2578693B115}" type="presOf" srcId="{CC741CB2-8B1D-41E2-9A84-1FE394C00834}" destId="{AC26F2B9-135C-4578-859E-7FD8CD25A80C}" srcOrd="0" destOrd="0" presId="urn:microsoft.com/office/officeart/2005/8/layout/vProcess5"/>
    <dgm:cxn modelId="{DEC8DB0A-72FC-4D91-8F1B-7435A75BEA8D}" type="presOf" srcId="{6B0336E9-CA51-483A-8079-1461F245DFA3}" destId="{0003E9A0-B743-465E-8FFE-BE6A8A87D453}" srcOrd="1" destOrd="0" presId="urn:microsoft.com/office/officeart/2005/8/layout/vProcess5"/>
    <dgm:cxn modelId="{85E9F3F6-BB8F-4055-838F-597B1346860E}" type="presOf" srcId="{6B0336E9-CA51-483A-8079-1461F245DFA3}" destId="{82F14C08-5293-437B-B1B6-B76583DDA7B0}" srcOrd="0" destOrd="0" presId="urn:microsoft.com/office/officeart/2005/8/layout/vProcess5"/>
    <dgm:cxn modelId="{39CFCC89-0703-423B-9124-54D1D934AE45}" srcId="{CC741CB2-8B1D-41E2-9A84-1FE394C00834}" destId="{E51EF21F-01CB-4342-A3A9-92AB78300628}" srcOrd="1" destOrd="0" parTransId="{8A43BCBB-1D81-44F3-9C8B-F9329F76DA52}" sibTransId="{8EB52522-D0D6-4381-B2C0-276AB9C6C27E}"/>
    <dgm:cxn modelId="{D19C0772-4CB7-4224-BD14-532DBC758D5C}" type="presOf" srcId="{D06927D2-95A6-48FE-906B-C0921AF2A1F7}" destId="{AC633663-F1AA-4E37-80EF-66900235311F}" srcOrd="0" destOrd="0" presId="urn:microsoft.com/office/officeart/2005/8/layout/vProcess5"/>
    <dgm:cxn modelId="{549DA46C-F35C-46BD-846A-FFE1127B3992}" type="presOf" srcId="{E51EF21F-01CB-4342-A3A9-92AB78300628}" destId="{77A11174-80E2-4607-B95C-F0A22C21E718}" srcOrd="1" destOrd="0" presId="urn:microsoft.com/office/officeart/2005/8/layout/vProcess5"/>
    <dgm:cxn modelId="{D4C8F857-79CB-40DC-B9EE-6DB14112476C}" srcId="{CC741CB2-8B1D-41E2-9A84-1FE394C00834}" destId="{6B0336E9-CA51-483A-8079-1461F245DFA3}" srcOrd="0" destOrd="0" parTransId="{8A7EEA80-26BE-4559-83A1-7C0B96081B25}" sibTransId="{D06927D2-95A6-48FE-906B-C0921AF2A1F7}"/>
    <dgm:cxn modelId="{DB8FEEA3-26E8-4109-BE46-439EFFE7DDDE}" type="presOf" srcId="{E51EF21F-01CB-4342-A3A9-92AB78300628}" destId="{31E4E6AF-370A-4A09-932E-47F6C40AD4A1}" srcOrd="0" destOrd="0" presId="urn:microsoft.com/office/officeart/2005/8/layout/vProcess5"/>
    <dgm:cxn modelId="{F8FA57F3-4DDE-4CA0-9087-3454912AB19A}" type="presParOf" srcId="{AC26F2B9-135C-4578-859E-7FD8CD25A80C}" destId="{9DC72062-51AD-4C8E-BDA8-00592BFDE77D}" srcOrd="0" destOrd="0" presId="urn:microsoft.com/office/officeart/2005/8/layout/vProcess5"/>
    <dgm:cxn modelId="{43E39E8E-5372-4CD9-9576-358A8941DED2}" type="presParOf" srcId="{AC26F2B9-135C-4578-859E-7FD8CD25A80C}" destId="{82F14C08-5293-437B-B1B6-B76583DDA7B0}" srcOrd="1" destOrd="0" presId="urn:microsoft.com/office/officeart/2005/8/layout/vProcess5"/>
    <dgm:cxn modelId="{22528A5A-198B-4F18-B986-4651BE9B46FD}" type="presParOf" srcId="{AC26F2B9-135C-4578-859E-7FD8CD25A80C}" destId="{31E4E6AF-370A-4A09-932E-47F6C40AD4A1}" srcOrd="2" destOrd="0" presId="urn:microsoft.com/office/officeart/2005/8/layout/vProcess5"/>
    <dgm:cxn modelId="{71DAEE06-03CD-4DAB-A087-8A25E1884354}" type="presParOf" srcId="{AC26F2B9-135C-4578-859E-7FD8CD25A80C}" destId="{AC633663-F1AA-4E37-80EF-66900235311F}" srcOrd="3" destOrd="0" presId="urn:microsoft.com/office/officeart/2005/8/layout/vProcess5"/>
    <dgm:cxn modelId="{83674248-7E42-461E-AB61-0213A70C9E62}" type="presParOf" srcId="{AC26F2B9-135C-4578-859E-7FD8CD25A80C}" destId="{0003E9A0-B743-465E-8FFE-BE6A8A87D453}" srcOrd="4" destOrd="0" presId="urn:microsoft.com/office/officeart/2005/8/layout/vProcess5"/>
    <dgm:cxn modelId="{1F3E9822-EC4D-47F0-B534-3209A2058B68}" type="presParOf" srcId="{AC26F2B9-135C-4578-859E-7FD8CD25A80C}" destId="{77A11174-80E2-4607-B95C-F0A22C21E71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B38874-A5B9-4E23-892C-DCCCD98C29B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D9AB578-1742-4C09-A79C-E5AC03086C4F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4000" dirty="0" smtClean="0"/>
            <a:t>วิธี</a:t>
          </a:r>
          <a:r>
            <a:rPr lang="th-TH" sz="2800" dirty="0" smtClean="0"/>
            <a:t> </a:t>
          </a:r>
          <a:r>
            <a:rPr lang="pl-PL" sz="2800" dirty="0" smtClean="0"/>
            <a:t>D</a:t>
          </a:r>
          <a:r>
            <a:rPr lang="en-US" sz="2800" dirty="0" err="1" smtClean="0"/>
            <a:t>esign</a:t>
          </a:r>
          <a:r>
            <a:rPr lang="en-US" sz="2800" dirty="0" smtClean="0"/>
            <a:t> </a:t>
          </a:r>
          <a:r>
            <a:rPr lang="pl-PL" sz="2800" dirty="0" smtClean="0"/>
            <a:t>T</a:t>
          </a:r>
          <a:r>
            <a:rPr lang="en-US" sz="2800" dirty="0" err="1" smtClean="0"/>
            <a:t>hinking</a:t>
          </a:r>
          <a:r>
            <a:rPr lang="en-US" sz="2800" dirty="0" smtClean="0"/>
            <a:t> </a:t>
          </a:r>
          <a:r>
            <a:rPr lang="th-TH" sz="3600" dirty="0" smtClean="0"/>
            <a:t>ใช้</a:t>
          </a:r>
          <a:endParaRPr lang="pl-PL" sz="3600" dirty="0"/>
        </a:p>
      </dgm:t>
    </dgm:pt>
    <dgm:pt modelId="{235028FC-95CD-4F52-B781-59115847C37F}" type="parTrans" cxnId="{D1F106AD-9856-46C4-9B5C-9B0B6C12FC73}">
      <dgm:prSet/>
      <dgm:spPr/>
      <dgm:t>
        <a:bodyPr/>
        <a:lstStyle/>
        <a:p>
          <a:endParaRPr lang="pl-PL" sz="2800"/>
        </a:p>
      </dgm:t>
    </dgm:pt>
    <dgm:pt modelId="{22AD2A8F-3116-4458-9F5D-97B84FB9ACC4}" type="sibTrans" cxnId="{D1F106AD-9856-46C4-9B5C-9B0B6C12FC73}">
      <dgm:prSet/>
      <dgm:spPr/>
      <dgm:t>
        <a:bodyPr/>
        <a:lstStyle/>
        <a:p>
          <a:endParaRPr lang="pl-PL" sz="2800"/>
        </a:p>
      </dgm:t>
    </dgm:pt>
    <dgm:pt modelId="{7B011921-B839-4A11-9E0B-C059463320E2}">
      <dgm:prSet custT="1"/>
      <dgm:spPr/>
      <dgm:t>
        <a:bodyPr/>
        <a:lstStyle/>
        <a:p>
          <a:pPr algn="just"/>
          <a:r>
            <a:rPr lang="th-TH" sz="2800" b="1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การคิดแบบ</a:t>
          </a:r>
          <a:r>
            <a:rPr lang="th-TH" sz="28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rPr>
            <a:t>รวมศูนย์ (</a:t>
          </a:r>
          <a:r>
            <a:rPr lang="en-US" sz="28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rPr>
            <a:t>convergent thinking</a:t>
          </a:r>
          <a:r>
            <a:rPr lang="th-TH" sz="28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rPr>
            <a:t>)</a:t>
          </a:r>
          <a:r>
            <a:rPr lang="th-TH" sz="2800" dirty="0" smtClean="0">
              <a:latin typeface="+mn-lt"/>
              <a:cs typeface="+mn-cs"/>
            </a:rPr>
            <a:t> เป็นไปเพื่อค้นหาคำตอบที่ดีที่สุด</a:t>
          </a:r>
          <a:endParaRPr lang="pl-PL" sz="2800" dirty="0">
            <a:latin typeface="+mn-lt"/>
            <a:cs typeface="+mn-cs"/>
          </a:endParaRPr>
        </a:p>
      </dgm:t>
    </dgm:pt>
    <dgm:pt modelId="{840312E8-D574-4E54-BBEF-427FEB343763}" type="parTrans" cxnId="{507A3ED7-7995-4EBD-BF9A-F6B585E8D57A}">
      <dgm:prSet/>
      <dgm:spPr/>
      <dgm:t>
        <a:bodyPr/>
        <a:lstStyle/>
        <a:p>
          <a:endParaRPr lang="pl-PL" sz="2800"/>
        </a:p>
      </dgm:t>
    </dgm:pt>
    <dgm:pt modelId="{4AE5D92F-D431-4744-846B-F90DCA5B000A}" type="sibTrans" cxnId="{507A3ED7-7995-4EBD-BF9A-F6B585E8D57A}">
      <dgm:prSet/>
      <dgm:spPr/>
      <dgm:t>
        <a:bodyPr/>
        <a:lstStyle/>
        <a:p>
          <a:endParaRPr lang="pl-PL" sz="2800"/>
        </a:p>
      </dgm:t>
    </dgm:pt>
    <dgm:pt modelId="{010348DD-A948-42F8-BB20-DAE5E94FB1FF}">
      <dgm:prSet phldrT="[Tekst]" custT="1"/>
      <dgm:spPr/>
      <dgm:t>
        <a:bodyPr/>
        <a:lstStyle/>
        <a:p>
          <a:pPr algn="just"/>
          <a:endParaRPr lang="pl-PL" sz="800" dirty="0">
            <a:latin typeface="+mn-lt"/>
          </a:endParaRPr>
        </a:p>
      </dgm:t>
    </dgm:pt>
    <dgm:pt modelId="{9757DDBD-26F9-4B0C-8952-B8F7E74EB4AD}" type="parTrans" cxnId="{38975777-E1DA-4AC8-AEBD-898898C10A0D}">
      <dgm:prSet/>
      <dgm:spPr/>
      <dgm:t>
        <a:bodyPr/>
        <a:lstStyle/>
        <a:p>
          <a:endParaRPr lang="pl-PL" sz="2800"/>
        </a:p>
      </dgm:t>
    </dgm:pt>
    <dgm:pt modelId="{443699C9-6671-46FC-9CDC-B4555E3F4F2D}" type="sibTrans" cxnId="{38975777-E1DA-4AC8-AEBD-898898C10A0D}">
      <dgm:prSet/>
      <dgm:spPr/>
      <dgm:t>
        <a:bodyPr/>
        <a:lstStyle/>
        <a:p>
          <a:endParaRPr lang="pl-PL" sz="2800"/>
        </a:p>
      </dgm:t>
    </dgm:pt>
    <dgm:pt modelId="{1E9FB02D-D436-4B49-A44A-CBBF25AE9B37}">
      <dgm:prSet phldrT="[Tekst]" custT="1"/>
      <dgm:spPr/>
      <dgm:t>
        <a:bodyPr/>
        <a:lstStyle/>
        <a:p>
          <a:pPr algn="just"/>
          <a:r>
            <a:rPr lang="th-TH" sz="2800" b="1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การคิดแบบแตกหลายทิศทาง (</a:t>
          </a:r>
          <a:r>
            <a:rPr lang="en-US" sz="2800" b="1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divergent thinking</a:t>
          </a:r>
          <a:r>
            <a:rPr lang="th-TH" sz="2800" b="1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)</a:t>
          </a:r>
          <a:r>
            <a:rPr lang="en-US" sz="2800" b="1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th-TH" sz="2800" b="1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เป็นไปเพื่อค้นหาคำตอบหลายด้านของปัญหาเดียวกัน เพื่อสร้างแนวคิดที่หลากหลาย</a:t>
          </a:r>
          <a:endParaRPr lang="pl-PL" sz="2800" dirty="0">
            <a:latin typeface="+mn-lt"/>
          </a:endParaRPr>
        </a:p>
      </dgm:t>
    </dgm:pt>
    <dgm:pt modelId="{E0A0BA77-0B81-47E1-A66E-69D416AAA3FB}" type="parTrans" cxnId="{C21AD8E2-29BE-4EF2-9319-4CDABADC9714}">
      <dgm:prSet/>
      <dgm:spPr/>
      <dgm:t>
        <a:bodyPr/>
        <a:lstStyle/>
        <a:p>
          <a:endParaRPr lang="pl-PL" sz="2800"/>
        </a:p>
      </dgm:t>
    </dgm:pt>
    <dgm:pt modelId="{09F69F6D-09FA-44C5-A5D9-6E53C2CD3ED1}" type="sibTrans" cxnId="{C21AD8E2-29BE-4EF2-9319-4CDABADC9714}">
      <dgm:prSet/>
      <dgm:spPr/>
      <dgm:t>
        <a:bodyPr/>
        <a:lstStyle/>
        <a:p>
          <a:endParaRPr lang="pl-PL" sz="2800"/>
        </a:p>
      </dgm:t>
    </dgm:pt>
    <dgm:pt modelId="{4B39E49F-C01C-4676-9E85-A1BF731DAD17}" type="pres">
      <dgm:prSet presAssocID="{51B38874-A5B9-4E23-892C-DCCCD98C29B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F6225E54-465D-4950-AA34-4D44EDC5C582}" type="pres">
      <dgm:prSet presAssocID="{4D9AB578-1742-4C09-A79C-E5AC03086C4F}" presName="linNode" presStyleCnt="0"/>
      <dgm:spPr/>
    </dgm:pt>
    <dgm:pt modelId="{5D7FD43D-0A5B-412E-B2FB-55E78DBD44CC}" type="pres">
      <dgm:prSet presAssocID="{4D9AB578-1742-4C09-A79C-E5AC03086C4F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3C16D4-EF8E-4F83-B03A-19F11B4F4423}" type="pres">
      <dgm:prSet presAssocID="{4D9AB578-1742-4C09-A79C-E5AC03086C4F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7A3ED7-7995-4EBD-BF9A-F6B585E8D57A}" srcId="{4D9AB578-1742-4C09-A79C-E5AC03086C4F}" destId="{7B011921-B839-4A11-9E0B-C059463320E2}" srcOrd="2" destOrd="0" parTransId="{840312E8-D574-4E54-BBEF-427FEB343763}" sibTransId="{4AE5D92F-D431-4744-846B-F90DCA5B000A}"/>
    <dgm:cxn modelId="{E417BEC9-78D7-4505-95EE-BBEB50486D5C}" type="presOf" srcId="{7B011921-B839-4A11-9E0B-C059463320E2}" destId="{313C16D4-EF8E-4F83-B03A-19F11B4F4423}" srcOrd="0" destOrd="2" presId="urn:microsoft.com/office/officeart/2005/8/layout/vList6"/>
    <dgm:cxn modelId="{46089C98-BA64-48EC-887E-5E20B70DEB29}" type="presOf" srcId="{010348DD-A948-42F8-BB20-DAE5E94FB1FF}" destId="{313C16D4-EF8E-4F83-B03A-19F11B4F4423}" srcOrd="0" destOrd="1" presId="urn:microsoft.com/office/officeart/2005/8/layout/vList6"/>
    <dgm:cxn modelId="{68A4B244-B775-4060-8069-035A325610AF}" type="presOf" srcId="{51B38874-A5B9-4E23-892C-DCCCD98C29B9}" destId="{4B39E49F-C01C-4676-9E85-A1BF731DAD17}" srcOrd="0" destOrd="0" presId="urn:microsoft.com/office/officeart/2005/8/layout/vList6"/>
    <dgm:cxn modelId="{C21AD8E2-29BE-4EF2-9319-4CDABADC9714}" srcId="{4D9AB578-1742-4C09-A79C-E5AC03086C4F}" destId="{1E9FB02D-D436-4B49-A44A-CBBF25AE9B37}" srcOrd="0" destOrd="0" parTransId="{E0A0BA77-0B81-47E1-A66E-69D416AAA3FB}" sibTransId="{09F69F6D-09FA-44C5-A5D9-6E53C2CD3ED1}"/>
    <dgm:cxn modelId="{90055BE4-F210-483D-9429-CB7E213C5E27}" type="presOf" srcId="{1E9FB02D-D436-4B49-A44A-CBBF25AE9B37}" destId="{313C16D4-EF8E-4F83-B03A-19F11B4F4423}" srcOrd="0" destOrd="0" presId="urn:microsoft.com/office/officeart/2005/8/layout/vList6"/>
    <dgm:cxn modelId="{D1F106AD-9856-46C4-9B5C-9B0B6C12FC73}" srcId="{51B38874-A5B9-4E23-892C-DCCCD98C29B9}" destId="{4D9AB578-1742-4C09-A79C-E5AC03086C4F}" srcOrd="0" destOrd="0" parTransId="{235028FC-95CD-4F52-B781-59115847C37F}" sibTransId="{22AD2A8F-3116-4458-9F5D-97B84FB9ACC4}"/>
    <dgm:cxn modelId="{38975777-E1DA-4AC8-AEBD-898898C10A0D}" srcId="{4D9AB578-1742-4C09-A79C-E5AC03086C4F}" destId="{010348DD-A948-42F8-BB20-DAE5E94FB1FF}" srcOrd="1" destOrd="0" parTransId="{9757DDBD-26F9-4B0C-8952-B8F7E74EB4AD}" sibTransId="{443699C9-6671-46FC-9CDC-B4555E3F4F2D}"/>
    <dgm:cxn modelId="{26A8FF1A-B192-46CF-8A56-ECA63BB90550}" type="presOf" srcId="{4D9AB578-1742-4C09-A79C-E5AC03086C4F}" destId="{5D7FD43D-0A5B-412E-B2FB-55E78DBD44CC}" srcOrd="0" destOrd="0" presId="urn:microsoft.com/office/officeart/2005/8/layout/vList6"/>
    <dgm:cxn modelId="{B410DD15-6235-4AAD-804B-BC1DEE626076}" type="presParOf" srcId="{4B39E49F-C01C-4676-9E85-A1BF731DAD17}" destId="{F6225E54-465D-4950-AA34-4D44EDC5C582}" srcOrd="0" destOrd="0" presId="urn:microsoft.com/office/officeart/2005/8/layout/vList6"/>
    <dgm:cxn modelId="{876AB1F1-092F-40C2-86FD-5E0A177A50DC}" type="presParOf" srcId="{F6225E54-465D-4950-AA34-4D44EDC5C582}" destId="{5D7FD43D-0A5B-412E-B2FB-55E78DBD44CC}" srcOrd="0" destOrd="0" presId="urn:microsoft.com/office/officeart/2005/8/layout/vList6"/>
    <dgm:cxn modelId="{45587223-C4E2-4983-8050-C52C673A3C89}" type="presParOf" srcId="{F6225E54-465D-4950-AA34-4D44EDC5C582}" destId="{313C16D4-EF8E-4F83-B03A-19F11B4F442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E304F7-9056-4132-ACEA-BE9C06847FE8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5DC93E56-E87D-4E96-804C-553832E491B4}">
      <dgm:prSet phldrT="[Tekst]" custT="1"/>
      <dgm:spPr>
        <a:xfrm>
          <a:off x="2313661" y="1291113"/>
          <a:ext cx="1980319" cy="1721484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h-TH" sz="2000" dirty="0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การนิยาม (</a:t>
          </a:r>
          <a:r>
            <a:rPr lang="en-US" sz="2000" dirty="0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Define)</a:t>
          </a:r>
          <a:endParaRPr lang="pl-PL" sz="2000" dirty="0">
            <a:solidFill>
              <a:sysClr val="windowText" lastClr="000000"/>
            </a:solidFill>
            <a:latin typeface="+mn-lt"/>
            <a:ea typeface="+mn-ea"/>
            <a:cs typeface="Times New Roman" pitchFamily="18" charset="0"/>
          </a:endParaRPr>
        </a:p>
      </dgm:t>
    </dgm:pt>
    <dgm:pt modelId="{C7895708-337A-43D7-B04D-5EC5F531101C}" type="parTrans" cxnId="{3A2014D6-8DC9-4D6E-B16A-00A684C723CA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BDFE261C-CD77-42B0-B8EE-2171E3E85E3E}" type="sibTrans" cxnId="{3A2014D6-8DC9-4D6E-B16A-00A684C723CA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3C4A449A-EBF6-4EF6-BEF5-8C59F6F6D7DA}">
      <dgm:prSet custT="1"/>
      <dgm:spPr>
        <a:xfrm>
          <a:off x="3289" y="1291113"/>
          <a:ext cx="1980319" cy="1721484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h-TH" sz="2000" dirty="0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การเอาใจใส่ลงในความรู้สึกของผู้ใช้ </a:t>
          </a:r>
          <a:r>
            <a:rPr lang="en-US" sz="2000" dirty="0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(</a:t>
          </a:r>
          <a:r>
            <a:rPr lang="pl-PL" sz="2000" dirty="0" err="1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Empathize</a:t>
          </a:r>
          <a:r>
            <a:rPr lang="en-US" sz="2000" dirty="0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)</a:t>
          </a:r>
          <a:endParaRPr lang="pl-PL" sz="2000" dirty="0">
            <a:solidFill>
              <a:schemeClr val="bg1"/>
            </a:solidFill>
            <a:latin typeface="+mn-lt"/>
            <a:ea typeface="+mn-ea"/>
            <a:cs typeface="Times New Roman" pitchFamily="18" charset="0"/>
          </a:endParaRPr>
        </a:p>
      </dgm:t>
    </dgm:pt>
    <dgm:pt modelId="{7EF70BAE-60D9-447B-8358-DA483B2CE3C4}" type="parTrans" cxnId="{CFEA983D-C2E6-49E3-9727-825C67E090E7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2A38A700-E5BD-4C05-B47F-2487112CEC36}" type="sibTrans" cxnId="{CFEA983D-C2E6-49E3-9727-825C67E090E7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9C9886E9-251F-46D6-AA79-FFF61006D499}">
      <dgm:prSet custT="1"/>
      <dgm:spPr>
        <a:xfrm>
          <a:off x="4624034" y="1291113"/>
          <a:ext cx="1980319" cy="1721484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h-TH" sz="2000" dirty="0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การสร้างไอเดีย (</a:t>
          </a:r>
          <a:r>
            <a:rPr lang="en-US" sz="2000" dirty="0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Ideate)</a:t>
          </a:r>
          <a:endParaRPr lang="pl-PL" sz="2000" dirty="0">
            <a:solidFill>
              <a:sysClr val="windowText" lastClr="000000"/>
            </a:solidFill>
            <a:latin typeface="+mn-lt"/>
            <a:ea typeface="+mn-ea"/>
            <a:cs typeface="Times New Roman" pitchFamily="18" charset="0"/>
          </a:endParaRPr>
        </a:p>
      </dgm:t>
    </dgm:pt>
    <dgm:pt modelId="{04942564-EA80-44EB-B5F4-B88E22136FB2}" type="parTrans" cxnId="{B87B83FE-E652-4218-A268-000B246A38B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6A0B068-7AEE-4374-A362-D20E264F9C71}" type="sibTrans" cxnId="{B87B83FE-E652-4218-A268-000B246A38B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E407A3CB-D930-401E-BDB8-CB1A2D841DE0}">
      <dgm:prSet custT="1"/>
      <dgm:spPr>
        <a:xfrm>
          <a:off x="6934406" y="1291113"/>
          <a:ext cx="1980319" cy="1721484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h-TH" sz="2000" dirty="0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การสร้างต้นแบบ (</a:t>
          </a:r>
          <a:r>
            <a:rPr lang="en-US" sz="2000" dirty="0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Prototype)</a:t>
          </a:r>
          <a:endParaRPr lang="pl-PL" sz="2000" dirty="0">
            <a:solidFill>
              <a:sysClr val="windowText" lastClr="000000"/>
            </a:solidFill>
            <a:latin typeface="+mn-lt"/>
            <a:ea typeface="+mn-ea"/>
            <a:cs typeface="Times New Roman" pitchFamily="18" charset="0"/>
          </a:endParaRPr>
        </a:p>
      </dgm:t>
    </dgm:pt>
    <dgm:pt modelId="{CC89E8B1-2D3E-4CC4-86D8-904DF1B17C35}" type="parTrans" cxnId="{FA00B2B2-C470-4511-91CB-789E9D2AAE10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402536C0-F6B3-4B7E-9F28-D31F95CD5C6B}" type="sibTrans" cxnId="{FA00B2B2-C470-4511-91CB-789E9D2AAE10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1D267D3C-F0A4-42D2-91E7-55F4482B9A15}">
      <dgm:prSet custT="1"/>
      <dgm:spPr>
        <a:xfrm>
          <a:off x="9244779" y="1291113"/>
          <a:ext cx="1980319" cy="1721484"/>
        </a:xfrm>
        <a:prstGeom prst="round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h-TH" sz="2000" dirty="0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การทดสอบ (</a:t>
          </a:r>
          <a:r>
            <a:rPr lang="en-US" sz="2000" dirty="0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Test)</a:t>
          </a:r>
          <a:endParaRPr lang="pl-PL" sz="2000" dirty="0">
            <a:solidFill>
              <a:sysClr val="windowText" lastClr="000000"/>
            </a:solidFill>
            <a:latin typeface="+mn-lt"/>
            <a:ea typeface="+mn-ea"/>
            <a:cs typeface="Times New Roman" pitchFamily="18" charset="0"/>
          </a:endParaRPr>
        </a:p>
      </dgm:t>
    </dgm:pt>
    <dgm:pt modelId="{AEF14AFE-2EEE-4729-A8CE-AC2A25EA563D}" type="parTrans" cxnId="{D25EDBC1-3430-4A30-832A-C7F573952AAA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17BF22B7-A212-484F-BB4B-E034C0249B5A}" type="sibTrans" cxnId="{D25EDBC1-3430-4A30-832A-C7F573952AAA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E08BF8E5-BEDD-4E35-AA6B-F8876D81A4EF}" type="pres">
      <dgm:prSet presAssocID="{D2E304F7-9056-4132-ACEA-BE9C06847FE8}" presName="CompostProcess" presStyleCnt="0">
        <dgm:presLayoutVars>
          <dgm:dir/>
          <dgm:resizeHandles val="exact"/>
        </dgm:presLayoutVars>
      </dgm:prSet>
      <dgm:spPr/>
    </dgm:pt>
    <dgm:pt modelId="{2985E212-B589-444E-A966-C1D789090CFD}" type="pres">
      <dgm:prSet presAssocID="{D2E304F7-9056-4132-ACEA-BE9C06847FE8}" presName="arrow" presStyleLbl="bgShp" presStyleIdx="0" presStyleCnt="1"/>
      <dgm:spPr>
        <a:xfrm>
          <a:off x="842129" y="0"/>
          <a:ext cx="9544129" cy="4303712"/>
        </a:xfrm>
        <a:prstGeom prst="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2A3FF4EF-03A3-40A9-976D-453645F97D95}" type="pres">
      <dgm:prSet presAssocID="{D2E304F7-9056-4132-ACEA-BE9C06847FE8}" presName="linearProcess" presStyleCnt="0"/>
      <dgm:spPr/>
    </dgm:pt>
    <dgm:pt modelId="{BBF7689A-FB01-44E4-AC78-D616FD785D78}" type="pres">
      <dgm:prSet presAssocID="{3C4A449A-EBF6-4EF6-BEF5-8C59F6F6D7DA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7126B4-E519-4285-92B0-0ABBB246E504}" type="pres">
      <dgm:prSet presAssocID="{2A38A700-E5BD-4C05-B47F-2487112CEC36}" presName="sibTrans" presStyleCnt="0"/>
      <dgm:spPr/>
    </dgm:pt>
    <dgm:pt modelId="{2513C3B7-B04C-4E9E-8157-490AC0AEBC1A}" type="pres">
      <dgm:prSet presAssocID="{5DC93E56-E87D-4E96-804C-553832E491B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EA9983-E4AC-42FA-ACE3-777015EC5214}" type="pres">
      <dgm:prSet presAssocID="{BDFE261C-CD77-42B0-B8EE-2171E3E85E3E}" presName="sibTrans" presStyleCnt="0"/>
      <dgm:spPr/>
    </dgm:pt>
    <dgm:pt modelId="{0AFB0B0C-8976-4954-B294-93AAAD5D09C2}" type="pres">
      <dgm:prSet presAssocID="{9C9886E9-251F-46D6-AA79-FFF61006D49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27DD50-41AA-419E-8CC1-E223F60C1D1E}" type="pres">
      <dgm:prSet presAssocID="{56A0B068-7AEE-4374-A362-D20E264F9C71}" presName="sibTrans" presStyleCnt="0"/>
      <dgm:spPr/>
    </dgm:pt>
    <dgm:pt modelId="{82E0743D-E3D3-49DE-B284-33D045BBE068}" type="pres">
      <dgm:prSet presAssocID="{E407A3CB-D930-401E-BDB8-CB1A2D841DE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AA7E0B-4D42-4020-BBE8-BE61178630E0}" type="pres">
      <dgm:prSet presAssocID="{402536C0-F6B3-4B7E-9F28-D31F95CD5C6B}" presName="sibTrans" presStyleCnt="0"/>
      <dgm:spPr/>
    </dgm:pt>
    <dgm:pt modelId="{87F5EDAD-D6BA-4296-BBF8-74F99DA92A62}" type="pres">
      <dgm:prSet presAssocID="{1D267D3C-F0A4-42D2-91E7-55F4482B9A1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87B83FE-E652-4218-A268-000B246A38BD}" srcId="{D2E304F7-9056-4132-ACEA-BE9C06847FE8}" destId="{9C9886E9-251F-46D6-AA79-FFF61006D499}" srcOrd="2" destOrd="0" parTransId="{04942564-EA80-44EB-B5F4-B88E22136FB2}" sibTransId="{56A0B068-7AEE-4374-A362-D20E264F9C71}"/>
    <dgm:cxn modelId="{0C5E85FB-A4DE-43BF-8872-421100274F43}" type="presOf" srcId="{E407A3CB-D930-401E-BDB8-CB1A2D841DE0}" destId="{82E0743D-E3D3-49DE-B284-33D045BBE068}" srcOrd="0" destOrd="0" presId="urn:microsoft.com/office/officeart/2005/8/layout/hProcess9"/>
    <dgm:cxn modelId="{3A2014D6-8DC9-4D6E-B16A-00A684C723CA}" srcId="{D2E304F7-9056-4132-ACEA-BE9C06847FE8}" destId="{5DC93E56-E87D-4E96-804C-553832E491B4}" srcOrd="1" destOrd="0" parTransId="{C7895708-337A-43D7-B04D-5EC5F531101C}" sibTransId="{BDFE261C-CD77-42B0-B8EE-2171E3E85E3E}"/>
    <dgm:cxn modelId="{C31AF111-4685-4F9D-81BD-7AC3FFCC54E9}" type="presOf" srcId="{D2E304F7-9056-4132-ACEA-BE9C06847FE8}" destId="{E08BF8E5-BEDD-4E35-AA6B-F8876D81A4EF}" srcOrd="0" destOrd="0" presId="urn:microsoft.com/office/officeart/2005/8/layout/hProcess9"/>
    <dgm:cxn modelId="{FA00B2B2-C470-4511-91CB-789E9D2AAE10}" srcId="{D2E304F7-9056-4132-ACEA-BE9C06847FE8}" destId="{E407A3CB-D930-401E-BDB8-CB1A2D841DE0}" srcOrd="3" destOrd="0" parTransId="{CC89E8B1-2D3E-4CC4-86D8-904DF1B17C35}" sibTransId="{402536C0-F6B3-4B7E-9F28-D31F95CD5C6B}"/>
    <dgm:cxn modelId="{C414BECF-965C-411C-A2DF-D21F1E104E60}" type="presOf" srcId="{9C9886E9-251F-46D6-AA79-FFF61006D499}" destId="{0AFB0B0C-8976-4954-B294-93AAAD5D09C2}" srcOrd="0" destOrd="0" presId="urn:microsoft.com/office/officeart/2005/8/layout/hProcess9"/>
    <dgm:cxn modelId="{7A55980C-F662-4AA6-B9EB-15FA3088FFCD}" type="presOf" srcId="{1D267D3C-F0A4-42D2-91E7-55F4482B9A15}" destId="{87F5EDAD-D6BA-4296-BBF8-74F99DA92A62}" srcOrd="0" destOrd="0" presId="urn:microsoft.com/office/officeart/2005/8/layout/hProcess9"/>
    <dgm:cxn modelId="{CFEA983D-C2E6-49E3-9727-825C67E090E7}" srcId="{D2E304F7-9056-4132-ACEA-BE9C06847FE8}" destId="{3C4A449A-EBF6-4EF6-BEF5-8C59F6F6D7DA}" srcOrd="0" destOrd="0" parTransId="{7EF70BAE-60D9-447B-8358-DA483B2CE3C4}" sibTransId="{2A38A700-E5BD-4C05-B47F-2487112CEC36}"/>
    <dgm:cxn modelId="{5EE775B9-C001-48E8-AFCF-9E52019AA2FE}" type="presOf" srcId="{5DC93E56-E87D-4E96-804C-553832E491B4}" destId="{2513C3B7-B04C-4E9E-8157-490AC0AEBC1A}" srcOrd="0" destOrd="0" presId="urn:microsoft.com/office/officeart/2005/8/layout/hProcess9"/>
    <dgm:cxn modelId="{1BB02815-96D6-4299-89F8-F3EEBEE9B2DB}" type="presOf" srcId="{3C4A449A-EBF6-4EF6-BEF5-8C59F6F6D7DA}" destId="{BBF7689A-FB01-44E4-AC78-D616FD785D78}" srcOrd="0" destOrd="0" presId="urn:microsoft.com/office/officeart/2005/8/layout/hProcess9"/>
    <dgm:cxn modelId="{D25EDBC1-3430-4A30-832A-C7F573952AAA}" srcId="{D2E304F7-9056-4132-ACEA-BE9C06847FE8}" destId="{1D267D3C-F0A4-42D2-91E7-55F4482B9A15}" srcOrd="4" destOrd="0" parTransId="{AEF14AFE-2EEE-4729-A8CE-AC2A25EA563D}" sibTransId="{17BF22B7-A212-484F-BB4B-E034C0249B5A}"/>
    <dgm:cxn modelId="{E008260A-158B-405A-B2E5-FEA8BD356958}" type="presParOf" srcId="{E08BF8E5-BEDD-4E35-AA6B-F8876D81A4EF}" destId="{2985E212-B589-444E-A966-C1D789090CFD}" srcOrd="0" destOrd="0" presId="urn:microsoft.com/office/officeart/2005/8/layout/hProcess9"/>
    <dgm:cxn modelId="{D57B6193-0AC5-43B5-A85D-35D478B04D87}" type="presParOf" srcId="{E08BF8E5-BEDD-4E35-AA6B-F8876D81A4EF}" destId="{2A3FF4EF-03A3-40A9-976D-453645F97D95}" srcOrd="1" destOrd="0" presId="urn:microsoft.com/office/officeart/2005/8/layout/hProcess9"/>
    <dgm:cxn modelId="{46D54993-1633-42A8-B8FF-763AF9792382}" type="presParOf" srcId="{2A3FF4EF-03A3-40A9-976D-453645F97D95}" destId="{BBF7689A-FB01-44E4-AC78-D616FD785D78}" srcOrd="0" destOrd="0" presId="urn:microsoft.com/office/officeart/2005/8/layout/hProcess9"/>
    <dgm:cxn modelId="{8F5A95CE-91F5-49F9-9CCE-8A26FDE02469}" type="presParOf" srcId="{2A3FF4EF-03A3-40A9-976D-453645F97D95}" destId="{3D7126B4-E519-4285-92B0-0ABBB246E504}" srcOrd="1" destOrd="0" presId="urn:microsoft.com/office/officeart/2005/8/layout/hProcess9"/>
    <dgm:cxn modelId="{39807531-199D-4404-9DFB-A22F6B099283}" type="presParOf" srcId="{2A3FF4EF-03A3-40A9-976D-453645F97D95}" destId="{2513C3B7-B04C-4E9E-8157-490AC0AEBC1A}" srcOrd="2" destOrd="0" presId="urn:microsoft.com/office/officeart/2005/8/layout/hProcess9"/>
    <dgm:cxn modelId="{EAECA6E4-B430-4203-A146-3789A5C1BF2B}" type="presParOf" srcId="{2A3FF4EF-03A3-40A9-976D-453645F97D95}" destId="{1AEA9983-E4AC-42FA-ACE3-777015EC5214}" srcOrd="3" destOrd="0" presId="urn:microsoft.com/office/officeart/2005/8/layout/hProcess9"/>
    <dgm:cxn modelId="{56D2FC20-A19D-4B83-918C-B59AD577F91B}" type="presParOf" srcId="{2A3FF4EF-03A3-40A9-976D-453645F97D95}" destId="{0AFB0B0C-8976-4954-B294-93AAAD5D09C2}" srcOrd="4" destOrd="0" presId="urn:microsoft.com/office/officeart/2005/8/layout/hProcess9"/>
    <dgm:cxn modelId="{7E4C20BD-6D07-45D0-8592-315279C5FA1F}" type="presParOf" srcId="{2A3FF4EF-03A3-40A9-976D-453645F97D95}" destId="{4A27DD50-41AA-419E-8CC1-E223F60C1D1E}" srcOrd="5" destOrd="0" presId="urn:microsoft.com/office/officeart/2005/8/layout/hProcess9"/>
    <dgm:cxn modelId="{2793B8C4-270D-4C49-A89F-BD4CB0C21B5D}" type="presParOf" srcId="{2A3FF4EF-03A3-40A9-976D-453645F97D95}" destId="{82E0743D-E3D3-49DE-B284-33D045BBE068}" srcOrd="6" destOrd="0" presId="urn:microsoft.com/office/officeart/2005/8/layout/hProcess9"/>
    <dgm:cxn modelId="{D895C065-752E-4D3B-8E86-2ECEF02F1391}" type="presParOf" srcId="{2A3FF4EF-03A3-40A9-976D-453645F97D95}" destId="{D1AA7E0B-4D42-4020-BBE8-BE61178630E0}" srcOrd="7" destOrd="0" presId="urn:microsoft.com/office/officeart/2005/8/layout/hProcess9"/>
    <dgm:cxn modelId="{C31E5B27-1EB7-4DE5-A146-4FE124245498}" type="presParOf" srcId="{2A3FF4EF-03A3-40A9-976D-453645F97D95}" destId="{87F5EDAD-D6BA-4296-BBF8-74F99DA92A6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9855-0CB9-48B7-9E05-90320EF49BBD}">
      <dsp:nvSpPr>
        <dsp:cNvPr id="0" name=""/>
        <dsp:cNvSpPr/>
      </dsp:nvSpPr>
      <dsp:spPr>
        <a:xfrm>
          <a:off x="4640694" y="267178"/>
          <a:ext cx="2010780" cy="200770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/>
            <a:t>ธุรกิจ</a:t>
          </a:r>
          <a:endParaRPr lang="pl-PL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(</a:t>
          </a:r>
          <a:r>
            <a:rPr lang="th-TH" sz="1900" kern="1200" dirty="0" smtClean="0"/>
            <a:t>ความอยู่รอด</a:t>
          </a:r>
          <a:r>
            <a:rPr lang="pl-PL" sz="1900" kern="1200" dirty="0" smtClean="0"/>
            <a:t>)</a:t>
          </a:r>
          <a:endParaRPr lang="pl-PL" sz="1900" kern="1200" dirty="0"/>
        </a:p>
      </dsp:txBody>
      <dsp:txXfrm>
        <a:off x="4908798" y="618527"/>
        <a:ext cx="1474572" cy="903468"/>
      </dsp:txXfrm>
    </dsp:sp>
    <dsp:sp modelId="{8F4A53FC-9D77-4F10-AF9E-85A5028D5BD8}">
      <dsp:nvSpPr>
        <dsp:cNvPr id="0" name=""/>
        <dsp:cNvSpPr/>
      </dsp:nvSpPr>
      <dsp:spPr>
        <a:xfrm>
          <a:off x="5479229" y="1311586"/>
          <a:ext cx="2010780" cy="2007707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/>
            <a:t>เทคโนโลยี</a:t>
          </a:r>
          <a:endParaRPr lang="pl-PL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(</a:t>
          </a:r>
          <a:r>
            <a:rPr lang="th-TH" sz="1900" kern="1200" dirty="0" smtClean="0"/>
            <a:t>ความเป็นไปได้</a:t>
          </a:r>
          <a:r>
            <a:rPr lang="pl-PL" sz="1900" kern="1200" dirty="0" smtClean="0"/>
            <a:t>)</a:t>
          </a:r>
          <a:endParaRPr lang="pl-PL" sz="1900" kern="1200" dirty="0"/>
        </a:p>
      </dsp:txBody>
      <dsp:txXfrm>
        <a:off x="6094193" y="1830244"/>
        <a:ext cx="1206468" cy="1104239"/>
      </dsp:txXfrm>
    </dsp:sp>
    <dsp:sp modelId="{46C0BD63-7ABC-438F-AC61-501DBDA30894}">
      <dsp:nvSpPr>
        <dsp:cNvPr id="0" name=""/>
        <dsp:cNvSpPr/>
      </dsp:nvSpPr>
      <dsp:spPr>
        <a:xfrm>
          <a:off x="3953503" y="1381332"/>
          <a:ext cx="2010780" cy="2007707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/>
            <a:t>ผู้คน</a:t>
          </a:r>
          <a:endParaRPr lang="pl-PL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(</a:t>
          </a:r>
          <a:r>
            <a:rPr lang="th-TH" sz="1900" kern="1200" dirty="0" smtClean="0"/>
            <a:t>ความน่าพึงปรารถนา</a:t>
          </a:r>
          <a:r>
            <a:rPr lang="pl-PL" sz="1900" kern="1200" dirty="0" smtClean="0"/>
            <a:t>)</a:t>
          </a:r>
          <a:endParaRPr lang="pl-PL" sz="1900" kern="1200" dirty="0"/>
        </a:p>
      </dsp:txBody>
      <dsp:txXfrm>
        <a:off x="4142851" y="1899990"/>
        <a:ext cx="1206468" cy="1104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B2398-6AF0-4559-A9C7-057CB340260C}">
      <dsp:nvSpPr>
        <dsp:cNvPr id="0" name=""/>
        <dsp:cNvSpPr/>
      </dsp:nvSpPr>
      <dsp:spPr>
        <a:xfrm>
          <a:off x="6918097" y="538480"/>
          <a:ext cx="1561885" cy="156188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มนุษย์</a:t>
          </a:r>
          <a:endParaRPr lang="pl-PL" sz="2000" kern="1200" dirty="0"/>
        </a:p>
      </dsp:txBody>
      <dsp:txXfrm>
        <a:off x="7126348" y="811810"/>
        <a:ext cx="1145383" cy="702848"/>
      </dsp:txXfrm>
    </dsp:sp>
    <dsp:sp modelId="{EDA0E4E5-616F-4F7F-ADDA-036BB04C04CC}">
      <dsp:nvSpPr>
        <dsp:cNvPr id="0" name=""/>
        <dsp:cNvSpPr/>
      </dsp:nvSpPr>
      <dsp:spPr>
        <a:xfrm>
          <a:off x="7590982" y="1341191"/>
          <a:ext cx="1561885" cy="156188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เทคโนโลยี</a:t>
          </a:r>
          <a:endParaRPr lang="pl-PL" sz="2000" kern="1200" dirty="0"/>
        </a:p>
      </dsp:txBody>
      <dsp:txXfrm>
        <a:off x="8068659" y="1744678"/>
        <a:ext cx="937131" cy="859037"/>
      </dsp:txXfrm>
    </dsp:sp>
    <dsp:sp modelId="{1902EB19-2DA2-4C4F-A73F-31AB77C050F9}">
      <dsp:nvSpPr>
        <dsp:cNvPr id="0" name=""/>
        <dsp:cNvSpPr/>
      </dsp:nvSpPr>
      <dsp:spPr>
        <a:xfrm>
          <a:off x="6382947" y="1341191"/>
          <a:ext cx="1561885" cy="156188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ธุรกิจ</a:t>
          </a:r>
          <a:endParaRPr lang="pl-PL" sz="2000" kern="1200" dirty="0"/>
        </a:p>
      </dsp:txBody>
      <dsp:txXfrm>
        <a:off x="6530025" y="1744678"/>
        <a:ext cx="937131" cy="8590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14C08-5293-437B-B1B6-B76583DDA7B0}">
      <dsp:nvSpPr>
        <dsp:cNvPr id="0" name=""/>
        <dsp:cNvSpPr/>
      </dsp:nvSpPr>
      <dsp:spPr>
        <a:xfrm>
          <a:off x="0" y="0"/>
          <a:ext cx="3502292" cy="54197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/>
            <a:t>ปัจเจกบุคคล</a:t>
          </a:r>
          <a:endParaRPr lang="pl-PL" sz="1800" b="1" kern="1200" dirty="0"/>
        </a:p>
      </dsp:txBody>
      <dsp:txXfrm>
        <a:off x="15874" y="15874"/>
        <a:ext cx="2942121" cy="510224"/>
      </dsp:txXfrm>
    </dsp:sp>
    <dsp:sp modelId="{31E4E6AF-370A-4A09-932E-47F6C40AD4A1}">
      <dsp:nvSpPr>
        <dsp:cNvPr id="0" name=""/>
        <dsp:cNvSpPr/>
      </dsp:nvSpPr>
      <dsp:spPr>
        <a:xfrm>
          <a:off x="618051" y="662410"/>
          <a:ext cx="3502292" cy="54197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/>
            <a:t>ผลิตภัณฑ์</a:t>
          </a:r>
          <a:endParaRPr lang="pl-PL" sz="1800" b="1" kern="1200" dirty="0"/>
        </a:p>
      </dsp:txBody>
      <dsp:txXfrm>
        <a:off x="633925" y="678284"/>
        <a:ext cx="2500210" cy="510224"/>
      </dsp:txXfrm>
    </dsp:sp>
    <dsp:sp modelId="{AC633663-F1AA-4E37-80EF-66900235311F}">
      <dsp:nvSpPr>
        <dsp:cNvPr id="0" name=""/>
        <dsp:cNvSpPr/>
      </dsp:nvSpPr>
      <dsp:spPr>
        <a:xfrm>
          <a:off x="3150010" y="426050"/>
          <a:ext cx="352282" cy="3522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>
        <a:off x="3229273" y="426050"/>
        <a:ext cx="193756" cy="2650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14C08-5293-437B-B1B6-B76583DDA7B0}">
      <dsp:nvSpPr>
        <dsp:cNvPr id="0" name=""/>
        <dsp:cNvSpPr/>
      </dsp:nvSpPr>
      <dsp:spPr>
        <a:xfrm>
          <a:off x="-168890" y="-77740"/>
          <a:ext cx="3828196" cy="54197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/>
            <a:t>ทีม</a:t>
          </a:r>
          <a:endParaRPr lang="pl-PL" sz="1800" b="1" kern="1200" dirty="0"/>
        </a:p>
      </dsp:txBody>
      <dsp:txXfrm>
        <a:off x="-153016" y="-61866"/>
        <a:ext cx="3268024" cy="510224"/>
      </dsp:txXfrm>
    </dsp:sp>
    <dsp:sp modelId="{31E4E6AF-370A-4A09-932E-47F6C40AD4A1}">
      <dsp:nvSpPr>
        <dsp:cNvPr id="0" name=""/>
        <dsp:cNvSpPr/>
      </dsp:nvSpPr>
      <dsp:spPr>
        <a:xfrm>
          <a:off x="75101" y="429189"/>
          <a:ext cx="4503757" cy="85293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/>
            <a:t>ผลิตภัณฑ์ที่พัฒนาขึ้น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/>
            <a:t>จากประสบการณ์ของผู้ใช้</a:t>
          </a:r>
          <a:endParaRPr lang="pl-PL" sz="1800" b="1" kern="1200" dirty="0"/>
        </a:p>
      </dsp:txBody>
      <dsp:txXfrm>
        <a:off x="100083" y="454171"/>
        <a:ext cx="3244563" cy="802970"/>
      </dsp:txXfrm>
    </dsp:sp>
    <dsp:sp modelId="{AC633663-F1AA-4E37-80EF-66900235311F}">
      <dsp:nvSpPr>
        <dsp:cNvPr id="0" name=""/>
        <dsp:cNvSpPr/>
      </dsp:nvSpPr>
      <dsp:spPr>
        <a:xfrm>
          <a:off x="3307023" y="348309"/>
          <a:ext cx="352282" cy="35228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>
        <a:off x="3386286" y="348309"/>
        <a:ext cx="193756" cy="2650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C16D4-EF8E-4F83-B03A-19F11B4F4423}">
      <dsp:nvSpPr>
        <dsp:cNvPr id="0" name=""/>
        <dsp:cNvSpPr/>
      </dsp:nvSpPr>
      <dsp:spPr>
        <a:xfrm>
          <a:off x="4491355" y="0"/>
          <a:ext cx="6737032" cy="41270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การคิดแบบแตกหลายทิศทาง (</a:t>
          </a:r>
          <a:r>
            <a:rPr lang="en-US" sz="2800" b="1" kern="120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divergent thinking</a:t>
          </a:r>
          <a:r>
            <a:rPr lang="th-TH" sz="2800" b="1" kern="120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)</a:t>
          </a:r>
          <a:r>
            <a:rPr lang="en-US" sz="2800" b="1" kern="120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th-TH" sz="2800" b="1" kern="120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เป็นไปเพื่อค้นหาคำตอบหลายด้านของปัญหาเดียวกัน เพื่อสร้างแนวคิดที่หลากหลาย</a:t>
          </a:r>
          <a:endParaRPr lang="pl-PL" sz="2800" kern="1200" dirty="0">
            <a:latin typeface="+mn-lt"/>
          </a:endParaRPr>
        </a:p>
        <a:p>
          <a:pPr marL="57150" lvl="1" indent="-57150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800" kern="1200" dirty="0">
            <a:latin typeface="+mn-lt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การคิดแบบ</a:t>
          </a:r>
          <a:r>
            <a:rPr lang="th-TH" sz="2800" b="1" kern="120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rPr>
            <a:t>รวมศูนย์ (</a:t>
          </a:r>
          <a:r>
            <a:rPr lang="en-US" sz="2800" b="1" kern="120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rPr>
            <a:t>convergent thinking</a:t>
          </a:r>
          <a:r>
            <a:rPr lang="th-TH" sz="2800" b="1" kern="120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rPr>
            <a:t>)</a:t>
          </a:r>
          <a:r>
            <a:rPr lang="th-TH" sz="2800" kern="1200" dirty="0" smtClean="0">
              <a:latin typeface="+mn-lt"/>
              <a:cs typeface="+mn-cs"/>
            </a:rPr>
            <a:t> เป็นไปเพื่อค้นหาคำตอบที่ดีที่สุด</a:t>
          </a:r>
          <a:endParaRPr lang="pl-PL" sz="2800" kern="1200" dirty="0">
            <a:latin typeface="+mn-lt"/>
            <a:cs typeface="+mn-cs"/>
          </a:endParaRPr>
        </a:p>
      </dsp:txBody>
      <dsp:txXfrm>
        <a:off x="4491355" y="515881"/>
        <a:ext cx="5189389" cy="3095285"/>
      </dsp:txXfrm>
    </dsp:sp>
    <dsp:sp modelId="{5D7FD43D-0A5B-412E-B2FB-55E78DBD44CC}">
      <dsp:nvSpPr>
        <dsp:cNvPr id="0" name=""/>
        <dsp:cNvSpPr/>
      </dsp:nvSpPr>
      <dsp:spPr>
        <a:xfrm>
          <a:off x="0" y="0"/>
          <a:ext cx="4491355" cy="4127047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kern="1200" dirty="0" smtClean="0"/>
            <a:t>วิธี</a:t>
          </a:r>
          <a:r>
            <a:rPr lang="th-TH" sz="2800" kern="1200" dirty="0" smtClean="0"/>
            <a:t> </a:t>
          </a:r>
          <a:r>
            <a:rPr lang="pl-PL" sz="2800" kern="1200" dirty="0" smtClean="0"/>
            <a:t>D</a:t>
          </a:r>
          <a:r>
            <a:rPr lang="en-US" sz="2800" kern="1200" dirty="0" err="1" smtClean="0"/>
            <a:t>esign</a:t>
          </a:r>
          <a:r>
            <a:rPr lang="en-US" sz="2800" kern="1200" dirty="0" smtClean="0"/>
            <a:t> </a:t>
          </a:r>
          <a:r>
            <a:rPr lang="pl-PL" sz="2800" kern="1200" dirty="0" smtClean="0"/>
            <a:t>T</a:t>
          </a:r>
          <a:r>
            <a:rPr lang="en-US" sz="2800" kern="1200" dirty="0" err="1" smtClean="0"/>
            <a:t>hinking</a:t>
          </a:r>
          <a:r>
            <a:rPr lang="en-US" sz="2800" kern="1200" dirty="0" smtClean="0"/>
            <a:t> </a:t>
          </a:r>
          <a:r>
            <a:rPr lang="th-TH" sz="3600" kern="1200" dirty="0" smtClean="0"/>
            <a:t>ใช้</a:t>
          </a:r>
          <a:endParaRPr lang="pl-PL" sz="3600" kern="1200" dirty="0"/>
        </a:p>
      </dsp:txBody>
      <dsp:txXfrm>
        <a:off x="201466" y="201466"/>
        <a:ext cx="4088423" cy="37241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5E212-B589-444E-A966-C1D789090CFD}">
      <dsp:nvSpPr>
        <dsp:cNvPr id="0" name=""/>
        <dsp:cNvSpPr/>
      </dsp:nvSpPr>
      <dsp:spPr>
        <a:xfrm>
          <a:off x="793620" y="0"/>
          <a:ext cx="8994368" cy="3877597"/>
        </a:xfrm>
        <a:prstGeom prst="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7689A-FB01-44E4-AC78-D616FD785D78}">
      <dsp:nvSpPr>
        <dsp:cNvPr id="0" name=""/>
        <dsp:cNvSpPr/>
      </dsp:nvSpPr>
      <dsp:spPr>
        <a:xfrm>
          <a:off x="3100" y="1163279"/>
          <a:ext cx="1866248" cy="1551038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การเอาใจใส่ลงในความรู้สึกของผู้ใช้ </a:t>
          </a:r>
          <a:r>
            <a:rPr lang="en-US" sz="2000" kern="1200" dirty="0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(</a:t>
          </a:r>
          <a:r>
            <a:rPr lang="pl-PL" sz="2000" kern="1200" dirty="0" err="1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Empathize</a:t>
          </a:r>
          <a:r>
            <a:rPr lang="en-US" sz="2000" kern="1200" dirty="0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)</a:t>
          </a:r>
          <a:endParaRPr lang="pl-PL" sz="2000" kern="1200" dirty="0">
            <a:solidFill>
              <a:schemeClr val="bg1"/>
            </a:solidFill>
            <a:latin typeface="+mn-lt"/>
            <a:ea typeface="+mn-ea"/>
            <a:cs typeface="Times New Roman" pitchFamily="18" charset="0"/>
          </a:endParaRPr>
        </a:p>
      </dsp:txBody>
      <dsp:txXfrm>
        <a:off x="78815" y="1238994"/>
        <a:ext cx="1714818" cy="1399608"/>
      </dsp:txXfrm>
    </dsp:sp>
    <dsp:sp modelId="{2513C3B7-B04C-4E9E-8157-490AC0AEBC1A}">
      <dsp:nvSpPr>
        <dsp:cNvPr id="0" name=""/>
        <dsp:cNvSpPr/>
      </dsp:nvSpPr>
      <dsp:spPr>
        <a:xfrm>
          <a:off x="2180390" y="1163279"/>
          <a:ext cx="1866248" cy="1551038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การนิยาม (</a:t>
          </a:r>
          <a:r>
            <a:rPr lang="en-US" sz="2000" kern="1200" dirty="0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Define)</a:t>
          </a:r>
          <a:endParaRPr lang="pl-PL" sz="2000" kern="1200" dirty="0">
            <a:solidFill>
              <a:sysClr val="windowText" lastClr="000000"/>
            </a:solidFill>
            <a:latin typeface="+mn-lt"/>
            <a:ea typeface="+mn-ea"/>
            <a:cs typeface="Times New Roman" pitchFamily="18" charset="0"/>
          </a:endParaRPr>
        </a:p>
      </dsp:txBody>
      <dsp:txXfrm>
        <a:off x="2256105" y="1238994"/>
        <a:ext cx="1714818" cy="1399608"/>
      </dsp:txXfrm>
    </dsp:sp>
    <dsp:sp modelId="{0AFB0B0C-8976-4954-B294-93AAAD5D09C2}">
      <dsp:nvSpPr>
        <dsp:cNvPr id="0" name=""/>
        <dsp:cNvSpPr/>
      </dsp:nvSpPr>
      <dsp:spPr>
        <a:xfrm>
          <a:off x="4357680" y="1163279"/>
          <a:ext cx="1866248" cy="1551038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การสร้างไอเดีย (</a:t>
          </a:r>
          <a:r>
            <a:rPr lang="en-US" sz="2000" kern="1200" dirty="0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Ideate)</a:t>
          </a:r>
          <a:endParaRPr lang="pl-PL" sz="2000" kern="1200" dirty="0">
            <a:solidFill>
              <a:sysClr val="windowText" lastClr="000000"/>
            </a:solidFill>
            <a:latin typeface="+mn-lt"/>
            <a:ea typeface="+mn-ea"/>
            <a:cs typeface="Times New Roman" pitchFamily="18" charset="0"/>
          </a:endParaRPr>
        </a:p>
      </dsp:txBody>
      <dsp:txXfrm>
        <a:off x="4433395" y="1238994"/>
        <a:ext cx="1714818" cy="1399608"/>
      </dsp:txXfrm>
    </dsp:sp>
    <dsp:sp modelId="{82E0743D-E3D3-49DE-B284-33D045BBE068}">
      <dsp:nvSpPr>
        <dsp:cNvPr id="0" name=""/>
        <dsp:cNvSpPr/>
      </dsp:nvSpPr>
      <dsp:spPr>
        <a:xfrm>
          <a:off x="6534970" y="1163279"/>
          <a:ext cx="1866248" cy="1551038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การสร้างต้นแบบ (</a:t>
          </a:r>
          <a:r>
            <a:rPr lang="en-US" sz="2000" kern="1200" dirty="0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Prototype)</a:t>
          </a:r>
          <a:endParaRPr lang="pl-PL" sz="2000" kern="1200" dirty="0">
            <a:solidFill>
              <a:sysClr val="windowText" lastClr="000000"/>
            </a:solidFill>
            <a:latin typeface="+mn-lt"/>
            <a:ea typeface="+mn-ea"/>
            <a:cs typeface="Times New Roman" pitchFamily="18" charset="0"/>
          </a:endParaRPr>
        </a:p>
      </dsp:txBody>
      <dsp:txXfrm>
        <a:off x="6610685" y="1238994"/>
        <a:ext cx="1714818" cy="1399608"/>
      </dsp:txXfrm>
    </dsp:sp>
    <dsp:sp modelId="{87F5EDAD-D6BA-4296-BBF8-74F99DA92A62}">
      <dsp:nvSpPr>
        <dsp:cNvPr id="0" name=""/>
        <dsp:cNvSpPr/>
      </dsp:nvSpPr>
      <dsp:spPr>
        <a:xfrm>
          <a:off x="8712261" y="1163279"/>
          <a:ext cx="1866248" cy="1551038"/>
        </a:xfrm>
        <a:prstGeom prst="round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การทดสอบ (</a:t>
          </a:r>
          <a:r>
            <a:rPr lang="en-US" sz="2000" kern="1200" dirty="0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rPr>
            <a:t>Test)</a:t>
          </a:r>
          <a:endParaRPr lang="pl-PL" sz="2000" kern="1200" dirty="0">
            <a:solidFill>
              <a:sysClr val="windowText" lastClr="000000"/>
            </a:solidFill>
            <a:latin typeface="+mn-lt"/>
            <a:ea typeface="+mn-ea"/>
            <a:cs typeface="Times New Roman" pitchFamily="18" charset="0"/>
          </a:endParaRPr>
        </a:p>
      </dsp:txBody>
      <dsp:txXfrm>
        <a:off x="8787976" y="1238994"/>
        <a:ext cx="1714818" cy="1399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paul_bennett_finds_design_in_the_details" TargetMode="External"/><Relationship Id="rId2" Type="http://schemas.openxmlformats.org/officeDocument/2006/relationships/hyperlink" Target="https://www.ted.com/talks/david_kelley_on_human_centered_design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586" y="3674088"/>
            <a:ext cx="8950284" cy="1305161"/>
          </a:xfrm>
        </p:spPr>
        <p:txBody>
          <a:bodyPr/>
          <a:lstStyle/>
          <a:p>
            <a:r>
              <a:rPr lang="en-US" sz="2400" dirty="0" err="1">
                <a:solidFill>
                  <a:srgbClr val="002060"/>
                </a:solidFill>
              </a:rPr>
              <a:t>Agnieszka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Ociepa-Kubicka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Katarzyna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Rozpondek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solidFill>
                  <a:srgbClr val="002060"/>
                </a:solidFill>
              </a:rPr>
              <a:t>Course </a:t>
            </a:r>
            <a:r>
              <a:rPr lang="pl-PL" sz="3200" dirty="0" smtClean="0">
                <a:solidFill>
                  <a:srgbClr val="002060"/>
                </a:solidFill>
              </a:rPr>
              <a:t>13</a:t>
            </a:r>
            <a:r>
              <a:rPr lang="en-US" sz="3200" dirty="0" smtClean="0">
                <a:solidFill>
                  <a:srgbClr val="002060"/>
                </a:solidFill>
              </a:rPr>
              <a:t>: </a:t>
            </a:r>
            <a:r>
              <a:rPr lang="th-TH" sz="3200" dirty="0" smtClean="0">
                <a:solidFill>
                  <a:srgbClr val="002060"/>
                </a:solidFill>
              </a:rPr>
              <a:t>การออกแบบและพัฒนาผลิตภัณฑ์เชิงนวัตกรรม</a:t>
            </a:r>
            <a:endParaRPr lang="pl-PL" sz="3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บทนำ วิธีการคิดแบบ</a:t>
            </a:r>
            <a:r>
              <a:rPr lang="en-US" dirty="0"/>
              <a:t> Design Thinking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022433"/>
              </p:ext>
            </p:extLst>
          </p:nvPr>
        </p:nvGraphicFramePr>
        <p:xfrm>
          <a:off x="476250" y="1502229"/>
          <a:ext cx="11228388" cy="4127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5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latin typeface="+mn-lt"/>
              </a:rPr>
              <a:t>ประโยชน์หลักของ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Design Thinking </a:t>
            </a:r>
            <a:r>
              <a:rPr lang="th-TH" dirty="0" smtClean="0">
                <a:latin typeface="+mn-lt"/>
              </a:rPr>
              <a:t>คือ ความเป็นสากล</a:t>
            </a:r>
            <a:r>
              <a:rPr lang="en-US" dirty="0" smtClean="0">
                <a:latin typeface="+mn-lt"/>
              </a:rPr>
              <a:t> </a:t>
            </a:r>
            <a:r>
              <a:rPr lang="th-TH" dirty="0" smtClean="0">
                <a:latin typeface="+mn-lt"/>
              </a:rPr>
              <a:t>(</a:t>
            </a:r>
            <a:r>
              <a:rPr lang="en-US" dirty="0" smtClean="0">
                <a:latin typeface="+mn-lt"/>
              </a:rPr>
              <a:t>universality</a:t>
            </a:r>
            <a:r>
              <a:rPr lang="th-TH" dirty="0" smtClean="0">
                <a:latin typeface="+mn-lt"/>
              </a:rPr>
              <a:t>)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5065" y="2885991"/>
            <a:ext cx="11229516" cy="150669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h-TH" dirty="0"/>
              <a:t>ในลักษณะเดียวกับปัญหาทั่วไป ซึ่งสามารถแก้ได้โดยพิจารณาในภาพกว้างหรือลงลึกในรายละเอียด  </a:t>
            </a:r>
            <a:r>
              <a:rPr lang="en-US" dirty="0"/>
              <a:t>Design thinking </a:t>
            </a:r>
            <a:r>
              <a:rPr lang="th-TH" dirty="0"/>
              <a:t>ก็สามารถประยุกต์โดยนำหลักการพื้นฐานมาใช้ ร่วมกับเครื่องมือ</a:t>
            </a:r>
            <a:r>
              <a:rPr lang="th-TH" dirty="0" err="1" smtClean="0"/>
              <a:t>ต่างๆ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59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Design Thinking </a:t>
            </a:r>
            <a:r>
              <a:rPr lang="th-TH" sz="2800" dirty="0" smtClean="0">
                <a:latin typeface="+mn-lt"/>
              </a:rPr>
              <a:t>เป็นกระบวนการที่แบ่งได้เป็น 5 ขั้นตอน</a:t>
            </a:r>
            <a:endParaRPr lang="pl-PL" sz="2800" dirty="0">
              <a:latin typeface="+mn-lt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867332"/>
              </p:ext>
            </p:extLst>
          </p:nvPr>
        </p:nvGraphicFramePr>
        <p:xfrm>
          <a:off x="763329" y="1757658"/>
          <a:ext cx="10581610" cy="387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2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000" dirty="0" smtClean="0">
                <a:latin typeface="+mn-lt"/>
              </a:rPr>
              <a:t>การเอาใจใส่ลงในความรู้สึกของผู้ใช้ (</a:t>
            </a:r>
            <a:r>
              <a:rPr lang="pl-PL" sz="4000" dirty="0" err="1" smtClean="0">
                <a:latin typeface="+mn-lt"/>
              </a:rPr>
              <a:t>Empathy</a:t>
            </a:r>
            <a:r>
              <a:rPr lang="th-TH" sz="4000" dirty="0" smtClean="0">
                <a:latin typeface="+mn-lt"/>
              </a:rPr>
              <a:t>)</a:t>
            </a:r>
            <a:endParaRPr lang="pl-PL" sz="40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cs typeface="Times New Roman" pitchFamily="18" charset="0"/>
              </a:rPr>
              <a:t>งานออกแบบที่ใช้ได้จริงมักจะมีผู้ใช้ </a:t>
            </a:r>
            <a:r>
              <a:rPr lang="en-US" sz="2400" dirty="0" smtClean="0">
                <a:cs typeface="Times New Roman" pitchFamily="18" charset="0"/>
              </a:rPr>
              <a:t>(user) </a:t>
            </a:r>
            <a:r>
              <a:rPr lang="th-TH" sz="2400" dirty="0" smtClean="0">
                <a:cs typeface="Times New Roman" pitchFamily="18" charset="0"/>
              </a:rPr>
              <a:t>เสมอ ตัวอย่างเช่น คนเขียนบล็อกไม่ได้เขียนบล็อกเพื่อให้ตัวเองอ่าน  แต่เพื่อให้คนอื่นอ่าน   โลโก้ถูกสร้างขึ้นมาเพื่อให้ลูกค้าจดจำบริษัทได้</a:t>
            </a:r>
            <a:r>
              <a:rPr lang="th-TH" sz="2400" dirty="0" smtClean="0">
                <a:solidFill>
                  <a:schemeClr val="bg1"/>
                </a:solidFill>
                <a:cs typeface="Times New Roman" pitchFamily="18" charset="0"/>
              </a:rPr>
              <a:t>การ</a:t>
            </a:r>
            <a:endParaRPr lang="en-US" sz="2400" dirty="0"/>
          </a:p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endParaRPr lang="th-TH" sz="2400" dirty="0" smtClean="0">
              <a:latin typeface="+mn-lt"/>
            </a:endParaRPr>
          </a:p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ในการสร้างสรรค์ผลิตภัณฑ์หรือบริการ เราต้องเข้าใจในผู้ใช้สิ่ง</a:t>
            </a:r>
            <a:r>
              <a:rPr lang="th-TH" sz="2400" dirty="0" err="1" smtClean="0">
                <a:latin typeface="+mn-lt"/>
              </a:rPr>
              <a:t>นั้นๆ</a:t>
            </a:r>
            <a:r>
              <a:rPr lang="th-TH" sz="2400" dirty="0" smtClean="0">
                <a:latin typeface="+mn-lt"/>
              </a:rPr>
              <a:t> ด้วยเหตุนี้ </a:t>
            </a:r>
            <a:r>
              <a:rPr lang="en-US" sz="2400" dirty="0" smtClean="0">
                <a:latin typeface="+mn-lt"/>
              </a:rPr>
              <a:t>Empathy </a:t>
            </a:r>
            <a:r>
              <a:rPr lang="th-TH" sz="2400" dirty="0" smtClean="0">
                <a:latin typeface="+mn-lt"/>
              </a:rPr>
              <a:t>จึงเป็นขั้นตอนแรกใน </a:t>
            </a:r>
            <a:r>
              <a:rPr lang="en-US" sz="2400" dirty="0" smtClean="0">
                <a:latin typeface="+mn-lt"/>
              </a:rPr>
              <a:t>design thinking </a:t>
            </a:r>
            <a:r>
              <a:rPr lang="th-TH" sz="2400" dirty="0" smtClean="0">
                <a:latin typeface="+mn-lt"/>
              </a:rPr>
              <a:t>โดยเป็นการมองปัญหาจากมุมมองของผู้ใช้</a:t>
            </a:r>
          </a:p>
          <a:p>
            <a:pPr marL="0" indent="0"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  <a:buNone/>
            </a:pPr>
            <a:endParaRPr lang="en-US" sz="2400" dirty="0">
              <a:latin typeface="+mn-lt"/>
            </a:endParaRPr>
          </a:p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เราต้องคิดถึงความต้องการของผู้ใช้  และปัญหาหรือความยากลำบากที่เกิดขึ้นกับผู้ใช้</a:t>
            </a: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12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000" dirty="0"/>
              <a:t>การเอาใจใส่ลงในความรู้สึกของผู้ใช้ (</a:t>
            </a:r>
            <a:r>
              <a:rPr lang="pl-PL" sz="4000" dirty="0" err="1"/>
              <a:t>Empathy</a:t>
            </a:r>
            <a:r>
              <a:rPr lang="th-TH" sz="4000" dirty="0"/>
              <a:t>)</a:t>
            </a:r>
            <a:endParaRPr lang="pl-PL" sz="40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5814" y="1489165"/>
            <a:ext cx="11229516" cy="4898571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คนส่วนใหญ่มักแก้ปัญหาในวิธีที่ตัวเองชอบและเห็นว่าดีที่สุด แทนที่จะเป็นวิธีที่ผู้รับเห็นว่าเหมาะสม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th-TH" sz="800" dirty="0" smtClean="0">
              <a:latin typeface="+mn-lt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สมมุติว่าเรามีไอเดียบรรเจิดในการเขียนบล็อก และเป็นไอเดียที่เราคิดว่าดีมาก แต่เมื่อเราเขียนบล็อกขึ้นมา</a:t>
            </a:r>
            <a:r>
              <a:rPr lang="th-TH" sz="2400" dirty="0" err="1" smtClean="0">
                <a:latin typeface="+mn-lt"/>
              </a:rPr>
              <a:t>จริงๆ</a:t>
            </a:r>
            <a:r>
              <a:rPr lang="th-TH" sz="2400" dirty="0" smtClean="0">
                <a:latin typeface="+mn-lt"/>
              </a:rPr>
              <a:t>กลับไม่มีใครอ่านและเข้าเยี่ยมชมบล็อกของเราเลย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th-TH" sz="800" dirty="0" smtClean="0">
              <a:latin typeface="+mn-lt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ปัญหาอาจเป็นเพราะผู้แต่งไม่ได้พิจารณาถึงความคิดเห็นของผู้อ่านในระหว่างกระบวนการสร้างสรรค์บล็อค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pl-PL" sz="800" dirty="0">
              <a:latin typeface="+mn-lt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ขั้นตอนแรกใน </a:t>
            </a:r>
            <a:r>
              <a:rPr lang="en-US" sz="2400" dirty="0" smtClean="0">
                <a:latin typeface="+mn-lt"/>
              </a:rPr>
              <a:t>Design </a:t>
            </a:r>
            <a:r>
              <a:rPr lang="en-US" sz="2400" dirty="0">
                <a:latin typeface="+mn-lt"/>
              </a:rPr>
              <a:t>Thinking </a:t>
            </a:r>
            <a:r>
              <a:rPr lang="th-TH" sz="2400" dirty="0" smtClean="0">
                <a:latin typeface="+mn-lt"/>
              </a:rPr>
              <a:t>คือการสำรวจและสัมภาษณ์ผู้อื่น โดยถามถึงปัญหาและความยุ่งยากที่ผู้ใช้พบในสภาพแวดล้อมของการใช้งาน</a:t>
            </a: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97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000" dirty="0"/>
              <a:t>การเอาใจใส่ลงในความรู้สึกของผู้ใช้ (</a:t>
            </a:r>
            <a:r>
              <a:rPr lang="pl-PL" sz="4000" dirty="0" err="1"/>
              <a:t>Empathy</a:t>
            </a:r>
            <a:r>
              <a:rPr lang="th-TH" sz="4000" dirty="0"/>
              <a:t>)</a:t>
            </a:r>
            <a:endParaRPr lang="pl-PL" sz="40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dirty="0" smtClean="0">
                <a:latin typeface="+mn-lt"/>
              </a:rPr>
              <a:t>ในกรณีของการวิเคราะห์การออกแบบโลโก้ของบริษัท ขั้นแรกเราควรถามลูกค้าว่ารู้สึกอย่างไรกับโลโก้ปัจจุบัน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en-US" dirty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dirty="0" smtClean="0">
                <a:latin typeface="+mn-lt"/>
              </a:rPr>
              <a:t>การเรียนรู้ความคิดเห็นของลูกค้าว่ามองภาพบริษัทเป็นอย่างไร บริษัทมีสไตล์และลักษณะ</a:t>
            </a:r>
            <a:r>
              <a:rPr lang="th-TH" dirty="0" smtClean="0"/>
              <a:t>อย่างไร  จะช่วยให้เราค้นหาแนวคิดและทิศทางใหม่ๆได้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th-TH" dirty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dirty="0" smtClean="0">
                <a:latin typeface="+mn-lt"/>
              </a:rPr>
              <a:t>ข้อมูลเหล่านี้จะช่วยในการสร้างโลโก้ที่โดดเด่น สะท้อนอารมณ์และบุคลิกของบริษัทได้ดี</a:t>
            </a:r>
          </a:p>
        </p:txBody>
      </p:sp>
    </p:spTree>
    <p:extLst>
      <p:ext uri="{BB962C8B-B14F-4D97-AF65-F5344CB8AC3E}">
        <p14:creationId xmlns:p14="http://schemas.microsoft.com/office/powerpoint/2010/main" val="33167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000" dirty="0"/>
              <a:t>การเอาใจใส่ลงในความรู้สึกของผู้ใช้ (</a:t>
            </a:r>
            <a:r>
              <a:rPr lang="pl-PL" sz="4000" dirty="0" err="1"/>
              <a:t>Empathy</a:t>
            </a:r>
            <a:r>
              <a:rPr lang="th-TH" sz="4000" dirty="0"/>
              <a:t>)</a:t>
            </a:r>
            <a:endParaRPr lang="pl-PL" sz="40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sz="2000" dirty="0" smtClean="0">
                <a:latin typeface="+mn-lt"/>
              </a:rPr>
              <a:t>นอกจากการสัมภาษณ์หรือสนทนากับผู้ใช้แล้ว สิ่งสำคัญอีกอย่างหนึ่งคือการสังเกตพฤติกรรมผู้ใช้งาน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th-TH" sz="2000" dirty="0" smtClean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sz="2000" dirty="0" smtClean="0">
                <a:latin typeface="+mn-lt"/>
              </a:rPr>
              <a:t>ในทางหนึ่งเราควรติดต่อผู้ใช้โดยตรงเพื่อขอข้อมูล ในอีกทางหนึ่งเราควรใช้เครื่องมือ</a:t>
            </a:r>
            <a:r>
              <a:rPr lang="th-TH" sz="2000" dirty="0" err="1" smtClean="0">
                <a:latin typeface="+mn-lt"/>
              </a:rPr>
              <a:t>ต่างๆ</a:t>
            </a:r>
            <a:r>
              <a:rPr lang="th-TH" sz="2000" dirty="0" smtClean="0">
                <a:latin typeface="+mn-lt"/>
              </a:rPr>
              <a:t>ที่ช่วยให้เราไม่ต้องติดต่อผู้ใช้โดรงตรง (สถิติ งานวิจัย และการวิเคราะห์) และสามารถพูดถึงพฤติกรรมและความชอบของผู้ใช้ได้ในทางอ้อม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sz="2000" dirty="0" smtClean="0">
                <a:latin typeface="+mn-lt"/>
              </a:rPr>
              <a:t>ตัวอย่างเช่น ในการพิจารณาเปลี่ยนหน้าตาของเว็บไซต์ ตัวชี้วัดที่ดีควรมาจากการวิเคราะห์สถิติว่าผู้ใช้นิยมเข้า </a:t>
            </a:r>
            <a:r>
              <a:rPr lang="en-US" sz="2000" dirty="0" smtClean="0">
                <a:latin typeface="+mn-lt"/>
              </a:rPr>
              <a:t>tab </a:t>
            </a:r>
            <a:r>
              <a:rPr lang="th-TH" sz="2000" dirty="0" smtClean="0">
                <a:latin typeface="+mn-lt"/>
              </a:rPr>
              <a:t>ใดมากที่สุด น้อยที่สุด และอะไรเป็นสิ่งสำคัญที่สุดสำหรับผู้ใช้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th-TH" sz="2000" dirty="0" smtClean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sz="2000" dirty="0" smtClean="0">
                <a:latin typeface="+mn-lt"/>
              </a:rPr>
              <a:t>การพูดคุย การสังเกต และการตรวจสอบปัญหาของผู้ใช้งาน เป็นสิ่งสำคัญมากในขั้นตอนนี้</a:t>
            </a:r>
            <a:endParaRPr lang="pl-P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58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+mn-lt"/>
              </a:rPr>
              <a:t>การระบุปัญหา (</a:t>
            </a:r>
            <a:r>
              <a:rPr lang="pl-PL" sz="4000" dirty="0" err="1" smtClean="0">
                <a:latin typeface="+mn-lt"/>
              </a:rPr>
              <a:t>Defining</a:t>
            </a:r>
            <a:r>
              <a:rPr lang="pl-PL" sz="4000" dirty="0" smtClean="0">
                <a:latin typeface="+mn-lt"/>
              </a:rPr>
              <a:t> </a:t>
            </a:r>
            <a:r>
              <a:rPr lang="pl-PL" sz="4000" dirty="0">
                <a:latin typeface="+mn-lt"/>
              </a:rPr>
              <a:t>the </a:t>
            </a:r>
            <a:r>
              <a:rPr lang="pl-PL" sz="4000" dirty="0" smtClean="0">
                <a:latin typeface="+mn-lt"/>
              </a:rPr>
              <a:t>problem</a:t>
            </a:r>
            <a:r>
              <a:rPr lang="th-TH" sz="4000" dirty="0" smtClean="0">
                <a:latin typeface="+mn-lt"/>
              </a:rPr>
              <a:t>)</a:t>
            </a:r>
            <a:endParaRPr lang="pl-PL" sz="40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dirty="0" smtClean="0">
                <a:latin typeface="+mn-lt"/>
              </a:rPr>
              <a:t>เมื่อผ่านขั้นตอนแรกแล้ว ขั้นต่อไปคือการระบุปัญหา  ซึ่งเป็นขั้นตอนที่สองใน </a:t>
            </a:r>
            <a:r>
              <a:rPr lang="en-US" dirty="0" smtClean="0">
                <a:latin typeface="+mn-lt"/>
              </a:rPr>
              <a:t>Design </a:t>
            </a:r>
            <a:r>
              <a:rPr lang="en-US" dirty="0">
                <a:latin typeface="+mn-lt"/>
              </a:rPr>
              <a:t>Thinking.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en-US" dirty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dirty="0" smtClean="0">
                <a:latin typeface="+mn-lt"/>
              </a:rPr>
              <a:t>ในขั้นนี้ เป็นการสรุปข้อมูลที่ได้จากขั้นตอนแรก โดยเป็นการวิเคราะห์คำตอบจากคำถาม รายงาน สถิติ ผลการสำรวจ เพื่อค้นหารูปแบบและแผนภาพที่ช่วยในการตอบคำถามว่าบริษัทควรเดินไปในทิศทางไหน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th-TH" dirty="0" smtClean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dirty="0" smtClean="0">
                <a:latin typeface="+mn-lt"/>
              </a:rPr>
              <a:t>ขั้นตอนที่สองนี้เป็นผลสรุปข้อมูลที่ช่วยให้ระบุปัญหาได้ดีขึ้น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85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+mn-lt"/>
              </a:rPr>
              <a:t>การสร้างสรรค์ไอเดีย (</a:t>
            </a:r>
            <a:r>
              <a:rPr lang="pl-PL" sz="4000" dirty="0" err="1" smtClean="0">
                <a:latin typeface="+mn-lt"/>
              </a:rPr>
              <a:t>Generating</a:t>
            </a:r>
            <a:r>
              <a:rPr lang="pl-PL" sz="4000" dirty="0" smtClean="0">
                <a:latin typeface="+mn-lt"/>
              </a:rPr>
              <a:t> </a:t>
            </a:r>
            <a:r>
              <a:rPr lang="pl-PL" sz="4000" dirty="0" err="1" smtClean="0">
                <a:latin typeface="+mn-lt"/>
              </a:rPr>
              <a:t>ideas</a:t>
            </a:r>
            <a:r>
              <a:rPr lang="th-TH" sz="4000" dirty="0">
                <a:latin typeface="+mn-lt"/>
              </a:rPr>
              <a:t>)</a:t>
            </a:r>
            <a:endParaRPr lang="pl-PL" sz="40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th-TH" sz="2000" dirty="0" smtClean="0">
                <a:latin typeface="+mn-lt"/>
              </a:rPr>
              <a:t>ขั้นตอนที่สามเป็นการสร้างสรรค์และค้นหาแนวทางการแก้ปัญหา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endParaRPr lang="th-TH" sz="2000" dirty="0" smtClean="0">
              <a:latin typeface="+mn-lt"/>
            </a:endParaRPr>
          </a:p>
          <a:p>
            <a:pPr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th-TH" sz="2000" dirty="0" smtClean="0">
                <a:latin typeface="+mn-lt"/>
              </a:rPr>
              <a:t>แม้ว่าการคิดสร้างสรรค์มักเป็นงานที่น่าตื่นเต้นและน่าพอใจมากที่สุด แต่ถ้าปราศจากการวิเคราะห์เชิงลึกในขั้นก่อนหน้า งานในขั้นตอนนี้อาจจะไม่มีประสิทธิผลก็ได้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endParaRPr lang="th-TH" sz="2000" dirty="0">
              <a:latin typeface="+mn-lt"/>
            </a:endParaRPr>
          </a:p>
          <a:p>
            <a:pPr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th-TH" sz="2000" dirty="0" smtClean="0">
                <a:latin typeface="+mn-lt"/>
              </a:rPr>
              <a:t>ตัวอย่างเช่น ถ้าเราได้รับอีเมลสอบถามว่าชื่อใดเหมาะที่สุดสำหรับรถขายอาหาร การให้คำตอบที่เหมาะสมถือเป็นสิ่งที่ยาก ถ้าไม่มีการระบุว่าผู้ถามต้องการบรรลุอะไร เกี่ยวข้องกับประเภทไหน ไอเดียทางธุรกิจและแผนการพัฒนาเป็นอย่างไร ในกรณีนี้แต่ละชื่อจะดีเท่ากันหมดเพราะเราไม่ทราบข้อมูลเบื้องต้นที่ชัดเจน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endParaRPr lang="en-US" sz="2000" dirty="0" smtClean="0">
              <a:latin typeface="+mn-lt"/>
            </a:endParaRPr>
          </a:p>
          <a:p>
            <a:pPr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th-TH" sz="2000" dirty="0" smtClean="0">
                <a:latin typeface="+mn-lt"/>
              </a:rPr>
              <a:t>ใน </a:t>
            </a:r>
            <a:r>
              <a:rPr lang="en-US" sz="2000" dirty="0" smtClean="0">
                <a:latin typeface="+mn-lt"/>
              </a:rPr>
              <a:t>Design Thinking</a:t>
            </a:r>
            <a:r>
              <a:rPr lang="th-TH" sz="2000" dirty="0" smtClean="0">
                <a:latin typeface="+mn-lt"/>
              </a:rPr>
              <a:t> ขั้นสูง จะมีวิธีการและ</a:t>
            </a:r>
            <a:r>
              <a:rPr lang="th-TH" sz="2000" dirty="0" err="1" smtClean="0">
                <a:latin typeface="+mn-lt"/>
              </a:rPr>
              <a:t>เวิร์ค</a:t>
            </a:r>
            <a:r>
              <a:rPr lang="th-TH" sz="2000" dirty="0" smtClean="0">
                <a:latin typeface="+mn-lt"/>
              </a:rPr>
              <a:t>ช็อปที่ช่วยในการคิดสร้างสรรค์ไอเดีย แต่ควา</a:t>
            </a:r>
            <a:r>
              <a:rPr lang="th-TH" sz="2000" dirty="0" smtClean="0">
                <a:latin typeface="+mn-lt"/>
              </a:rPr>
              <a:t>มรู้เหล่านี้อาจไม่จำเป็นเสมอไป สิ่งสำคัญคือการมองหาแนวทางแก้ปัญหาและไอเดียในขั้นตอนนี้</a:t>
            </a:r>
            <a:endParaRPr lang="pl-P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58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+mn-lt"/>
              </a:rPr>
              <a:t>การสร้างต้นแบบ (</a:t>
            </a:r>
            <a:r>
              <a:rPr lang="pl-PL" sz="4000" dirty="0" err="1" smtClean="0">
                <a:latin typeface="+mn-lt"/>
              </a:rPr>
              <a:t>Prototyping</a:t>
            </a:r>
            <a:r>
              <a:rPr lang="th-TH" sz="4000" dirty="0" smtClean="0">
                <a:latin typeface="+mn-lt"/>
              </a:rPr>
              <a:t>)</a:t>
            </a:r>
            <a:endParaRPr lang="pl-PL" sz="40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th-TH" sz="2000" dirty="0" smtClean="0">
                <a:latin typeface="+mn-lt"/>
              </a:rPr>
              <a:t>ในขั้นตอนที่สี่ เป็นช่วงที่เราได้สร้างไอเดียจำนวนมากขึ้นเรียบร้อยแล้ว ในขั้นตอนนี้ให้ทำการคัดเลือกไอเดียที่ดีที่สุดมา 2 หรือ 3 แบบ จากนั้นสร้างต้นแบบขึ้น ต้นแบบคือผลของการออกแบบในเบื้องต้น</a:t>
            </a:r>
          </a:p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endParaRPr lang="th-TH" sz="2000" dirty="0" smtClean="0">
              <a:latin typeface="+mn-lt"/>
            </a:endParaRPr>
          </a:p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th-TH" sz="2000" dirty="0" smtClean="0">
                <a:latin typeface="+mn-lt"/>
              </a:rPr>
              <a:t>ตัวอย่างเช่น ถ้าเราสร้างสรรค์โลโก้ในขั้นตอนที่ 3   ขั้นต่อมาคือขั้นตอนที่ 4 จะเป็นการวาดภาพร่าง ซึ่งช่วยในการประเมินว่าเราได้เดินไปถูกทางหรือไม่ ถ้าเป็นการออกแบบเว็บไซต์ ต้นแบบจะเป็นการจำลองภาพว่าเว็บไซต์หน้าตาเป็นอย่างไร</a:t>
            </a:r>
          </a:p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endParaRPr lang="th-TH" sz="2000" dirty="0" smtClean="0">
              <a:latin typeface="+mn-lt"/>
            </a:endParaRPr>
          </a:p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th-TH" sz="2000" dirty="0" smtClean="0">
                <a:latin typeface="+mn-lt"/>
              </a:rPr>
              <a:t>การสร้างต้นแบบเป็นขั้นตอนที่อยู่กลางระหว่างไอเดียและการประยุกต์ใช้จริง เป็นการนำจินตนาการมาสู่ความเป็นจริง</a:t>
            </a:r>
            <a:endParaRPr lang="pl-P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91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+mn-lt"/>
              </a:rPr>
              <a:t>บทนำ วิธีการคิดแบบ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Design </a:t>
            </a:r>
            <a:r>
              <a:rPr lang="en-US" dirty="0" smtClean="0">
                <a:latin typeface="+mn-lt"/>
              </a:rPr>
              <a:t>Thinking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sz="2400" dirty="0">
                <a:latin typeface="+mn-lt"/>
              </a:rPr>
              <a:t>Design Thinking </a:t>
            </a:r>
            <a:r>
              <a:rPr lang="th-TH" sz="2400" dirty="0" smtClean="0">
                <a:latin typeface="+mn-lt"/>
              </a:rPr>
              <a:t>เป็นวิธีการที่เป็นระบบในการพัฒนานวัตกรรม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th-TH" sz="2400" dirty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sz="2400" dirty="0"/>
              <a:t>Design Thinking </a:t>
            </a:r>
            <a:r>
              <a:rPr lang="th-TH" sz="2400" dirty="0" smtClean="0">
                <a:latin typeface="+mn-lt"/>
              </a:rPr>
              <a:t>เน้นเกี่ยว</a:t>
            </a:r>
            <a:r>
              <a:rPr lang="th-TH" sz="2400" dirty="0" err="1" smtClean="0">
                <a:latin typeface="+mn-lt"/>
              </a:rPr>
              <a:t>การทำ</a:t>
            </a:r>
            <a:r>
              <a:rPr lang="th-TH" sz="2400" dirty="0" smtClean="0">
                <a:latin typeface="+mn-lt"/>
              </a:rPr>
              <a:t>ความเข้าใจกับความต้องการของลูกค้าอย่างสมบูรณ์และถ่องแท้ โดยเริ่มในช่วงปี 1980-1990 ที่มหาวิทยาลัยแสตนฟอร์ด มลรัฐแคลิฟอร์เนีย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th-TH" sz="2400" dirty="0" smtClean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sz="2400" dirty="0" smtClean="0">
                <a:latin typeface="+mn-lt"/>
              </a:rPr>
              <a:t>Design Thinking </a:t>
            </a:r>
            <a:r>
              <a:rPr lang="th-TH" sz="2400" dirty="0" smtClean="0">
                <a:latin typeface="+mn-lt"/>
              </a:rPr>
              <a:t>ถูกใช้ในการสร้างนวัตกรร</a:t>
            </a:r>
            <a:r>
              <a:rPr lang="th-TH" sz="2400" dirty="0">
                <a:latin typeface="+mn-lt"/>
              </a:rPr>
              <a:t>ม</a:t>
            </a:r>
            <a:r>
              <a:rPr lang="th-TH" sz="2400" dirty="0" smtClean="0">
                <a:latin typeface="+mn-lt"/>
              </a:rPr>
              <a:t>โดยผู้ประกอบการใน </a:t>
            </a:r>
            <a:r>
              <a:rPr lang="en-US" sz="2400" dirty="0" smtClean="0">
                <a:latin typeface="+mn-lt"/>
              </a:rPr>
              <a:t>Silicon Valley</a:t>
            </a:r>
            <a:r>
              <a:rPr lang="th-TH" sz="2400" dirty="0" smtClean="0">
                <a:latin typeface="+mn-lt"/>
              </a:rPr>
              <a:t> เพื่อช่วยถ่ายโอนไอเดียสร้างสรรค์และไอเดียเชิงนวัตกรรมให้เป็นผลิตภัณฑ์ทางธุรกิจ</a:t>
            </a:r>
            <a:endParaRPr lang="en-US" sz="2400" dirty="0">
              <a:latin typeface="+mn-lt"/>
            </a:endParaRPr>
          </a:p>
          <a:p>
            <a:pPr marL="0" indent="0" algn="just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4601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+mn-lt"/>
              </a:rPr>
              <a:t>การทดสอบ (</a:t>
            </a:r>
            <a:r>
              <a:rPr lang="pl-PL" sz="4000" dirty="0" err="1" smtClean="0">
                <a:latin typeface="+mn-lt"/>
              </a:rPr>
              <a:t>Testing</a:t>
            </a:r>
            <a:r>
              <a:rPr lang="th-TH" sz="4000" dirty="0" smtClean="0">
                <a:latin typeface="+mn-lt"/>
              </a:rPr>
              <a:t>)</a:t>
            </a:r>
            <a:endParaRPr lang="pl-PL" sz="40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ขั้นตอนสุดท้ายเป็นการทดสอบ เพื่อดูว่าสิ่งที่ได้สร้างขึ้นมาใช้ได้หรือไม่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th-TH" sz="2400" dirty="0" smtClean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จากต้นแบบที่สร้างขึ้น ทำการตรวจสอบและประเมินผลของงานที่สร้างขึ้น</a:t>
            </a:r>
            <a:endParaRPr lang="en-US" sz="2400" dirty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th-TH" sz="2400" dirty="0" smtClean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แนวทางที่ดีที่สุดคือการกระตุ้นให้ผู้ใช้เป้าหมายมีส่วนร่วมในกระบวนการนี้ เพื่อหลีกเลี่ยงมุมมองของนักออกแบบในกระบวนการออกแบบผลิตภัณฑ์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l-PL" sz="2400" dirty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sz="2400" dirty="0" smtClean="0">
                <a:latin typeface="+mn-lt"/>
              </a:rPr>
              <a:t>Design </a:t>
            </a:r>
            <a:r>
              <a:rPr lang="en-US" sz="2400" dirty="0">
                <a:latin typeface="+mn-lt"/>
              </a:rPr>
              <a:t>Thinking </a:t>
            </a:r>
            <a:r>
              <a:rPr lang="th-TH" sz="2400" dirty="0" smtClean="0">
                <a:latin typeface="+mn-lt"/>
              </a:rPr>
              <a:t>ไม่ควรทำเป็นกระบวนการเส้นตรงแบบจบลงทีละขั้นโดยไม่ย้อนกลับไปขั้นตอนก่อนหน้า</a:t>
            </a: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03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+mn-lt"/>
              </a:rPr>
              <a:t>บทสรุปของขั้นตอนใน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Design Thinking 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dirty="0" smtClean="0">
                <a:latin typeface="+mn-lt"/>
              </a:rPr>
              <a:t>ในกระบวนการ</a:t>
            </a:r>
            <a:r>
              <a:rPr lang="th-TH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Design </a:t>
            </a:r>
            <a:r>
              <a:rPr lang="en-US" dirty="0">
                <a:latin typeface="+mn-lt"/>
              </a:rPr>
              <a:t>Thinking </a:t>
            </a:r>
            <a:r>
              <a:rPr lang="th-TH" dirty="0" smtClean="0">
                <a:latin typeface="+mn-lt"/>
              </a:rPr>
              <a:t>เราควรทำไปทีละขั้นเริ่มจากการนิยามปัญหา และจบลงที่การทดสอบ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th-TH" dirty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dirty="0"/>
              <a:t>ควรหมายเหตุไว้ว่าเราสามารถย้อนกลับไปขั้นตอนก่อนหน้าได้เสมอ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th-TH" dirty="0" smtClean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dirty="0"/>
              <a:t>Design Thinking </a:t>
            </a:r>
            <a:r>
              <a:rPr lang="th-TH" dirty="0"/>
              <a:t>ไม่ควรทำเป็นกระบวนการเส้นตรงแบบจบลงทีละขั้นโดยไม่ย้อนกลับไปขั้นตอนก่อนหน้า</a:t>
            </a:r>
            <a:endParaRPr lang="th-TH" dirty="0" smtClean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22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บทสรุปของขั้นตอนใน</a:t>
            </a:r>
            <a:r>
              <a:rPr lang="en-US" dirty="0"/>
              <a:t> Design Thinking 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5813" y="1550012"/>
            <a:ext cx="11229516" cy="430350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ตัวอย่างเช่น  เมื่อได้บทสรุปจากขั้นตอนการทดสอบว่าควรปรับเปลี่ยนต้นแบบ เราควรย้อนกลับไปที่ขั้นตอนการสร้างต้นแบบและแก้ไขเสีย</a:t>
            </a:r>
          </a:p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endParaRPr lang="th-TH" sz="800" dirty="0" smtClean="0">
              <a:latin typeface="+mn-lt"/>
            </a:endParaRPr>
          </a:p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ถ้าในขั้นตอนการสร้างต้นแบบ เราพบว่าไอเดียนี้ไม่สมจริงหรือนำไปใช้จริงได้ยาก เราควรกลับไปที่ขั้นตอนการสร้างสรรค์ แล้วคิดหาไอเดียใหม่ที่ง่ายขึ้น</a:t>
            </a:r>
          </a:p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endParaRPr lang="th-TH" sz="800" dirty="0" smtClean="0">
              <a:latin typeface="+mn-lt"/>
            </a:endParaRPr>
          </a:p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ถ้าคิดไอเดียไม่ออก อาจแสดงว่าเราระบุปัญหาไม่ถูกต้อง</a:t>
            </a:r>
          </a:p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endParaRPr lang="th-TH" sz="800" dirty="0">
              <a:latin typeface="+mn-lt"/>
            </a:endParaRPr>
          </a:p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th-TH" sz="2400" dirty="0" smtClean="0"/>
              <a:t>ถ้า</a:t>
            </a:r>
            <a:r>
              <a:rPr lang="th-TH" sz="2400" dirty="0"/>
              <a:t>พบความยากในการระบุปัญหา เราต้องกลับไปที่ขั้นตอน </a:t>
            </a:r>
            <a:r>
              <a:rPr lang="en-US" sz="2400" dirty="0"/>
              <a:t>empathizing stage</a:t>
            </a:r>
            <a:endParaRPr lang="en-US" sz="2400" dirty="0"/>
          </a:p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76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800" dirty="0" smtClean="0">
                <a:latin typeface="+mn-lt"/>
              </a:rPr>
              <a:t>ตัวอย่างการประยุกต์ใช้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Design Thinking </a:t>
            </a:r>
            <a:r>
              <a:rPr lang="en-US" sz="2800" dirty="0" smtClean="0">
                <a:latin typeface="+mn-lt"/>
              </a:rPr>
              <a:t>method</a:t>
            </a:r>
            <a:r>
              <a:rPr lang="th-TH" sz="2800" dirty="0">
                <a:latin typeface="+mn-lt"/>
              </a:rPr>
              <a:t> </a:t>
            </a:r>
            <a:r>
              <a:rPr lang="th-TH" sz="2800" dirty="0" smtClean="0">
                <a:latin typeface="+mn-lt"/>
              </a:rPr>
              <a:t>ในบริษัทกรณีศึกษา</a:t>
            </a:r>
            <a:endParaRPr lang="pl-PL" sz="28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Tim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Brown</a:t>
            </a:r>
            <a:r>
              <a:rPr lang="en-US" dirty="0">
                <a:latin typeface="+mn-lt"/>
              </a:rPr>
              <a:t>, </a:t>
            </a:r>
            <a:r>
              <a:rPr lang="th-TH" dirty="0" smtClean="0">
                <a:latin typeface="+mn-lt"/>
              </a:rPr>
              <a:t>หนึ่งในผู้นำด้านการออกแบบสมัยใหม่</a:t>
            </a:r>
            <a:r>
              <a:rPr lang="en-US" dirty="0" smtClean="0">
                <a:latin typeface="+mn-lt"/>
              </a:rPr>
              <a:t> </a:t>
            </a:r>
            <a:r>
              <a:rPr lang="th-TH" dirty="0" smtClean="0">
                <a:latin typeface="+mn-lt"/>
              </a:rPr>
              <a:t>ให้คำอธิบาย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Design Thinking method </a:t>
            </a:r>
            <a:r>
              <a:rPr lang="th-TH" dirty="0" smtClean="0">
                <a:latin typeface="+mn-lt"/>
              </a:rPr>
              <a:t>ดังนี้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“</a:t>
            </a:r>
            <a:r>
              <a:rPr lang="th-TH" dirty="0" smtClean="0">
                <a:latin typeface="+mn-lt"/>
              </a:rPr>
              <a:t>เป็นวิธีการที่ใช้สามัญสำนึก </a:t>
            </a:r>
            <a:r>
              <a:rPr lang="en-US" dirty="0" smtClean="0">
                <a:latin typeface="+mn-lt"/>
              </a:rPr>
              <a:t>(common sense) </a:t>
            </a:r>
            <a:r>
              <a:rPr lang="th-TH" dirty="0" smtClean="0">
                <a:latin typeface="+mn-lt"/>
              </a:rPr>
              <a:t>และวิธีการของนักออกแบบเพื่อตอบสนองความต้องการของผู้ใช้ โดยการใช้สิ่งที่เป็นไปได้ในทางเทคโนโลยี เพื่อเปลี่ยนกลยุทธ์ให้เป็นโอกาสทางธุรกิจและคุณค่าของลูกค้า</a:t>
            </a:r>
            <a:r>
              <a:rPr lang="en-US" dirty="0" smtClean="0">
                <a:latin typeface="+mn-lt"/>
              </a:rPr>
              <a:t>”</a:t>
            </a:r>
            <a:endParaRPr lang="en-US" dirty="0">
              <a:latin typeface="+mn-lt"/>
            </a:endParaRPr>
          </a:p>
          <a:p>
            <a:pPr algn="ctr"/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2800" dirty="0"/>
              <a:t>ตัวอย่างการประยุกต์ใช้</a:t>
            </a:r>
            <a:r>
              <a:rPr lang="en-US" sz="2800" dirty="0"/>
              <a:t> Design Thinking method</a:t>
            </a:r>
            <a:r>
              <a:rPr lang="th-TH" sz="2800" dirty="0"/>
              <a:t> ในบริษัท</a:t>
            </a:r>
            <a:r>
              <a:rPr lang="th-TH" sz="2800" dirty="0" smtClean="0"/>
              <a:t>กรณีศึกษา</a:t>
            </a:r>
            <a:endParaRPr lang="pl-PL" sz="28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>
              <a:latin typeface="+mn-lt"/>
            </a:endParaRPr>
          </a:p>
          <a:p>
            <a:pPr marL="0" indent="0">
              <a:buNone/>
            </a:pPr>
            <a:r>
              <a:rPr lang="th-TH" dirty="0" smtClean="0">
                <a:latin typeface="+mn-lt"/>
              </a:rPr>
              <a:t>หนึ่งในผู้คิดค้น </a:t>
            </a:r>
            <a:r>
              <a:rPr lang="en-US" dirty="0" smtClean="0">
                <a:latin typeface="+mn-lt"/>
              </a:rPr>
              <a:t>Design thinking </a:t>
            </a:r>
            <a:r>
              <a:rPr lang="th-TH" dirty="0" smtClean="0">
                <a:latin typeface="+mn-lt"/>
              </a:rPr>
              <a:t>คือ </a:t>
            </a:r>
            <a:r>
              <a:rPr lang="en-US" dirty="0" smtClean="0">
                <a:latin typeface="+mn-lt"/>
              </a:rPr>
              <a:t>David M. Kelley</a:t>
            </a:r>
            <a:r>
              <a:rPr lang="th-TH" dirty="0" smtClean="0">
                <a:latin typeface="+mn-lt"/>
              </a:rPr>
              <a:t> อาจารย์แห่งมหาวิทยาลัย </a:t>
            </a:r>
            <a:r>
              <a:rPr lang="en-US" dirty="0" smtClean="0">
                <a:latin typeface="+mn-lt"/>
              </a:rPr>
              <a:t>Stanford </a:t>
            </a:r>
            <a:r>
              <a:rPr lang="th-TH" dirty="0" smtClean="0">
                <a:latin typeface="+mn-lt"/>
              </a:rPr>
              <a:t>ซึ่งเป็นผู้ร่วมก่อตั้งบริษัทออกแบบ </a:t>
            </a:r>
            <a:r>
              <a:rPr lang="en-US" dirty="0" smtClean="0">
                <a:latin typeface="+mn-lt"/>
              </a:rPr>
              <a:t>IDEO </a:t>
            </a:r>
            <a:r>
              <a:rPr lang="th-TH" dirty="0" smtClean="0">
                <a:latin typeface="+mn-lt"/>
              </a:rPr>
              <a:t>และต่อมาได้ใช้เทคนิคนี้ในการออกแบบผลิตภัณฑ์และบริการใหม่ๆให้กับบริษัทหลายแห่ง เช่น </a:t>
            </a:r>
            <a:r>
              <a:rPr lang="en-US" dirty="0" smtClean="0">
                <a:latin typeface="+mn-lt"/>
              </a:rPr>
              <a:t>Apple</a:t>
            </a:r>
            <a:r>
              <a:rPr lang="en-US" dirty="0">
                <a:latin typeface="+mn-lt"/>
              </a:rPr>
              <a:t>, Shimano and GE.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53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2800" dirty="0"/>
              <a:t>ตัวอย่างการประยุกต์ใช้</a:t>
            </a:r>
            <a:r>
              <a:rPr lang="en-US" sz="2800" dirty="0"/>
              <a:t> Design Thinking method</a:t>
            </a:r>
            <a:r>
              <a:rPr lang="th-TH" sz="2800" dirty="0"/>
              <a:t> ในบริษัท</a:t>
            </a:r>
            <a:r>
              <a:rPr lang="th-TH" sz="2800" dirty="0" smtClean="0"/>
              <a:t>กรณีศึกษา</a:t>
            </a:r>
            <a:endParaRPr lang="pl-PL" sz="28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l-PL" sz="2400" dirty="0" smtClean="0">
              <a:latin typeface="+mn-lt"/>
            </a:endParaRPr>
          </a:p>
          <a:p>
            <a:pPr algn="just"/>
            <a:r>
              <a:rPr lang="en-US" sz="2400" dirty="0" smtClean="0">
                <a:latin typeface="+mn-lt"/>
              </a:rPr>
              <a:t>Design </a:t>
            </a:r>
            <a:r>
              <a:rPr lang="en-US" sz="2400" dirty="0">
                <a:latin typeface="+mn-lt"/>
              </a:rPr>
              <a:t>thinking </a:t>
            </a:r>
            <a:r>
              <a:rPr lang="th-TH" sz="2400" dirty="0" smtClean="0">
                <a:latin typeface="+mn-lt"/>
              </a:rPr>
              <a:t>เป็นวิธีการที่ใช้ง่ายมาก และสามารถใช้กับบริษัททุกประเภ</a:t>
            </a:r>
            <a:r>
              <a:rPr lang="th-TH" sz="2400" dirty="0" smtClean="0">
                <a:latin typeface="+mn-lt"/>
              </a:rPr>
              <a:t>ท ไม่ว่าจะเล็กหรือใหญ่ ราชการหรือเอกชน</a:t>
            </a:r>
          </a:p>
          <a:p>
            <a:pPr algn="just"/>
            <a:endParaRPr lang="th-TH" sz="2400" dirty="0" smtClean="0">
              <a:latin typeface="+mn-lt"/>
            </a:endParaRPr>
          </a:p>
          <a:p>
            <a:pPr algn="just"/>
            <a:r>
              <a:rPr lang="en-US" sz="2400" dirty="0"/>
              <a:t>Design </a:t>
            </a:r>
            <a:r>
              <a:rPr lang="en-US" sz="2400" dirty="0" smtClean="0"/>
              <a:t>thinking</a:t>
            </a:r>
            <a:r>
              <a:rPr lang="th-TH" sz="2400" dirty="0" smtClean="0"/>
              <a:t> เป็นวิธีการที่สามารถใช้พัฒนาผลิตภัณฑ์ งานบริการ หรือปรับปรุงวิธีการทำงานก็ได้ ในปัจจุบันมีผู้ประกอบการมากมายที่เห็นข้อดีของการใช้เทคนิคนี้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88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2800" dirty="0"/>
              <a:t>ตัวอย่างการประยุกต์ใช้</a:t>
            </a:r>
            <a:r>
              <a:rPr lang="en-US" sz="2800" dirty="0"/>
              <a:t> Design Thinking method</a:t>
            </a:r>
            <a:r>
              <a:rPr lang="th-TH" sz="2800" dirty="0"/>
              <a:t> ในบริษัทกรณีศึกษา</a:t>
            </a:r>
            <a:endParaRPr lang="pl-PL" sz="28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latin typeface="+mn-lt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Design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Thinking </a:t>
            </a: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ช่วยให้เกิดการพัฒนาองค์กรอย่างต่อเนื่อง โดยนำไปใช้ในด้านกลยุทธ์ การสื่อสาร การตลาด และงานด้านทรัพยากรมนุษย์</a:t>
            </a:r>
          </a:p>
          <a:p>
            <a:endParaRPr lang="th-TH" sz="24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ข้อมูลจากการวิจัย แสดงให้เห็นว่ายิ่งองค์กรให้ความสำคัญกับ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Design Thinking </a:t>
            </a: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และมีความพร้อมในการใช้งานมากเท่าไร  องค์กรก็จะพัฒนาไปเร็วขึ้นเท่านั้น</a:t>
            </a: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6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2800" dirty="0"/>
              <a:t>ตัวอย่างการประยุกต์ใช้</a:t>
            </a:r>
            <a:r>
              <a:rPr lang="en-US" sz="2800" dirty="0"/>
              <a:t> Design Thinking method</a:t>
            </a:r>
            <a:r>
              <a:rPr lang="th-TH" sz="2800" dirty="0"/>
              <a:t> ในบริษัทกรณีศึกษา</a:t>
            </a:r>
            <a:endParaRPr lang="pl-PL" sz="2800" dirty="0">
              <a:latin typeface="+mn-l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98553" y="6209731"/>
            <a:ext cx="22382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 smtClean="0"/>
              <a:t>Source: </a:t>
            </a:r>
            <a:r>
              <a:rPr lang="pl-PL" sz="1000" i="1" dirty="0"/>
              <a:t>http://www.brand-cell.com/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7" y="1782616"/>
            <a:ext cx="10520664" cy="392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8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+mn-lt"/>
              </a:rPr>
              <a:t>ตัวอย่าง</a:t>
            </a:r>
            <a:r>
              <a:rPr lang="pl-PL" sz="4000" dirty="0" smtClean="0">
                <a:latin typeface="+mn-lt"/>
              </a:rPr>
              <a:t> </a:t>
            </a:r>
            <a:r>
              <a:rPr lang="pl-PL" sz="4000" dirty="0">
                <a:latin typeface="+mn-lt"/>
              </a:rPr>
              <a:t>- Bank Millennium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en-US" dirty="0">
                <a:latin typeface="+mn-lt"/>
              </a:rPr>
              <a:t>Bank Millennium </a:t>
            </a:r>
            <a:r>
              <a:rPr lang="th-TH" dirty="0" smtClean="0">
                <a:latin typeface="+mn-lt"/>
              </a:rPr>
              <a:t>ใช้เทคนิคนี้ในการออกแบบงานหลายด้าน เช่น โมเดลการสนทนาระหว่างพนักงานกับลูกค้า</a:t>
            </a:r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th-TH" dirty="0" smtClean="0">
                <a:latin typeface="+mn-lt"/>
              </a:rPr>
              <a:t>ในกรณีของการสนทนาที่เกี่ยวกับการออมเงินและการลงทุน ได้ออกแบบงานบริการที่สามารถสร้างระดับความรู้เทียบเท่ากับผู้ให้คำปรึกษาทางการเงินกับลูกค้าได้ภายในเวลาไม่กี่นาที</a:t>
            </a:r>
            <a:endParaRPr lang="en-US" dirty="0">
              <a:latin typeface="+mn-lt"/>
            </a:endParaRPr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th-TH" dirty="0" smtClean="0">
                <a:latin typeface="+mn-lt"/>
              </a:rPr>
              <a:t>วิธีการ </a:t>
            </a:r>
            <a:r>
              <a:rPr lang="en-US" dirty="0" smtClean="0">
                <a:latin typeface="+mn-lt"/>
              </a:rPr>
              <a:t>Design Thinking </a:t>
            </a:r>
            <a:r>
              <a:rPr lang="th-TH" dirty="0" smtClean="0">
                <a:latin typeface="+mn-lt"/>
              </a:rPr>
              <a:t>ทำให้ </a:t>
            </a:r>
            <a:r>
              <a:rPr lang="en-US" dirty="0" smtClean="0">
                <a:latin typeface="+mn-lt"/>
              </a:rPr>
              <a:t>Bank Millennium </a:t>
            </a:r>
            <a:r>
              <a:rPr lang="th-TH" dirty="0" smtClean="0">
                <a:latin typeface="+mn-lt"/>
              </a:rPr>
              <a:t>สามารถพัฒนาโมเดลที่ช่วยให้เกิดการสื่อสารตามภาพที่วางไว้ ซึ่งทำให้ลูกค้ามีส่วนร่วมในการสนทนาอย่างมาก แม้การสนทนาแต่ละชุดอาจมีความแตกต่าง แต่ก็มั่นใจได้ว่าพนักงานจะให้ข้อมูลสำคัญแก่ลูกค้าได้อย่างครบถ้วน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+mn-lt"/>
              </a:rPr>
              <a:t>ตัวอย่าง</a:t>
            </a:r>
            <a:r>
              <a:rPr lang="pl-PL" sz="4000" dirty="0" smtClean="0">
                <a:latin typeface="+mn-lt"/>
              </a:rPr>
              <a:t> </a:t>
            </a:r>
            <a:r>
              <a:rPr lang="pl-PL" sz="4000" dirty="0" smtClean="0">
                <a:latin typeface="+mn-lt"/>
              </a:rPr>
              <a:t>- Bank </a:t>
            </a:r>
            <a:r>
              <a:rPr lang="pl-PL" sz="4000" dirty="0">
                <a:latin typeface="+mn-lt"/>
              </a:rPr>
              <a:t>of </a:t>
            </a:r>
            <a:r>
              <a:rPr lang="pl-PL" sz="4000" dirty="0" err="1">
                <a:latin typeface="+mn-lt"/>
              </a:rPr>
              <a:t>America</a:t>
            </a:r>
            <a:endParaRPr lang="pl-PL" sz="40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en-US" dirty="0" smtClean="0">
                <a:latin typeface="+mn-lt"/>
              </a:rPr>
              <a:t>Bank </a:t>
            </a:r>
            <a:r>
              <a:rPr lang="en-US" dirty="0">
                <a:latin typeface="+mn-lt"/>
              </a:rPr>
              <a:t>of </a:t>
            </a:r>
            <a:r>
              <a:rPr lang="en-US" dirty="0" smtClean="0">
                <a:latin typeface="+mn-lt"/>
              </a:rPr>
              <a:t>America</a:t>
            </a:r>
            <a:r>
              <a:rPr lang="th-TH" dirty="0">
                <a:latin typeface="+mn-lt"/>
              </a:rPr>
              <a:t> </a:t>
            </a:r>
            <a:r>
              <a:rPr lang="th-TH" dirty="0" smtClean="0">
                <a:latin typeface="+mn-lt"/>
              </a:rPr>
              <a:t>สามารถเปิดบัญชีใหม่ได้มากถึง 1.7 ล้านบัญชีจากโครงการ </a:t>
            </a:r>
            <a:r>
              <a:rPr lang="en-US" dirty="0" smtClean="0">
                <a:latin typeface="+mn-lt"/>
              </a:rPr>
              <a:t>“Rest for You” </a:t>
            </a:r>
            <a:r>
              <a:rPr lang="th-TH" dirty="0" smtClean="0">
                <a:latin typeface="+mn-lt"/>
              </a:rPr>
              <a:t>ซึ่งสร้างขึ้นโดยใช้เทคนิค </a:t>
            </a:r>
            <a:r>
              <a:rPr lang="en-US" dirty="0" smtClean="0">
                <a:latin typeface="+mn-lt"/>
              </a:rPr>
              <a:t>Design Thinking</a:t>
            </a: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endParaRPr lang="th-TH" sz="900" dirty="0" smtClean="0">
              <a:latin typeface="+mn-lt"/>
            </a:endParaRPr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th-TH" dirty="0" smtClean="0">
                <a:latin typeface="+mn-lt"/>
              </a:rPr>
              <a:t>โครงการนี้มีเป้าหมายเพื่อช่วยสร้างการออมเงิน</a:t>
            </a: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th-TH" dirty="0" smtClean="0">
                <a:latin typeface="+mn-lt"/>
              </a:rPr>
              <a:t>ในแต่ละครั้งที่ลูกค้าชำระค่าสินค้าหรือบริการด้วยบัตรเดบิต ในจำนวนเงินที่เป็นเลขไม่ลงตัว เช่น 2.80 เหรียญสหรัฐ ธนาคารจะโอนเงินทอนส่วนที่เหลือเข้าบัญชีเงินฝากของลูกค้า (0.20 เหรียญ)</a:t>
            </a:r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endParaRPr lang="en-US" sz="900" dirty="0">
              <a:latin typeface="+mn-lt"/>
            </a:endParaRPr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en-US" dirty="0">
                <a:latin typeface="+mn-lt"/>
              </a:rPr>
              <a:t>  </a:t>
            </a:r>
            <a:r>
              <a:rPr lang="th-TH" dirty="0" smtClean="0">
                <a:latin typeface="+mn-lt"/>
              </a:rPr>
              <a:t>ไอเดียนี้ถูกสร้างขึ้นโดยความร่วมมือระหว่างธนาคารกับที่ปรึกษาจากบริษัท </a:t>
            </a:r>
            <a:r>
              <a:rPr lang="en-US" dirty="0" smtClean="0">
                <a:latin typeface="+mn-lt"/>
              </a:rPr>
              <a:t>IDEO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บทนำ วิธีการคิดแบบ</a:t>
            </a:r>
            <a:r>
              <a:rPr lang="en-US" dirty="0"/>
              <a:t> Design Thinking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5339" y="2172195"/>
            <a:ext cx="11229516" cy="430350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n-lt"/>
              </a:rPr>
              <a:t>Design </a:t>
            </a:r>
            <a:r>
              <a:rPr lang="pl-PL" sz="2400" dirty="0" smtClean="0">
                <a:latin typeface="+mn-lt"/>
              </a:rPr>
              <a:t>T</a:t>
            </a:r>
            <a:r>
              <a:rPr lang="en-US" sz="2400" dirty="0" err="1" smtClean="0">
                <a:latin typeface="+mn-lt"/>
              </a:rPr>
              <a:t>hinking</a:t>
            </a:r>
            <a:r>
              <a:rPr lang="en-US" sz="2400" dirty="0" smtClean="0">
                <a:latin typeface="+mn-lt"/>
              </a:rPr>
              <a:t> </a:t>
            </a:r>
            <a:r>
              <a:rPr lang="th-TH" sz="2400" dirty="0" smtClean="0">
                <a:latin typeface="+mn-lt"/>
              </a:rPr>
              <a:t>ไม่ใช่กระบวนการที่เป็นเส้นตรงหรือเป็นลำดับชั้น แต่เป็นกระบวนการทำซ้ำ ซึ่งอาจต้องใช้ความพยายามหลายครั้งและดำเนินการซ้ำไปมา</a:t>
            </a:r>
            <a:r>
              <a:rPr lang="th-TH" sz="2400" dirty="0" err="1" smtClean="0">
                <a:latin typeface="+mn-lt"/>
              </a:rPr>
              <a:t>ก่อนที่จะ</a:t>
            </a:r>
            <a:r>
              <a:rPr lang="th-TH" sz="2400" dirty="0" smtClean="0">
                <a:latin typeface="+mn-lt"/>
              </a:rPr>
              <a:t>แก้ปัญหาได้เต็มที่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98" y="3857625"/>
            <a:ext cx="9984601" cy="140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+mn-lt"/>
              </a:rPr>
              <a:t>ตัวอย่าง </a:t>
            </a:r>
            <a:r>
              <a:rPr lang="pl-PL" sz="4000" dirty="0" smtClean="0">
                <a:latin typeface="+mn-lt"/>
              </a:rPr>
              <a:t>- </a:t>
            </a:r>
            <a:r>
              <a:rPr lang="pl-PL" sz="4000" dirty="0">
                <a:latin typeface="+mn-lt"/>
              </a:rPr>
              <a:t>IKEA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 smtClean="0">
                <a:latin typeface="+mn-lt"/>
              </a:rPr>
              <a:t>IKEA</a:t>
            </a:r>
            <a:r>
              <a:rPr lang="th-TH" sz="2400" dirty="0" smtClean="0">
                <a:latin typeface="+mn-lt"/>
              </a:rPr>
              <a:t> ได้สร้าง</a:t>
            </a:r>
            <a:r>
              <a:rPr lang="th-TH" sz="2400" dirty="0" err="1" smtClean="0">
                <a:latin typeface="+mn-lt"/>
              </a:rPr>
              <a:t>แคตตาล็อก</a:t>
            </a:r>
            <a:r>
              <a:rPr lang="th-TH" sz="2400" dirty="0" smtClean="0">
                <a:latin typeface="+mn-lt"/>
              </a:rPr>
              <a:t>จำนวนมากที่มีความเฉพาะตัวให้ลูกค้า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th-TH" sz="2400" dirty="0">
              <a:latin typeface="+mn-lt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ในเมืองหลายแห่งในโปแลนด์  </a:t>
            </a:r>
            <a:r>
              <a:rPr lang="en-US" sz="2400" dirty="0" smtClean="0">
                <a:latin typeface="+mn-lt"/>
              </a:rPr>
              <a:t>IKEA </a:t>
            </a:r>
            <a:r>
              <a:rPr lang="th-TH" sz="2400" dirty="0" smtClean="0">
                <a:latin typeface="+mn-lt"/>
              </a:rPr>
              <a:t>สร้างสตูดิโอเคลื่อนที่ ซึ่งลูกค้าสามารถถ่ายรูปตนเองลงบนฉากหลังของห้องนอนที่มีสไตล์ แล้วนำภาพเหล่านั้นไปเป็นหน้าปกของ</a:t>
            </a:r>
            <a:r>
              <a:rPr lang="th-TH" sz="2400" dirty="0" err="1" smtClean="0">
                <a:latin typeface="+mn-lt"/>
              </a:rPr>
              <a:t>แคตตาล็อก</a:t>
            </a:r>
            <a:r>
              <a:rPr lang="th-TH" sz="2400" dirty="0" smtClean="0">
                <a:latin typeface="+mn-lt"/>
              </a:rPr>
              <a:t>ที่ลูกค้าจะได้รับ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th-TH" sz="2400" dirty="0">
              <a:latin typeface="+mn-lt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นอกจากนี้ </a:t>
            </a:r>
            <a:r>
              <a:rPr lang="en-US" sz="2400" dirty="0" smtClean="0">
                <a:latin typeface="+mn-lt"/>
              </a:rPr>
              <a:t>IKEA </a:t>
            </a:r>
            <a:r>
              <a:rPr lang="th-TH" sz="2400" dirty="0" smtClean="0">
                <a:latin typeface="+mn-lt"/>
              </a:rPr>
              <a:t>มีการแสดงภาพห้องนอน พร้อมที่นอนแบบ</a:t>
            </a:r>
            <a:r>
              <a:rPr lang="th-TH" sz="2400" dirty="0" err="1" smtClean="0">
                <a:latin typeface="+mn-lt"/>
              </a:rPr>
              <a:t>ต่างๆ</a:t>
            </a:r>
            <a:r>
              <a:rPr lang="th-TH" sz="2400" dirty="0" smtClean="0">
                <a:latin typeface="+mn-lt"/>
              </a:rPr>
              <a:t>โดยมีคำแนะนำของนักกายภาพบำบัดเพื่อช่วยเลือกแบบที่ดีที่สุดสำหรับลูกค้าแต่ละคน</a:t>
            </a: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88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+mn-lt"/>
              </a:rPr>
              <a:t>ตัวอย่าง</a:t>
            </a:r>
            <a:r>
              <a:rPr lang="pl-PL" sz="4000" dirty="0" smtClean="0">
                <a:latin typeface="+mn-lt"/>
              </a:rPr>
              <a:t> </a:t>
            </a:r>
            <a:r>
              <a:rPr lang="pl-PL" sz="4000" dirty="0">
                <a:latin typeface="+mn-lt"/>
              </a:rPr>
              <a:t>- </a:t>
            </a:r>
            <a:r>
              <a:rPr lang="pl-PL" sz="4000" dirty="0" smtClean="0">
                <a:latin typeface="+mn-lt"/>
              </a:rPr>
              <a:t>Nestle</a:t>
            </a:r>
            <a:endParaRPr lang="pl-PL" sz="40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sz="2400" dirty="0" smtClean="0">
                <a:latin typeface="+mn-lt"/>
              </a:rPr>
              <a:t>Nestle</a:t>
            </a:r>
            <a:r>
              <a:rPr lang="th-TH" sz="2400" dirty="0">
                <a:latin typeface="+mn-lt"/>
              </a:rPr>
              <a:t> </a:t>
            </a:r>
            <a:r>
              <a:rPr lang="th-TH" sz="2400" dirty="0" smtClean="0">
                <a:latin typeface="+mn-lt"/>
              </a:rPr>
              <a:t>ใช้ </a:t>
            </a:r>
            <a:r>
              <a:rPr lang="en-US" sz="2400" dirty="0" smtClean="0">
                <a:latin typeface="+mn-lt"/>
              </a:rPr>
              <a:t>Design Thinking </a:t>
            </a:r>
            <a:r>
              <a:rPr lang="th-TH" sz="2400" dirty="0" smtClean="0">
                <a:latin typeface="+mn-lt"/>
              </a:rPr>
              <a:t>เพื่อเพิ่มประสิทธิภาพในการเรียนรู้ของพนักงาน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th-TH" sz="2400" dirty="0" smtClean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วิธีนี้ช่วยให้บริษัทสามารถออกแบบโปรแกรมการฝึกอบรมที่น่าสนใจ โดยมีพนักงานเป็นศูนย์กลาง ไม่ใช่ให้กระบวนการฝึกอบรมเป็นศูนย์กลาง</a:t>
            </a:r>
            <a:endParaRPr lang="th-TH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+mn-lt"/>
              </a:rPr>
              <a:t>ตัวอย่าง</a:t>
            </a:r>
            <a:endParaRPr lang="pl-PL" sz="40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การออกแบบเสื้อผ้าเด็กที่ใช้ตรวจติดตามสุขภาพของทารกที่คลอดก่อนกำหนด ชุดดังกล่าวสามารถใช้ได้ทั้งนอกและในตู้อบ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ผลการออกแบบนี้ ทำให้อัตราการรอดชีวิตของเด็กที่คลอดก่อนกำหนดสูงขึ้น เนื่องจากทำให้เกิดการดูแลที่รวดเร็วและมีประสิทธิภาพมากขึ้น</a:t>
            </a:r>
            <a:endParaRPr lang="pl-PL" sz="2400" dirty="0"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52" y="4490433"/>
            <a:ext cx="6475801" cy="170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+mn-lt"/>
              </a:rPr>
              <a:t>ตัวอย่าง</a:t>
            </a:r>
            <a:endParaRPr lang="pl-PL" sz="40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sz="2400" dirty="0">
                <a:latin typeface="+mn-lt"/>
              </a:rPr>
              <a:t>Doug Dietz, </a:t>
            </a:r>
            <a:r>
              <a:rPr lang="th-TH" sz="2400" dirty="0" smtClean="0">
                <a:latin typeface="+mn-lt"/>
              </a:rPr>
              <a:t>วิศวกรของบริษัท</a:t>
            </a:r>
            <a:r>
              <a:rPr lang="en-US" sz="2400" dirty="0" smtClean="0">
                <a:latin typeface="+mn-lt"/>
              </a:rPr>
              <a:t> GE</a:t>
            </a:r>
            <a:r>
              <a:rPr lang="th-TH" sz="2400" dirty="0" smtClean="0">
                <a:latin typeface="+mn-lt"/>
              </a:rPr>
              <a:t> มีความเป็นห่วงเมื่อทราบว่าเด็กจำนวนมากถึง 80</a:t>
            </a:r>
            <a:r>
              <a:rPr lang="en-US" sz="2400" dirty="0" smtClean="0">
                <a:latin typeface="+mn-lt"/>
              </a:rPr>
              <a:t>% </a:t>
            </a:r>
            <a:r>
              <a:rPr lang="th-TH" sz="2400" dirty="0" smtClean="0">
                <a:latin typeface="+mn-lt"/>
              </a:rPr>
              <a:t>ต้องใช้ยาสลบก่อนเข้าเครื่อง</a:t>
            </a:r>
            <a:r>
              <a:rPr lang="en-US" sz="2400" dirty="0" err="1" smtClean="0">
                <a:latin typeface="+mn-lt"/>
              </a:rPr>
              <a:t>tomograph</a:t>
            </a:r>
            <a:r>
              <a:rPr lang="en-US" sz="2400" dirty="0" smtClean="0">
                <a:latin typeface="+mn-lt"/>
              </a:rPr>
              <a:t> </a:t>
            </a:r>
            <a:r>
              <a:rPr lang="th-TH" sz="2400" dirty="0" smtClean="0">
                <a:latin typeface="+mn-lt"/>
              </a:rPr>
              <a:t>ที่เขาเป็นผู้ออกแบบ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เขาจึงออกแบบประสบการณ์ใช้งานใหม่ โดยให้การเข้าเครื่องนี้เป็นเหมือนการผจญภัยในเทพนิยาย ผลที่ได้พบว่ามีเด็กเพียง 10 </a:t>
            </a:r>
            <a:r>
              <a:rPr lang="en-US" sz="2400" dirty="0" smtClean="0">
                <a:latin typeface="+mn-lt"/>
              </a:rPr>
              <a:t>% </a:t>
            </a:r>
            <a:r>
              <a:rPr lang="th-TH" sz="2400" dirty="0" smtClean="0">
                <a:latin typeface="+mn-lt"/>
              </a:rPr>
              <a:t>เท่านั้นที่ต้องใช้ยาสลบ</a:t>
            </a:r>
            <a:endParaRPr lang="en-US" sz="2400" dirty="0"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198" y="3906379"/>
            <a:ext cx="6295201" cy="209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+mn-lt"/>
              </a:rPr>
              <a:t>ตัวอย่าง</a:t>
            </a:r>
            <a:endParaRPr lang="pl-PL" sz="40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ในโลกนี้มีคนอยู่ประมาณ 400 ล้านคนที่สูญเสียการได้ยินแบบอ่อนๆ ปานกลาง หรือรุนแรง ถึงแม้ว่าคนจำนวนมากเหล่านี้จะมีคุณภาพชีวิตที่ดีขึ้นมากจากอุปกรณ์ช่วยฟัง  แต่อุปกรณ์เหล่านี้ก็เข้าถึงยากเนื่องจากเทคโนโลยีมีราคาสูง ต้องอาศัยงานวิจัยและการกระจายสินค้าที่ซับซ้อน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th-TH" sz="2400" dirty="0" smtClean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จากความเข้าใจในความจำเป็นดังกล่าว บริษัท </a:t>
            </a:r>
            <a:r>
              <a:rPr lang="en-US" sz="2400" dirty="0" smtClean="0">
                <a:latin typeface="+mn-lt"/>
              </a:rPr>
              <a:t>Conversion Sound</a:t>
            </a:r>
            <a:r>
              <a:rPr lang="th-TH" sz="2400" dirty="0" smtClean="0">
                <a:latin typeface="+mn-lt"/>
              </a:rPr>
              <a:t> จึงออกแบบอุปกรณ์ช่วยฟังที่ช่วยลดต้นทุนการผลิตอย่างมาก และเปลี่ยนรูปแบบการกระจายสินค้าและกระบวนการทดสอบให้ง่ายขึ้น โดยร่วมมือกับ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IDEO </a:t>
            </a:r>
            <a:r>
              <a:rPr lang="th-TH" sz="2400" dirty="0" smtClean="0">
                <a:latin typeface="+mn-lt"/>
              </a:rPr>
              <a:t>บริษัทนี้ใช้อาสาสมัครท้องถิ่น (ซึ่งผ่านการฝึกอบรมให้เป็นช่างเทคนิค) เพื่อทำให้อุปกรณ์นี้สามารถเข้าถึงได้โดยทุกคน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49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+mn-lt"/>
              </a:rPr>
              <a:t>ตัวอย่างเพิ่มเติม</a:t>
            </a:r>
            <a:r>
              <a:rPr lang="th-TH" smtClean="0">
                <a:latin typeface="+mn-lt"/>
              </a:rPr>
              <a:t>ของการใช้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Design Thinking 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hlinkClick r:id="rId2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://www.ted.com/talks/david_kelley_on_human_centered_design</a:t>
            </a:r>
            <a:endParaRPr lang="pl-PL" dirty="0"/>
          </a:p>
          <a:p>
            <a:pPr>
              <a:buClr>
                <a:schemeClr val="accent1">
                  <a:lumMod val="75000"/>
                </a:schemeClr>
              </a:buClr>
            </a:pPr>
            <a:endParaRPr lang="pl-PL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pl-PL" dirty="0">
                <a:hlinkClick r:id="rId3"/>
              </a:rPr>
              <a:t>https://www.ted.com/talks/paul_bennett_finds_design_in_the_details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26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บทนำ วิธีการคิดแบบ</a:t>
            </a:r>
            <a:r>
              <a:rPr lang="en-US" dirty="0"/>
              <a:t> Design Thinking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หนึ่งในผู้ที่คิดค้น </a:t>
            </a:r>
            <a:r>
              <a:rPr lang="en-US" sz="2400" dirty="0" smtClean="0">
                <a:latin typeface="+mn-lt"/>
              </a:rPr>
              <a:t>Design Thinking </a:t>
            </a:r>
            <a:r>
              <a:rPr lang="th-TH" sz="2400" dirty="0" smtClean="0">
                <a:latin typeface="+mn-lt"/>
              </a:rPr>
              <a:t>คือ </a:t>
            </a:r>
            <a:r>
              <a:rPr lang="en-US" sz="2400" dirty="0" smtClean="0">
                <a:latin typeface="+mn-lt"/>
              </a:rPr>
              <a:t>Prof. David M. Kelly </a:t>
            </a:r>
            <a:r>
              <a:rPr lang="th-TH" sz="2400" dirty="0" smtClean="0">
                <a:latin typeface="+mn-lt"/>
              </a:rPr>
              <a:t>จาก </a:t>
            </a:r>
            <a:r>
              <a:rPr lang="en-US" sz="2400" dirty="0" smtClean="0">
                <a:latin typeface="+mn-lt"/>
              </a:rPr>
              <a:t>Stanford University </a:t>
            </a:r>
            <a:r>
              <a:rPr lang="th-TH" sz="2400" dirty="0" smtClean="0">
                <a:latin typeface="+mn-lt"/>
              </a:rPr>
              <a:t>ซึ่งในภายหลังได้ก่อตั้งบริษัทออกแบบชื่อ </a:t>
            </a:r>
            <a:r>
              <a:rPr lang="en-US" sz="2400" dirty="0" smtClean="0">
                <a:latin typeface="+mn-lt"/>
              </a:rPr>
              <a:t>IDEO </a:t>
            </a:r>
            <a:endParaRPr lang="th-TH" sz="2400" dirty="0" smtClean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th-TH" sz="2400" dirty="0" smtClean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sz="2400" dirty="0" smtClean="0">
                <a:latin typeface="+mn-lt"/>
              </a:rPr>
              <a:t>IDEO </a:t>
            </a:r>
            <a:r>
              <a:rPr lang="th-TH" sz="2400" dirty="0" smtClean="0">
                <a:latin typeface="+mn-lt"/>
              </a:rPr>
              <a:t>รับออกแบบให้บริษัทดัง</a:t>
            </a:r>
            <a:r>
              <a:rPr lang="th-TH" sz="2400" dirty="0" err="1" smtClean="0">
                <a:latin typeface="+mn-lt"/>
              </a:rPr>
              <a:t>ๆห</a:t>
            </a:r>
            <a:r>
              <a:rPr lang="th-TH" sz="2400" dirty="0" smtClean="0">
                <a:latin typeface="+mn-lt"/>
              </a:rPr>
              <a:t>ลายแห่งทั่วโลก เช่น </a:t>
            </a:r>
            <a:r>
              <a:rPr lang="en-US" sz="2400" dirty="0"/>
              <a:t>Apple, GE and Shimano</a:t>
            </a:r>
            <a:endParaRPr lang="en-US" sz="2400" dirty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en-US" sz="2400" dirty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การก่อตั้งบริษัทออกแบบเป็นการตอบสนองความต้องการของตลาดในการปรับเปลี่ยนความสัมพันธ์ระหว่างนักออกแบบกับลูกค้าในยุคนั้น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0405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บทนำ วิธีการคิดแบบ</a:t>
            </a:r>
            <a:r>
              <a:rPr lang="en-US" dirty="0"/>
              <a:t> Design Thinking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5814" y="1469037"/>
            <a:ext cx="11229516" cy="5388964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ประโยชน์ของหลักการ </a:t>
            </a:r>
            <a:r>
              <a:rPr lang="en-US" sz="2400" dirty="0" smtClean="0">
                <a:latin typeface="+mn-lt"/>
              </a:rPr>
              <a:t>Design Thinking </a:t>
            </a:r>
            <a:r>
              <a:rPr lang="th-TH" sz="2400" dirty="0" smtClean="0">
                <a:latin typeface="+mn-lt"/>
              </a:rPr>
              <a:t>มีมากมายจนประเมินไม่ได้  สิ่งเดียวที่เป็นขีดจำกัดของกระบวนการนี้คือ จินตนาการของมนุษย์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สำหรับ </a:t>
            </a:r>
            <a:r>
              <a:rPr lang="en-US" sz="2400" dirty="0" smtClean="0">
                <a:latin typeface="+mn-lt"/>
              </a:rPr>
              <a:t>Design Thinking </a:t>
            </a:r>
            <a:r>
              <a:rPr lang="th-TH" sz="2400" dirty="0" smtClean="0">
                <a:latin typeface="+mn-lt"/>
              </a:rPr>
              <a:t>นั้น เราไม่สามารถคิดเป็นแบบแผนได้ เราต้องก้าวข้ามความคิด</a:t>
            </a:r>
            <a:r>
              <a:rPr lang="th-TH" sz="2400" dirty="0" err="1" smtClean="0">
                <a:latin typeface="+mn-lt"/>
              </a:rPr>
              <a:t>เดิมๆ</a:t>
            </a:r>
            <a:r>
              <a:rPr lang="th-TH" sz="2400" dirty="0" smtClean="0">
                <a:latin typeface="+mn-lt"/>
              </a:rPr>
              <a:t>และออกนอกกรอบ</a:t>
            </a:r>
            <a:endParaRPr lang="en-US" sz="2400" dirty="0" smtClean="0">
              <a:latin typeface="+mn-lt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th-TH" sz="2400" dirty="0" smtClean="0">
              <a:latin typeface="+mn-lt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ในลักษณะเดียวกับปัญหาทั่วไป ซึ่งสามารถแก้ได้โดยพิจารณาในภาพกว้างหรือลงลึกในรายละเอียด  </a:t>
            </a:r>
            <a:r>
              <a:rPr lang="en-US" sz="2400" dirty="0" smtClean="0">
                <a:latin typeface="+mn-lt"/>
              </a:rPr>
              <a:t>Design thinking </a:t>
            </a:r>
            <a:r>
              <a:rPr lang="th-TH" sz="2400" dirty="0" smtClean="0">
                <a:latin typeface="+mn-lt"/>
              </a:rPr>
              <a:t>ก็สามารถประยุกต์โดยนำ</a:t>
            </a:r>
            <a:r>
              <a:rPr lang="th-TH" sz="2400" dirty="0"/>
              <a:t>หลักการ</a:t>
            </a:r>
            <a:r>
              <a:rPr lang="th-TH" sz="2400" dirty="0" smtClean="0"/>
              <a:t>พื้นฐานมาใช้ ร่วมกับ</a:t>
            </a:r>
            <a:r>
              <a:rPr lang="th-TH" sz="2400" dirty="0" smtClean="0">
                <a:latin typeface="+mn-lt"/>
              </a:rPr>
              <a:t>เครื่องมือ</a:t>
            </a:r>
            <a:r>
              <a:rPr lang="th-TH" sz="2400" dirty="0" err="1" smtClean="0">
                <a:latin typeface="+mn-lt"/>
              </a:rPr>
              <a:t>ต่างๆ</a:t>
            </a:r>
            <a:endParaRPr lang="th-TH" sz="2400" dirty="0" smtClean="0">
              <a:latin typeface="+mn-lt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th-TH" sz="2400" dirty="0" smtClean="0">
                <a:latin typeface="+mn-lt"/>
              </a:rPr>
              <a:t>ผลิตภัณฑ์สมัยใหม่ในปัจจุบันหลายอย่างถูกพัฒนาโดยใช้หลัก </a:t>
            </a:r>
            <a:r>
              <a:rPr lang="en-US" sz="2400" dirty="0" smtClean="0">
                <a:latin typeface="+mn-lt"/>
              </a:rPr>
              <a:t>Design Thinking </a:t>
            </a:r>
            <a:r>
              <a:rPr lang="th-TH" sz="2400" dirty="0" smtClean="0">
                <a:latin typeface="+mn-lt"/>
              </a:rPr>
              <a:t>ตั้งแต่เฟอร์นิเจอร์ไปจนถึง</a:t>
            </a:r>
            <a:r>
              <a:rPr lang="th-TH" sz="2400" dirty="0" err="1" smtClean="0">
                <a:latin typeface="+mn-lt"/>
              </a:rPr>
              <a:t>อิเล็คทรอนิคส์</a:t>
            </a: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3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บทนำ วิธีการคิดแบบ</a:t>
            </a:r>
            <a:r>
              <a:rPr lang="en-US" dirty="0"/>
              <a:t> Design Thinking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sz="2000" dirty="0" smtClean="0">
                <a:latin typeface="+mn-lt"/>
              </a:rPr>
              <a:t>เครื่องมือและทักษะที่ใช้ใน </a:t>
            </a:r>
            <a:r>
              <a:rPr lang="en-US" sz="2000" dirty="0" smtClean="0">
                <a:latin typeface="+mn-lt"/>
              </a:rPr>
              <a:t>Design Thinking </a:t>
            </a:r>
            <a:r>
              <a:rPr lang="th-TH" sz="2000" dirty="0" smtClean="0">
                <a:latin typeface="+mn-lt"/>
              </a:rPr>
              <a:t>ได้แก่ ทักษะการคิดสร้างสรรค์ การคิดในเชิงวิเคราะห์ การคิดเชิงวิจารณ์ </a:t>
            </a:r>
            <a:r>
              <a:rPr lang="en-US" sz="2000" dirty="0" smtClean="0">
                <a:latin typeface="+mn-lt"/>
              </a:rPr>
              <a:t> empathy  </a:t>
            </a:r>
            <a:r>
              <a:rPr lang="th-TH" sz="2000" dirty="0" smtClean="0">
                <a:latin typeface="+mn-lt"/>
              </a:rPr>
              <a:t>การมองในมุมมองของผู้ใช้  การทำงานเป็นทีม ความอยากรู้อยากเห็น และการมองโลกในแง่ดี</a:t>
            </a:r>
            <a:endParaRPr lang="en-US" sz="2000" dirty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sz="2000" dirty="0" smtClean="0">
                <a:latin typeface="+mn-lt"/>
              </a:rPr>
              <a:t>นอกจากนี้ยังมีการใช้เครื่องมือทางสายตา เครื่องมือวาดเขียน เครื่องมือเขียนแบบ การสร้างต้นแบบ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l-PL" sz="2000" dirty="0" smtClean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sz="2000" dirty="0" smtClean="0"/>
              <a:t>การ</a:t>
            </a:r>
            <a:r>
              <a:rPr lang="th-TH" sz="2000" dirty="0"/>
              <a:t>สังเกต การเปิดใจให้กว้าง การร่วมมือ ความรู้ความสามารถ </a:t>
            </a:r>
            <a:r>
              <a:rPr lang="th-TH" sz="2000" dirty="0" smtClean="0"/>
              <a:t>ยังเป็น</a:t>
            </a:r>
            <a:r>
              <a:rPr lang="th-TH" sz="2000" dirty="0"/>
              <a:t>สิ่งสำคัญต่อการยอมรับความ</a:t>
            </a:r>
            <a:r>
              <a:rPr lang="th-TH" sz="2000" dirty="0" smtClean="0"/>
              <a:t>ผิดพลาดและ </a:t>
            </a:r>
            <a:r>
              <a:rPr lang="th-TH" sz="2000" dirty="0"/>
              <a:t>อุปสรรค</a:t>
            </a:r>
            <a:r>
              <a:rPr lang="th-TH" sz="2000" dirty="0" err="1"/>
              <a:t>ต่างๆ</a:t>
            </a:r>
            <a:r>
              <a:rPr lang="th-TH" sz="2000" dirty="0"/>
              <a:t> </a:t>
            </a:r>
            <a:r>
              <a:rPr lang="th-TH" sz="2000" dirty="0" smtClean="0"/>
              <a:t>ทั้งยังช่วยให้สามารถ</a:t>
            </a:r>
            <a:r>
              <a:rPr lang="th-TH" sz="2000" dirty="0"/>
              <a:t>จัดการกับปัญหาที่คลุมเครือและไม่ชัดเจน</a:t>
            </a:r>
            <a:r>
              <a:rPr lang="th-TH" sz="2000" dirty="0" smtClean="0"/>
              <a:t>ได้</a:t>
            </a:r>
            <a:endParaRPr lang="th-TH" sz="2000" dirty="0" smtClean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th-TH" sz="2000" dirty="0" smtClean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sz="2000" dirty="0" smtClean="0">
                <a:latin typeface="+mn-lt"/>
              </a:rPr>
              <a:t>นอกจากนี้ </a:t>
            </a:r>
            <a:r>
              <a:rPr lang="en-US" sz="2000" dirty="0" smtClean="0">
                <a:latin typeface="+mn-lt"/>
              </a:rPr>
              <a:t>Design Thinking </a:t>
            </a:r>
            <a:r>
              <a:rPr lang="th-TH" sz="2000" dirty="0" smtClean="0">
                <a:latin typeface="+mn-lt"/>
              </a:rPr>
              <a:t>ยังต้องใช้ความสามารถในการรับรู้อารมณ์ การตัดสินใจด้วยปัญญา และการถกเถียงที่มีเหตุผล</a:t>
            </a:r>
            <a:endParaRPr lang="pl-PL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8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บทนำ วิธีการคิดแบบ</a:t>
            </a:r>
            <a:r>
              <a:rPr lang="en-US" dirty="0"/>
              <a:t> Design Thinking</a:t>
            </a:r>
            <a:endParaRPr lang="pl-PL" dirty="0">
              <a:latin typeface="+mn-lt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939418"/>
              </p:ext>
            </p:extLst>
          </p:nvPr>
        </p:nvGraphicFramePr>
        <p:xfrm>
          <a:off x="1095375" y="1636713"/>
          <a:ext cx="11228388" cy="430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Łącznik prosty ze strzałką 5"/>
          <p:cNvCxnSpPr/>
          <p:nvPr/>
        </p:nvCxnSpPr>
        <p:spPr>
          <a:xfrm>
            <a:off x="5072372" y="2496045"/>
            <a:ext cx="1016031" cy="79184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rójkąt równoramienny 8"/>
          <p:cNvSpPr/>
          <p:nvPr/>
        </p:nvSpPr>
        <p:spPr>
          <a:xfrm>
            <a:off x="6503341" y="3287894"/>
            <a:ext cx="593768" cy="58838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ze strzałką 9"/>
          <p:cNvCxnSpPr/>
          <p:nvPr/>
        </p:nvCxnSpPr>
        <p:spPr>
          <a:xfrm flipH="1">
            <a:off x="7450697" y="2418855"/>
            <a:ext cx="952703" cy="77997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H="1">
            <a:off x="6139536" y="2975206"/>
            <a:ext cx="1915194" cy="739676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V="1">
            <a:off x="6827934" y="4372346"/>
            <a:ext cx="0" cy="105151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8467302" y="2639565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</a:rPr>
              <a:t>นวัตกรรม</a:t>
            </a:r>
            <a:endParaRPr lang="pl-PL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8049555" y="2145616"/>
            <a:ext cx="1885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</a:rPr>
              <a:t>นวัตกรรมกระบวนการ</a:t>
            </a:r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5961002" y="5423865"/>
            <a:ext cx="250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</a:rPr>
              <a:t>นวัตกรรมด้านหน้าที่การทำงาน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3791776" y="2182607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</a:rPr>
              <a:t>นวัตกรรมประสบการณ์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Chmurka 24"/>
          <p:cNvSpPr/>
          <p:nvPr/>
        </p:nvSpPr>
        <p:spPr>
          <a:xfrm>
            <a:off x="1396959" y="3505447"/>
            <a:ext cx="2303813" cy="12765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DESIGN </a:t>
            </a:r>
            <a:r>
              <a:rPr lang="pl-PL" dirty="0" err="1" smtClean="0"/>
              <a:t>THINKING</a:t>
            </a:r>
            <a:endParaRPr lang="pl-PL" dirty="0"/>
          </a:p>
        </p:txBody>
      </p:sp>
      <p:cxnSp>
        <p:nvCxnSpPr>
          <p:cNvPr id="27" name="Łącznik zakrzywiony 26"/>
          <p:cNvCxnSpPr/>
          <p:nvPr/>
        </p:nvCxnSpPr>
        <p:spPr>
          <a:xfrm flipV="1">
            <a:off x="3700772" y="3657733"/>
            <a:ext cx="1763485" cy="667112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zakrzywiony 33"/>
          <p:cNvCxnSpPr/>
          <p:nvPr/>
        </p:nvCxnSpPr>
        <p:spPr>
          <a:xfrm>
            <a:off x="1925411" y="2739489"/>
            <a:ext cx="4298867" cy="670956"/>
          </a:xfrm>
          <a:prstGeom prst="curvedConnector3">
            <a:avLst>
              <a:gd name="adj1" fmla="val 49586"/>
            </a:avLst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zakrzywiony 47"/>
          <p:cNvCxnSpPr/>
          <p:nvPr/>
        </p:nvCxnSpPr>
        <p:spPr>
          <a:xfrm flipV="1">
            <a:off x="1539463" y="4443599"/>
            <a:ext cx="4732317" cy="980266"/>
          </a:xfrm>
          <a:prstGeom prst="curvedConnector3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9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บทนำ วิธีการคิดแบบ</a:t>
            </a:r>
            <a:r>
              <a:rPr lang="en-US" dirty="0"/>
              <a:t> Design Thinking</a:t>
            </a:r>
            <a:endParaRPr lang="pl-PL" dirty="0">
              <a:latin typeface="+mn-lt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511610"/>
              </p:ext>
            </p:extLst>
          </p:nvPr>
        </p:nvGraphicFramePr>
        <p:xfrm>
          <a:off x="476250" y="1912938"/>
          <a:ext cx="11228388" cy="3946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562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/>
                        <a:t>การคิดแบบเดิม</a:t>
                      </a:r>
                      <a:r>
                        <a:rPr lang="pl-PL" sz="2400" b="1" dirty="0" smtClean="0"/>
                        <a:t> </a:t>
                      </a:r>
                      <a:endParaRPr lang="pl-PL" sz="2400" b="1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/>
                        <a:t>การคิดแบบ </a:t>
                      </a:r>
                      <a:r>
                        <a:rPr lang="pl-PL" sz="2000" dirty="0" smtClean="0"/>
                        <a:t>Design </a:t>
                      </a:r>
                      <a:r>
                        <a:rPr lang="pl-PL" sz="2000" dirty="0" err="1" smtClean="0"/>
                        <a:t>Thinking</a:t>
                      </a:r>
                      <a:r>
                        <a:rPr lang="pl-PL" sz="2000" dirty="0" smtClean="0"/>
                        <a:t> </a:t>
                      </a:r>
                      <a:endParaRPr lang="pl-PL" sz="20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400" dirty="0" smtClean="0"/>
                        <a:t>หลีกเลี่ยงความผิดพลาด</a:t>
                      </a:r>
                      <a:endParaRPr lang="en-US" sz="2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400" dirty="0" smtClean="0"/>
                        <a:t>ทำตามคำสั่ง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400" dirty="0" smtClean="0"/>
                        <a:t>สื่อสารทางเดียว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400" dirty="0" smtClean="0"/>
                        <a:t>มีเหตุผล</a:t>
                      </a:r>
                      <a:r>
                        <a:rPr lang="en-US" sz="2400" dirty="0" smtClean="0"/>
                        <a:t>: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th-TH" sz="2400" baseline="0" dirty="0" smtClean="0"/>
                        <a:t>ใช้ตัวแบบเชิงตัวเลข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400" baseline="0" dirty="0" smtClean="0"/>
                        <a:t>การวิเคราะห์มุ่งไปที่การพิสูจน์หาคำตอบที่ดีที่สุดเพียงคำตอบเดียว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400" baseline="0" dirty="0" smtClean="0"/>
                        <a:t>การวางแผน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400" baseline="0" dirty="0" smtClean="0"/>
                        <a:t>ข้อเท็จจริงและตัวเลข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400" baseline="0" dirty="0" err="1" smtClean="0"/>
                        <a:t>การทำ</a:t>
                      </a:r>
                      <a:r>
                        <a:rPr lang="th-TH" sz="2400" baseline="0" dirty="0" smtClean="0"/>
                        <a:t>เป็นมาตรฐาน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dirty="0" smtClean="0"/>
                        <a:t>เรียนรู้จากความผิดพลาด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dirty="0" smtClean="0"/>
                        <a:t>ยอมรับความเสี่ยง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dirty="0" smtClean="0"/>
                        <a:t>มี</a:t>
                      </a:r>
                      <a:r>
                        <a:rPr lang="th-TH" sz="2400" dirty="0" err="1" smtClean="0"/>
                        <a:t>ปฎิสัม</a:t>
                      </a:r>
                      <a:r>
                        <a:rPr lang="th-TH" sz="2400" dirty="0" smtClean="0"/>
                        <a:t>พันธ์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dirty="0" smtClean="0"/>
                        <a:t>มีการพิจารณาทางอารมณ์</a:t>
                      </a:r>
                      <a:r>
                        <a:rPr lang="en-US" sz="2400" baseline="0" dirty="0" smtClean="0"/>
                        <a:t>: </a:t>
                      </a:r>
                      <a:r>
                        <a:rPr lang="th-TH" sz="2400" baseline="0" dirty="0" smtClean="0"/>
                        <a:t>ใช้</a:t>
                      </a:r>
                      <a:r>
                        <a:rPr lang="th-TH" sz="2400" dirty="0" smtClean="0"/>
                        <a:t>ตัวแบบเชิงประสบการณ์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dirty="0" smtClean="0"/>
                        <a:t>ทำการทดลองโดยมีเป้าหมายไปที่</a:t>
                      </a:r>
                      <a:r>
                        <a:rPr lang="th-TH" sz="2400" dirty="0" err="1" smtClean="0"/>
                        <a:t>การทำ</a:t>
                      </a:r>
                      <a:r>
                        <a:rPr lang="th-TH" sz="2400" dirty="0" smtClean="0"/>
                        <a:t>ซ้ำเพื่อให้ได้คำตอบที่ดีกว่า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dirty="0" smtClean="0"/>
                        <a:t>ลงมือทำ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dirty="0" smtClean="0"/>
                        <a:t>การเล่าเรื่อง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400" dirty="0" err="1" smtClean="0"/>
                        <a:t>การทำ</a:t>
                      </a:r>
                      <a:r>
                        <a:rPr lang="th-TH" sz="2400" dirty="0" smtClean="0"/>
                        <a:t>ให้เป็นมนุษย์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5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บทนำ วิธีการคิดแบบ</a:t>
            </a:r>
            <a:r>
              <a:rPr lang="en-US" dirty="0"/>
              <a:t> Design Thinking</a:t>
            </a:r>
            <a:endParaRPr lang="pl-PL" dirty="0">
              <a:latin typeface="+mn-lt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590137"/>
              </p:ext>
            </p:extLst>
          </p:nvPr>
        </p:nvGraphicFramePr>
        <p:xfrm>
          <a:off x="1173707" y="1732926"/>
          <a:ext cx="10025963" cy="430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954716136"/>
              </p:ext>
            </p:extLst>
          </p:nvPr>
        </p:nvGraphicFramePr>
        <p:xfrm>
          <a:off x="1734546" y="4676774"/>
          <a:ext cx="4120344" cy="1204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42052597"/>
              </p:ext>
            </p:extLst>
          </p:nvPr>
        </p:nvGraphicFramePr>
        <p:xfrm>
          <a:off x="6796586" y="4676774"/>
          <a:ext cx="4503760" cy="1204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Elipsa 15"/>
          <p:cNvSpPr/>
          <p:nvPr/>
        </p:nvSpPr>
        <p:spPr>
          <a:xfrm>
            <a:off x="2994289" y="2666200"/>
            <a:ext cx="1476000" cy="147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ศิลปะ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804881" y="1671369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</a:rPr>
              <a:t>การออกแบบ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609507" y="1732926"/>
            <a:ext cx="2497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DESIGN</a:t>
            </a:r>
            <a:r>
              <a:rPr lang="pl-PL" sz="2400" b="1" dirty="0" smtClean="0"/>
              <a:t> </a:t>
            </a:r>
            <a:r>
              <a:rPr lang="pl-PL" sz="2400" b="1" dirty="0" err="1" smtClean="0">
                <a:solidFill>
                  <a:schemeClr val="accent6">
                    <a:lumMod val="75000"/>
                  </a:schemeClr>
                </a:solidFill>
              </a:rPr>
              <a:t>THINKING</a:t>
            </a:r>
            <a:endParaRPr lang="pl-PL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4694829" y="1848341"/>
            <a:ext cx="2914677" cy="23083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2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3031</TotalTime>
  <Words>2655</Words>
  <Application>Microsoft Office PowerPoint</Application>
  <PresentationFormat>Widescreen</PresentationFormat>
  <Paragraphs>208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Cordia New</vt:lpstr>
      <vt:lpstr>Times New Roman</vt:lpstr>
      <vt:lpstr>Office Theme</vt:lpstr>
      <vt:lpstr>PowerPoint Presentation</vt:lpstr>
      <vt:lpstr>บทนำ วิธีการคิดแบบ Design Thinking</vt:lpstr>
      <vt:lpstr>บทนำ วิธีการคิดแบบ Design Thinking</vt:lpstr>
      <vt:lpstr>บทนำ วิธีการคิดแบบ Design Thinking</vt:lpstr>
      <vt:lpstr>บทนำ วิธีการคิดแบบ Design Thinking</vt:lpstr>
      <vt:lpstr>บทนำ วิธีการคิดแบบ Design Thinking</vt:lpstr>
      <vt:lpstr>บทนำ วิธีการคิดแบบ Design Thinking</vt:lpstr>
      <vt:lpstr>บทนำ วิธีการคิดแบบ Design Thinking</vt:lpstr>
      <vt:lpstr>บทนำ วิธีการคิดแบบ Design Thinking</vt:lpstr>
      <vt:lpstr>บทนำ วิธีการคิดแบบ Design Thinking</vt:lpstr>
      <vt:lpstr>ประโยชน์หลักของ Design Thinking คือ ความเป็นสากล (universality)</vt:lpstr>
      <vt:lpstr>Design Thinking เป็นกระบวนการที่แบ่งได้เป็น 5 ขั้นตอน</vt:lpstr>
      <vt:lpstr>การเอาใจใส่ลงในความรู้สึกของผู้ใช้ (Empathy)</vt:lpstr>
      <vt:lpstr>การเอาใจใส่ลงในความรู้สึกของผู้ใช้ (Empathy)</vt:lpstr>
      <vt:lpstr>การเอาใจใส่ลงในความรู้สึกของผู้ใช้ (Empathy)</vt:lpstr>
      <vt:lpstr>การเอาใจใส่ลงในความรู้สึกของผู้ใช้ (Empathy)</vt:lpstr>
      <vt:lpstr>การระบุปัญหา (Defining the problem)</vt:lpstr>
      <vt:lpstr>การสร้างสรรค์ไอเดีย (Generating ideas)</vt:lpstr>
      <vt:lpstr>การสร้างต้นแบบ (Prototyping)</vt:lpstr>
      <vt:lpstr>การทดสอบ (Testing)</vt:lpstr>
      <vt:lpstr>บทสรุปของขั้นตอนใน Design Thinking </vt:lpstr>
      <vt:lpstr>บทสรุปของขั้นตอนใน Design Thinking </vt:lpstr>
      <vt:lpstr>ตัวอย่างการประยุกต์ใช้ Design Thinking method ในบริษัทกรณีศึกษา</vt:lpstr>
      <vt:lpstr>ตัวอย่างการประยุกต์ใช้ Design Thinking method ในบริษัทกรณีศึกษา</vt:lpstr>
      <vt:lpstr>ตัวอย่างการประยุกต์ใช้ Design Thinking method ในบริษัทกรณีศึกษา</vt:lpstr>
      <vt:lpstr>ตัวอย่างการประยุกต์ใช้ Design Thinking method ในบริษัทกรณีศึกษา</vt:lpstr>
      <vt:lpstr>ตัวอย่างการประยุกต์ใช้ Design Thinking method ในบริษัทกรณีศึกษา</vt:lpstr>
      <vt:lpstr>ตัวอย่าง - Bank Millennium </vt:lpstr>
      <vt:lpstr>ตัวอย่าง - Bank of America</vt:lpstr>
      <vt:lpstr>ตัวอย่าง - IKEA</vt:lpstr>
      <vt:lpstr>ตัวอย่าง - Nestle</vt:lpstr>
      <vt:lpstr>ตัวอย่าง</vt:lpstr>
      <vt:lpstr>ตัวอย่าง</vt:lpstr>
      <vt:lpstr>ตัวอย่าง</vt:lpstr>
      <vt:lpstr>ตัวอย่างเพิ่มเติมของการใช้ Design Thinking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Montalee Nagswasdi</cp:lastModifiedBy>
  <cp:revision>186</cp:revision>
  <dcterms:created xsi:type="dcterms:W3CDTF">2018-02-11T14:22:08Z</dcterms:created>
  <dcterms:modified xsi:type="dcterms:W3CDTF">2020-06-01T08:17:42Z</dcterms:modified>
</cp:coreProperties>
</file>