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47" r:id="rId3"/>
    <p:sldId id="339" r:id="rId4"/>
    <p:sldId id="350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381" r:id="rId14"/>
    <p:sldId id="382" r:id="rId15"/>
    <p:sldId id="383" r:id="rId16"/>
    <p:sldId id="386" r:id="rId17"/>
    <p:sldId id="398" r:id="rId18"/>
    <p:sldId id="399" r:id="rId19"/>
    <p:sldId id="401" r:id="rId20"/>
    <p:sldId id="400" r:id="rId21"/>
    <p:sldId id="402" r:id="rId22"/>
    <p:sldId id="403" r:id="rId23"/>
    <p:sldId id="392" r:id="rId24"/>
    <p:sldId id="404" r:id="rId25"/>
    <p:sldId id="3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b="1" i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defTabSz="990600">
              <a:spcBef>
                <a:spcPct val="30000"/>
              </a:spcBef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3034F23A-DBF5-4CB4-85AE-BD703DBC3194}" type="slidenum">
              <a:rPr lang="en-US" altLang="en-US" b="0" i="0" smtClean="0"/>
              <a:pPr>
                <a:spcBef>
                  <a:spcPct val="0"/>
                </a:spcBef>
              </a:pPr>
              <a:t>4</a:t>
            </a:fld>
            <a:endParaRPr lang="en-US" altLang="en-US" b="0" i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smtClean="0"/>
              <a:t>3. </a:t>
            </a:r>
            <a:r>
              <a:rPr lang="th-TH" altLang="en-US" smtClean="0"/>
              <a:t>-  มองหาความขัดแย้งและแก้ปัญหาด้วยหลักการทางกายภาพซึ่งเป็นที่รู้จักกันอยู่แล้ว -  มองหาความขัดแย้งและแก้ปัญหาด้วยหลักการทางกายภาพซึ่งเป็นที่รู้จักกันอยู่แล้ว </a:t>
            </a:r>
            <a:endParaRPr altLang="en-US" smtClean="0"/>
          </a:p>
          <a:p>
            <a:endParaRPr altLang="en-US" smtClean="0"/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338138" y="5254625"/>
          <a:ext cx="6977062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4" imgW="5627434" imgH="3204988" progId="Word.Document.8">
                  <p:embed/>
                </p:oleObj>
              </mc:Choice>
              <mc:Fallback>
                <p:oleObj name="Document" r:id="rId4" imgW="5627434" imgH="3204988" progId="Word.Document.8">
                  <p:embed/>
                  <p:pic>
                    <p:nvPicPr>
                      <p:cNvPr id="153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5254625"/>
                        <a:ext cx="6977062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18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D007-EA71-43AD-86AB-DBCCEA0BA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ynoveltygifts.com/wp-content/uploads/marketimages/yhst-16507483819514_2180_264152232.jp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5301" y="2176216"/>
            <a:ext cx="11449456" cy="21562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4600" b="1" dirty="0" smtClean="0"/>
              <a:t>การคิดสร้างสรรค์และการแก้ปัญหาเชิงสร้างสรรค์เพื่อสร้างสรรค์ผลิตภัณฑ์นวัตกรรม</a:t>
            </a:r>
            <a:endParaRPr lang="th-TH" altLang="en-US" sz="4600" dirty="0" smtClean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530" y="404813"/>
            <a:ext cx="10604863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/>
              <a:t>4. </a:t>
            </a:r>
            <a:r>
              <a:rPr lang="th-TH" altLang="en-US" sz="5400" b="1" dirty="0" smtClean="0"/>
              <a:t>การประดิษฐ์ภายนอกกระบวนทัศน์</a:t>
            </a:r>
            <a:endParaRPr lang="en-US" altLang="en-US" sz="5400" b="1" dirty="0"/>
          </a:p>
        </p:txBody>
      </p:sp>
      <p:pic>
        <p:nvPicPr>
          <p:cNvPr id="5" name="Picture 5" descr="is?hQhKo2E3GnEBo0QSSAa7dP0aA_SRjKsqu0Ds-l8kE6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916113"/>
            <a:ext cx="29130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s?x77mNXTrg5aiw6774XujIfyoQPuWu7liCDn-7mnKo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916113"/>
            <a:ext cx="44275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s?GBKN2deFMAYkL5TQyJmlX6Z7VFrNrsnYt4WAOxdm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221163"/>
            <a:ext cx="25923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519738" y="4868863"/>
            <a:ext cx="4964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ตย</a:t>
            </a:r>
            <a:r>
              <a:rPr lang="th-TH" alt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 </a:t>
            </a:r>
            <a:r>
              <a:rPr lang="th-TH" alt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โลหะที่จำรูปร่างเดิมได้ (</a:t>
            </a:r>
            <a:r>
              <a:rPr lang="en-US" alt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shape-memory metal</a:t>
            </a:r>
            <a:r>
              <a:rPr lang="th-TH" alt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endParaRPr lang="en-US" altLang="en-US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0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45125"/>
            <a:ext cx="4608512" cy="1143000"/>
          </a:xfrm>
        </p:spPr>
        <p:txBody>
          <a:bodyPr/>
          <a:lstStyle/>
          <a:p>
            <a:r>
              <a:rPr lang="en-US" altLang="en-US" sz="3200" b="1" dirty="0">
                <a:latin typeface="Comic Sans MS" panose="030F0702030302020204" pitchFamily="66" charset="0"/>
              </a:rPr>
              <a:t>Ex – </a:t>
            </a:r>
            <a:r>
              <a:rPr lang="th-TH" altLang="en-US" sz="3200" b="1" dirty="0" smtClean="0">
                <a:latin typeface="Comic Sans MS" panose="030F0702030302020204" pitchFamily="66" charset="0"/>
              </a:rPr>
              <a:t>ผลึกเหลว</a:t>
            </a:r>
            <a:endParaRPr lang="en-US" alt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6" descr="is?gRnpEY4RAATSUlGdvr54nquaSVyGkcnTP8-p6kQC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1" y="982664"/>
            <a:ext cx="31305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s?GeUOF5UQNrSZICT_jAgK0kdX_JVj3e8k4CKpZt61X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836614"/>
            <a:ext cx="439261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s?tfBSDPKl3pPKTu_qnIlqHT-iwZ02ukijS-0XtTt_Nh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4" y="3602038"/>
            <a:ext cx="21923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40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153150" y="233363"/>
            <a:ext cx="4248150" cy="1008062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>
                <a:solidFill>
                  <a:schemeClr val="hlink"/>
                </a:solidFill>
              </a:rPr>
              <a:t>5. </a:t>
            </a:r>
            <a:r>
              <a:rPr lang="th-TH" altLang="en-US" sz="6000" b="1" dirty="0" smtClean="0">
                <a:solidFill>
                  <a:schemeClr val="hlink"/>
                </a:solidFill>
              </a:rPr>
              <a:t>การค้นพบ</a:t>
            </a:r>
            <a:endParaRPr lang="en-US" altLang="en-US" sz="6000" b="1" dirty="0">
              <a:solidFill>
                <a:schemeClr val="hlin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2126" y="1739901"/>
            <a:ext cx="4054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Ex - Light Amplification by Stimulated Emission Radiation  (LASER)</a:t>
            </a:r>
            <a:endParaRPr lang="th-TH" altLang="en-US" sz="4400"/>
          </a:p>
        </p:txBody>
      </p:sp>
      <p:pic>
        <p:nvPicPr>
          <p:cNvPr id="6" name="Picture 8" descr="http://www.rmutphysics.com/charud/oldnews/181/Laser-Introduction_files/Laser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321176"/>
            <a:ext cx="3429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www.rmutphysics.com/charud/oldnews/181/Laser-Introduction_files/lasersurg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1557339"/>
            <a:ext cx="461486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5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75557" y="255470"/>
            <a:ext cx="99006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altLang="en-US" sz="5000" dirty="0" smtClean="0"/>
              <a:t>ความเฉื่อยทางจิต</a:t>
            </a:r>
            <a:endParaRPr lang="en-US" altLang="en-US" dirty="0" smtClean="0"/>
          </a:p>
        </p:txBody>
      </p:sp>
      <p:pic>
        <p:nvPicPr>
          <p:cNvPr id="7" name="Picture 6" descr="http://thegamingliberty.com/wp-content/uploads/sh2-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820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://www.triz4engineers.co.uk/images/lost_ke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7" y="115887"/>
            <a:ext cx="9140825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302262" y="2517292"/>
            <a:ext cx="28897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/>
              <a:t> </a:t>
            </a:r>
            <a:r>
              <a:rPr lang="th-TH" altLang="en-US" sz="4000" dirty="0"/>
              <a:t>ติดอยู่ใน </a:t>
            </a:r>
            <a:r>
              <a:rPr lang="en-US" altLang="en-US" sz="4000" dirty="0"/>
              <a:t>“</a:t>
            </a:r>
            <a:r>
              <a:rPr lang="th-TH" altLang="en-US" sz="4000" dirty="0"/>
              <a:t>กับดัก</a:t>
            </a:r>
            <a:r>
              <a:rPr lang="en-US" altLang="en-US" sz="4000" dirty="0"/>
              <a:t>”</a:t>
            </a:r>
            <a:r>
              <a:rPr lang="th-TH" altLang="en-US" sz="4000" dirty="0"/>
              <a:t> ของประสบการณ์ ความเชี่ยวชาญของตัวเอง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576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0"/>
            <a:ext cx="11799277" cy="67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94892" y="252046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altLang="en-US" sz="6000" dirty="0" smtClean="0"/>
              <a:t>เทคนิคการคิดสร้างสรรค์</a:t>
            </a:r>
            <a:endParaRPr lang="th-TH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2277" y="1887415"/>
            <a:ext cx="9478108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dirty="0" err="1" smtClean="0"/>
              <a:t>แนวทางเชิงสัญชาตญาณ</a:t>
            </a:r>
            <a:r>
              <a:rPr lang="en-US" altLang="en-US" sz="4400" dirty="0" smtClean="0"/>
              <a:t> (Intuitive Approach) </a:t>
            </a:r>
          </a:p>
          <a:p>
            <a:pPr lvl="1"/>
            <a:r>
              <a:rPr lang="en-US" altLang="en-US" sz="4000" dirty="0" err="1" smtClean="0"/>
              <a:t>เน้นส่งเสริมความคิดสร้างสรรค์จากภายในตัวบุคคลหรือกลุ่มบุคคล</a:t>
            </a:r>
            <a:endParaRPr lang="en-US" altLang="en-US" sz="4400" dirty="0" smtClean="0"/>
          </a:p>
          <a:p>
            <a:pPr marL="0" indent="0">
              <a:buNone/>
            </a:pPr>
            <a:endParaRPr lang="en-US" altLang="en-US" sz="4400" dirty="0" smtClean="0"/>
          </a:p>
          <a:p>
            <a:r>
              <a:rPr lang="en-US" altLang="en-US" sz="4400" dirty="0" err="1" smtClean="0"/>
              <a:t>แนวทางเชิงตรรกะ</a:t>
            </a:r>
            <a:r>
              <a:rPr lang="en-US" altLang="en-US" sz="4400" dirty="0" smtClean="0"/>
              <a:t> (Logical Approach)</a:t>
            </a:r>
          </a:p>
          <a:p>
            <a:pPr lvl="1"/>
            <a:r>
              <a:rPr lang="en-US" altLang="en-US" sz="4000" dirty="0" err="1" smtClean="0"/>
              <a:t>เทคนิคการค้นหาคำตอบที่มีขั้นตอนและเป็นระบบ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85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96816" y="439610"/>
            <a:ext cx="10920047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err="1" smtClean="0"/>
              <a:t>เทคนิคของ</a:t>
            </a:r>
            <a:r>
              <a:rPr lang="en-US" altLang="en-US" sz="6000" b="1" dirty="0" smtClean="0"/>
              <a:t> Richard </a:t>
            </a:r>
            <a:r>
              <a:rPr lang="en-US" altLang="en-US" sz="6000" b="1" dirty="0" err="1" smtClean="0"/>
              <a:t>Fobes</a:t>
            </a:r>
            <a:r>
              <a:rPr lang="en-US" altLang="en-US" sz="6000" b="1" dirty="0" smtClean="0"/>
              <a:t> (1999)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438400"/>
            <a:ext cx="10996246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smtClean="0"/>
              <a:t>1. </a:t>
            </a:r>
            <a:r>
              <a:rPr lang="th-TH" altLang="en-US" sz="4400" b="1" smtClean="0"/>
              <a:t>เทคนิคสำหรับยอมรับไอเดียใหม่</a:t>
            </a:r>
          </a:p>
          <a:p>
            <a:r>
              <a:rPr lang="en-US" altLang="en-US" sz="4400" b="1" smtClean="0"/>
              <a:t>2. </a:t>
            </a:r>
            <a:r>
              <a:rPr lang="th-TH" altLang="en-US" sz="4400" b="1" smtClean="0"/>
              <a:t>เทคนิคสำหรับคิดหาไอเดียเพิ่มเติม</a:t>
            </a:r>
          </a:p>
          <a:p>
            <a:r>
              <a:rPr lang="en-US" altLang="en-US" sz="4400" b="1" smtClean="0"/>
              <a:t>3. </a:t>
            </a:r>
            <a:r>
              <a:rPr lang="th-TH" altLang="en-US" sz="4400" b="1" smtClean="0"/>
              <a:t>เทคนิคสำหรับคิดหาและจัดระบบไอเดียจำนวนมาก</a:t>
            </a:r>
            <a:endParaRPr lang="th-TH" altLang="en-US" smtClean="0"/>
          </a:p>
        </p:txBody>
      </p:sp>
    </p:spTree>
    <p:extLst>
      <p:ext uri="{BB962C8B-B14F-4D97-AF65-F5344CB8AC3E}">
        <p14:creationId xmlns:p14="http://schemas.microsoft.com/office/powerpoint/2010/main" val="276156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609600"/>
            <a:ext cx="10832123" cy="1143000"/>
          </a:xfrm>
        </p:spPr>
        <p:txBody>
          <a:bodyPr>
            <a:normAutofit/>
          </a:bodyPr>
          <a:lstStyle/>
          <a:p>
            <a:r>
              <a:rPr lang="en-US" altLang="en-US" sz="5400" b="1" dirty="0" smtClean="0"/>
              <a:t>1. </a:t>
            </a:r>
            <a:r>
              <a:rPr lang="th-TH" altLang="en-US" sz="5400" b="1" dirty="0" smtClean="0"/>
              <a:t>เทคนิคสำหรับยอมรับไอเดียใหม่</a:t>
            </a:r>
            <a:endParaRPr lang="th-TH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799" y="2133600"/>
            <a:ext cx="1083212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4400" b="1" smtClean="0"/>
              <a:t>การมองหาข้อดีในไอเดียหยาบ</a:t>
            </a:r>
          </a:p>
          <a:p>
            <a:r>
              <a:rPr lang="th-TH" altLang="en-US" sz="4400" b="1" smtClean="0"/>
              <a:t>การคิดจากมุมมองใหม่ๆ</a:t>
            </a:r>
          </a:p>
          <a:p>
            <a:r>
              <a:rPr lang="th-TH" altLang="en-US" sz="4400" b="1" smtClean="0"/>
              <a:t>การเห็นคุณค่าของอารมณ์ขัน</a:t>
            </a:r>
          </a:p>
          <a:p>
            <a:r>
              <a:rPr lang="th-TH" altLang="en-US" sz="4400" b="1" smtClean="0"/>
              <a:t>การเก็บไอเดียเป็นความลับในช่วงแรก</a:t>
            </a:r>
          </a:p>
        </p:txBody>
      </p:sp>
    </p:spTree>
    <p:extLst>
      <p:ext uri="{BB962C8B-B14F-4D97-AF65-F5344CB8AC3E}">
        <p14:creationId xmlns:p14="http://schemas.microsoft.com/office/powerpoint/2010/main" val="3654388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1150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b="1" dirty="0" smtClean="0"/>
              <a:t>2. </a:t>
            </a:r>
            <a:r>
              <a:rPr lang="th-TH" altLang="en-US" sz="6000" b="1" dirty="0" smtClean="0"/>
              <a:t>เทคนิคสำหรับคิดหาไอเดียเพิ่มเติม</a:t>
            </a:r>
            <a:endParaRPr lang="th-TH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773238"/>
            <a:ext cx="10902462" cy="4398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4400" b="1" smtClean="0"/>
              <a:t>การย้อนพิจารณาเป้าหมาย</a:t>
            </a:r>
          </a:p>
          <a:p>
            <a:r>
              <a:rPr lang="th-TH" altLang="en-US" sz="4400" b="1" smtClean="0"/>
              <a:t>การเปลี่ยนเป้าหมายเชิงลบให้เป็นเชิงบวก</a:t>
            </a:r>
          </a:p>
          <a:p>
            <a:r>
              <a:rPr lang="th-TH" altLang="en-US" sz="4400" b="1" smtClean="0"/>
              <a:t>การพิจารณาแนวทางอ้อม</a:t>
            </a:r>
            <a:endParaRPr lang="th-TH" altLang="en-US" sz="4400" b="1" smtClean="0">
              <a:cs typeface="Angsana New" panose="02020603050405020304" pitchFamily="18" charset="-34"/>
            </a:endParaRPr>
          </a:p>
          <a:p>
            <a:endParaRPr lang="th-TH" altLang="en-US" sz="4400" b="1" smtClean="0">
              <a:cs typeface="Angsana New" panose="02020603050405020304" pitchFamily="18" charset="-34"/>
            </a:endParaRPr>
          </a:p>
          <a:p>
            <a:r>
              <a:rPr lang="th-TH" altLang="en-US" sz="4400" b="1" smtClean="0">
                <a:solidFill>
                  <a:srgbClr val="FF3300"/>
                </a:solidFill>
              </a:rPr>
              <a:t>การซอยเป้าหมาย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218206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1731523"/>
            <a:ext cx="11314109" cy="4265689"/>
          </a:xfrm>
        </p:spPr>
        <p:txBody>
          <a:bodyPr>
            <a:normAutofit fontScale="55000" lnSpcReduction="20000"/>
          </a:bodyPr>
          <a:lstStyle/>
          <a:p>
            <a:r>
              <a:rPr lang="th-TH" sz="5400" dirty="0"/>
              <a:t>หลักการคิดสร้างสรรค์ และการแก้ปัญหาเชิงสร้างสรรค์</a:t>
            </a:r>
            <a:endParaRPr lang="en-US" sz="5400" dirty="0"/>
          </a:p>
          <a:p>
            <a:r>
              <a:rPr lang="th-TH" sz="5400" dirty="0"/>
              <a:t>หลักการและขั้นตอนของการแก้ปัญหาเชิงสร้างสรรค์ </a:t>
            </a:r>
          </a:p>
          <a:p>
            <a:r>
              <a:rPr lang="th-TH" sz="5400" dirty="0"/>
              <a:t>ประโยชน์ของการคิดสร้างสรรค์</a:t>
            </a:r>
            <a:endParaRPr lang="en-US" sz="5400" dirty="0"/>
          </a:p>
          <a:p>
            <a:r>
              <a:rPr lang="th-TH" sz="5400" dirty="0"/>
              <a:t>สิ่งกีดขวางความคิดสร้างสรรค์ การเอาชนะสิ่งกีดขวางความคิดสร้างสรรค์</a:t>
            </a:r>
            <a:endParaRPr lang="en-US" sz="5400" dirty="0"/>
          </a:p>
          <a:p>
            <a:r>
              <a:rPr lang="th-TH" sz="5400" dirty="0"/>
              <a:t>เทคนิคการคิดสร้างสรรค์ </a:t>
            </a:r>
            <a:r>
              <a:rPr lang="en-US" sz="5400" dirty="0"/>
              <a:t>(</a:t>
            </a:r>
            <a:r>
              <a:rPr lang="th-TH" sz="5400" dirty="0"/>
              <a:t>มายแมป การระดมสมองและเทคนิคที่เกี่ยวข้อง  การระดมสมองแบบย้อนกลับ </a:t>
            </a:r>
            <a:r>
              <a:rPr lang="en-US" sz="5400" dirty="0"/>
              <a:t>(reverse brainstorming) </a:t>
            </a:r>
            <a:r>
              <a:rPr lang="th-TH" sz="5400" dirty="0"/>
              <a:t>เทคนิคของ </a:t>
            </a:r>
            <a:r>
              <a:rPr lang="en-US" sz="5400" dirty="0"/>
              <a:t>Edward de Bono</a:t>
            </a:r>
            <a:endParaRPr lang="pl-PL" sz="54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585423" y="502596"/>
            <a:ext cx="4644177" cy="917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5400" dirty="0" smtClean="0"/>
              <a:t>เค้าโครง</a:t>
            </a:r>
            <a:endParaRPr lang="en-US" sz="5400" dirty="0" smtClean="0"/>
          </a:p>
          <a:p>
            <a:pPr marL="0" indent="0" algn="ctr">
              <a:buNone/>
            </a:pP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6782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31" y="604664"/>
            <a:ext cx="11605845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smtClean="0"/>
              <a:t>3.  </a:t>
            </a:r>
            <a:r>
              <a:rPr lang="th-TH" altLang="en-US" sz="5400" b="1" dirty="0" smtClean="0"/>
              <a:t>เทคนิคสำหรับคิดหาและจัดระบบไอเดีย</a:t>
            </a:r>
            <a:endParaRPr lang="th-TH" altLang="en-US" sz="4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204864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en-US" sz="4400" b="1" dirty="0" smtClean="0"/>
              <a:t>การพิจารณาทางเลือกหลายๆทาง </a:t>
            </a:r>
          </a:p>
          <a:p>
            <a:r>
              <a:rPr lang="th-TH" altLang="en-US" sz="4400" b="1" dirty="0" smtClean="0"/>
              <a:t>การใช้แผนภาพช่วยในการหาทางเลือก</a:t>
            </a:r>
          </a:p>
          <a:p>
            <a:r>
              <a:rPr lang="th-TH" altLang="en-US" sz="4400" b="1" dirty="0" smtClean="0"/>
              <a:t>การเขียน</a:t>
            </a:r>
            <a:r>
              <a:rPr lang="th-TH" altLang="en-US" sz="4400" b="1" dirty="0" err="1" smtClean="0"/>
              <a:t>เมตริกซ์</a:t>
            </a:r>
            <a:endParaRPr lang="th-TH" altLang="en-US" sz="4400" b="1" dirty="0" smtClean="0"/>
          </a:p>
          <a:p>
            <a:r>
              <a:rPr lang="th-TH" altLang="en-US" sz="4400" b="1" dirty="0" smtClean="0"/>
              <a:t>การรวมไอเดียเข้าด้วยกัน</a:t>
            </a:r>
            <a:endParaRPr lang="th-TH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7691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0"/>
            <a:ext cx="10603523" cy="1143000"/>
          </a:xfrm>
        </p:spPr>
        <p:txBody>
          <a:bodyPr>
            <a:normAutofit fontScale="90000"/>
          </a:bodyPr>
          <a:lstStyle/>
          <a:p>
            <a:r>
              <a:rPr lang="th-TH" altLang="en-US" sz="6600" b="1" dirty="0" smtClean="0"/>
              <a:t>เทคนิคการระดมสมอง</a:t>
            </a:r>
            <a:endParaRPr lang="th-TH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4213" y="1700213"/>
            <a:ext cx="10902397" cy="45370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smtClean="0"/>
              <a:t>เป็นการรวบรวมความคิดสร้างสรรค์ให้ได้จำนวนมากภายในเวลาจำกัด</a:t>
            </a:r>
          </a:p>
          <a:p>
            <a:r>
              <a:rPr lang="en-US" altLang="en-US" sz="4400" b="1" smtClean="0"/>
              <a:t>การใช้เทคนิคนี้ในการสร้างสรรค์แนวคิดผลิตภัณฑ์  ให้เน้นการตอบสนอง Functional needs มากกว่าจะอยู่กับ product specifications</a:t>
            </a:r>
          </a:p>
          <a:p>
            <a:r>
              <a:rPr lang="en-US" altLang="en-US" sz="4400" b="1" smtClean="0"/>
              <a:t>เทคนิค “ลูกบอลสมอง”  (Brain ball)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0495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169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th-TH" altLang="en-US" sz="6000" dirty="0" smtClean="0"/>
              <a:t>เทคนิค </a:t>
            </a:r>
            <a:r>
              <a:rPr lang="en-US" altLang="en-US" sz="6000" b="1" dirty="0" smtClean="0"/>
              <a:t>6-3-5</a:t>
            </a:r>
            <a:endParaRPr lang="th-TH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6408" y="1424358"/>
            <a:ext cx="10090546" cy="1328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400" b="1" dirty="0" smtClean="0"/>
              <a:t>C-sketch, brain writing</a:t>
            </a:r>
          </a:p>
          <a:p>
            <a:r>
              <a:rPr lang="en-US" altLang="en-US" sz="3400" b="1" dirty="0" smtClean="0"/>
              <a:t>6 </a:t>
            </a:r>
            <a:r>
              <a:rPr lang="th-TH" altLang="en-US" sz="3400" b="1" dirty="0" smtClean="0"/>
              <a:t>คนต่อกลุ่ม</a:t>
            </a:r>
            <a:r>
              <a:rPr lang="en-US" altLang="en-US" sz="3400" b="1" dirty="0" smtClean="0"/>
              <a:t>, </a:t>
            </a:r>
            <a:r>
              <a:rPr lang="th-TH" altLang="en-US" sz="3400" b="1" dirty="0" smtClean="0"/>
              <a:t>วาดคนละ </a:t>
            </a:r>
            <a:r>
              <a:rPr lang="en-US" altLang="en-US" sz="3400" b="1" dirty="0" smtClean="0"/>
              <a:t>3 </a:t>
            </a:r>
            <a:r>
              <a:rPr lang="th-TH" altLang="en-US" sz="3400" b="1" dirty="0" smtClean="0"/>
              <a:t>ไอเดีย</a:t>
            </a:r>
            <a:r>
              <a:rPr lang="en-US" altLang="en-US" sz="3400" b="1" dirty="0" smtClean="0"/>
              <a:t>, </a:t>
            </a:r>
            <a:r>
              <a:rPr lang="th-TH" altLang="en-US" sz="3400" b="1" dirty="0" smtClean="0"/>
              <a:t>เวียนให้เพื่อน </a:t>
            </a:r>
            <a:r>
              <a:rPr lang="en-US" altLang="en-US" sz="3400" b="1" dirty="0" smtClean="0"/>
              <a:t>5 </a:t>
            </a:r>
            <a:r>
              <a:rPr lang="th-TH" altLang="en-US" sz="3400" b="1" dirty="0" smtClean="0"/>
              <a:t>รอบ</a:t>
            </a:r>
            <a:endParaRPr lang="en-US" altLang="en-US" dirty="0"/>
          </a:p>
        </p:txBody>
      </p:sp>
      <p:pic>
        <p:nvPicPr>
          <p:cNvPr id="4" name="Picture 3" descr="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18" y="2616957"/>
            <a:ext cx="4067944" cy="378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63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9" y="2616957"/>
            <a:ext cx="4437112" cy="36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3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10031046" cy="1143000"/>
          </a:xfrm>
        </p:spPr>
        <p:txBody>
          <a:bodyPr>
            <a:normAutofit fontScale="90000"/>
          </a:bodyPr>
          <a:lstStyle/>
          <a:p>
            <a:r>
              <a:rPr lang="th-TH" altLang="en-US" sz="6000" b="1" dirty="0" smtClean="0"/>
              <a:t>แผนภาพ </a:t>
            </a:r>
            <a:r>
              <a:rPr lang="en-US" altLang="en-US" sz="6000" b="1" dirty="0" smtClean="0"/>
              <a:t>Mind </a:t>
            </a:r>
            <a:r>
              <a:rPr lang="en-US" altLang="en-US" sz="6000" b="1" dirty="0"/>
              <a:t>Map</a:t>
            </a:r>
            <a:endParaRPr lang="en-US" alt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669838"/>
              </p:ext>
            </p:extLst>
          </p:nvPr>
        </p:nvGraphicFramePr>
        <p:xfrm>
          <a:off x="457200" y="1390650"/>
          <a:ext cx="10621108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5868000" imgH="4077360" progId="">
                  <p:embed/>
                </p:oleObj>
              </mc:Choice>
              <mc:Fallback>
                <p:oleObj r:id="rId3" imgW="5868000" imgH="4077360" progId="">
                  <p:embed/>
                  <p:pic>
                    <p:nvPicPr>
                      <p:cNvPr id="157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90650"/>
                        <a:ext cx="10621108" cy="493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86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dward de Bono: Six Thinking Hats Provide Strong Stimulus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703386"/>
            <a:ext cx="12027876" cy="6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27" y="61535"/>
            <a:ext cx="9913041" cy="888031"/>
          </a:xfrm>
        </p:spPr>
        <p:txBody>
          <a:bodyPr>
            <a:normAutofit/>
          </a:bodyPr>
          <a:lstStyle/>
          <a:p>
            <a:r>
              <a:rPr lang="th-TH" dirty="0" smtClean="0"/>
              <a:t>หมวกคิด 6 ใบ ของ</a:t>
            </a:r>
            <a:r>
              <a:rPr lang="en-US" dirty="0" smtClean="0"/>
              <a:t>Edward de Bono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169" y="293080"/>
            <a:ext cx="7772400" cy="1143000"/>
          </a:xfrm>
        </p:spPr>
        <p:txBody>
          <a:bodyPr/>
          <a:lstStyle/>
          <a:p>
            <a:r>
              <a:rPr lang="th-TH" altLang="en-US" sz="5400" b="1" dirty="0"/>
              <a:t>องค์กรแห่งการสร้างสรรค์</a:t>
            </a:r>
            <a:endParaRPr lang="th-TH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21169" y="1740880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smtClean="0"/>
              <a:t>ความเข้าใจในเป้าหมายขององค์กร</a:t>
            </a:r>
          </a:p>
          <a:p>
            <a:r>
              <a:rPr lang="en-US" altLang="en-US" sz="4000" b="1" smtClean="0"/>
              <a:t>กิจกรรมที่ริเริ่มโดยพนักงาน</a:t>
            </a:r>
          </a:p>
          <a:p>
            <a:r>
              <a:rPr lang="en-US" altLang="en-US" sz="4000" b="1" smtClean="0"/>
              <a:t>กิจกรรมที่ไม่เป็นทางการ</a:t>
            </a:r>
          </a:p>
          <a:p>
            <a:r>
              <a:rPr lang="en-US" altLang="en-US" sz="4000" b="1" smtClean="0"/>
              <a:t>อุบัติเหตุที่กลายเป็น </a:t>
            </a:r>
            <a:r>
              <a:rPr lang="en-US" altLang="en-US" sz="4000" b="1" smtClean="0">
                <a:latin typeface="Times New Roman" panose="02020603050405020304" pitchFamily="18" charset="0"/>
              </a:rPr>
              <a:t>“</a:t>
            </a:r>
            <a:r>
              <a:rPr lang="en-US" altLang="en-US" sz="4000" b="1" smtClean="0"/>
              <a:t>โชคลาภ</a:t>
            </a:r>
            <a:r>
              <a:rPr lang="en-US" altLang="en-US" sz="4000" b="1" smtClean="0">
                <a:latin typeface="Times New Roman" panose="02020603050405020304" pitchFamily="18" charset="0"/>
              </a:rPr>
              <a:t>”</a:t>
            </a:r>
            <a:endParaRPr lang="en-US" altLang="en-US" sz="4000" b="1" smtClean="0"/>
          </a:p>
          <a:p>
            <a:r>
              <a:rPr lang="en-US" altLang="en-US" sz="4000" b="1" smtClean="0"/>
              <a:t>การสื่อสารภายในบริษัท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891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en-US" sz="6000" dirty="0" smtClean="0">
                <a:cs typeface="Cordia New" panose="020B0304020202020204" pitchFamily="34" charset="-34"/>
              </a:rPr>
              <a:t>4 </a:t>
            </a:r>
            <a:r>
              <a:rPr lang="en-US" altLang="en-US" sz="6000" dirty="0" smtClean="0">
                <a:cs typeface="Cordia New" panose="020B0304020202020204" pitchFamily="34" charset="-34"/>
              </a:rPr>
              <a:t>P </a:t>
            </a:r>
            <a:r>
              <a:rPr lang="th-TH" altLang="en-US" sz="6000" dirty="0" smtClean="0">
                <a:cs typeface="Cordia New" panose="020B0304020202020204" pitchFamily="34" charset="-34"/>
              </a:rPr>
              <a:t>ของการคิดสร้างสรรค์</a:t>
            </a:r>
            <a:endParaRPr lang="en-US" altLang="en-US" dirty="0" smtClean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61198"/>
              </p:ext>
            </p:extLst>
          </p:nvPr>
        </p:nvGraphicFramePr>
        <p:xfrm>
          <a:off x="1186774" y="1336704"/>
          <a:ext cx="10291864" cy="523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3" imgW="5049520" imgH="3784600" progId="">
                  <p:embed/>
                </p:oleObj>
              </mc:Choice>
              <mc:Fallback>
                <p:oleObj r:id="rId3" imgW="5049520" imgH="3784600" progId="">
                  <p:embed/>
                  <p:pic>
                    <p:nvPicPr>
                      <p:cNvPr id="81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74" y="1336704"/>
                        <a:ext cx="10291864" cy="5239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2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1536" y="1"/>
            <a:ext cx="7772400" cy="765175"/>
          </a:xfrm>
        </p:spPr>
        <p:txBody>
          <a:bodyPr>
            <a:normAutofit/>
          </a:bodyPr>
          <a:lstStyle/>
          <a:p>
            <a:pPr algn="ctr"/>
            <a:r>
              <a:rPr lang="th-TH" altLang="en-US" sz="4800" b="1" dirty="0" smtClean="0"/>
              <a:t>ระดับขั้นการประดิษฐ์</a:t>
            </a:r>
            <a:endParaRPr lang="en-US" altLang="en-US" sz="4000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66024"/>
            <a:ext cx="12192000" cy="6165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-1" y="1311274"/>
            <a:ext cx="12192001" cy="17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038675" y="692150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852083" y="692150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859774" y="692150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10387290" y="692150"/>
            <a:ext cx="0" cy="616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48135" y="649289"/>
            <a:ext cx="821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ระดับ</a:t>
            </a:r>
            <a:endParaRPr lang="en-US" altLang="en-US" b="1" dirty="0"/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1053463" y="688975"/>
            <a:ext cx="3926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ปริมาณการเปลี่ยนแปลง</a:t>
            </a:r>
            <a:endParaRPr lang="en-US" altLang="en-US" b="1" dirty="0"/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4777516" y="735810"/>
            <a:ext cx="2225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การลองผิดลองถูก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7638912" y="692150"/>
            <a:ext cx="1655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วิธีการ</a:t>
            </a:r>
            <a:endParaRPr lang="en-US" altLang="en-US" b="1" dirty="0"/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10406521" y="692150"/>
            <a:ext cx="1731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% </a:t>
            </a:r>
            <a:r>
              <a:rPr lang="th-TH" altLang="en-US" b="1" dirty="0" smtClean="0"/>
              <a:t>สิทธิบัตร</a:t>
            </a:r>
            <a:endParaRPr lang="en-US" altLang="en-US" b="1" dirty="0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221159" y="134143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1</a:t>
            </a:r>
            <a:endParaRPr lang="th-TH" altLang="en-US" b="1" dirty="0"/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1111887" y="1341439"/>
            <a:ext cx="370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เป็นวิธีแก้ปัญหาที่ชัดเจนอยู่แล้ว</a:t>
            </a:r>
            <a:endParaRPr lang="en-US" altLang="en-US" b="1" dirty="0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217797" y="1423196"/>
            <a:ext cx="1392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2-3 ครั้ง</a:t>
            </a:r>
            <a:endParaRPr lang="en-US" altLang="en-US" b="1" dirty="0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7102617" y="1341439"/>
            <a:ext cx="2879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 dirty="0"/>
              <a:t>ใช้ทฤษฎี ความรู้ทั่วไป หรือประสบการณ์เฉพาะสาขา</a:t>
            </a:r>
            <a:endParaRPr lang="en-US" altLang="en-US" sz="2800" b="1" dirty="0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10564001" y="1341439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~ 30%</a:t>
            </a:r>
            <a:endParaRPr lang="th-TH" altLang="en-US" b="1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221159" y="220186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2</a:t>
            </a:r>
            <a:endParaRPr lang="th-TH" altLang="en-US" b="1"/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1053463" y="2217738"/>
            <a:ext cx="3817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เกิดการเปลี่ยนแปลงเล็กน้อย</a:t>
            </a:r>
            <a:endParaRPr lang="en-US" altLang="en-US" b="1" dirty="0"/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>
            <a:off x="7031178" y="2290764"/>
            <a:ext cx="3240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/>
              <a:t>ใช้ความรู้ ประสบการณ์ภายในอุตสาหกรรม(เครื่องกล ไฟฟ้า)</a:t>
            </a:r>
            <a:endParaRPr lang="en-US" altLang="en-US" b="1"/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5146360" y="2205039"/>
            <a:ext cx="1513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หลักสิบครั้ง</a:t>
            </a:r>
            <a:endParaRPr lang="en-US" altLang="en-US" b="1" dirty="0"/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10637026" y="234950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55 %</a:t>
            </a:r>
            <a:endParaRPr lang="th-TH" altLang="en-US" b="1"/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221159" y="320992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3</a:t>
            </a:r>
            <a:endParaRPr lang="th-TH" altLang="en-US" b="1" dirty="0"/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1090019" y="3225800"/>
            <a:ext cx="3567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/>
              <a:t>เกิดการ</a:t>
            </a:r>
            <a:r>
              <a:rPr lang="th-TH" altLang="en-US" b="1" dirty="0" smtClean="0"/>
              <a:t>เปลี่ยนแปลงอย่างมาก</a:t>
            </a:r>
            <a:endParaRPr lang="en-US" altLang="en-US" b="1" dirty="0"/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4930461" y="3209925"/>
            <a:ext cx="186477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หลักร้อยครั้ง</a:t>
            </a:r>
            <a:endParaRPr lang="en-US" altLang="en-US" b="1" dirty="0"/>
          </a:p>
        </p:txBody>
      </p:sp>
      <p:sp>
        <p:nvSpPr>
          <p:cNvPr id="19483" name="Text Box 29"/>
          <p:cNvSpPr txBox="1">
            <a:spLocks noChangeArrowheads="1"/>
          </p:cNvSpPr>
          <p:nvPr/>
        </p:nvSpPr>
        <p:spPr bwMode="auto">
          <a:xfrm>
            <a:off x="7101029" y="3338514"/>
            <a:ext cx="2881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/>
              <a:t>ใช้ความรู้นอกอุตสาหกรรม</a:t>
            </a:r>
            <a:endParaRPr lang="en-US" altLang="en-US" sz="2800" b="1"/>
          </a:p>
        </p:txBody>
      </p:sp>
      <p:sp>
        <p:nvSpPr>
          <p:cNvPr id="19484" name="Text Box 30"/>
          <p:cNvSpPr txBox="1">
            <a:spLocks noChangeArrowheads="1"/>
          </p:cNvSpPr>
          <p:nvPr/>
        </p:nvSpPr>
        <p:spPr bwMode="auto">
          <a:xfrm>
            <a:off x="10637026" y="3281364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10 %</a:t>
            </a:r>
            <a:endParaRPr lang="th-TH" altLang="en-US" b="1"/>
          </a:p>
        </p:txBody>
      </p:sp>
      <p:sp>
        <p:nvSpPr>
          <p:cNvPr id="19485" name="Text Box 31"/>
          <p:cNvSpPr txBox="1">
            <a:spLocks noChangeArrowheads="1"/>
          </p:cNvSpPr>
          <p:nvPr/>
        </p:nvSpPr>
        <p:spPr bwMode="auto">
          <a:xfrm>
            <a:off x="221159" y="4221164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4</a:t>
            </a:r>
            <a:endParaRPr lang="th-TH" altLang="en-US" b="1"/>
          </a:p>
        </p:txBody>
      </p:sp>
      <p:sp>
        <p:nvSpPr>
          <p:cNvPr id="19486" name="Text Box 32"/>
          <p:cNvSpPr txBox="1">
            <a:spLocks noChangeArrowheads="1"/>
          </p:cNvSpPr>
          <p:nvPr/>
        </p:nvSpPr>
        <p:spPr bwMode="auto">
          <a:xfrm>
            <a:off x="1090018" y="4233863"/>
            <a:ext cx="37674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ผลการแก้ปัญหาสามารถประยุกต์ใช้ได้กว้างขวาง</a:t>
            </a:r>
            <a:endParaRPr lang="en-US" altLang="en-US" b="1" dirty="0"/>
          </a:p>
        </p:txBody>
      </p:sp>
      <p:sp>
        <p:nvSpPr>
          <p:cNvPr id="19487" name="Text Box 33"/>
          <p:cNvSpPr txBox="1">
            <a:spLocks noChangeArrowheads="1"/>
          </p:cNvSpPr>
          <p:nvPr/>
        </p:nvSpPr>
        <p:spPr bwMode="auto">
          <a:xfrm>
            <a:off x="5001899" y="4299541"/>
            <a:ext cx="1793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หลักพันครั้ง</a:t>
            </a:r>
            <a:endParaRPr lang="th-TH" altLang="en-US" b="1" dirty="0"/>
          </a:p>
        </p:txBody>
      </p:sp>
      <p:sp>
        <p:nvSpPr>
          <p:cNvPr id="19488" name="Text Box 34"/>
          <p:cNvSpPr txBox="1">
            <a:spLocks noChangeArrowheads="1"/>
          </p:cNvSpPr>
          <p:nvPr/>
        </p:nvSpPr>
        <p:spPr bwMode="auto">
          <a:xfrm>
            <a:off x="7029591" y="4233864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/>
              <a:t>ใช้ความรู้วิทยาศาสตร์พื้นฐาน</a:t>
            </a:r>
            <a:endParaRPr lang="en-US" altLang="en-US" sz="2800" b="1"/>
          </a:p>
        </p:txBody>
      </p:sp>
      <p:sp>
        <p:nvSpPr>
          <p:cNvPr id="19489" name="Text Box 35"/>
          <p:cNvSpPr txBox="1">
            <a:spLocks noChangeArrowheads="1"/>
          </p:cNvSpPr>
          <p:nvPr/>
        </p:nvSpPr>
        <p:spPr bwMode="auto">
          <a:xfrm>
            <a:off x="10564002" y="4289425"/>
            <a:ext cx="1258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3 - 4 %</a:t>
            </a:r>
            <a:endParaRPr lang="th-TH" altLang="en-US" b="1"/>
          </a:p>
        </p:txBody>
      </p:sp>
      <p:sp>
        <p:nvSpPr>
          <p:cNvPr id="19490" name="Text Box 36"/>
          <p:cNvSpPr txBox="1">
            <a:spLocks noChangeArrowheads="1"/>
          </p:cNvSpPr>
          <p:nvPr/>
        </p:nvSpPr>
        <p:spPr bwMode="auto">
          <a:xfrm>
            <a:off x="1044028" y="5734050"/>
            <a:ext cx="3756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การค้นพบสิ่งใหม่ที่ไม่มีการรู้จักมาก่อน</a:t>
            </a:r>
            <a:endParaRPr lang="en-US" altLang="en-US" b="1" dirty="0"/>
          </a:p>
        </p:txBody>
      </p:sp>
      <p:sp>
        <p:nvSpPr>
          <p:cNvPr id="19491" name="Text Box 37"/>
          <p:cNvSpPr txBox="1">
            <a:spLocks noChangeArrowheads="1"/>
          </p:cNvSpPr>
          <p:nvPr/>
        </p:nvSpPr>
        <p:spPr bwMode="auto">
          <a:xfrm>
            <a:off x="221159" y="5729289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5</a:t>
            </a:r>
            <a:endParaRPr lang="th-TH" altLang="en-US" b="1"/>
          </a:p>
        </p:txBody>
      </p:sp>
      <p:sp>
        <p:nvSpPr>
          <p:cNvPr id="19492" name="Text Box 38"/>
          <p:cNvSpPr txBox="1">
            <a:spLocks noChangeArrowheads="1"/>
          </p:cNvSpPr>
          <p:nvPr/>
        </p:nvSpPr>
        <p:spPr bwMode="auto">
          <a:xfrm>
            <a:off x="7174054" y="5084763"/>
            <a:ext cx="2881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/>
              <a:t>ไม่มีความรู้ทางวิทยาศาสตร์ปัจจุบันรองรับ ต้องใช้การทดลองหรือสังเกตเพื่อหาความรู้ใหม่ในส่วนที่ยังไม่รู้</a:t>
            </a:r>
            <a:endParaRPr lang="en-US" altLang="en-US" sz="2800" b="1"/>
          </a:p>
        </p:txBody>
      </p:sp>
      <p:sp>
        <p:nvSpPr>
          <p:cNvPr id="19493" name="Text Box 39"/>
          <p:cNvSpPr txBox="1">
            <a:spLocks noChangeArrowheads="1"/>
          </p:cNvSpPr>
          <p:nvPr/>
        </p:nvSpPr>
        <p:spPr bwMode="auto">
          <a:xfrm>
            <a:off x="4857435" y="5805489"/>
            <a:ext cx="206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b="1" dirty="0" smtClean="0"/>
              <a:t>หลักหมื่นหรือมากกว่า</a:t>
            </a:r>
            <a:endParaRPr lang="en-US" altLang="en-US" b="1" dirty="0"/>
          </a:p>
        </p:txBody>
      </p:sp>
      <p:sp>
        <p:nvSpPr>
          <p:cNvPr id="19494" name="Text Box 40"/>
          <p:cNvSpPr txBox="1">
            <a:spLocks noChangeArrowheads="1"/>
          </p:cNvSpPr>
          <p:nvPr/>
        </p:nvSpPr>
        <p:spPr bwMode="auto">
          <a:xfrm>
            <a:off x="10564002" y="5802314"/>
            <a:ext cx="1258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&lt;  1 %</a:t>
            </a:r>
            <a:endParaRPr lang="th-TH" altLang="en-US" b="1"/>
          </a:p>
        </p:txBody>
      </p:sp>
    </p:spTree>
    <p:extLst>
      <p:ext uri="{BB962C8B-B14F-4D97-AF65-F5344CB8AC3E}">
        <p14:creationId xmlns:p14="http://schemas.microsoft.com/office/powerpoint/2010/main" val="39806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5" grpId="0"/>
      <p:bldP spid="19486" grpId="0"/>
      <p:bldP spid="19487" grpId="0"/>
      <p:bldP spid="19488" grpId="0"/>
      <p:bldP spid="19489" grpId="0"/>
      <p:bldP spid="19490" grpId="0"/>
      <p:bldP spid="19491" grpId="0"/>
      <p:bldP spid="19492" grpId="0"/>
      <p:bldP spid="19493" grpId="0"/>
      <p:bldP spid="194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31520" y="5189989"/>
            <a:ext cx="11260183" cy="1143000"/>
          </a:xfrm>
        </p:spPr>
        <p:txBody>
          <a:bodyPr>
            <a:noAutofit/>
          </a:bodyPr>
          <a:lstStyle/>
          <a:p>
            <a:pPr algn="l"/>
            <a:r>
              <a:rPr lang="th-TH" altLang="en-US" sz="3600" dirty="0" err="1" smtClean="0">
                <a:latin typeface="Comic Sans MS" panose="030F0702030302020204" pitchFamily="66" charset="0"/>
              </a:rPr>
              <a:t>ตย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3600" dirty="0">
                <a:latin typeface="Comic Sans MS" panose="030F0702030302020204" pitchFamily="66" charset="0"/>
              </a:rPr>
              <a:t>- </a:t>
            </a:r>
            <a:r>
              <a:rPr lang="th-TH" altLang="en-US" sz="3600" dirty="0" smtClean="0">
                <a:latin typeface="Comic Sans MS" panose="030F0702030302020204" pitchFamily="66" charset="0"/>
              </a:rPr>
              <a:t> การเพิ่มความหนาของระบบท่อนำออกซิเจนเหลว</a:t>
            </a:r>
            <a:endParaRPr lang="en-US" alt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8" descr="is?t391tgOwRfbgfcY86s-jxqqY18WbMScouqh1Z6S85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92151"/>
            <a:ext cx="3201987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s?w0dpuTWmN0VZvT7E3C11MUBDrnZkYLJSn-RhjF8tK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692150"/>
            <a:ext cx="20415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s?oGVO6KQeDvk5dp3yOnN3f19dD7WpjzK4artRL9WIf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746626"/>
            <a:ext cx="28416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31520" y="3735887"/>
            <a:ext cx="511175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6000" b="1" dirty="0" smtClean="0"/>
              <a:t>1.  ขั้นมาตรฐาน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59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directindustry.com/images_di/photo-m2/anti-vibration-machine-foot-52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68" y="1521234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27513" y="307975"/>
            <a:ext cx="647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4400" dirty="0"/>
              <a:t>การติดแผ่นยางใต้เครื่องจักรเพื่อลดการสั่น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66800" y="5251451"/>
            <a:ext cx="9107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4400"/>
              <a:t>การเพิ่มโหลดบรรทุกของเพื่อเพิ่มประสิทธิภาพในการขนส่ง</a:t>
            </a:r>
          </a:p>
        </p:txBody>
      </p:sp>
      <p:pic>
        <p:nvPicPr>
          <p:cNvPr id="7" name="Picture 4" descr="http://www.coolbkk.com/pic_none_member/original/2008-10-21-47-t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41" y="1521234"/>
            <a:ext cx="53990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4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609600"/>
            <a:ext cx="5111750" cy="1595438"/>
          </a:xfrm>
        </p:spPr>
        <p:txBody>
          <a:bodyPr/>
          <a:lstStyle/>
          <a:p>
            <a:r>
              <a:rPr lang="en-US" altLang="en-US" sz="5400" dirty="0"/>
              <a:t>2. </a:t>
            </a:r>
            <a:r>
              <a:rPr lang="th-TH" altLang="en-US" sz="5400" dirty="0" smtClean="0"/>
              <a:t>การปรับปรุง</a:t>
            </a:r>
            <a:endParaRPr lang="en-US" altLang="en-US" sz="5400" dirty="0"/>
          </a:p>
        </p:txBody>
      </p:sp>
      <p:pic>
        <p:nvPicPr>
          <p:cNvPr id="5" name="Picture 8" descr="is?_H6rF3JC9J4QfVd9a1HgCSyeI7noglG4gYZySw8bQP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781300"/>
            <a:ext cx="460851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s?k_YvJvJHvlRzbPrXOwELopLxEF5PEaBWZJ_lCWfCK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549276"/>
            <a:ext cx="2225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is?fIO0d2vKowsrI-iigu7ndHJLPsYW-opAtgKZzpygp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600450"/>
            <a:ext cx="30241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1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0972" y="5258298"/>
            <a:ext cx="7058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th-TH" altLang="en-US" sz="4400" dirty="0" smtClean="0"/>
              <a:t>ติดที่ดับเพลิงเข้ากับถังเชื่อม</a:t>
            </a:r>
            <a:endParaRPr lang="th-TH" altLang="en-US" sz="4400" dirty="0"/>
          </a:p>
        </p:txBody>
      </p:sp>
      <p:pic>
        <p:nvPicPr>
          <p:cNvPr id="5" name="Picture 4" descr="http://static2.patentgenius.com/31987/56937/6651751-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97" y="565151"/>
            <a:ext cx="38496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Gerber Gator Combo Axe I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1" y="133351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7565" y="3390901"/>
            <a:ext cx="60683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4400" dirty="0" smtClean="0"/>
              <a:t>ด้ามขวานกลวง (เพื่อลดน้ำหนักตรงด้ามและทำให้จุดศูนย์ถ่วงมีความสมดุลขึ้น)</a:t>
            </a:r>
            <a:endParaRPr lang="th-TH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116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03388" y="3357564"/>
            <a:ext cx="8964612" cy="3500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744" y="1634990"/>
            <a:ext cx="5437188" cy="1296987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3. </a:t>
            </a:r>
            <a:r>
              <a:rPr lang="th-TH" altLang="en-US" sz="3600" dirty="0" smtClean="0"/>
              <a:t>การประดิษฐ์ภายในกระบวนทัศน์</a:t>
            </a:r>
            <a:endParaRPr lang="en-US" alt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s?kTKedw5_5jwo_zA_t9IzXCg1MgJZwqLpipkr_kNvX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803276"/>
            <a:ext cx="35290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hilips_coffee_m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30589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toi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573463"/>
            <a:ext cx="32400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591175" y="4652963"/>
            <a:ext cx="6477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600825" y="0"/>
            <a:ext cx="4032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en-US" sz="4400" dirty="0" smtClean="0"/>
              <a:t>เกียร์ออโต้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697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3232</TotalTime>
  <Words>659</Words>
  <Application>Microsoft Office PowerPoint</Application>
  <PresentationFormat>Widescreen</PresentationFormat>
  <Paragraphs>98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Comic Sans MS</vt:lpstr>
      <vt:lpstr>Cordia New</vt:lpstr>
      <vt:lpstr>Times New Roman</vt:lpstr>
      <vt:lpstr>Office Theme</vt:lpstr>
      <vt:lpstr>Document</vt:lpstr>
      <vt:lpstr>PowerPoint Presentation</vt:lpstr>
      <vt:lpstr>PowerPoint Presentation</vt:lpstr>
      <vt:lpstr>4 P ของการคิดสร้างสรรค์</vt:lpstr>
      <vt:lpstr>ระดับขั้นการประดิษฐ์</vt:lpstr>
      <vt:lpstr>ตย -  การเพิ่มความหนาของระบบท่อนำออกซิเจนเหลว</vt:lpstr>
      <vt:lpstr>PowerPoint Presentation</vt:lpstr>
      <vt:lpstr>2. การปรับปรุง</vt:lpstr>
      <vt:lpstr>PowerPoint Presentation</vt:lpstr>
      <vt:lpstr>3. การประดิษฐ์ภายในกระบวนทัศน์</vt:lpstr>
      <vt:lpstr>4. การประดิษฐ์ภายนอกกระบวนทัศน์</vt:lpstr>
      <vt:lpstr>Ex – ผลึกเหลว</vt:lpstr>
      <vt:lpstr>5. การค้นพบ</vt:lpstr>
      <vt:lpstr>PowerPoint Presentation</vt:lpstr>
      <vt:lpstr>PowerPoint Presentation</vt:lpstr>
      <vt:lpstr>PowerPoint Presentation</vt:lpstr>
      <vt:lpstr>PowerPoint Presentation</vt:lpstr>
      <vt:lpstr>เทคนิคของ Richard Fobes (1999)</vt:lpstr>
      <vt:lpstr>1. เทคนิคสำหรับยอมรับไอเดียใหม่</vt:lpstr>
      <vt:lpstr>2. เทคนิคสำหรับคิดหาไอเดียเพิ่มเติม</vt:lpstr>
      <vt:lpstr>3.  เทคนิคสำหรับคิดหาและจัดระบบไอเดีย</vt:lpstr>
      <vt:lpstr>เทคนิคการระดมสมอง</vt:lpstr>
      <vt:lpstr>เทคนิค 6-3-5</vt:lpstr>
      <vt:lpstr>แผนภาพ Mind Map</vt:lpstr>
      <vt:lpstr>หมวกคิด 6 ใบ ของEdward de Bono</vt:lpstr>
      <vt:lpstr>องค์กรแห่งการสร้างสรรค์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178</cp:revision>
  <dcterms:created xsi:type="dcterms:W3CDTF">2018-02-11T14:22:08Z</dcterms:created>
  <dcterms:modified xsi:type="dcterms:W3CDTF">2020-05-30T15:26:49Z</dcterms:modified>
</cp:coreProperties>
</file>