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02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2" autoAdjust="0"/>
    <p:restoredTop sz="94660"/>
  </p:normalViewPr>
  <p:slideViewPr>
    <p:cSldViewPr snapToGrid="0">
      <p:cViewPr varScale="1">
        <p:scale>
          <a:sx n="49" d="100"/>
          <a:sy n="49" d="100"/>
        </p:scale>
        <p:origin x="4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586" y="3674088"/>
            <a:ext cx="8950284" cy="1305161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</a:rPr>
              <a:t>Montalee </a:t>
            </a:r>
            <a:r>
              <a:rPr lang="en-US" sz="2400" dirty="0" err="1" smtClean="0">
                <a:solidFill>
                  <a:srgbClr val="002060"/>
                </a:solidFill>
              </a:rPr>
              <a:t>Sasananan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3200" dirty="0" smtClean="0">
                <a:solidFill>
                  <a:srgbClr val="002060"/>
                </a:solidFill>
              </a:rPr>
              <a:t>วิชาที่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pl-PL" sz="3200" dirty="0" smtClean="0">
                <a:solidFill>
                  <a:srgbClr val="002060"/>
                </a:solidFill>
              </a:rPr>
              <a:t>13</a:t>
            </a:r>
            <a:r>
              <a:rPr lang="en-US" sz="3200" dirty="0" smtClean="0">
                <a:solidFill>
                  <a:srgbClr val="002060"/>
                </a:solidFill>
              </a:rPr>
              <a:t>: </a:t>
            </a:r>
            <a:r>
              <a:rPr lang="th-TH" sz="3200" dirty="0" smtClean="0">
                <a:solidFill>
                  <a:srgbClr val="002060"/>
                </a:solidFill>
              </a:rPr>
              <a:t>การออกแบบและพัฒนาผลิตภัณฑ์เชิงนวัตกรรม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9976" y="448674"/>
            <a:ext cx="3825352" cy="888031"/>
          </a:xfrm>
        </p:spPr>
        <p:txBody>
          <a:bodyPr>
            <a:normAutofit/>
          </a:bodyPr>
          <a:lstStyle/>
          <a:p>
            <a:r>
              <a:rPr lang="th-TH" dirty="0"/>
              <a:t>ตัวอย่างนวัตกรรม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Algae Lamp Absorbs 200-Times More Carbon Dioxide Than Tr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" y="121024"/>
            <a:ext cx="7422777" cy="673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800" dirty="0" smtClean="0">
                <a:latin typeface="+mn-lt"/>
              </a:rPr>
              <a:t>นวัตกรรม</a:t>
            </a:r>
            <a:endParaRPr lang="pl-PL" sz="48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5814" y="2232212"/>
            <a:ext cx="7492529" cy="37650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th-TH" altLang="en-US" sz="5400" dirty="0" smtClean="0">
                <a:cs typeface="Cordia New" panose="020B0304020202020204" pitchFamily="34" charset="-34"/>
              </a:rPr>
              <a:t>คือ การสร้างสรรค์สิ่งใหม่ โดยอาจเป็นแนวคิด ผลิตภัณฑ์ งานบริการ หรือวิธีการใหม่ๆ  ที่ก่อให้เกิดประโยชน์ต่อผู้สร้างสรรค์และสังคม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14601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altLang="en-US" sz="6000" b="1" dirty="0" smtClean="0">
                <a:solidFill>
                  <a:schemeClr val="tx1"/>
                </a:solidFill>
                <a:cs typeface="Cordia New" panose="020B0304020202020204" pitchFamily="34" charset="-34"/>
              </a:rPr>
              <a:t>การพัฒนานวัตกรรม</a:t>
            </a:r>
            <a:endParaRPr lang="en-US" altLang="en-US" dirty="0" smtClean="0">
              <a:solidFill>
                <a:schemeClr val="tx1"/>
              </a:solidFill>
              <a:cs typeface="Cordia New" panose="020B0304020202020204" pitchFamily="34" charset="-34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57647" y="1907177"/>
            <a:ext cx="1332411" cy="401029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46366" y="1486988"/>
            <a:ext cx="9758963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th-TH" altLang="en-US" sz="3200" b="1" dirty="0" smtClean="0"/>
              <a:t>ปัญหา</a:t>
            </a:r>
            <a:endParaRPr lang="en-US" altLang="en-US" sz="3200" b="1" dirty="0" smtClean="0"/>
          </a:p>
          <a:p>
            <a:pPr>
              <a:buFontTx/>
              <a:buNone/>
            </a:pPr>
            <a:endParaRPr lang="en-US" altLang="en-US" sz="800" b="1" dirty="0" smtClean="0"/>
          </a:p>
          <a:p>
            <a:pPr>
              <a:buFontTx/>
              <a:buNone/>
            </a:pPr>
            <a:r>
              <a:rPr lang="en-US" altLang="en-US" sz="3200" b="1" dirty="0" smtClean="0"/>
              <a:t>	</a:t>
            </a:r>
            <a:r>
              <a:rPr lang="th-TH" altLang="en-US" sz="3200" b="1" dirty="0" smtClean="0"/>
              <a:t> การแก้ปัญหาเชิงสร้างสรรค์</a:t>
            </a:r>
            <a:endParaRPr lang="en-US" altLang="en-US" sz="3200" b="1" dirty="0" smtClean="0"/>
          </a:p>
          <a:p>
            <a:pPr>
              <a:buFontTx/>
              <a:buNone/>
            </a:pPr>
            <a:endParaRPr lang="en-US" altLang="en-US" sz="800" b="1" dirty="0" smtClean="0"/>
          </a:p>
          <a:p>
            <a:pPr>
              <a:buFontTx/>
              <a:buNone/>
            </a:pPr>
            <a:r>
              <a:rPr lang="en-US" altLang="en-US" sz="3200" b="1" dirty="0" smtClean="0"/>
              <a:t>		</a:t>
            </a:r>
            <a:r>
              <a:rPr lang="th-TH" altLang="en-US" sz="3200" b="1" dirty="0" smtClean="0"/>
              <a:t>ผู้อื่นใช้ผลการแก้ปัญหานั้น</a:t>
            </a:r>
            <a:r>
              <a:rPr lang="en-US" altLang="en-US" sz="3200" b="1" dirty="0" smtClean="0"/>
              <a:t>	</a:t>
            </a:r>
            <a:endParaRPr lang="en-US" altLang="en-US" sz="3200" b="1" dirty="0" smtClean="0"/>
          </a:p>
          <a:p>
            <a:pPr>
              <a:buFontTx/>
              <a:buNone/>
            </a:pPr>
            <a:endParaRPr lang="en-US" altLang="en-US" sz="800" b="1" dirty="0"/>
          </a:p>
          <a:p>
            <a:pPr>
              <a:buFontTx/>
              <a:buNone/>
            </a:pPr>
            <a:r>
              <a:rPr lang="en-US" altLang="en-US" sz="3200" b="1" dirty="0" smtClean="0"/>
              <a:t>		        </a:t>
            </a:r>
            <a:r>
              <a:rPr lang="th-TH" altLang="en-US" sz="3200" b="1" dirty="0" smtClean="0"/>
              <a:t>นวัตกรรม</a:t>
            </a:r>
            <a:r>
              <a:rPr lang="en-US" altLang="en-US" sz="3200" b="1" dirty="0" smtClean="0"/>
              <a:t>				 	</a:t>
            </a:r>
          </a:p>
          <a:p>
            <a:pPr>
              <a:buFontTx/>
              <a:buNone/>
            </a:pPr>
            <a:r>
              <a:rPr lang="en-US" altLang="en-US" sz="900" b="1" dirty="0" smtClean="0"/>
              <a:t>                        </a:t>
            </a:r>
          </a:p>
          <a:p>
            <a:pPr>
              <a:buFontTx/>
              <a:buNone/>
            </a:pPr>
            <a:r>
              <a:rPr lang="en-US" altLang="en-US" sz="3200" b="1" dirty="0" smtClean="0"/>
              <a:t> </a:t>
            </a:r>
            <a:r>
              <a:rPr lang="th-TH" altLang="en-US" sz="3200" b="1" dirty="0" smtClean="0"/>
              <a:t>                      </a:t>
            </a:r>
            <a:r>
              <a:rPr lang="th-TH" altLang="en-US" sz="3200" b="1" dirty="0" smtClean="0"/>
              <a:t>นวัตกรรมถูกใช้งานไป</a:t>
            </a:r>
            <a:r>
              <a:rPr lang="th-TH" altLang="en-US" sz="3200" b="1" dirty="0" err="1" smtClean="0"/>
              <a:t>นานๆ</a:t>
            </a:r>
            <a:endParaRPr lang="en-US" altLang="en-US" sz="3200" b="1" dirty="0" smtClean="0"/>
          </a:p>
          <a:p>
            <a:pPr>
              <a:buNone/>
            </a:pPr>
            <a:endParaRPr lang="en-US" altLang="en-US" sz="800" b="1" dirty="0" smtClean="0"/>
          </a:p>
          <a:p>
            <a:pPr>
              <a:buFontTx/>
              <a:buNone/>
            </a:pPr>
            <a:r>
              <a:rPr lang="en-US" altLang="en-US" sz="3200" b="1" dirty="0"/>
              <a:t>	</a:t>
            </a:r>
            <a:r>
              <a:rPr lang="en-US" altLang="en-US" sz="3200" b="1" dirty="0" smtClean="0"/>
              <a:t>				</a:t>
            </a:r>
            <a:r>
              <a:rPr lang="th-TH" altLang="en-US" sz="3200" b="1" dirty="0" smtClean="0"/>
              <a:t>ประเพณี</a:t>
            </a: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4525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dirty="0" smtClean="0"/>
              <a:t>แนวทางการพัฒนานวัตกรรม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71376" y="2031918"/>
            <a:ext cx="11229975" cy="2918233"/>
          </a:xfrm>
        </p:spPr>
        <p:txBody>
          <a:bodyPr>
            <a:normAutofit/>
          </a:bodyPr>
          <a:lstStyle/>
          <a:p>
            <a:r>
              <a:rPr lang="th-TH" altLang="en-US" sz="3600" b="1" dirty="0" smtClean="0"/>
              <a:t>การวิจัยพื้นฐาน</a:t>
            </a:r>
            <a:r>
              <a:rPr lang="en-US" altLang="en-US" sz="3600" b="1" dirty="0" smtClean="0"/>
              <a:t>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–</a:t>
            </a:r>
            <a:r>
              <a:rPr lang="en-US" altLang="en-US" sz="3600" b="1" dirty="0" smtClean="0"/>
              <a:t> </a:t>
            </a:r>
            <a:r>
              <a:rPr lang="th-TH" altLang="en-US" sz="3600" b="1" dirty="0" smtClean="0"/>
              <a:t>ต้องลงทุนสู</a:t>
            </a:r>
            <a:r>
              <a:rPr lang="th-TH" altLang="en-US" sz="3600" b="1" dirty="0" smtClean="0"/>
              <a:t>ง และใช้เวลามาก</a:t>
            </a:r>
            <a:endParaRPr lang="en-US" altLang="en-US" sz="3600" b="1" dirty="0" smtClean="0"/>
          </a:p>
          <a:p>
            <a:r>
              <a:rPr lang="th-TH" altLang="en-US" sz="3600" b="1" dirty="0" smtClean="0"/>
              <a:t>การวิจัยประยุกต์</a:t>
            </a:r>
            <a:r>
              <a:rPr lang="en-US" altLang="en-US" sz="3600" b="1" dirty="0" smtClean="0"/>
              <a:t>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–</a:t>
            </a:r>
            <a:r>
              <a:rPr lang="en-US" altLang="en-US" sz="3600" b="1" dirty="0" smtClean="0"/>
              <a:t> </a:t>
            </a:r>
            <a:r>
              <a:rPr lang="th-TH" altLang="en-US" sz="3600" b="1" dirty="0" smtClean="0"/>
              <a:t>พัฒนาต่อยอดจากนวัตกรรมที่มีอยู่แล้ว</a:t>
            </a:r>
            <a:endParaRPr lang="en-US" altLang="en-US" sz="3600" dirty="0" smtClean="0"/>
          </a:p>
          <a:p>
            <a:pPr>
              <a:buFontTx/>
              <a:buNone/>
            </a:pPr>
            <a:endParaRPr lang="en-US" altLang="en-US" sz="3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81659" y="4251047"/>
            <a:ext cx="5346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C&amp;D</a:t>
            </a:r>
            <a:r>
              <a:rPr lang="th-TH" sz="4400" dirty="0" smtClean="0"/>
              <a:t> การลอกเลียนและต่อยอด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95851" y="5090826"/>
            <a:ext cx="5303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 smtClean="0"/>
              <a:t>วิศวกรรมย้อนรอย</a:t>
            </a:r>
            <a:endParaRPr lang="en-US" sz="4400" dirty="0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066800" y="4343400"/>
          <a:ext cx="34290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lip" r:id="rId3" imgW="5715000" imgH="3192463" progId="MS_ClipArt_Gallery.2">
                  <p:embed/>
                </p:oleObj>
              </mc:Choice>
              <mc:Fallback>
                <p:oleObj name="Clip" r:id="rId3" imgW="5715000" imgH="3192463" progId="MS_ClipArt_Gallery.2">
                  <p:embed/>
                  <p:pic>
                    <p:nvPicPr>
                      <p:cNvPr id="21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343400"/>
                        <a:ext cx="34290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364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altLang="en-US" sz="7000" b="1" dirty="0" smtClean="0">
                <a:solidFill>
                  <a:schemeClr val="tx1"/>
                </a:solidFill>
                <a:cs typeface="Cordia New" panose="020B0304020202020204" pitchFamily="34" charset="-34"/>
              </a:rPr>
              <a:t>ควา</a:t>
            </a:r>
            <a:r>
              <a:rPr lang="th-TH" altLang="en-US" sz="7000" dirty="0" smtClean="0">
                <a:cs typeface="Cordia New" panose="020B0304020202020204" pitchFamily="34" charset="-34"/>
              </a:rPr>
              <a:t>มท้าทาย</a:t>
            </a:r>
            <a:endParaRPr lang="en-US" altLang="en-US" b="1" dirty="0" smtClean="0">
              <a:solidFill>
                <a:schemeClr val="tx1"/>
              </a:solidFill>
              <a:cs typeface="Cordia New" panose="020B0304020202020204" pitchFamily="34" charset="-34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593668" y="2050869"/>
            <a:ext cx="10111661" cy="39463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th-TH" altLang="en-US" sz="4000" dirty="0" smtClean="0"/>
              <a:t>ความเปลี่ยนแปลงอย่างต่อเนื่อง</a:t>
            </a:r>
            <a:endParaRPr lang="en-US" altLang="en-US" sz="4000" dirty="0" smtClean="0"/>
          </a:p>
          <a:p>
            <a:pPr>
              <a:lnSpc>
                <a:spcPct val="90000"/>
              </a:lnSpc>
            </a:pPr>
            <a:r>
              <a:rPr lang="th-TH" altLang="en-US" sz="4000" dirty="0" smtClean="0"/>
              <a:t>ความต้องการที่หลากหลาย</a:t>
            </a:r>
          </a:p>
          <a:p>
            <a:pPr>
              <a:lnSpc>
                <a:spcPct val="90000"/>
              </a:lnSpc>
            </a:pPr>
            <a:r>
              <a:rPr lang="th-TH" altLang="en-US" sz="4000" dirty="0" smtClean="0"/>
              <a:t>ความขัดแย้ง</a:t>
            </a:r>
            <a:endParaRPr lang="en-US" altLang="en-US" sz="4000" dirty="0" smtClean="0"/>
          </a:p>
          <a:p>
            <a:pPr>
              <a:lnSpc>
                <a:spcPct val="90000"/>
              </a:lnSpc>
            </a:pPr>
            <a:r>
              <a:rPr lang="th-TH" altLang="en-US" sz="4000" dirty="0" smtClean="0"/>
              <a:t>ข้อจำกัดด้านเวลา</a:t>
            </a:r>
          </a:p>
          <a:p>
            <a:pPr>
              <a:lnSpc>
                <a:spcPct val="90000"/>
              </a:lnSpc>
            </a:pPr>
            <a:r>
              <a:rPr lang="th-TH" altLang="en-US" sz="4000" dirty="0" smtClean="0"/>
              <a:t>ข้อจำกัดด้านเศรษฐศาสตร์</a:t>
            </a: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7050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28402" y="448674"/>
            <a:ext cx="11004938" cy="888031"/>
          </a:xfrm>
        </p:spPr>
        <p:txBody>
          <a:bodyPr>
            <a:noAutofit/>
          </a:bodyPr>
          <a:lstStyle/>
          <a:p>
            <a:r>
              <a:rPr lang="th-TH" altLang="en-US" sz="4400" b="1" dirty="0" smtClean="0">
                <a:solidFill>
                  <a:schemeClr val="tx1"/>
                </a:solidFill>
              </a:rPr>
              <a:t>การวัดความสำเร็จของนวัตกรรม</a:t>
            </a:r>
            <a:endParaRPr lang="en-US" altLang="en-US" sz="4400" dirty="0" smtClean="0">
              <a:solidFill>
                <a:schemeClr val="tx1"/>
              </a:solidFill>
            </a:endParaRPr>
          </a:p>
        </p:txBody>
      </p:sp>
      <p:sp>
        <p:nvSpPr>
          <p:cNvPr id="5" name="Rectangle 1027"/>
          <p:cNvSpPr>
            <a:spLocks noGrp="1" noChangeArrowheads="1"/>
          </p:cNvSpPr>
          <p:nvPr>
            <p:ph idx="1"/>
          </p:nvPr>
        </p:nvSpPr>
        <p:spPr>
          <a:xfrm>
            <a:off x="1332410" y="1954960"/>
            <a:ext cx="10372919" cy="43035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4600" b="1" dirty="0" smtClean="0"/>
              <a:t> </a:t>
            </a:r>
            <a:r>
              <a:rPr lang="th-TH" altLang="en-US" sz="4600" b="1" dirty="0" smtClean="0"/>
              <a:t>คุณภาพ</a:t>
            </a:r>
          </a:p>
          <a:p>
            <a:pPr>
              <a:lnSpc>
                <a:spcPct val="90000"/>
              </a:lnSpc>
            </a:pPr>
            <a:r>
              <a:rPr lang="en-US" altLang="en-US" sz="4600" b="1" dirty="0" smtClean="0"/>
              <a:t> </a:t>
            </a:r>
            <a:r>
              <a:rPr lang="th-TH" altLang="en-US" sz="4600" b="1" dirty="0" smtClean="0"/>
              <a:t>ต้นทุน</a:t>
            </a:r>
          </a:p>
          <a:p>
            <a:pPr>
              <a:lnSpc>
                <a:spcPct val="90000"/>
              </a:lnSpc>
            </a:pPr>
            <a:r>
              <a:rPr lang="en-US" altLang="en-US" sz="4600" b="1" dirty="0" smtClean="0"/>
              <a:t> </a:t>
            </a:r>
            <a:r>
              <a:rPr lang="th-TH" altLang="en-US" sz="4600" b="1" dirty="0" smtClean="0"/>
              <a:t>เวลาในการพัฒนา</a:t>
            </a:r>
          </a:p>
          <a:p>
            <a:pPr>
              <a:lnSpc>
                <a:spcPct val="90000"/>
              </a:lnSpc>
            </a:pPr>
            <a:r>
              <a:rPr lang="en-US" altLang="en-US" sz="4600" b="1" dirty="0" smtClean="0"/>
              <a:t> </a:t>
            </a:r>
            <a:r>
              <a:rPr lang="th-TH" altLang="en-US" sz="4600" b="1" dirty="0" smtClean="0"/>
              <a:t>ต้นทุนการพัฒนา</a:t>
            </a:r>
          </a:p>
          <a:p>
            <a:pPr>
              <a:lnSpc>
                <a:spcPct val="90000"/>
              </a:lnSpc>
            </a:pPr>
            <a:r>
              <a:rPr lang="th-TH" altLang="en-US" sz="4600" b="1" dirty="0" smtClean="0"/>
              <a:t> ขีดความสามารถในการพัฒนาผลิตภัณฑ์</a:t>
            </a:r>
            <a:endParaRPr lang="en-US" altLang="en-US" sz="4600" dirty="0" smtClean="0"/>
          </a:p>
        </p:txBody>
      </p:sp>
    </p:spTree>
    <p:extLst>
      <p:ext uri="{BB962C8B-B14F-4D97-AF65-F5344CB8AC3E}">
        <p14:creationId xmlns:p14="http://schemas.microsoft.com/office/powerpoint/2010/main" val="10061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6000" dirty="0" smtClean="0"/>
              <a:t>ตัวอย่างนวัตกรรม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8464" y="5302161"/>
            <a:ext cx="3837136" cy="695052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กล้องถ่ายรูปไร้</a:t>
            </a:r>
            <a:r>
              <a:rPr lang="th-TH" dirty="0" err="1" smtClean="0"/>
              <a:t>แบต</a:t>
            </a:r>
            <a:endParaRPr lang="th-TH" dirty="0" smtClean="0"/>
          </a:p>
        </p:txBody>
      </p:sp>
      <p:pic>
        <p:nvPicPr>
          <p:cNvPr id="4" name="Picture 2" descr="twirl_n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3" y="1639524"/>
            <a:ext cx="5430838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wirl_n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08" y="1815737"/>
            <a:ext cx="4049486" cy="323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8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400" dirty="0"/>
              <a:t>ตัวอย่างนวัตกรรม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8182" y="3017520"/>
            <a:ext cx="3605349" cy="1097280"/>
          </a:xfrm>
        </p:spPr>
        <p:txBody>
          <a:bodyPr>
            <a:normAutofit/>
          </a:bodyPr>
          <a:lstStyle/>
          <a:p>
            <a:r>
              <a:rPr lang="th-TH" sz="4400" dirty="0" smtClean="0"/>
              <a:t>วิทยุมือหมุน</a:t>
            </a:r>
            <a:endParaRPr lang="en-US" sz="4400" dirty="0"/>
          </a:p>
        </p:txBody>
      </p:sp>
      <p:pic>
        <p:nvPicPr>
          <p:cNvPr id="4" name="Picture 2" descr="The freeplay Ranger Rad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8" y="1452282"/>
            <a:ext cx="5288560" cy="508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7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92" y="1616439"/>
            <a:ext cx="4585057" cy="1486403"/>
          </a:xfrm>
        </p:spPr>
        <p:txBody>
          <a:bodyPr>
            <a:normAutofit fontScale="85000" lnSpcReduction="10000"/>
          </a:bodyPr>
          <a:lstStyle/>
          <a:p>
            <a:r>
              <a:rPr lang="th-TH" dirty="0" smtClean="0"/>
              <a:t>เครื่องกรองน้ำพกพา</a:t>
            </a:r>
          </a:p>
          <a:p>
            <a:r>
              <a:rPr lang="en-US" dirty="0" smtClean="0"/>
              <a:t>Life </a:t>
            </a:r>
            <a:r>
              <a:rPr lang="en-US" dirty="0" smtClean="0"/>
              <a:t>straw </a:t>
            </a:r>
          </a:p>
          <a:p>
            <a:pPr marL="0" indent="0">
              <a:buNone/>
            </a:pPr>
            <a:r>
              <a:rPr lang="en-US" dirty="0" smtClean="0"/>
              <a:t>  - </a:t>
            </a:r>
            <a:r>
              <a:rPr lang="th-TH" dirty="0" smtClean="0"/>
              <a:t>ดื่มน้ำได้โดยตรงจากแม่น้ำลำธาร</a:t>
            </a:r>
            <a:endParaRPr lang="en-US" dirty="0"/>
          </a:p>
        </p:txBody>
      </p:sp>
      <p:pic>
        <p:nvPicPr>
          <p:cNvPr id="2050" name="Picture 2" descr="LifeStraw: drink directly out of rivers and stre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44" y="1202236"/>
            <a:ext cx="7002700" cy="465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15975" y="329185"/>
            <a:ext cx="43011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/>
              <a:t>ตัวอย่างนวัตกรรม</a:t>
            </a:r>
            <a:endParaRPr lang="en-US" sz="6000" b="1" dirty="0"/>
          </a:p>
        </p:txBody>
      </p:sp>
      <p:pic>
        <p:nvPicPr>
          <p:cNvPr id="2052" name="Picture 4" descr="Review: Lifestraw Water Filter - Cool of the W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28" y="3102843"/>
            <a:ext cx="4355551" cy="315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7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2843</TotalTime>
  <Words>192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Cordia New</vt:lpstr>
      <vt:lpstr>Times New Roman</vt:lpstr>
      <vt:lpstr>Office Theme</vt:lpstr>
      <vt:lpstr>Clip</vt:lpstr>
      <vt:lpstr>PowerPoint Presentation</vt:lpstr>
      <vt:lpstr>นวัตกรรม</vt:lpstr>
      <vt:lpstr>การพัฒนานวัตกรรม</vt:lpstr>
      <vt:lpstr>แนวทางการพัฒนานวัตกรรม</vt:lpstr>
      <vt:lpstr>ความท้าทาย</vt:lpstr>
      <vt:lpstr>การวัดความสำเร็จของนวัตกรรม</vt:lpstr>
      <vt:lpstr>ตัวอย่างนวัตกรรม</vt:lpstr>
      <vt:lpstr>ตัวอย่างนวัตกรรม</vt:lpstr>
      <vt:lpstr>PowerPoint Presentation</vt:lpstr>
      <vt:lpstr>ตัวอย่างนวัตกรรม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Montalee Nagswasdi</cp:lastModifiedBy>
  <cp:revision>149</cp:revision>
  <dcterms:created xsi:type="dcterms:W3CDTF">2018-02-11T14:22:08Z</dcterms:created>
  <dcterms:modified xsi:type="dcterms:W3CDTF">2020-05-29T14:25:25Z</dcterms:modified>
</cp:coreProperties>
</file>