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60" r:id="rId4"/>
    <p:sldId id="265" r:id="rId5"/>
    <p:sldId id="266" r:id="rId6"/>
    <p:sldId id="267" r:id="rId7"/>
    <p:sldId id="271" r:id="rId8"/>
    <p:sldId id="272" r:id="rId9"/>
    <p:sldId id="268" r:id="rId10"/>
    <p:sldId id="270" r:id="rId11"/>
    <p:sldId id="261" r:id="rId12"/>
    <p:sldId id="262" r:id="rId13"/>
    <p:sldId id="263" r:id="rId14"/>
    <p:sldId id="275" r:id="rId15"/>
    <p:sldId id="276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94" d="100"/>
          <a:sy n="94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Mahiri</a:t>
            </a:r>
            <a:r>
              <a:rPr lang="en-US" dirty="0"/>
              <a:t>, F., </a:t>
            </a:r>
            <a:r>
              <a:rPr lang="en-US" dirty="0" err="1"/>
              <a:t>Najoua</a:t>
            </a:r>
            <a:r>
              <a:rPr lang="en-US" dirty="0"/>
              <a:t>, A., &amp; </a:t>
            </a:r>
            <a:r>
              <a:rPr lang="en-US" dirty="0" err="1"/>
              <a:t>Souda</a:t>
            </a:r>
            <a:r>
              <a:rPr lang="en-US" dirty="0"/>
              <a:t>, S. B. (2020, June). Data-driven sustainable smart manufacturing: A conceptual framework. In 2020 International Conference on Intelligent Systems and Computer Vision (ISCV) (pp. 1-7).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Brundage, M. P., </a:t>
            </a:r>
            <a:r>
              <a:rPr lang="en-US" dirty="0" err="1"/>
              <a:t>Kulvatunyou</a:t>
            </a:r>
            <a:r>
              <a:rPr lang="en-US" dirty="0"/>
              <a:t>, B., </a:t>
            </a:r>
            <a:r>
              <a:rPr lang="en-US" dirty="0" err="1"/>
              <a:t>Ademujimi</a:t>
            </a:r>
            <a:r>
              <a:rPr lang="en-US" dirty="0"/>
              <a:t>, T., &amp; </a:t>
            </a:r>
            <a:r>
              <a:rPr lang="en-US" dirty="0" err="1"/>
              <a:t>Rakshith</a:t>
            </a:r>
            <a:r>
              <a:rPr lang="en-US" dirty="0"/>
              <a:t>, B. (2017, June). Smart manufacturing through a framework for a knowledge-based diagnosis system. In International Manufacturing Science and Engineering Conference (Vol. 50749, p. V003T04A012). American Society of Mechanical Engineers.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Brundage, M. P., </a:t>
            </a:r>
            <a:r>
              <a:rPr lang="en-US" dirty="0" err="1"/>
              <a:t>Kulvatunyou</a:t>
            </a:r>
            <a:r>
              <a:rPr lang="en-US" dirty="0"/>
              <a:t>, B., </a:t>
            </a:r>
            <a:r>
              <a:rPr lang="en-US" dirty="0" err="1"/>
              <a:t>Ademujimi</a:t>
            </a:r>
            <a:r>
              <a:rPr lang="en-US" dirty="0"/>
              <a:t>, T., &amp; </a:t>
            </a:r>
            <a:r>
              <a:rPr lang="en-US" dirty="0" err="1"/>
              <a:t>Rakshith</a:t>
            </a:r>
            <a:r>
              <a:rPr lang="en-US" dirty="0"/>
              <a:t>, B. (2017, June). Smart manufacturing through a framework for a knowledge-based diagnosis system. In International Manufacturing Science and Engineering Conference (Vol. 50749, p. V003T04A012). American Society of Mechanical Engineers.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Brundage, M. P., </a:t>
            </a:r>
            <a:r>
              <a:rPr lang="en-US" dirty="0" err="1"/>
              <a:t>Kulvatunyou</a:t>
            </a:r>
            <a:r>
              <a:rPr lang="en-US" dirty="0"/>
              <a:t>, B., </a:t>
            </a:r>
            <a:r>
              <a:rPr lang="en-US" dirty="0" err="1"/>
              <a:t>Ademujimi</a:t>
            </a:r>
            <a:r>
              <a:rPr lang="en-US" dirty="0"/>
              <a:t>, T., &amp; </a:t>
            </a:r>
            <a:r>
              <a:rPr lang="en-US" dirty="0" err="1"/>
              <a:t>Rakshith</a:t>
            </a:r>
            <a:r>
              <a:rPr lang="en-US" dirty="0"/>
              <a:t>, B. (2017, June). Smart manufacturing through a framework for a knowledge-based diagnosis system. In International Manufacturing Science and Engineering Conference (Vol. 50749, p. V003T04A012). American Society of Mechanical Engineers.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Tao, F., Qi, Q., Liu, A., &amp; </a:t>
            </a:r>
            <a:r>
              <a:rPr lang="en-US" dirty="0" err="1"/>
              <a:t>Kusiak</a:t>
            </a:r>
            <a:r>
              <a:rPr lang="en-US" dirty="0"/>
              <a:t>, A. (2018). Data-driven smart manufacturing. Journal of Manufacturing Systems, 48, 157-169.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Tao, F., Qi, Q., Liu, A., &amp; </a:t>
            </a:r>
            <a:r>
              <a:rPr lang="en-US" dirty="0" err="1"/>
              <a:t>Kusiak</a:t>
            </a:r>
            <a:r>
              <a:rPr lang="en-US" dirty="0"/>
              <a:t>, A. (2018). Data-driven smart manufacturing. Journal of Manufacturing Systems, 48, 157-169.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9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Qu, Y. J., Ming, X. G., Liu, Z. W., Zhang, X. Y., &amp; Hou, Z. T. (2019). Smart manufacturing systems: state of the art and future trends. The International Journal of Advanced Manufacturing Technology, 103(9-12), 3751-3768.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Qu, Y. J., Ming, X. G., Liu, Z. W., Zhang, X. Y., &amp; Hou, Z. T. (2019). Smart manufacturing systems: state of the art and future trends. The International Journal of Advanced Manufacturing Technology, 103(9-12), 3751-3768.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Qu, Y. J., Ming, X. G., Liu, Z. W., Zhang, X. Y., &amp; Hou, Z. T. (2019). Smart manufacturing systems: state of the art and future trends. The International Journal of Advanced Manufacturing Technology, 103(9-12), 3751-3768.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Qu, Y. J., Ming, X. G., Liu, Z. W., Zhang, X. Y., &amp; Hou, Z. T. (2019). Smart manufacturing systems: state of the art and future trends. The International Journal of Advanced Manufacturing Technology, 103(9-12), 3751-3768.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Qu, Y. J., Ming, X. G., Liu, Z. W., Zhang, X. Y., &amp; Hou, Z. T. (2019). Smart manufacturing systems: state of the art and future trends. The International Journal of Advanced Manufacturing Technology, 103(9-12), 3751-3768.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Tao, F., Qi, Q., Liu, A., &amp; </a:t>
            </a:r>
            <a:r>
              <a:rPr lang="en-US" dirty="0" err="1"/>
              <a:t>Kusiak</a:t>
            </a:r>
            <a:r>
              <a:rPr lang="en-US" dirty="0"/>
              <a:t>, A. (2018). Data-driven smart manufacturing. Journal of Manufacturing Systems, 48, 157-169.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Tao, F., Qi, Q., Liu, A., &amp; </a:t>
            </a:r>
            <a:r>
              <a:rPr lang="en-US" dirty="0" err="1"/>
              <a:t>Kusiak</a:t>
            </a:r>
            <a:r>
              <a:rPr lang="en-US" dirty="0"/>
              <a:t>, A. (2018). Data-driven smart manufacturing. Journal of Manufacturing Systems, 48, 157-169.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Mahiri</a:t>
            </a:r>
            <a:r>
              <a:rPr lang="en-US" dirty="0"/>
              <a:t>, F., </a:t>
            </a:r>
            <a:r>
              <a:rPr lang="en-US" dirty="0" err="1"/>
              <a:t>Najoua</a:t>
            </a:r>
            <a:r>
              <a:rPr lang="en-US" dirty="0"/>
              <a:t>, A., &amp; </a:t>
            </a:r>
            <a:r>
              <a:rPr lang="en-US" dirty="0" err="1"/>
              <a:t>Souda</a:t>
            </a:r>
            <a:r>
              <a:rPr lang="en-US" dirty="0"/>
              <a:t>, S. B. (2020, June). Data-driven sustainable smart manufacturing: A conceptual framework. In 2020 International Conference on Intelligent Systems and Computer Vision (ISCV) (pp. 1-7).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531925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ระบบฐานความรู้สำหรับการผลิตแบบชาญฉลาด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การผลิตแบบชาญฉลาดอย่างยั่งยืน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4A51C-BCE4-483D-BD8A-11CE1F14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1523656"/>
            <a:ext cx="6827520" cy="4563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FDDE80-F25D-48FE-B119-D098C247D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02" y="1828165"/>
            <a:ext cx="1590675" cy="438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E1B18B-61FA-4D84-B03C-12D07924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02" y="2572037"/>
            <a:ext cx="2047875" cy="371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B2A8F-128C-4E62-AD0D-775491B09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60" y="3264474"/>
            <a:ext cx="1581150" cy="342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4B853-55D3-4AF8-A950-F3C3AEDB5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02" y="3941671"/>
            <a:ext cx="2400300" cy="276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CBE615-CC5C-428C-ADAA-BC6A84F04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702" y="4486470"/>
            <a:ext cx="1247775" cy="2381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AFECDB-6067-4BEE-959A-FC4426967B13}"/>
              </a:ext>
            </a:extLst>
          </p:cNvPr>
          <p:cNvSpPr txBox="1"/>
          <p:nvPr/>
        </p:nvSpPr>
        <p:spPr>
          <a:xfrm>
            <a:off x="822960" y="55484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latin typeface="NimbusRomNo9L-Regu"/>
              </a:rPr>
              <a:t>กรอบแนวคิดของแอปพลิ</a:t>
            </a:r>
            <a:r>
              <a:rPr lang="th-TH" sz="1800" b="1" i="0" u="none" strike="noStrike" baseline="0" dirty="0" err="1">
                <a:latin typeface="NimbusRomNo9L-Regu"/>
              </a:rPr>
              <a:t>เค</a:t>
            </a:r>
            <a:r>
              <a:rPr lang="th-TH" sz="1800" b="1" i="0" u="none" strike="noStrike" baseline="0" dirty="0">
                <a:latin typeface="NimbusRomNo9L-Regu"/>
              </a:rPr>
              <a:t>ชัน </a:t>
            </a:r>
            <a:r>
              <a:rPr lang="en-US" sz="1800" b="1" i="0" u="none" strike="noStrike" baseline="0" dirty="0">
                <a:latin typeface="NimbusRomNo9L-Regu"/>
              </a:rPr>
              <a:t>SSM </a:t>
            </a:r>
            <a:r>
              <a:rPr lang="th-TH" sz="1800" b="1" i="0" u="none" strike="noStrike" baseline="0" dirty="0">
                <a:latin typeface="NimbusRomNo9L-Regu"/>
              </a:rPr>
              <a:t>ที่ขับเคลื่อนด้วยข้อมูล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145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ที่เปิดขวด </a:t>
            </a:r>
            <a:r>
              <a:rPr lang="en-US" sz="2400" dirty="0"/>
              <a:t>Lion’s Jaw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FCA70-C0E2-4129-97E9-B413766A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308300"/>
            <a:ext cx="9723120" cy="35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BEF54E-F5FF-494A-A47E-D7CA73B6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35" y="1599092"/>
            <a:ext cx="7263130" cy="44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DE9C0-3196-4298-BE52-C26A205E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60" y="1615106"/>
            <a:ext cx="6883305" cy="4541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D04D5-3CED-453D-834E-FBFCA2E566B4}"/>
              </a:ext>
            </a:extLst>
          </p:cNvPr>
          <p:cNvSpPr txBox="1"/>
          <p:nvPr/>
        </p:nvSpPr>
        <p:spPr>
          <a:xfrm>
            <a:off x="568960" y="5449073"/>
            <a:ext cx="3931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เครือข่ายของเบย์สำหรับการผลิตที่เปิดขวด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Lion’s Jaw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6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D04D5-3CED-453D-834E-FBFCA2E566B4}"/>
              </a:ext>
            </a:extLst>
          </p:cNvPr>
          <p:cNvSpPr txBox="1"/>
          <p:nvPr/>
        </p:nvSpPr>
        <p:spPr>
          <a:xfrm>
            <a:off x="670560" y="1504632"/>
            <a:ext cx="661416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สายการผลิต</a:t>
            </a:r>
            <a:r>
              <a:rPr lang="th-TH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เวเฟ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อร</a:t>
            </a:r>
            <a:r>
              <a:rPr lang="th-TH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์ซิลิ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คอน</a:t>
            </a:r>
            <a:endParaRPr lang="en-US" sz="2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ตั้งแต่การป้อนแท่งซิลิกอนไปจนถึงผลผลิตของ</a:t>
            </a:r>
            <a:r>
              <a:rPr lang="th-TH" dirty="0" err="1">
                <a:latin typeface="Arial" panose="020B0604020202020204" pitchFamily="34" charset="0"/>
                <a:cs typeface="Arial" panose="020B0604020202020204" pitchFamily="34" charset="0"/>
              </a:rPr>
              <a:t>เวเฟ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อร</a:t>
            </a:r>
            <a:r>
              <a:rPr lang="th-TH" dirty="0" err="1">
                <a:latin typeface="Arial" panose="020B0604020202020204" pitchFamily="34" charset="0"/>
                <a:cs typeface="Arial" panose="020B0604020202020204" pitchFamily="34" charset="0"/>
              </a:rPr>
              <a:t>์ซิลิกอน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 กระบวนการผลิตจะเกี่ยวข้องกับกิจกรรมการผลิตหลายอย่าง ได้แก่ การโหลดวัสดุ การตัด การลบมุมและการขัดเงา ความหนืด การหั่น การลอกกาวและ</a:t>
            </a:r>
            <a:r>
              <a:rPr lang="th-TH" dirty="0" err="1">
                <a:latin typeface="Arial" panose="020B0604020202020204" pitchFamily="34" charset="0"/>
                <a:cs typeface="Arial" panose="020B0604020202020204" pitchFamily="34" charset="0"/>
              </a:rPr>
              <a:t>การทำ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ความสะอาด การคัดแยก และบรรจุภัณฑ์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ด้วยการสนับสนุนการ</a:t>
            </a: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วิเคราะห์ข้อมูลขนาดใหญ่ อัลกอริทึมอัจฉริยะ 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แบบจำลองการคาดการณ์ 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จะวิเคราะห์ข้อมูลนี้เพื่อเพิ่มประสิทธิภาพกระบวนการผลิต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ด้วยเหตุนี้การวิเคราะห์ข้อมูลขนาดใหญ่จึงช่วยให้สามารถ </a:t>
            </a: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กำหนดวัสดุได้อย่างชาญฉลาด 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ตลอดจนการติดตาม</a:t>
            </a: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การบำรุงรักษาเชิงคาดการณ์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การจัดการประสิทธิภาพการใช้พลังงาน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94431-D7F2-489D-B00E-2DA127E9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64" y="1625600"/>
            <a:ext cx="3570707" cy="4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D04D5-3CED-453D-834E-FBFCA2E566B4}"/>
              </a:ext>
            </a:extLst>
          </p:cNvPr>
          <p:cNvSpPr txBox="1"/>
          <p:nvPr/>
        </p:nvSpPr>
        <p:spPr>
          <a:xfrm>
            <a:off x="7982253" y="6121737"/>
            <a:ext cx="3718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การผลิต</a:t>
            </a:r>
            <a:r>
              <a:rPr lang="th-TH" sz="1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เวเฟ</a:t>
            </a:r>
            <a:r>
              <a:rPr lang="th-TH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อร</a:t>
            </a:r>
            <a:r>
              <a:rPr lang="th-TH" sz="1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์ซิลิกอน</a:t>
            </a:r>
            <a:r>
              <a:rPr lang="th-TH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แบบชาญฉลาด</a:t>
            </a:r>
            <a:br>
              <a:rPr lang="th-TH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h-TH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ที่ขับเคลื่อนด้วยข้อมูล</a:t>
            </a:r>
            <a:endParaRPr lang="en-US" sz="12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A6AFE-4891-4474-AFE9-6F4A1F00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614" y="1523897"/>
            <a:ext cx="5819732" cy="4597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E67008-2140-4B42-A9CE-F4385356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" y="1523897"/>
            <a:ext cx="4047187" cy="2458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A0DB5-8C3B-4652-A34C-4BCB7920F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" y="4140804"/>
            <a:ext cx="3992285" cy="23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15738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นิยามที่</a:t>
            </a:r>
            <a:r>
              <a:rPr lang="en-US" sz="2400" b="1" dirty="0"/>
              <a:t> 1: </a:t>
            </a:r>
            <a:r>
              <a:rPr lang="th-TH" sz="2400" dirty="0"/>
              <a:t>จากมุมมองทางวิศวกรรมการผลิตแบบชาญฉลาด คือการประยุกต์ใช้ระบบอัจฉริยะขั้นสูง ช่วยให้สามารถผลิตผลิตภัณฑ์ใหม่ได้อย่างรวดเร็ว ตอบสนองแบบ</a:t>
            </a:r>
            <a:r>
              <a:rPr lang="th-TH" sz="2400" dirty="0" err="1"/>
              <a:t>ได</a:t>
            </a:r>
            <a:r>
              <a:rPr lang="th-TH" sz="2400" dirty="0"/>
              <a:t>นาม</a:t>
            </a:r>
            <a:r>
              <a:rPr lang="th-TH" sz="2400" dirty="0" err="1"/>
              <a:t>ิก</a:t>
            </a:r>
            <a:r>
              <a:rPr lang="th-TH" sz="2400" dirty="0"/>
              <a:t>ต่อความต้องการผลิตภัณฑ์ และ การเพิ่มประสิทธิภาพการผลิตการผลิต รวมถึงห่วงโซ่อุปทานแบบเรียลไทม์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นิยามที่</a:t>
            </a:r>
            <a:r>
              <a:rPr lang="en-US" sz="2400" b="1" dirty="0"/>
              <a:t> 2: </a:t>
            </a:r>
            <a:r>
              <a:rPr lang="th-TH" sz="2400" dirty="0"/>
              <a:t>จากมุมมองการเชื่อมต่อโครงข่ายและการสื่อสาร (</a:t>
            </a:r>
            <a:r>
              <a:rPr lang="en-US" sz="2400" dirty="0"/>
              <a:t>IoT </a:t>
            </a:r>
            <a:r>
              <a:rPr lang="th-TH" sz="2400" dirty="0"/>
              <a:t>และ </a:t>
            </a:r>
            <a:r>
              <a:rPr lang="en-US" sz="2400" dirty="0"/>
              <a:t>CPS) </a:t>
            </a:r>
            <a:r>
              <a:rPr lang="th-TH" sz="2400" dirty="0"/>
              <a:t>เป็นการใช้เซ็นเซอร์และเทคโนโลยีการสื่อสารเพื่อจับข้อมูลในทุกขั้นตอนของการผลิต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นิยามที่</a:t>
            </a:r>
            <a:r>
              <a:rPr lang="en-US" sz="2400" b="1" dirty="0"/>
              <a:t> 3: </a:t>
            </a:r>
            <a:r>
              <a:rPr lang="th-TH" sz="2400" dirty="0"/>
              <a:t>จากมุมมองของการวิเคราะห์เชิงคาดการณ์และการตัดสินใจ เป็นข้อมูลที่สามารถเข้าถึงได้และแพร่หลายมากขึ้นในรูปแบบของข้อมูลขนาดใหญ่ ช่วยให้องค์กรการผลิตคาดการณ์ได้ดีขึ้น ปรับสมดุลการผลิต และปรับปรุงประสิทธิภาพและประสิทธิผล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00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0" y="6166045"/>
            <a:ext cx="5192770" cy="37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400" b="1" dirty="0"/>
              <a:t>วิวัฒนาการของระบบการผลิตแบบชาญฉลาด</a:t>
            </a:r>
            <a:endParaRPr lang="en-US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CA82A-DBBD-4860-97E6-F9E92679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74" y="1657915"/>
            <a:ext cx="6467515" cy="4375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413BA-EB4D-4AC8-8D1F-55410FD61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2297658"/>
            <a:ext cx="4600257" cy="25829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1C2E7D-89EB-430E-9854-6C6B6CCE4E91}"/>
              </a:ext>
            </a:extLst>
          </p:cNvPr>
          <p:cNvSpPr txBox="1">
            <a:spLocks/>
          </p:cNvSpPr>
          <p:nvPr/>
        </p:nvSpPr>
        <p:spPr>
          <a:xfrm>
            <a:off x="7649470" y="5078925"/>
            <a:ext cx="3932930" cy="37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400" b="1" dirty="0"/>
              <a:t>ทิศทางของระบบการผลิตแบบชาญฉลาด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9685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34" y="6167120"/>
            <a:ext cx="2541706" cy="4092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1800" b="1" dirty="0"/>
              <a:t>ระดับทางกายภาพของ </a:t>
            </a:r>
            <a:r>
              <a:rPr lang="en-US" sz="1800" b="1" dirty="0"/>
              <a:t>SMS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34A66-1090-4C52-8128-991B810B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0" y="1511563"/>
            <a:ext cx="6338358" cy="4655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A8694-5CFF-4469-9D2C-0DEA41810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188" y="1656080"/>
            <a:ext cx="4878141" cy="39014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265DAC-E8B2-48A7-B742-BE4A13F7D1EF}"/>
              </a:ext>
            </a:extLst>
          </p:cNvPr>
          <p:cNvSpPr txBox="1">
            <a:spLocks/>
          </p:cNvSpPr>
          <p:nvPr/>
        </p:nvSpPr>
        <p:spPr>
          <a:xfrm>
            <a:off x="8116134" y="5876894"/>
            <a:ext cx="3191946" cy="699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800" b="1" dirty="0"/>
              <a:t>ระดับการเชื่อมต่อโครงข่ายและการสื่อสารที่ชาญฉลาดของ </a:t>
            </a:r>
            <a:r>
              <a:rPr lang="en-US" sz="1800" b="1" dirty="0"/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37066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59" y="5774841"/>
            <a:ext cx="9022080" cy="40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/>
              <a:t>กลไกวิวัฒนาการอิสระของ </a:t>
            </a:r>
            <a:r>
              <a:rPr lang="en-US" sz="1800" b="1" dirty="0"/>
              <a:t>SMSs</a:t>
            </a:r>
            <a:r>
              <a:rPr lang="th-TH" sz="1800" b="1" dirty="0"/>
              <a:t> ตามหลักการสมองของดาร์วินนิสต์แบบหลายระดับ</a:t>
            </a:r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B7EDD-2A71-45F3-A909-FBD25A922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07" y="1585912"/>
            <a:ext cx="7719585" cy="41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5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599" y="5221121"/>
            <a:ext cx="5872481" cy="758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/>
              <a:t>สถาปัตยกรรมลำดับขั้นของรูปแบบอัตโนมัติของระบบ </a:t>
            </a:r>
            <a:r>
              <a:rPr lang="en-US" sz="1800" b="1" dirty="0"/>
              <a:t>SMS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293BA-0F94-4CB2-9949-A6D811DCC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1629937"/>
            <a:ext cx="4080228" cy="46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86" y="6148651"/>
            <a:ext cx="3981712" cy="300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1800" b="1" dirty="0"/>
              <a:t>วิวัฒนาการของข้อมูลในการผลิต</a:t>
            </a:r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21C16-5F12-4B0C-AA4F-73DDB8D0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6" y="1557638"/>
            <a:ext cx="5728692" cy="4436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64070-C695-4ED0-87BF-BA8243251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457" y="1557638"/>
            <a:ext cx="4356623" cy="45260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7F9D28-222C-4F15-8109-FA31563C415B}"/>
              </a:ext>
            </a:extLst>
          </p:cNvPr>
          <p:cNvSpPr txBox="1">
            <a:spLocks/>
          </p:cNvSpPr>
          <p:nvPr/>
        </p:nvSpPr>
        <p:spPr>
          <a:xfrm>
            <a:off x="8698977" y="6148651"/>
            <a:ext cx="2212863" cy="300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800" b="1" dirty="0"/>
              <a:t>วงจรข้อมูลในการผลิต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313752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ระบบการผลิตแบบชาญฉลาด (</a:t>
            </a:r>
            <a:r>
              <a:rPr lang="en-US" dirty="0"/>
              <a:t>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AFA5-7576-43D2-B09F-54F7B0B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66" y="5273039"/>
            <a:ext cx="4801526" cy="3580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1800" b="1" dirty="0"/>
              <a:t>ลักษณะและการประยุกต์ใช้การผลิตแบบชาญฉลาดที่ขับเคลื่อนด้วยข้อมูล</a:t>
            </a:r>
            <a:endParaRPr lang="en-US" sz="18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7F9D28-222C-4F15-8109-FA31563C415B}"/>
              </a:ext>
            </a:extLst>
          </p:cNvPr>
          <p:cNvSpPr txBox="1">
            <a:spLocks/>
          </p:cNvSpPr>
          <p:nvPr/>
        </p:nvSpPr>
        <p:spPr>
          <a:xfrm>
            <a:off x="8058897" y="6281305"/>
            <a:ext cx="3360943" cy="254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800" b="1" dirty="0"/>
              <a:t>การใช้งานการผลิตแบบชาญฉลาดที่ขับเคลื่อนด้วยข้อมูล</a:t>
            </a:r>
            <a:endParaRPr 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A2A77-6E6D-46AA-8D17-C98917DE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6" y="2365375"/>
            <a:ext cx="4938287" cy="2775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8ED5C-2E90-422B-BD70-7C140D2B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778" y="1790011"/>
            <a:ext cx="4801526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54E1-04FD-4E9A-8530-67D2C19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การผลิตแบบชาญฉลาดอย่างยั่งยืน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7A45C-854A-4000-BE3F-649BF583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3" y="1798320"/>
            <a:ext cx="4127665" cy="3677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C0A4E-7815-445E-81AD-E31DC997F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031" y="1889760"/>
            <a:ext cx="4182554" cy="40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5284</TotalTime>
  <Words>1180</Words>
  <Application>Microsoft Office PowerPoint</Application>
  <PresentationFormat>Widescreen</PresentationFormat>
  <Paragraphs>67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NimbusRomNo9L-Regu</vt:lpstr>
      <vt:lpstr>Office Theme</vt:lpstr>
      <vt:lpstr>PowerPoint Presentation</vt:lpstr>
      <vt:lpstr>ระบบการผลิตแบบชาญฉลาด (SMS)</vt:lpstr>
      <vt:lpstr>ระบบการผลิตแบบชาญฉลาด (SMS)</vt:lpstr>
      <vt:lpstr>ระบบการผลิตแบบชาญฉลาด (SMS)</vt:lpstr>
      <vt:lpstr>ระบบการผลิตแบบชาญฉลาด (SMS)</vt:lpstr>
      <vt:lpstr>ระบบการผลิตแบบชาญฉลาด (SMS)</vt:lpstr>
      <vt:lpstr>ระบบการผลิตแบบชาญฉลาด (SMS)</vt:lpstr>
      <vt:lpstr>ระบบการผลิตแบบชาญฉลาด (SMS)</vt:lpstr>
      <vt:lpstr>การผลิตแบบชาญฉลาดอย่างยั่งยืน</vt:lpstr>
      <vt:lpstr>การผลิตแบบชาญฉลาดอย่างยั่งยืน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339</cp:revision>
  <dcterms:created xsi:type="dcterms:W3CDTF">2018-02-11T14:22:08Z</dcterms:created>
  <dcterms:modified xsi:type="dcterms:W3CDTF">2020-11-03T02:06:22Z</dcterms:modified>
</cp:coreProperties>
</file>