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76796" autoAdjust="0"/>
  </p:normalViewPr>
  <p:slideViewPr>
    <p:cSldViewPr snapToGrid="0">
      <p:cViewPr varScale="1">
        <p:scale>
          <a:sx n="64" d="100"/>
          <a:sy n="64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Marques, M., Agostinho, C., </a:t>
            </a:r>
            <a:r>
              <a:rPr lang="en-US" dirty="0" err="1"/>
              <a:t>Zacharewicz</a:t>
            </a:r>
            <a:r>
              <a:rPr lang="en-US" dirty="0"/>
              <a:t>, G., &amp; Jardim-Gonçalves, R. (2017). Decentralized decision support for intelligent manufacturing in Industry 4.0. Journal of Ambient Intelligence and Smart Environments, 9(3), 299-313.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69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Marques, M., Agostinho, C., </a:t>
            </a:r>
            <a:r>
              <a:rPr lang="en-US" dirty="0" err="1"/>
              <a:t>Zacharewicz</a:t>
            </a:r>
            <a:r>
              <a:rPr lang="en-US" dirty="0"/>
              <a:t>, G., &amp; Jardim-Gonçalves, R. (2017). Decentralized decision support for intelligent manufacturing in Industry 4.0. Journal of Ambient Intelligence and Smart Environments, 9(3), 299-313.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52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Simeone, A., </a:t>
            </a:r>
            <a:r>
              <a:rPr lang="en-US" dirty="0" err="1"/>
              <a:t>Caggiano</a:t>
            </a:r>
            <a:r>
              <a:rPr lang="en-US" dirty="0"/>
              <a:t>, A., </a:t>
            </a:r>
            <a:r>
              <a:rPr lang="en-US" dirty="0" err="1"/>
              <a:t>Boun</a:t>
            </a:r>
            <a:r>
              <a:rPr lang="en-US" dirty="0"/>
              <a:t>, L., &amp; Deng, B. (2019). Intelligent cloud manufacturing platform for efficient resource sharing in smart manufacturing networks. Procedia CIRP, 79, 233-238.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54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Guo, Z. (2016). An RFID-and Cloud-Based Intelligent Decision Support System Architecture for Production Tracking and Scheduling. In Intelligent Decision-making Models for Production and Retail Operations (pp. 233-260). Springer, Berlin, Heidelberg.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19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Guo, Z. (2016). An RFID-and Cloud-Based Intelligent Decision Support System Architecture for Production Tracking and Scheduling. In Intelligent Decision-making Models for Production and Retail Operations (pp. 233-260). Springer, Berlin, Heidelberg.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8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Guo, Z. (2016). An RFID-and Cloud-Based Intelligent Decision Support System Architecture for Production Tracking and Scheduling. In Intelligent Decision-making Models for Production and Retail Operations (pp. 233-260). Springer, Berlin, Heidelberg.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9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Hasan, M. S., Ebrahim, Z., Mahmood, W. H. W., &amp; Ab Rahman, M. N. (2017). Decision support system classification and its application in manufacturing sector: A review.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79(1).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4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Hasan, M. S., Ebrahim, Z., Mahmood, W. H. W., &amp; Ab Rahman, M. N. (2017). Decision support system classification and its application in manufacturing sector: A review.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79(1).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Hasan, M. S., Ebrahim, Z., Mahmood, W. H. W., &amp; Ab Rahman, M. N. (2017). Decision support system classification and its application in manufacturing sector: A review.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79(1).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33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Hasan, M. S., Ebrahim, Z., Mahmood, W. H. W., &amp; Ab Rahman, M. N. (2017). Decision support system classification and its application in manufacturing sector: A review.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79(1).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Hasan, M. S., Ebrahim, Z., Mahmood, W. H. W., &amp; Ab Rahman, M. N. (2017). Decision support system classification and its application in manufacturing sector: A review.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79(1).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9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Marques, M., Agostinho, C., </a:t>
            </a:r>
            <a:r>
              <a:rPr lang="en-US" dirty="0" err="1"/>
              <a:t>Zacharewicz</a:t>
            </a:r>
            <a:r>
              <a:rPr lang="en-US" dirty="0"/>
              <a:t>, G., &amp; Jardim-Gonçalves, R. (2017). Decentralized decision support for intelligent manufacturing in Industry 4.0. Journal of Ambient Intelligence and Smart Environments, 9(3), 299-313.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0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Marques, M., Agostinho, C., </a:t>
            </a:r>
            <a:r>
              <a:rPr lang="en-US" dirty="0" err="1"/>
              <a:t>Zacharewicz</a:t>
            </a:r>
            <a:r>
              <a:rPr lang="en-US" dirty="0"/>
              <a:t>, G., &amp; Jardim-Gonçalves, R. (2017). Decentralized decision support for intelligent manufacturing in Industry 4.0. Journal of Ambient Intelligence and Smart Environments, 9(3), 299-313.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16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Marques, M., Agostinho, C., </a:t>
            </a:r>
            <a:r>
              <a:rPr lang="en-US" dirty="0" err="1"/>
              <a:t>Zacharewicz</a:t>
            </a:r>
            <a:r>
              <a:rPr lang="en-US" dirty="0"/>
              <a:t>, G., &amp; Jardim-Gonçalves, R. (2017). Decentralized decision support for intelligent manufacturing in Industry 4.0. Journal of Ambient Intelligence and Smart Environments, 9(3), 299-313.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th-TH" sz="3200" dirty="0">
                <a:solidFill>
                  <a:srgbClr val="002060"/>
                </a:solidFill>
              </a:rPr>
              <a:t>การใช้งานในอุตสาหกรรม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C7CB-7747-4363-8085-CB3135FD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การสนับสนุนการตัดสินใจสำหรับการบูรณาการแนวตั้ง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491C-F224-46FB-8D5C-5FBEACEC9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กำหนดนโยบายที่มีประสิทธิภาพในการบำรุงรักษาเชิงคาดการณ์ ป้องกัน และแก้ไข ในแง่ของการคาดการณ์ความต้องการอะไหล่และการประสานงานผู้มีส่วนได้ส่วนเสียในห่วงโซ่อุปทาน</a:t>
            </a:r>
            <a:r>
              <a:rPr lang="en-US" sz="2400" dirty="0"/>
              <a:t>;</a:t>
            </a:r>
          </a:p>
          <a:p>
            <a:r>
              <a:rPr lang="th-TH" sz="2400" dirty="0"/>
              <a:t>ตอบสนองได้เร็วขึ้นต่อความล้มเหลวของชิ้นส่วนอะไหล่เนื่องจากการมองไม่เห็นตัวบ่งชี้และสถานะการทำงานของอุปกรณ์</a:t>
            </a:r>
            <a:r>
              <a:rPr lang="en-US" sz="2400" dirty="0"/>
              <a:t>;</a:t>
            </a:r>
          </a:p>
          <a:p>
            <a:r>
              <a:rPr lang="th-TH" sz="2400" dirty="0"/>
              <a:t>การหยุดทำงานของการผลิตลดลงและสูญเสียผลกำไรเนื่องจากความล้มเหลวของชิ้นส่วนอะไหล่ในสินทรัพย์ทุนที่มีมูลค่าสูงในอุตสาหกรรม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282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C7CB-7747-4363-8085-CB3135FD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การสนับสนุนการตัดสินใจสำหรับการบูรณาการแนวนอน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491C-F224-46FB-8D5C-5FBEACEC9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การตรวจหาโอกาสในการทำงานร่วมกันทางธุรกิจที่เหมาะสมที่สุด (ในรูปแบบ </a:t>
            </a:r>
            <a:r>
              <a:rPr lang="en-US" sz="2400" dirty="0"/>
              <a:t>B2B) </a:t>
            </a:r>
            <a:r>
              <a:rPr lang="th-TH" sz="2400" dirty="0"/>
              <a:t>ในโครงการของลูกค้าทั่วไป</a:t>
            </a:r>
            <a:r>
              <a:rPr lang="en-US" sz="2400" dirty="0"/>
              <a:t>;</a:t>
            </a:r>
          </a:p>
          <a:p>
            <a:r>
              <a:rPr lang="th-TH" sz="2400" dirty="0"/>
              <a:t>เสริมสร้างระบบความมุ่งมั่นทั่วไปสำหรับโครงการของลูกค้าในรูปแบบการทำงานร่วมกัน</a:t>
            </a:r>
            <a:r>
              <a:rPr lang="en-US" sz="2400" dirty="0"/>
              <a:t>;</a:t>
            </a:r>
          </a:p>
          <a:p>
            <a:r>
              <a:rPr lang="th-TH" sz="2400" dirty="0"/>
              <a:t>การพัฒนาเครื่องมือและกลไกการตอบสนองที่ช่วยในการติดตามและประเมินการร่วมกันของการดำเนินการตามใบสั่งผลิตเมื่อเทียบกับภาระผูกพันของลูกค้าในพ</a:t>
            </a:r>
            <a:r>
              <a:rPr lang="th-TH" sz="2400" dirty="0" err="1"/>
              <a:t>ื้</a:t>
            </a:r>
            <a:r>
              <a:rPr lang="th-TH" sz="2400" dirty="0"/>
              <a:t>นท</a:t>
            </a:r>
            <a:r>
              <a:rPr lang="th-TH" sz="2400" dirty="0" err="1"/>
              <a:t>ิ่ผ</a:t>
            </a:r>
            <a:r>
              <a:rPr lang="th-TH" sz="2400" dirty="0"/>
              <a:t>ลิตที่ทำงานร่วมกัน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755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C7CB-7747-4363-8085-CB3135FD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491C-F224-46FB-8D5C-5FBEACEC9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การแบ่งปันทรัพยากร</a:t>
            </a:r>
            <a:br>
              <a:rPr lang="th-TH" sz="2400" b="1" dirty="0"/>
            </a:br>
            <a:r>
              <a:rPr lang="th-TH" sz="2400" b="1" dirty="0"/>
              <a:t>ในเครือข่ายการผลิตอัจฉริยะ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04C61-5051-4654-98A4-9D02D0B1D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08710"/>
            <a:ext cx="5036696" cy="4671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4E21F8-F6D9-4153-8E96-2070F22BE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70" y="2608287"/>
            <a:ext cx="5314523" cy="3319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648E5E-27E0-47BF-A61D-869227456F5F}"/>
              </a:ext>
            </a:extLst>
          </p:cNvPr>
          <p:cNvSpPr txBox="1"/>
          <p:nvPr/>
        </p:nvSpPr>
        <p:spPr>
          <a:xfrm>
            <a:off x="1059304" y="5997212"/>
            <a:ext cx="3983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platform modules and tasks </a:t>
            </a:r>
          </a:p>
        </p:txBody>
      </p:sp>
    </p:spTree>
    <p:extLst>
      <p:ext uri="{BB962C8B-B14F-4D97-AF65-F5344CB8AC3E}">
        <p14:creationId xmlns:p14="http://schemas.microsoft.com/office/powerpoint/2010/main" val="2757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C7CB-7747-4363-8085-CB3135FD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491C-F224-46FB-8D5C-5FBEACEC9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ระบบต้นแบบที่มีหน่วยการติดตามระยะไกลและการจัดตารางการผลิต</a:t>
            </a:r>
            <a:endParaRPr lang="en-US" sz="2400" b="1" dirty="0"/>
          </a:p>
          <a:p>
            <a:pPr marL="0" indent="0">
              <a:buNone/>
            </a:pPr>
            <a:r>
              <a:rPr lang="th-TH" sz="2400" dirty="0"/>
              <a:t>สถาปัตยกรรมสามารถทำได้โดยการช่วยเหลือการจัดการการผลิตในการติดตามความคืบหน้าการผลิตของคำสั่งซื้อของลูกค้าแต่ละรายและมอบหมายการผลิตสำหรับแต่ละคำสั่งซื้อให้กับหน่วยการผลิตที่เหมาะสมตามเวลาจริง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th-TH" sz="2400" dirty="0"/>
              <a:t>ผู้ผลิตได้รับคำสั่งผลิตต่าง ๆ จากลูกค้าที่แตกต่างกัน</a:t>
            </a:r>
            <a:r>
              <a:rPr lang="en-US" sz="2400" dirty="0"/>
              <a:t> </a:t>
            </a:r>
            <a:r>
              <a:rPr lang="th-TH" sz="2400" dirty="0"/>
              <a:t>กลุ่มของใบสั่งผลิตแต่ละกลุ่มที่มีวันครบกำหนดเดียวกันจากลูกค้ารายเดียวกันจะเรียกว่าเป็นกลุ่มคำสั่งซื้อ</a:t>
            </a:r>
            <a:r>
              <a:rPr lang="en-US" sz="2400" dirty="0"/>
              <a:t> </a:t>
            </a:r>
            <a:r>
              <a:rPr lang="th-TH" sz="2400" dirty="0"/>
              <a:t>หลังจากที่ลูกค้ายืนยันคำสั่งซื้อของกลุ่มคำสั่งซื้อแล้วผู้ผลิตจำเป็นต้องซื้อวัตถุดิบจาก</a:t>
            </a:r>
            <a:r>
              <a:rPr lang="th-TH" sz="2400" dirty="0" err="1"/>
              <a:t>ซัพพ</a:t>
            </a:r>
            <a:r>
              <a:rPr lang="th-TH" sz="2400" dirty="0"/>
              <a:t>ลายเออร</a:t>
            </a:r>
            <a:r>
              <a:rPr lang="th-TH" sz="2400" dirty="0" err="1"/>
              <a:t>์วัส</a:t>
            </a:r>
            <a:r>
              <a:rPr lang="th-TH" sz="2400" dirty="0"/>
              <a:t>ดุตามความต้องการวัสดุของคำสั่งซื้อของลูกค้า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800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C7CB-7747-4363-8085-CB3135FD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6D31F-0031-4CD6-8466-1F0690CCD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060" y="1465425"/>
            <a:ext cx="7094108" cy="4628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2DB891-ECAA-4B77-85A8-F5F2C3643CDB}"/>
              </a:ext>
            </a:extLst>
          </p:cNvPr>
          <p:cNvSpPr txBox="1"/>
          <p:nvPr/>
        </p:nvSpPr>
        <p:spPr>
          <a:xfrm>
            <a:off x="378503" y="4753029"/>
            <a:ext cx="3983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ผังงานการจัดสรรงานการผลิตหลังจากได้รับคำสั่งซื้อจากลูกค้า</a:t>
            </a:r>
            <a:endParaRPr lang="en-US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27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C7CB-7747-4363-8085-CB3135FD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D2026-869C-4020-95CD-760A0DC1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42" y="1634696"/>
            <a:ext cx="4876980" cy="4233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F178EE-D137-4B57-AFFC-CE3BD7C6C9AE}"/>
              </a:ext>
            </a:extLst>
          </p:cNvPr>
          <p:cNvSpPr txBox="1"/>
          <p:nvPr/>
        </p:nvSpPr>
        <p:spPr>
          <a:xfrm>
            <a:off x="1532134" y="6039994"/>
            <a:ext cx="2589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สถาปัตยกรรม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RCIDS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5599FD-0B3A-4461-A47A-9C9BC23E8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233" y="1847927"/>
            <a:ext cx="5509857" cy="3368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7AA63E-D9A3-4A5C-9689-C7366A5EE167}"/>
              </a:ext>
            </a:extLst>
          </p:cNvPr>
          <p:cNvSpPr txBox="1"/>
          <p:nvPr/>
        </p:nvSpPr>
        <p:spPr>
          <a:xfrm>
            <a:off x="7914807" y="5358547"/>
            <a:ext cx="3583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หน่วย</a:t>
            </a:r>
            <a:r>
              <a:rPr lang="th-TH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ย่อยของ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RRDC </a:t>
            </a:r>
            <a:r>
              <a:rPr lang="th-TH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ติดตั้งในพื้น</a:t>
            </a:r>
            <a:r>
              <a:rPr lang="th-TH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ผลิต</a:t>
            </a:r>
            <a:r>
              <a:rPr lang="th-TH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หรือสายการประกอบ</a:t>
            </a:r>
            <a:endParaRPr lang="en-US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7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D212-1EE6-4CFF-B476-ABF49549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แนวโน้มการวิจัย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37830-B35C-42D8-9EBE-4BF5A8309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62" y="1515957"/>
            <a:ext cx="7273182" cy="41653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14B75D-AAC8-4B3A-981F-8E4D783EB323}"/>
              </a:ext>
            </a:extLst>
          </p:cNvPr>
          <p:cNvSpPr txBox="1"/>
          <p:nvPr/>
        </p:nvSpPr>
        <p:spPr>
          <a:xfrm>
            <a:off x="4719514" y="5681272"/>
            <a:ext cx="4058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 (1980) DSS classification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0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D212-1EE6-4CFF-B476-ABF49549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แนวโน้มการวิจัย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4B75D-AAC8-4B3A-981F-8E4D783EB323}"/>
              </a:ext>
            </a:extLst>
          </p:cNvPr>
          <p:cNvSpPr txBox="1"/>
          <p:nvPr/>
        </p:nvSpPr>
        <p:spPr>
          <a:xfrm>
            <a:off x="3747541" y="5681272"/>
            <a:ext cx="6190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Holsapple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Whinston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(1996) DSS classification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65646-8266-44D2-B329-27F31A683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92" y="1573967"/>
            <a:ext cx="6817648" cy="41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2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D212-1EE6-4CFF-B476-ABF49549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แนวโน้มการวิจัย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4B75D-AAC8-4B3A-981F-8E4D783EB323}"/>
              </a:ext>
            </a:extLst>
          </p:cNvPr>
          <p:cNvSpPr txBox="1"/>
          <p:nvPr/>
        </p:nvSpPr>
        <p:spPr>
          <a:xfrm>
            <a:off x="4721902" y="5692647"/>
            <a:ext cx="371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(2004) DSS classification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B0DA9-83FF-4D5A-97A6-F2531EF38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670" y="1532746"/>
            <a:ext cx="6728282" cy="41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7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D212-1EE6-4CFF-B476-ABF49549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แนวโน้มการวิจัย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4B75D-AAC8-4B3A-981F-8E4D783EB323}"/>
              </a:ext>
            </a:extLst>
          </p:cNvPr>
          <p:cNvSpPr txBox="1"/>
          <p:nvPr/>
        </p:nvSpPr>
        <p:spPr>
          <a:xfrm>
            <a:off x="4676305" y="5725679"/>
            <a:ext cx="3417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DSS focus-area classification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4AF37-0BCB-43FF-8997-C694B7798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716" y="1522985"/>
            <a:ext cx="6190937" cy="42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D212-1EE6-4CFF-B476-ABF49549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การใช้งาน </a:t>
            </a:r>
            <a:r>
              <a:rPr lang="en-US" dirty="0"/>
              <a:t>DSS </a:t>
            </a:r>
            <a:r>
              <a:rPr lang="th-TH" dirty="0"/>
              <a:t>ในการผลิต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4B75D-AAC8-4B3A-981F-8E4D783EB323}"/>
              </a:ext>
            </a:extLst>
          </p:cNvPr>
          <p:cNvSpPr txBox="1"/>
          <p:nvPr/>
        </p:nvSpPr>
        <p:spPr>
          <a:xfrm>
            <a:off x="958744" y="6039994"/>
            <a:ext cx="3417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manufacturing industry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7518B-648E-4EF9-BF44-E4CE6AA8F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1759026"/>
            <a:ext cx="9688643" cy="4151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3D1F6-499B-42EF-862C-D25091F8BC64}"/>
              </a:ext>
            </a:extLst>
          </p:cNvPr>
          <p:cNvSpPr txBox="1"/>
          <p:nvPr/>
        </p:nvSpPr>
        <p:spPr>
          <a:xfrm>
            <a:off x="8287572" y="6039994"/>
            <a:ext cx="2415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mixed application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5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7994-DCEF-4F53-AC03-16AC4CE6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การสนับสนุนการตัดสินใจสำหรับอุตสาหกรรม 4.0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39497-6717-47C9-85E0-7D2CE630D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409" y="1589187"/>
            <a:ext cx="6771182" cy="44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2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7994-DCEF-4F53-AC03-16AC4CE6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การสนับสนุนการตัดสินใจสำหรับอุตสาหกรรม 4.0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CFEC5-A896-40DA-97B4-6E57E5DB6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54" y="1635719"/>
            <a:ext cx="6775553" cy="4424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BCBC47-01B8-4F15-BB0A-B4C42E1264CE}"/>
              </a:ext>
            </a:extLst>
          </p:cNvPr>
          <p:cNvSpPr txBox="1"/>
          <p:nvPr/>
        </p:nvSpPr>
        <p:spPr>
          <a:xfrm>
            <a:off x="8064706" y="3013501"/>
            <a:ext cx="34627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อุปสรรคสำคัญสำหรับการแปลงเป็นดิจิทัลทางอุตสาหกรรม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7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7994-DCEF-4F53-AC03-16AC4CE6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การสนับสนุนการตัดสินใจสำหรับอุตสาหกรรม 4.0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CBC47-01B8-4F15-BB0A-B4C42E1264CE}"/>
              </a:ext>
            </a:extLst>
          </p:cNvPr>
          <p:cNvSpPr txBox="1"/>
          <p:nvPr/>
        </p:nvSpPr>
        <p:spPr>
          <a:xfrm>
            <a:off x="2785527" y="5701923"/>
            <a:ext cx="792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พฤติกรรมฉุกเฉินและการจำลองเสมือนพีระมิดอัตโนมัติ: การเปรียบเทียบ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EB065-6136-410E-A213-D98E9CC5A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190" y="1555853"/>
            <a:ext cx="8199620" cy="41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92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5198</TotalTime>
  <Words>1066</Words>
  <Application>Microsoft Office PowerPoint</Application>
  <PresentationFormat>Widescreen</PresentationFormat>
  <Paragraphs>67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แนวโน้มการวิจัย</vt:lpstr>
      <vt:lpstr>แนวโน้มการวิจัย</vt:lpstr>
      <vt:lpstr>แนวโน้มการวิจัย</vt:lpstr>
      <vt:lpstr>แนวโน้มการวิจัย</vt:lpstr>
      <vt:lpstr>การใช้งาน DSS ในการผลิต</vt:lpstr>
      <vt:lpstr>การสนับสนุนการตัดสินใจสำหรับอุตสาหกรรม 4.0</vt:lpstr>
      <vt:lpstr>การสนับสนุนการตัดสินใจสำหรับอุตสาหกรรม 4.0</vt:lpstr>
      <vt:lpstr>การสนับสนุนการตัดสินใจสำหรับอุตสาหกรรม 4.0</vt:lpstr>
      <vt:lpstr>การสนับสนุนการตัดสินใจสำหรับการบูรณาการแนวตั้ง</vt:lpstr>
      <vt:lpstr>การสนับสนุนการตัดสินใจสำหรับการบูรณาการแนวนอน</vt:lpstr>
      <vt:lpstr>กรณีศึกษา</vt:lpstr>
      <vt:lpstr>กรณีศึกษา</vt:lpstr>
      <vt:lpstr>กรณีศึกษา</vt:lpstr>
      <vt:lpstr>กรณีศึกษา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317</cp:revision>
  <dcterms:created xsi:type="dcterms:W3CDTF">2018-02-11T14:22:08Z</dcterms:created>
  <dcterms:modified xsi:type="dcterms:W3CDTF">2020-11-02T15:22:11Z</dcterms:modified>
</cp:coreProperties>
</file>