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72" autoAdjust="0"/>
    <p:restoredTop sz="76796" autoAdjust="0"/>
  </p:normalViewPr>
  <p:slideViewPr>
    <p:cSldViewPr snapToGrid="0">
      <p:cViewPr varScale="1">
        <p:scale>
          <a:sx n="72" d="100"/>
          <a:sy n="72" d="100"/>
        </p:scale>
        <p:origin x="14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09203-10F3-486C-9C52-777D6ECB493D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B8B429B4-D1CD-4FD1-8D1E-AAE67621AD95}">
      <dgm:prSet phldrT="[Text]"/>
      <dgm:spPr/>
      <dgm:t>
        <a:bodyPr/>
        <a:lstStyle/>
        <a:p>
          <a:r>
            <a:rPr lang="en-US" dirty="0"/>
            <a:t>Bayesian</a:t>
          </a:r>
          <a:br>
            <a:rPr lang="en-US" dirty="0"/>
          </a:br>
          <a:r>
            <a:rPr lang="en-US" dirty="0"/>
            <a:t>Networks</a:t>
          </a:r>
        </a:p>
      </dgm:t>
    </dgm:pt>
    <dgm:pt modelId="{E07CD23E-B4DF-4577-80D3-8277274C67CA}" type="parTrans" cxnId="{53A2ED60-A849-49A9-A4B4-E94CED4FC799}">
      <dgm:prSet/>
      <dgm:spPr/>
      <dgm:t>
        <a:bodyPr/>
        <a:lstStyle/>
        <a:p>
          <a:endParaRPr lang="en-US"/>
        </a:p>
      </dgm:t>
    </dgm:pt>
    <dgm:pt modelId="{22B79BDC-555E-4A84-8AA8-5A90E8512373}" type="sibTrans" cxnId="{53A2ED60-A849-49A9-A4B4-E94CED4FC799}">
      <dgm:prSet/>
      <dgm:spPr/>
      <dgm:t>
        <a:bodyPr/>
        <a:lstStyle/>
        <a:p>
          <a:endParaRPr lang="en-US"/>
        </a:p>
      </dgm:t>
    </dgm:pt>
    <dgm:pt modelId="{754E6580-DB69-43FC-9674-A75B3E5BC13F}">
      <dgm:prSet phldrT="[Text]"/>
      <dgm:spPr/>
      <dgm:t>
        <a:bodyPr/>
        <a:lstStyle/>
        <a:p>
          <a:r>
            <a:rPr lang="en-US" dirty="0"/>
            <a:t>First-order</a:t>
          </a:r>
          <a:br>
            <a:rPr lang="en-US" dirty="0"/>
          </a:br>
          <a:r>
            <a:rPr lang="en-US" dirty="0"/>
            <a:t>Logic</a:t>
          </a:r>
        </a:p>
      </dgm:t>
    </dgm:pt>
    <dgm:pt modelId="{6B96A99E-FEF1-45CD-88A4-A0CB561CC4FA}" type="parTrans" cxnId="{9B737978-6B78-4059-995C-6FC816143C38}">
      <dgm:prSet/>
      <dgm:spPr/>
      <dgm:t>
        <a:bodyPr/>
        <a:lstStyle/>
        <a:p>
          <a:endParaRPr lang="en-US"/>
        </a:p>
      </dgm:t>
    </dgm:pt>
    <dgm:pt modelId="{920B419F-4F7B-4456-949A-14131279D406}" type="sibTrans" cxnId="{9B737978-6B78-4059-995C-6FC816143C38}">
      <dgm:prSet/>
      <dgm:spPr/>
      <dgm:t>
        <a:bodyPr/>
        <a:lstStyle/>
        <a:p>
          <a:endParaRPr lang="en-US"/>
        </a:p>
      </dgm:t>
    </dgm:pt>
    <dgm:pt modelId="{BFD34FFA-3754-4E32-9EC8-60C8D5B48FF2}">
      <dgm:prSet phldrT="[Text]"/>
      <dgm:spPr/>
      <dgm:t>
        <a:bodyPr/>
        <a:lstStyle/>
        <a:p>
          <a:r>
            <a:rPr lang="en-US" dirty="0"/>
            <a:t>Multi-</a:t>
          </a:r>
          <a:br>
            <a:rPr lang="en-US" dirty="0"/>
          </a:br>
          <a:r>
            <a:rPr lang="en-US" dirty="0"/>
            <a:t>Entity</a:t>
          </a:r>
          <a:br>
            <a:rPr lang="en-US" dirty="0"/>
          </a:br>
          <a:r>
            <a:rPr lang="en-US" dirty="0"/>
            <a:t>Bayesian</a:t>
          </a:r>
          <a:br>
            <a:rPr lang="en-US" dirty="0"/>
          </a:br>
          <a:r>
            <a:rPr lang="en-US" dirty="0"/>
            <a:t>Networks</a:t>
          </a:r>
        </a:p>
      </dgm:t>
    </dgm:pt>
    <dgm:pt modelId="{2B016235-3CE8-4164-971D-18E0816256BC}" type="parTrans" cxnId="{38D88327-DE6F-42B6-BDC4-BB9D83B9BAFA}">
      <dgm:prSet/>
      <dgm:spPr/>
      <dgm:t>
        <a:bodyPr/>
        <a:lstStyle/>
        <a:p>
          <a:endParaRPr lang="en-US"/>
        </a:p>
      </dgm:t>
    </dgm:pt>
    <dgm:pt modelId="{56A21354-862D-4785-95FE-E0A901991198}" type="sibTrans" cxnId="{38D88327-DE6F-42B6-BDC4-BB9D83B9BAFA}">
      <dgm:prSet/>
      <dgm:spPr/>
      <dgm:t>
        <a:bodyPr/>
        <a:lstStyle/>
        <a:p>
          <a:endParaRPr lang="en-US"/>
        </a:p>
      </dgm:t>
    </dgm:pt>
    <dgm:pt modelId="{FE10A20E-A285-4570-93D8-C0C6AFB93B08}" type="pres">
      <dgm:prSet presAssocID="{CD709203-10F3-486C-9C52-777D6ECB493D}" presName="linearFlow" presStyleCnt="0">
        <dgm:presLayoutVars>
          <dgm:dir/>
          <dgm:resizeHandles val="exact"/>
        </dgm:presLayoutVars>
      </dgm:prSet>
      <dgm:spPr/>
    </dgm:pt>
    <dgm:pt modelId="{F4B0C252-6A20-41FE-BEB7-55069120EB99}" type="pres">
      <dgm:prSet presAssocID="{B8B429B4-D1CD-4FD1-8D1E-AAE67621AD95}" presName="node" presStyleLbl="node1" presStyleIdx="0" presStyleCnt="3">
        <dgm:presLayoutVars>
          <dgm:bulletEnabled val="1"/>
        </dgm:presLayoutVars>
      </dgm:prSet>
      <dgm:spPr/>
    </dgm:pt>
    <dgm:pt modelId="{F933F197-85EE-4B1E-978D-352A127C81D4}" type="pres">
      <dgm:prSet presAssocID="{22B79BDC-555E-4A84-8AA8-5A90E8512373}" presName="spacerL" presStyleCnt="0"/>
      <dgm:spPr/>
    </dgm:pt>
    <dgm:pt modelId="{DF5BAFA7-B2BB-4B30-AE50-ACBC5A191374}" type="pres">
      <dgm:prSet presAssocID="{22B79BDC-555E-4A84-8AA8-5A90E8512373}" presName="sibTrans" presStyleLbl="sibTrans2D1" presStyleIdx="0" presStyleCnt="2"/>
      <dgm:spPr/>
    </dgm:pt>
    <dgm:pt modelId="{0E3292B6-BBFC-456D-8FE4-BD305F74F9B8}" type="pres">
      <dgm:prSet presAssocID="{22B79BDC-555E-4A84-8AA8-5A90E8512373}" presName="spacerR" presStyleCnt="0"/>
      <dgm:spPr/>
    </dgm:pt>
    <dgm:pt modelId="{86E80565-BDCA-4674-BC51-B325EBCA704E}" type="pres">
      <dgm:prSet presAssocID="{754E6580-DB69-43FC-9674-A75B3E5BC13F}" presName="node" presStyleLbl="node1" presStyleIdx="1" presStyleCnt="3">
        <dgm:presLayoutVars>
          <dgm:bulletEnabled val="1"/>
        </dgm:presLayoutVars>
      </dgm:prSet>
      <dgm:spPr/>
    </dgm:pt>
    <dgm:pt modelId="{F19A76ED-B275-4B5E-A228-C32D94E5E0FE}" type="pres">
      <dgm:prSet presAssocID="{920B419F-4F7B-4456-949A-14131279D406}" presName="spacerL" presStyleCnt="0"/>
      <dgm:spPr/>
    </dgm:pt>
    <dgm:pt modelId="{54A1598F-0662-4841-97AE-8150A38F8B6C}" type="pres">
      <dgm:prSet presAssocID="{920B419F-4F7B-4456-949A-14131279D406}" presName="sibTrans" presStyleLbl="sibTrans2D1" presStyleIdx="1" presStyleCnt="2"/>
      <dgm:spPr/>
    </dgm:pt>
    <dgm:pt modelId="{87B4BEC1-F31B-4F5B-B489-D5C6409192A1}" type="pres">
      <dgm:prSet presAssocID="{920B419F-4F7B-4456-949A-14131279D406}" presName="spacerR" presStyleCnt="0"/>
      <dgm:spPr/>
    </dgm:pt>
    <dgm:pt modelId="{3412EE84-DA52-4C46-9A66-0947A9BD4993}" type="pres">
      <dgm:prSet presAssocID="{BFD34FFA-3754-4E32-9EC8-60C8D5B48FF2}" presName="node" presStyleLbl="node1" presStyleIdx="2" presStyleCnt="3">
        <dgm:presLayoutVars>
          <dgm:bulletEnabled val="1"/>
        </dgm:presLayoutVars>
      </dgm:prSet>
      <dgm:spPr/>
    </dgm:pt>
  </dgm:ptLst>
  <dgm:cxnLst>
    <dgm:cxn modelId="{B5E99314-88DE-4E83-945C-C01AEC9A9C8C}" type="presOf" srcId="{754E6580-DB69-43FC-9674-A75B3E5BC13F}" destId="{86E80565-BDCA-4674-BC51-B325EBCA704E}" srcOrd="0" destOrd="0" presId="urn:microsoft.com/office/officeart/2005/8/layout/equation1"/>
    <dgm:cxn modelId="{A7F32F26-B691-4DDE-B6F8-1E0554F6C1ED}" type="presOf" srcId="{CD709203-10F3-486C-9C52-777D6ECB493D}" destId="{FE10A20E-A285-4570-93D8-C0C6AFB93B08}" srcOrd="0" destOrd="0" presId="urn:microsoft.com/office/officeart/2005/8/layout/equation1"/>
    <dgm:cxn modelId="{38D88327-DE6F-42B6-BDC4-BB9D83B9BAFA}" srcId="{CD709203-10F3-486C-9C52-777D6ECB493D}" destId="{BFD34FFA-3754-4E32-9EC8-60C8D5B48FF2}" srcOrd="2" destOrd="0" parTransId="{2B016235-3CE8-4164-971D-18E0816256BC}" sibTransId="{56A21354-862D-4785-95FE-E0A901991198}"/>
    <dgm:cxn modelId="{53A2ED60-A849-49A9-A4B4-E94CED4FC799}" srcId="{CD709203-10F3-486C-9C52-777D6ECB493D}" destId="{B8B429B4-D1CD-4FD1-8D1E-AAE67621AD95}" srcOrd="0" destOrd="0" parTransId="{E07CD23E-B4DF-4577-80D3-8277274C67CA}" sibTransId="{22B79BDC-555E-4A84-8AA8-5A90E8512373}"/>
    <dgm:cxn modelId="{3A276A44-BE66-4E4B-B2BF-9C964F152993}" type="presOf" srcId="{BFD34FFA-3754-4E32-9EC8-60C8D5B48FF2}" destId="{3412EE84-DA52-4C46-9A66-0947A9BD4993}" srcOrd="0" destOrd="0" presId="urn:microsoft.com/office/officeart/2005/8/layout/equation1"/>
    <dgm:cxn modelId="{284FC568-4E6C-4AF8-924F-CD53D3948352}" type="presOf" srcId="{22B79BDC-555E-4A84-8AA8-5A90E8512373}" destId="{DF5BAFA7-B2BB-4B30-AE50-ACBC5A191374}" srcOrd="0" destOrd="0" presId="urn:microsoft.com/office/officeart/2005/8/layout/equation1"/>
    <dgm:cxn modelId="{9B737978-6B78-4059-995C-6FC816143C38}" srcId="{CD709203-10F3-486C-9C52-777D6ECB493D}" destId="{754E6580-DB69-43FC-9674-A75B3E5BC13F}" srcOrd="1" destOrd="0" parTransId="{6B96A99E-FEF1-45CD-88A4-A0CB561CC4FA}" sibTransId="{920B419F-4F7B-4456-949A-14131279D406}"/>
    <dgm:cxn modelId="{B45D827B-0CD8-4998-80DD-B95E0AC95306}" type="presOf" srcId="{920B419F-4F7B-4456-949A-14131279D406}" destId="{54A1598F-0662-4841-97AE-8150A38F8B6C}" srcOrd="0" destOrd="0" presId="urn:microsoft.com/office/officeart/2005/8/layout/equation1"/>
    <dgm:cxn modelId="{90F83FA2-2595-4B23-B857-DF32FE192DB5}" type="presOf" srcId="{B8B429B4-D1CD-4FD1-8D1E-AAE67621AD95}" destId="{F4B0C252-6A20-41FE-BEB7-55069120EB99}" srcOrd="0" destOrd="0" presId="urn:microsoft.com/office/officeart/2005/8/layout/equation1"/>
    <dgm:cxn modelId="{B252643C-94AB-4735-A713-E127AA19B2AF}" type="presParOf" srcId="{FE10A20E-A285-4570-93D8-C0C6AFB93B08}" destId="{F4B0C252-6A20-41FE-BEB7-55069120EB99}" srcOrd="0" destOrd="0" presId="urn:microsoft.com/office/officeart/2005/8/layout/equation1"/>
    <dgm:cxn modelId="{9E10FE94-6B45-403F-A423-B9F228D640AC}" type="presParOf" srcId="{FE10A20E-A285-4570-93D8-C0C6AFB93B08}" destId="{F933F197-85EE-4B1E-978D-352A127C81D4}" srcOrd="1" destOrd="0" presId="urn:microsoft.com/office/officeart/2005/8/layout/equation1"/>
    <dgm:cxn modelId="{1778E253-214C-41E8-B8E9-BE67A2F76ADE}" type="presParOf" srcId="{FE10A20E-A285-4570-93D8-C0C6AFB93B08}" destId="{DF5BAFA7-B2BB-4B30-AE50-ACBC5A191374}" srcOrd="2" destOrd="0" presId="urn:microsoft.com/office/officeart/2005/8/layout/equation1"/>
    <dgm:cxn modelId="{2B212584-E96E-46C7-B647-E09E646333B5}" type="presParOf" srcId="{FE10A20E-A285-4570-93D8-C0C6AFB93B08}" destId="{0E3292B6-BBFC-456D-8FE4-BD305F74F9B8}" srcOrd="3" destOrd="0" presId="urn:microsoft.com/office/officeart/2005/8/layout/equation1"/>
    <dgm:cxn modelId="{A90AFF4A-4A25-42FD-8922-2A430E1424EA}" type="presParOf" srcId="{FE10A20E-A285-4570-93D8-C0C6AFB93B08}" destId="{86E80565-BDCA-4674-BC51-B325EBCA704E}" srcOrd="4" destOrd="0" presId="urn:microsoft.com/office/officeart/2005/8/layout/equation1"/>
    <dgm:cxn modelId="{1FD28A18-B5DA-47EE-9BB2-0C9F319709DE}" type="presParOf" srcId="{FE10A20E-A285-4570-93D8-C0C6AFB93B08}" destId="{F19A76ED-B275-4B5E-A228-C32D94E5E0FE}" srcOrd="5" destOrd="0" presId="urn:microsoft.com/office/officeart/2005/8/layout/equation1"/>
    <dgm:cxn modelId="{D2B040EC-F6FC-4850-96BF-D6950846D87C}" type="presParOf" srcId="{FE10A20E-A285-4570-93D8-C0C6AFB93B08}" destId="{54A1598F-0662-4841-97AE-8150A38F8B6C}" srcOrd="6" destOrd="0" presId="urn:microsoft.com/office/officeart/2005/8/layout/equation1"/>
    <dgm:cxn modelId="{E364D0B1-0BE4-49E6-89FD-523F924487BD}" type="presParOf" srcId="{FE10A20E-A285-4570-93D8-C0C6AFB93B08}" destId="{87B4BEC1-F31B-4F5B-B489-D5C6409192A1}" srcOrd="7" destOrd="0" presId="urn:microsoft.com/office/officeart/2005/8/layout/equation1"/>
    <dgm:cxn modelId="{D530737D-C73E-4FE9-A15E-409C69671028}" type="presParOf" srcId="{FE10A20E-A285-4570-93D8-C0C6AFB93B08}" destId="{3412EE84-DA52-4C46-9A66-0947A9BD499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0C252-6A20-41FE-BEB7-55069120EB99}">
      <dsp:nvSpPr>
        <dsp:cNvPr id="0" name=""/>
        <dsp:cNvSpPr/>
      </dsp:nvSpPr>
      <dsp:spPr>
        <a:xfrm>
          <a:off x="432993" y="122"/>
          <a:ext cx="1619249" cy="1619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Bayesian</a:t>
          </a:r>
          <a:br>
            <a:rPr lang="en-US" sz="1900" kern="1200" dirty="0"/>
          </a:br>
          <a:r>
            <a:rPr lang="en-US" sz="1900" kern="1200" dirty="0"/>
            <a:t>Networks</a:t>
          </a:r>
        </a:p>
      </dsp:txBody>
      <dsp:txXfrm>
        <a:off x="670127" y="237256"/>
        <a:ext cx="1144981" cy="1144981"/>
      </dsp:txXfrm>
    </dsp:sp>
    <dsp:sp modelId="{DF5BAFA7-B2BB-4B30-AE50-ACBC5A191374}">
      <dsp:nvSpPr>
        <dsp:cNvPr id="0" name=""/>
        <dsp:cNvSpPr/>
      </dsp:nvSpPr>
      <dsp:spPr>
        <a:xfrm>
          <a:off x="2183726" y="340165"/>
          <a:ext cx="939164" cy="93916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308212" y="699301"/>
        <a:ext cx="690192" cy="220892"/>
      </dsp:txXfrm>
    </dsp:sp>
    <dsp:sp modelId="{86E80565-BDCA-4674-BC51-B325EBCA704E}">
      <dsp:nvSpPr>
        <dsp:cNvPr id="0" name=""/>
        <dsp:cNvSpPr/>
      </dsp:nvSpPr>
      <dsp:spPr>
        <a:xfrm>
          <a:off x="3254374" y="122"/>
          <a:ext cx="1619249" cy="1619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First-order</a:t>
          </a:r>
          <a:br>
            <a:rPr lang="en-US" sz="1900" kern="1200" dirty="0"/>
          </a:br>
          <a:r>
            <a:rPr lang="en-US" sz="1900" kern="1200" dirty="0"/>
            <a:t>Logic</a:t>
          </a:r>
        </a:p>
      </dsp:txBody>
      <dsp:txXfrm>
        <a:off x="3491508" y="237256"/>
        <a:ext cx="1144981" cy="1144981"/>
      </dsp:txXfrm>
    </dsp:sp>
    <dsp:sp modelId="{54A1598F-0662-4841-97AE-8150A38F8B6C}">
      <dsp:nvSpPr>
        <dsp:cNvPr id="0" name=""/>
        <dsp:cNvSpPr/>
      </dsp:nvSpPr>
      <dsp:spPr>
        <a:xfrm>
          <a:off x="5005108" y="340165"/>
          <a:ext cx="939164" cy="939164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129594" y="533633"/>
        <a:ext cx="690192" cy="552228"/>
      </dsp:txXfrm>
    </dsp:sp>
    <dsp:sp modelId="{3412EE84-DA52-4C46-9A66-0947A9BD4993}">
      <dsp:nvSpPr>
        <dsp:cNvPr id="0" name=""/>
        <dsp:cNvSpPr/>
      </dsp:nvSpPr>
      <dsp:spPr>
        <a:xfrm>
          <a:off x="6075756" y="122"/>
          <a:ext cx="1619249" cy="1619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Multi-</a:t>
          </a:r>
          <a:br>
            <a:rPr lang="en-US" sz="1900" kern="1200" dirty="0"/>
          </a:br>
          <a:r>
            <a:rPr lang="en-US" sz="1900" kern="1200" dirty="0"/>
            <a:t>Entity</a:t>
          </a:r>
          <a:br>
            <a:rPr lang="en-US" sz="1900" kern="1200" dirty="0"/>
          </a:br>
          <a:r>
            <a:rPr lang="en-US" sz="1900" kern="1200" dirty="0"/>
            <a:t>Bayesian</a:t>
          </a:r>
          <a:br>
            <a:rPr lang="en-US" sz="1900" kern="1200" dirty="0"/>
          </a:br>
          <a:r>
            <a:rPr lang="en-US" sz="1900" kern="1200" dirty="0"/>
            <a:t>Networks</a:t>
          </a:r>
        </a:p>
      </dsp:txBody>
      <dsp:txXfrm>
        <a:off x="6312890" y="237256"/>
        <a:ext cx="1144981" cy="1144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Mykel J. </a:t>
            </a:r>
            <a:r>
              <a:rPr lang="en-US" dirty="0" err="1"/>
              <a:t>Kochenderfer</a:t>
            </a:r>
            <a:r>
              <a:rPr lang="en-US" dirty="0"/>
              <a:t>, 2015, Decision making under uncertainty : theory and application, Massachusetts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81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Mykel J. </a:t>
            </a:r>
            <a:r>
              <a:rPr lang="en-US" dirty="0" err="1"/>
              <a:t>Kochenderfer</a:t>
            </a:r>
            <a:r>
              <a:rPr lang="en-US" dirty="0"/>
              <a:t>, 2015, Decision making under uncertainty : theory and application, Massachusetts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18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Park, C. Y., Laskey, K. B., Salim, S., &amp; Lee, J. Y. (2017, July). Predictive situation awareness model for smart manufacturing. In 2017 20th International Conference on Information Fusion (Fusion) (pp. 1-8). IEEE.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67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Park, C. Y., Laskey, K. B., Salim, S., &amp; Lee, J. Y. (2017, July). Predictive situation awareness model for smart manufacturing. In 2017 20th International Conference on Information Fusion (Fusion) (pp. 1-8). IEEE.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3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Park, C. Y., Laskey, K. B., Salim, S., &amp; Lee, J. Y. (2017, July). Predictive situation awareness model for smart manufacturing. In 2017 20th International Conference on Information Fusion (Fusion) (pp. 1-8). IEEE.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89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Park, C. Y., Laskey, K. B., Salim, S., &amp; Lee, J. Y. (2017, July). Predictive situation awareness model for smart manufacturing. In 2017 20th International Conference on Information Fusion (Fusion) (pp. 1-8). IEEE.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19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Park, C. Y., Laskey, K. B., Salim, S., &amp; Lee, J. Y. (2017, July). Predictive situation awareness model for smart manufacturing. In 2017 20th International Conference on Information Fusion (Fusion) (pp. 1-8). IEEE.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1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Vincent A. W. J. </a:t>
            </a:r>
            <a:r>
              <a:rPr lang="en-US" dirty="0" err="1"/>
              <a:t>Marchau</a:t>
            </a:r>
            <a:r>
              <a:rPr lang="en-US" dirty="0"/>
              <a:t>, Warren E. Walker, Pieter J. T. M. </a:t>
            </a:r>
            <a:r>
              <a:rPr lang="en-US" dirty="0" err="1"/>
              <a:t>Bloemen</a:t>
            </a:r>
            <a:r>
              <a:rPr lang="en-US" dirty="0"/>
              <a:t> and Steven W. Popper, 2019, Decision Making under Deep Uncertainty - From Theory to Practice</a:t>
            </a:r>
            <a:r>
              <a:rPr lang="en-US"/>
              <a:t>, Springer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61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Vincent A. W. J. </a:t>
            </a:r>
            <a:r>
              <a:rPr lang="en-US" dirty="0" err="1"/>
              <a:t>Marchau</a:t>
            </a:r>
            <a:r>
              <a:rPr lang="en-US" dirty="0"/>
              <a:t>, Warren E. Walker, Pieter J. T. M. </a:t>
            </a:r>
            <a:r>
              <a:rPr lang="en-US" dirty="0" err="1"/>
              <a:t>Bloemen</a:t>
            </a:r>
            <a:r>
              <a:rPr lang="en-US" dirty="0"/>
              <a:t> and Steven W. Popper, 2019, Decision Making under Deep Uncertainty - From Theory to Practice</a:t>
            </a:r>
            <a:r>
              <a:rPr lang="en-US"/>
              <a:t>, Springer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0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Mykel J. </a:t>
            </a:r>
            <a:r>
              <a:rPr lang="en-US" dirty="0" err="1"/>
              <a:t>Kochenderfer</a:t>
            </a:r>
            <a:r>
              <a:rPr lang="en-US" dirty="0"/>
              <a:t>, 2015, Decision making under uncertainty : theory and application, Massachusetts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2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Mykel J. </a:t>
            </a:r>
            <a:r>
              <a:rPr lang="en-US" dirty="0" err="1"/>
              <a:t>Kochenderfer</a:t>
            </a:r>
            <a:r>
              <a:rPr lang="en-US" dirty="0"/>
              <a:t>, 2015, Decision making under uncertainty : theory and application, Massachusetts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67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Mykel J. </a:t>
            </a:r>
            <a:r>
              <a:rPr lang="en-US" dirty="0" err="1"/>
              <a:t>Kochenderfer</a:t>
            </a:r>
            <a:r>
              <a:rPr lang="en-US" dirty="0"/>
              <a:t>, 2015, Decision making under uncertainty : theory and application, Massachusetts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Mykel J. </a:t>
            </a:r>
            <a:r>
              <a:rPr lang="en-US" dirty="0" err="1"/>
              <a:t>Kochenderfer</a:t>
            </a:r>
            <a:r>
              <a:rPr lang="en-US" dirty="0"/>
              <a:t>, 2015, Decision making under uncertainty : theory and application, Massachusetts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Mykel J. </a:t>
            </a:r>
            <a:r>
              <a:rPr lang="en-US" dirty="0" err="1"/>
              <a:t>Kochenderfer</a:t>
            </a:r>
            <a:r>
              <a:rPr lang="en-US" dirty="0"/>
              <a:t>, 2015, Decision making under uncertainty : theory and application, Massachusetts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99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Mykel J. </a:t>
            </a:r>
            <a:r>
              <a:rPr lang="en-US" dirty="0" err="1"/>
              <a:t>Kochenderfer</a:t>
            </a:r>
            <a:r>
              <a:rPr lang="en-US" dirty="0"/>
              <a:t>, 2015, Decision making under uncertainty : theory and application, Massachusetts Institute of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1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02-Nov-20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th-TH" sz="3200" dirty="0">
                <a:solidFill>
                  <a:srgbClr val="002060"/>
                </a:solidFill>
              </a:rPr>
              <a:t>แบบจำลองความไม่แน่นอน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Intelligent Decision Support Systems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ความไม่แน่นอนของแบบจำลอง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Generalization</a:t>
            </a:r>
          </a:p>
          <a:p>
            <a:pPr marL="0" indent="0">
              <a:buNone/>
            </a:pPr>
            <a:r>
              <a:rPr lang="en-US" sz="2400" b="1" dirty="0"/>
              <a:t>1. Local </a:t>
            </a:r>
            <a:br>
              <a:rPr lang="en-US" sz="2400" b="1" dirty="0"/>
            </a:br>
            <a:r>
              <a:rPr lang="en-US" sz="2400" b="1" dirty="0"/>
              <a:t>Approximation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B19910-D4D8-4611-AC0C-C1C555E13C1F}"/>
              </a:ext>
            </a:extLst>
          </p:cNvPr>
          <p:cNvGrpSpPr/>
          <p:nvPr/>
        </p:nvGrpSpPr>
        <p:grpSpPr>
          <a:xfrm>
            <a:off x="2793495" y="2094612"/>
            <a:ext cx="8816141" cy="3806013"/>
            <a:chOff x="2793495" y="2094612"/>
            <a:chExt cx="8816141" cy="38060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93680B-919C-40A3-8E52-5DE63A1D8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3495" y="2094612"/>
              <a:ext cx="8816141" cy="380601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5AF70A-6E33-47C9-9873-922E2FAA5575}"/>
                </a:ext>
              </a:extLst>
            </p:cNvPr>
            <p:cNvSpPr/>
            <p:nvPr/>
          </p:nvSpPr>
          <p:spPr>
            <a:xfrm>
              <a:off x="4008474" y="2222205"/>
              <a:ext cx="446568" cy="297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302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ความไม่แน่นอนของแบบจำลอง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Generalization</a:t>
            </a:r>
          </a:p>
          <a:p>
            <a:pPr marL="0" indent="0">
              <a:buNone/>
            </a:pPr>
            <a:r>
              <a:rPr lang="en-US" sz="2400" b="1" dirty="0"/>
              <a:t>2. Global </a:t>
            </a:r>
            <a:br>
              <a:rPr lang="en-US" sz="2400" b="1" dirty="0"/>
            </a:br>
            <a:r>
              <a:rPr lang="en-US" sz="2400" b="1" dirty="0"/>
              <a:t>Approximation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600DF-FDAB-4B9B-826F-D80E7929C170}"/>
              </a:ext>
            </a:extLst>
          </p:cNvPr>
          <p:cNvSpPr txBox="1"/>
          <p:nvPr/>
        </p:nvSpPr>
        <p:spPr>
          <a:xfrm>
            <a:off x="486670" y="2967335"/>
            <a:ext cx="18163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Perceptron: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BFA4E-0B00-43F0-B1CF-80B4D24FD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921" y="2833097"/>
            <a:ext cx="2077326" cy="7553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C9CB5A-2ED1-4E25-A8F5-360D4043E9BE}"/>
              </a:ext>
            </a:extLst>
          </p:cNvPr>
          <p:cNvSpPr txBox="1"/>
          <p:nvPr/>
        </p:nvSpPr>
        <p:spPr>
          <a:xfrm>
            <a:off x="475814" y="3785998"/>
            <a:ext cx="18163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Perceptron Q-learning: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601D42-96D2-448D-B774-49FCB46E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209" y="3918905"/>
            <a:ext cx="2257425" cy="628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1D7C1A-8E3E-40C1-9B61-F59BE3D9D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377" y="1742923"/>
            <a:ext cx="3900921" cy="41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8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แบบจำลองที่ไม่แน่นอนสำหรับระบบการผลิตแผ่นเหล็ก</a:t>
            </a:r>
            <a:endParaRPr lang="en-US" sz="2400" b="1" dirty="0"/>
          </a:p>
          <a:p>
            <a:pPr marL="0" indent="0">
              <a:buNone/>
            </a:pPr>
            <a:r>
              <a:rPr lang="th-TH" sz="2400" b="1" dirty="0"/>
              <a:t>วัตถุประสงค์</a:t>
            </a:r>
            <a:r>
              <a:rPr lang="en-US" sz="2400" b="1" dirty="0"/>
              <a:t>: </a:t>
            </a:r>
            <a:r>
              <a:rPr lang="th-TH" sz="2400" dirty="0"/>
              <a:t>เพื่อทำนายเวลาในการผลิต ต้นทุนการผลิต และคุณภาพผลิตภัณฑ์ของแผ่นเหล็ก</a:t>
            </a:r>
            <a:endParaRPr lang="en-US" sz="2400" dirty="0"/>
          </a:p>
          <a:p>
            <a:pPr marL="0" indent="0">
              <a:buNone/>
            </a:pPr>
            <a:r>
              <a:rPr lang="th-TH" sz="2400" b="1" dirty="0"/>
              <a:t>เป้าหมาย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th-TH" sz="2400" dirty="0"/>
              <a:t>เพื่อผลิตผลิตภัณฑ์ที่มีคุณภาพดี (เช่นข้อบกพร่องน้อยและความเรียบที่ต้องการ) ในเวลาอันสั้นและต้นทุนต่ำ</a:t>
            </a:r>
            <a:endParaRPr lang="en-US" sz="2400" dirty="0"/>
          </a:p>
          <a:p>
            <a:pPr marL="0" indent="0">
              <a:buNone/>
            </a:pPr>
            <a:r>
              <a:rPr lang="th-TH" sz="2400" b="1" dirty="0"/>
              <a:t>อัลกอริทึม</a:t>
            </a:r>
            <a:r>
              <a:rPr lang="en-US" sz="2400" b="1" dirty="0"/>
              <a:t>: </a:t>
            </a:r>
            <a:r>
              <a:rPr lang="en-US" sz="2400" dirty="0"/>
              <a:t>Multi-Entity Bayesian Networks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44762E-415E-41AF-A5F3-F9D1A156B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23953"/>
              </p:ext>
            </p:extLst>
          </p:nvPr>
        </p:nvGraphicFramePr>
        <p:xfrm>
          <a:off x="2106428" y="4354549"/>
          <a:ext cx="8128000" cy="1619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0356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แบบจำลองที่ไม่แน่นอนสำหรับระบบการผลิตแผ่นเหล็ก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093092-10BA-42BA-A8CC-84058877D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705" y="2345289"/>
            <a:ext cx="5730949" cy="3651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34CF96-85BC-4819-8BDE-4F22ADFBA6B7}"/>
              </a:ext>
            </a:extLst>
          </p:cNvPr>
          <p:cNvSpPr txBox="1"/>
          <p:nvPr/>
        </p:nvSpPr>
        <p:spPr>
          <a:xfrm>
            <a:off x="1979429" y="5535547"/>
            <a:ext cx="3315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การผลิตแบบชาญฉลาด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06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แบบจำลองที่ไม่แน่นอนสำหรับระบบการผลิตแผ่นเหล็ก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4CF96-85BC-4819-8BDE-4F22ADFBA6B7}"/>
              </a:ext>
            </a:extLst>
          </p:cNvPr>
          <p:cNvSpPr txBox="1"/>
          <p:nvPr/>
        </p:nvSpPr>
        <p:spPr>
          <a:xfrm>
            <a:off x="1006442" y="4792878"/>
            <a:ext cx="4085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รูปแบบพื้นฐานของกระบวนการผลิต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6F330-0DDA-4B75-9E74-65899DBBD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78" y="2897720"/>
            <a:ext cx="4768259" cy="16360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62D2FA-60A7-4BCD-8621-3C3E70165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2401" y="2897720"/>
            <a:ext cx="6096000" cy="1933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D66E26-F1DC-4A53-A250-D528BBBA4E4A}"/>
              </a:ext>
            </a:extLst>
          </p:cNvPr>
          <p:cNvSpPr txBox="1"/>
          <p:nvPr/>
        </p:nvSpPr>
        <p:spPr>
          <a:xfrm>
            <a:off x="6748808" y="4831295"/>
            <a:ext cx="4508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รูปแบบความไม่แน่นอนพื้นฐานของกระบวนการผลิต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03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143C04-135E-4509-854E-4DFD68E56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544" y="1617614"/>
            <a:ext cx="5696836" cy="4526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71F9E2-A5A3-4D3D-A92A-E7B6B8015E61}"/>
              </a:ext>
            </a:extLst>
          </p:cNvPr>
          <p:cNvSpPr txBox="1"/>
          <p:nvPr/>
        </p:nvSpPr>
        <p:spPr>
          <a:xfrm>
            <a:off x="996802" y="4440497"/>
            <a:ext cx="29904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แบบจำลองความไม่แน่นอนในการรับรู้สถานการณ์เชิงทำนาย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9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กรณีศึกษา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1F9E2-A5A3-4D3D-A92A-E7B6B8015E61}"/>
              </a:ext>
            </a:extLst>
          </p:cNvPr>
          <p:cNvSpPr txBox="1"/>
          <p:nvPr/>
        </p:nvSpPr>
        <p:spPr>
          <a:xfrm>
            <a:off x="996802" y="4440497"/>
            <a:ext cx="29904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แบบจำลองที่ไม่แน่นอนสำหรับระบบการผลิตแผ่นเหล็ก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395100-71DA-488C-BD7C-8E6C8354C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098" y="1488577"/>
            <a:ext cx="6146948" cy="464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01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ความจำเป็นในการพิจารณาความไม่แน่นอนในการตัดสินใจ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19C91E-A826-4EA8-8FD4-9EBB5145F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/>
              <a:t>การตัดสินใจไม่สามารถตกลงกันได้ตาม 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th-TH" sz="2400" dirty="0"/>
              <a:t>บริบทภายนอกของระบบ (</a:t>
            </a:r>
            <a:r>
              <a:rPr lang="en-US" sz="2400" dirty="0"/>
              <a:t>ii) </a:t>
            </a:r>
            <a:r>
              <a:rPr lang="th-TH" sz="2400" dirty="0"/>
              <a:t>วิธีการทำงานของระบบและขอบเขตของระบบและ / หรือ (</a:t>
            </a:r>
            <a:r>
              <a:rPr lang="en-US" sz="2400" dirty="0"/>
              <a:t>iii) </a:t>
            </a:r>
            <a:r>
              <a:rPr lang="th-TH" sz="2400" dirty="0"/>
              <a:t>ผลลัพธ์ของผลประโยชน์จากระบบและ / หรือความสำคัญสัมพัทธ์</a:t>
            </a:r>
            <a:endParaRPr lang="en-US" sz="2400" dirty="0"/>
          </a:p>
          <a:p>
            <a:r>
              <a:rPr lang="th-TH" sz="2400" dirty="0"/>
              <a:t>ภัยธรรมชาติ วิกฤตการเงิน หรือการโจมตีของผู้ก่อการร้าย - เรียกว่าความไม่แน่นอนเชิง</a:t>
            </a:r>
            <a:endParaRPr lang="en-US" sz="2400" b="1" i="1" dirty="0"/>
          </a:p>
          <a:p>
            <a:r>
              <a:rPr lang="th-TH" sz="2400" dirty="0"/>
              <a:t>ความไม่แน่นอนเชิงลึกยังเกิดจากการกระทำที่เกิดขึ้นในช่วงเวลาหนึ่งเพื่อตอบสนองต่อสถานการณ์ที่เปลี่ยนแปลงไปอย่างไม่อาจคาดเดาได้</a:t>
            </a:r>
            <a:endParaRPr lang="en-US" sz="2400" dirty="0"/>
          </a:p>
          <a:p>
            <a:r>
              <a:rPr lang="th-TH" sz="2400" dirty="0"/>
              <a:t>ความไม่แน่นอน (ไม่ว่าเป็นเชิงลึกหรือไม่ก็ตาม) อาจถูกกำหนดให้เป็นเพียงความรู้ที่ จำกัด เกี่ยวกับอนาคตในอดีตหรือเหตุการณ์ปัจจุบัน</a:t>
            </a:r>
            <a:endParaRPr lang="en-US" sz="2400" dirty="0"/>
          </a:p>
          <a:p>
            <a:r>
              <a:rPr lang="th-TH" sz="2400" dirty="0"/>
              <a:t>ความไม่แน่นอนกล่าวได้ถึงช่องว่างระหว่างความรู้ที่มีอยู่และผู้ตัดสินใจด้านความรู้จำเป็นต้องมีเพื่อที่จะเลือกทางเลือกที่ดีที่สุด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993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ระดับของความไม่แน่นอน</a:t>
            </a:r>
          </a:p>
        </p:txBody>
      </p:sp>
      <p:pic>
        <p:nvPicPr>
          <p:cNvPr id="1026" name="Picture 2" descr="Deep Uncertainty | SpringerLink">
            <a:extLst>
              <a:ext uri="{FF2B5EF4-FFF2-40B4-BE49-F238E27FC236}">
                <a16:creationId xmlns:a16="http://schemas.microsoft.com/office/drawing/2014/main" id="{A6DBF4E9-A784-45DA-A08C-3093AE818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76" y="1534697"/>
            <a:ext cx="7211362" cy="453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ความไม่แน่นอนของแบบจำลอง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วิธีการแบบจำลองความเป็นไปได้สูงสุด</a:t>
            </a:r>
            <a:r>
              <a:rPr lang="en-US" sz="2400" dirty="0"/>
              <a:t>	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FED7D7-F94E-4F23-A9AF-823B6B70670A}"/>
              </a:ext>
            </a:extLst>
          </p:cNvPr>
          <p:cNvGrpSpPr/>
          <p:nvPr/>
        </p:nvGrpSpPr>
        <p:grpSpPr>
          <a:xfrm>
            <a:off x="2095654" y="2322897"/>
            <a:ext cx="7989835" cy="3674315"/>
            <a:chOff x="2095654" y="2322897"/>
            <a:chExt cx="7989835" cy="36743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51B71F-6B0A-47ED-9404-C57F266DB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5654" y="2322897"/>
              <a:ext cx="7989835" cy="367431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9A0B52-ADD5-4329-A68B-EB5B9F8D4CFD}"/>
                </a:ext>
              </a:extLst>
            </p:cNvPr>
            <p:cNvSpPr/>
            <p:nvPr/>
          </p:nvSpPr>
          <p:spPr>
            <a:xfrm>
              <a:off x="3117954" y="2428407"/>
              <a:ext cx="314794" cy="239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5728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ความไม่แน่นอนของแบบจำลอง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วิธีการตามแบบจำลองแบบเบย์</a:t>
            </a:r>
            <a:r>
              <a:rPr lang="en-US" sz="2400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0930DA-8EA5-4C4B-B7FA-37543D5D7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3" y="2260760"/>
            <a:ext cx="1850478" cy="33417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F84C30-5C08-4A53-BB79-B92F2D3C49EE}"/>
              </a:ext>
            </a:extLst>
          </p:cNvPr>
          <p:cNvSpPr txBox="1"/>
          <p:nvPr/>
        </p:nvSpPr>
        <p:spPr>
          <a:xfrm>
            <a:off x="982663" y="5602506"/>
            <a:ext cx="2289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Markov decision process with model uncertainty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4C7044-7B96-4EC0-885D-409E2D9070DE}"/>
              </a:ext>
            </a:extLst>
          </p:cNvPr>
          <p:cNvSpPr txBox="1"/>
          <p:nvPr/>
        </p:nvSpPr>
        <p:spPr>
          <a:xfrm>
            <a:off x="3969576" y="2243015"/>
            <a:ext cx="30308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Belief over Model Parameters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16539A-8DEF-4EEF-A0DD-C3C0A2A1E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554" y="2262064"/>
            <a:ext cx="3703223" cy="5189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75A5D3-80E1-49D3-BDC9-954779542F2B}"/>
              </a:ext>
            </a:extLst>
          </p:cNvPr>
          <p:cNvSpPr txBox="1"/>
          <p:nvPr/>
        </p:nvSpPr>
        <p:spPr>
          <a:xfrm>
            <a:off x="3969576" y="3059668"/>
            <a:ext cx="420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Bayes-Adaptive Markov Decision Processes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C9D5EF9-E6E6-489E-8332-231BF884B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554" y="3105150"/>
            <a:ext cx="3370354" cy="3302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C0B2F0C-4212-4CDD-BDE7-8820EC940FBF}"/>
              </a:ext>
            </a:extLst>
          </p:cNvPr>
          <p:cNvSpPr txBox="1"/>
          <p:nvPr/>
        </p:nvSpPr>
        <p:spPr>
          <a:xfrm>
            <a:off x="3969575" y="4005597"/>
            <a:ext cx="4200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/>
              <a:t>The model is unknown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2CA90B-D99A-4984-825C-9F8805870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858" y="3977572"/>
            <a:ext cx="47625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4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ความไม่แน่นอนของแบบจำลอง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วิธีการแบบไม่มีโมเดล</a:t>
            </a:r>
          </a:p>
          <a:p>
            <a:pPr marL="0" indent="0">
              <a:buNone/>
            </a:pPr>
            <a:r>
              <a:rPr lang="en-US" sz="2400" b="1" dirty="0"/>
              <a:t>1. </a:t>
            </a:r>
            <a:r>
              <a:rPr lang="th-TH" sz="2400" b="1" dirty="0"/>
              <a:t>การประมาณค่าส่วนเพิ่ม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th-TH" sz="2400" dirty="0"/>
              <a:t>สมมติว่าเรามีตัวแปรสุ่ม </a:t>
            </a:r>
            <a:r>
              <a:rPr lang="en-US" sz="2400" dirty="0"/>
              <a:t>X </a:t>
            </a:r>
            <a:r>
              <a:rPr lang="th-TH" sz="2400" dirty="0"/>
              <a:t>และต้องการประมาณค่าเฉลี่ยจากชุดตัวอย่าง</a:t>
            </a:r>
            <a:r>
              <a:rPr lang="en-US" sz="2400" dirty="0"/>
              <a:t> x</a:t>
            </a:r>
            <a:r>
              <a:rPr lang="en-US" sz="2400" baseline="-25000" dirty="0"/>
              <a:t>1:n</a:t>
            </a:r>
            <a:r>
              <a:rPr lang="en-US" sz="2400" dirty="0"/>
              <a:t>. </a:t>
            </a:r>
            <a:r>
              <a:rPr lang="th-TH" sz="2400" dirty="0"/>
              <a:t>หลังจาก </a:t>
            </a:r>
            <a:r>
              <a:rPr lang="en-US" sz="2400" dirty="0"/>
              <a:t>n </a:t>
            </a:r>
            <a:r>
              <a:rPr lang="th-TH" sz="2400" dirty="0"/>
              <a:t>ตัวอย่าง เราประมาณค่าได้ว่า</a:t>
            </a:r>
            <a:r>
              <a:rPr lang="en-US" sz="24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81AD6-E60F-45EA-BA99-5F5F8F753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780" y="3429000"/>
            <a:ext cx="1771650" cy="885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C9EDA0-45F3-470D-A124-0F586D07A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676" y="4374325"/>
            <a:ext cx="3676650" cy="1152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0F8080-13A6-40D4-A45D-67D3A8326565}"/>
              </a:ext>
            </a:extLst>
          </p:cNvPr>
          <p:cNvSpPr txBox="1"/>
          <p:nvPr/>
        </p:nvSpPr>
        <p:spPr>
          <a:xfrm>
            <a:off x="5913475" y="3364829"/>
            <a:ext cx="5621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ฟังก์ชัน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h-TH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เรียกว่าอัตราการเรียนรู้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3744F-9C8B-4EF0-98D0-E1B20611A8A8}"/>
              </a:ext>
            </a:extLst>
          </p:cNvPr>
          <p:cNvSpPr txBox="1"/>
          <p:nvPr/>
        </p:nvSpPr>
        <p:spPr>
          <a:xfrm>
            <a:off x="5899174" y="4195826"/>
            <a:ext cx="6097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ด้วยอัตราการเรียนรู้คงที่เราสามาร</a:t>
            </a:r>
            <a:r>
              <a:rPr lang="th-TH" sz="2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ถอัป</a:t>
            </a:r>
            <a:r>
              <a:rPr lang="th-TH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เดตค่าประมาณของ เราได้หลังจากสังเกต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algn="l"/>
            <a:r>
              <a:rPr lang="th-TH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โดยใช้กฎต่อไปนี้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1957F5-C0C4-43A1-92A9-CBA3B337B5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786" y="5447852"/>
            <a:ext cx="2286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ความไม่แน่นอนของแบบจำลอง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วิธีการแบบไม่มีโมเดล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2. Q-Learning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5A7C0D-9F5F-4C39-B6A7-B1B3C03314EC}"/>
              </a:ext>
            </a:extLst>
          </p:cNvPr>
          <p:cNvGrpSpPr/>
          <p:nvPr/>
        </p:nvGrpSpPr>
        <p:grpSpPr>
          <a:xfrm>
            <a:off x="2756713" y="2111860"/>
            <a:ext cx="8577594" cy="3885352"/>
            <a:chOff x="2756713" y="2111860"/>
            <a:chExt cx="8577594" cy="38853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800ECD-331C-4ED7-AA7E-CCCA79F70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6713" y="2111860"/>
              <a:ext cx="8577594" cy="388535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219024-B4B4-4300-8E1B-1AA6FCE53D14}"/>
                </a:ext>
              </a:extLst>
            </p:cNvPr>
            <p:cNvSpPr/>
            <p:nvPr/>
          </p:nvSpPr>
          <p:spPr>
            <a:xfrm>
              <a:off x="3997842" y="2254102"/>
              <a:ext cx="510363" cy="350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014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ความไม่แน่นอนของแบบจำลอง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วิธีการแบบไม่มีโมเดล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3. </a:t>
            </a:r>
            <a:r>
              <a:rPr lang="en-US" sz="2400" b="1" dirty="0" err="1"/>
              <a:t>Sarsa</a:t>
            </a:r>
            <a:endParaRPr lang="en-US" sz="24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664374-A8D3-46B0-9F27-E0EF264BDBA5}"/>
              </a:ext>
            </a:extLst>
          </p:cNvPr>
          <p:cNvGrpSpPr/>
          <p:nvPr/>
        </p:nvGrpSpPr>
        <p:grpSpPr>
          <a:xfrm>
            <a:off x="2756713" y="2111860"/>
            <a:ext cx="8577594" cy="3885352"/>
            <a:chOff x="2756713" y="2111860"/>
            <a:chExt cx="8577594" cy="38853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5C54550-1173-4C89-8DE2-3D6CD084F83B}"/>
                </a:ext>
              </a:extLst>
            </p:cNvPr>
            <p:cNvGrpSpPr/>
            <p:nvPr/>
          </p:nvGrpSpPr>
          <p:grpSpPr>
            <a:xfrm>
              <a:off x="2756713" y="2111860"/>
              <a:ext cx="8577594" cy="3885352"/>
              <a:chOff x="2756713" y="2111860"/>
              <a:chExt cx="8577594" cy="388535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520D864-ADE1-467D-B7C3-5DBA525F6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6713" y="2111860"/>
                <a:ext cx="8577594" cy="38853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E2C6CC3-38E6-4557-BF24-D33E9C6CAFF5}"/>
                  </a:ext>
                </a:extLst>
              </p:cNvPr>
              <p:cNvSpPr/>
              <p:nvPr/>
            </p:nvSpPr>
            <p:spPr>
              <a:xfrm>
                <a:off x="3997842" y="2254102"/>
                <a:ext cx="510363" cy="350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E21798-AC24-4A98-BAAC-753DA9BA5D52}"/>
                </a:ext>
              </a:extLst>
            </p:cNvPr>
            <p:cNvSpPr txBox="1"/>
            <p:nvPr/>
          </p:nvSpPr>
          <p:spPr>
            <a:xfrm>
              <a:off x="4508205" y="2235645"/>
              <a:ext cx="17543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Sarsa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90A0E3-4811-4C57-8D4B-567A82BEB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6701" y="5174547"/>
              <a:ext cx="7155710" cy="400110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E0DE8591-EB07-407E-AA2E-CD8D0FE1DF30}"/>
                </a:ext>
              </a:extLst>
            </p:cNvPr>
            <p:cNvSpPr/>
            <p:nvPr/>
          </p:nvSpPr>
          <p:spPr>
            <a:xfrm>
              <a:off x="3496992" y="5305647"/>
              <a:ext cx="500850" cy="18075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477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7CEC-8A47-4709-9F50-A9D79F2B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ความไม่แน่นอนของแบบจำลอง</a:t>
            </a:r>
            <a:endParaRPr lang="en-US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2286AF-F458-4663-A4E2-920511DFB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400" b="1" dirty="0"/>
              <a:t>วิธีการแบบไม่มีโมเดล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4. Eligibility </a:t>
            </a:r>
            <a:br>
              <a:rPr lang="en-US" sz="2400" b="1" dirty="0"/>
            </a:br>
            <a:r>
              <a:rPr lang="en-US" sz="2400" b="1" dirty="0"/>
              <a:t>    Traces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3B9CAC-1A0D-4BEE-A3A2-9A4443777343}"/>
              </a:ext>
            </a:extLst>
          </p:cNvPr>
          <p:cNvGrpSpPr/>
          <p:nvPr/>
        </p:nvGrpSpPr>
        <p:grpSpPr>
          <a:xfrm>
            <a:off x="4029738" y="1693703"/>
            <a:ext cx="5961321" cy="4331272"/>
            <a:chOff x="4029738" y="1693703"/>
            <a:chExt cx="5961321" cy="43312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6E9DBB-340A-4B2C-8C61-AD6412444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9738" y="1693703"/>
              <a:ext cx="5961321" cy="433127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FF44A4-2262-4738-AF4E-D318CA892B82}"/>
                </a:ext>
              </a:extLst>
            </p:cNvPr>
            <p:cNvSpPr/>
            <p:nvPr/>
          </p:nvSpPr>
          <p:spPr>
            <a:xfrm>
              <a:off x="4986670" y="1807535"/>
              <a:ext cx="329609" cy="223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518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5082</TotalTime>
  <Words>1013</Words>
  <Application>Microsoft Office PowerPoint</Application>
  <PresentationFormat>Widescreen</PresentationFormat>
  <Paragraphs>92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ความจำเป็นในการพิจารณาความไม่แน่นอนในการตัดสินใจ</vt:lpstr>
      <vt:lpstr>ระดับของความไม่แน่นอน</vt:lpstr>
      <vt:lpstr>ความไม่แน่นอนของแบบจำลอง</vt:lpstr>
      <vt:lpstr>ความไม่แน่นอนของแบบจำลอง</vt:lpstr>
      <vt:lpstr>ความไม่แน่นอนของแบบจำลอง</vt:lpstr>
      <vt:lpstr>ความไม่แน่นอนของแบบจำลอง</vt:lpstr>
      <vt:lpstr>ความไม่แน่นอนของแบบจำลอง</vt:lpstr>
      <vt:lpstr>ความไม่แน่นอนของแบบจำลอง</vt:lpstr>
      <vt:lpstr>ความไม่แน่นอนของแบบจำลอง</vt:lpstr>
      <vt:lpstr>ความไม่แน่นอนของแบบจำลอง</vt:lpstr>
      <vt:lpstr>กรณีศึกษา</vt:lpstr>
      <vt:lpstr>กรณีศึกษา</vt:lpstr>
      <vt:lpstr>กรณีศึกษา</vt:lpstr>
      <vt:lpstr>กรณีศึกษา</vt:lpstr>
      <vt:lpstr>กรณีศึกษา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297</cp:revision>
  <dcterms:created xsi:type="dcterms:W3CDTF">2018-02-11T14:22:08Z</dcterms:created>
  <dcterms:modified xsi:type="dcterms:W3CDTF">2020-11-02T09:50:38Z</dcterms:modified>
</cp:coreProperties>
</file>