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74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3" r:id="rId23"/>
    <p:sldId id="283" r:id="rId24"/>
    <p:sldId id="285" r:id="rId25"/>
    <p:sldId id="284" r:id="rId26"/>
    <p:sldId id="282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5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62" d="100"/>
          <a:sy n="62" d="100"/>
        </p:scale>
        <p:origin x="9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A7530-288A-41CB-852A-948F2F58C4CB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CE5AF-6363-4E7A-9DFC-36FA4A0E014A}">
      <dgm:prSet phldrT="[Text]"/>
      <dgm:spPr/>
      <dgm:t>
        <a:bodyPr/>
        <a:lstStyle/>
        <a:p>
          <a:r>
            <a:rPr lang="en-US" dirty="0"/>
            <a:t>KR</a:t>
          </a:r>
          <a:br>
            <a:rPr lang="en-US" dirty="0"/>
          </a:br>
          <a:r>
            <a:rPr lang="en-US" dirty="0"/>
            <a:t>Techniques</a:t>
          </a:r>
        </a:p>
      </dgm:t>
    </dgm:pt>
    <dgm:pt modelId="{CCC3B541-5A15-4440-A0A1-BEF82C68E6EC}" type="parTrans" cxnId="{F17C5148-21EA-4377-8A3E-767419D3F933}">
      <dgm:prSet/>
      <dgm:spPr/>
      <dgm:t>
        <a:bodyPr/>
        <a:lstStyle/>
        <a:p>
          <a:endParaRPr lang="en-US"/>
        </a:p>
      </dgm:t>
    </dgm:pt>
    <dgm:pt modelId="{4A608B09-4190-4B6C-A1E1-9F60ED53A960}" type="sibTrans" cxnId="{F17C5148-21EA-4377-8A3E-767419D3F933}">
      <dgm:prSet/>
      <dgm:spPr/>
      <dgm:t>
        <a:bodyPr/>
        <a:lstStyle/>
        <a:p>
          <a:endParaRPr lang="en-US"/>
        </a:p>
      </dgm:t>
    </dgm:pt>
    <dgm:pt modelId="{411CEED7-0EBF-43B3-9B0C-2A8A11F889D8}">
      <dgm:prSet phldrT="[Text]"/>
      <dgm:spPr/>
      <dgm:t>
        <a:bodyPr/>
        <a:lstStyle/>
        <a:p>
          <a:r>
            <a:rPr lang="en-US" dirty="0"/>
            <a:t>Production</a:t>
          </a:r>
          <a:br>
            <a:rPr lang="en-US" dirty="0"/>
          </a:br>
          <a:r>
            <a:rPr lang="en-US" dirty="0"/>
            <a:t>Rules</a:t>
          </a:r>
        </a:p>
      </dgm:t>
    </dgm:pt>
    <dgm:pt modelId="{85B99DDB-F3E6-444C-A0EC-D450A0252FA7}" type="parTrans" cxnId="{3F4740FB-D807-4CC0-B4ED-94A4641E65C6}">
      <dgm:prSet/>
      <dgm:spPr/>
      <dgm:t>
        <a:bodyPr/>
        <a:lstStyle/>
        <a:p>
          <a:endParaRPr lang="en-US"/>
        </a:p>
      </dgm:t>
    </dgm:pt>
    <dgm:pt modelId="{5FCA14B4-7BA2-4458-87FF-D5F8003B640A}" type="sibTrans" cxnId="{3F4740FB-D807-4CC0-B4ED-94A4641E65C6}">
      <dgm:prSet/>
      <dgm:spPr/>
      <dgm:t>
        <a:bodyPr/>
        <a:lstStyle/>
        <a:p>
          <a:endParaRPr lang="en-US"/>
        </a:p>
      </dgm:t>
    </dgm:pt>
    <dgm:pt modelId="{0B063B4C-52AE-4A24-9591-F28D7680CBEF}">
      <dgm:prSet phldrT="[Text]"/>
      <dgm:spPr/>
      <dgm:t>
        <a:bodyPr/>
        <a:lstStyle/>
        <a:p>
          <a:r>
            <a:rPr lang="en-US" dirty="0"/>
            <a:t>Semantic</a:t>
          </a:r>
          <a:br>
            <a:rPr lang="en-US" dirty="0"/>
          </a:br>
          <a:r>
            <a:rPr lang="en-US" dirty="0"/>
            <a:t>Networks</a:t>
          </a:r>
        </a:p>
      </dgm:t>
    </dgm:pt>
    <dgm:pt modelId="{633F85FE-007B-4841-BF71-35C92726C8A9}" type="parTrans" cxnId="{715B72DE-59D3-48E8-8FCA-60F957FD2CD2}">
      <dgm:prSet/>
      <dgm:spPr/>
      <dgm:t>
        <a:bodyPr/>
        <a:lstStyle/>
        <a:p>
          <a:endParaRPr lang="en-US"/>
        </a:p>
      </dgm:t>
    </dgm:pt>
    <dgm:pt modelId="{C9240DB1-8B80-4B69-B96A-F7A37B87A05E}" type="sibTrans" cxnId="{715B72DE-59D3-48E8-8FCA-60F957FD2CD2}">
      <dgm:prSet/>
      <dgm:spPr/>
      <dgm:t>
        <a:bodyPr/>
        <a:lstStyle/>
        <a:p>
          <a:endParaRPr lang="en-US"/>
        </a:p>
      </dgm:t>
    </dgm:pt>
    <dgm:pt modelId="{EC1830CF-AEBE-497D-87E2-AA7953C1B0A5}">
      <dgm:prSet phldrT="[Text]"/>
      <dgm:spPr/>
      <dgm:t>
        <a:bodyPr/>
        <a:lstStyle/>
        <a:p>
          <a:r>
            <a:rPr lang="en-US" dirty="0"/>
            <a:t>Frames</a:t>
          </a:r>
        </a:p>
      </dgm:t>
    </dgm:pt>
    <dgm:pt modelId="{3848BB82-E327-4491-B18D-697D45712693}" type="parTrans" cxnId="{01595CA6-55A2-427D-813B-E1E4EAB02A18}">
      <dgm:prSet/>
      <dgm:spPr/>
      <dgm:t>
        <a:bodyPr/>
        <a:lstStyle/>
        <a:p>
          <a:endParaRPr lang="en-US"/>
        </a:p>
      </dgm:t>
    </dgm:pt>
    <dgm:pt modelId="{D18F8E25-CE47-4F2C-AE7E-326257D2B5C1}" type="sibTrans" cxnId="{01595CA6-55A2-427D-813B-E1E4EAB02A18}">
      <dgm:prSet/>
      <dgm:spPr/>
      <dgm:t>
        <a:bodyPr/>
        <a:lstStyle/>
        <a:p>
          <a:endParaRPr lang="en-US"/>
        </a:p>
      </dgm:t>
    </dgm:pt>
    <dgm:pt modelId="{0404B8CA-764D-4F86-BC16-97A55B704567}">
      <dgm:prSet phldrT="[Text]"/>
      <dgm:spPr/>
      <dgm:t>
        <a:bodyPr/>
        <a:lstStyle/>
        <a:p>
          <a:r>
            <a:rPr lang="en-US" dirty="0"/>
            <a:t>Formal Logic</a:t>
          </a:r>
        </a:p>
      </dgm:t>
    </dgm:pt>
    <dgm:pt modelId="{B47DA196-99FF-4C70-8187-41214C6B1C0C}" type="parTrans" cxnId="{756429C0-5AB6-46FA-8924-3332E595014A}">
      <dgm:prSet/>
      <dgm:spPr/>
      <dgm:t>
        <a:bodyPr/>
        <a:lstStyle/>
        <a:p>
          <a:endParaRPr lang="en-US"/>
        </a:p>
      </dgm:t>
    </dgm:pt>
    <dgm:pt modelId="{D29234B6-B6EF-4D4D-AC42-CADA934B5CB8}" type="sibTrans" cxnId="{756429C0-5AB6-46FA-8924-3332E595014A}">
      <dgm:prSet/>
      <dgm:spPr/>
      <dgm:t>
        <a:bodyPr/>
        <a:lstStyle/>
        <a:p>
          <a:endParaRPr lang="en-US"/>
        </a:p>
      </dgm:t>
    </dgm:pt>
    <dgm:pt modelId="{EE3908A2-B9C1-44E6-A359-9C5805C831AC}">
      <dgm:prSet phldrT="[Text]"/>
      <dgm:spPr/>
      <dgm:t>
        <a:bodyPr/>
        <a:lstStyle/>
        <a:p>
          <a:r>
            <a:rPr lang="en-US" dirty="0"/>
            <a:t>Object-</a:t>
          </a:r>
          <a:br>
            <a:rPr lang="en-US" dirty="0"/>
          </a:br>
          <a:r>
            <a:rPr lang="en-US" dirty="0"/>
            <a:t>oriented</a:t>
          </a:r>
        </a:p>
      </dgm:t>
    </dgm:pt>
    <dgm:pt modelId="{66A162C2-6643-4733-8E79-D1B904D48E8B}" type="parTrans" cxnId="{11D90ACF-0CD5-4685-9E3B-192E3A3594BE}">
      <dgm:prSet/>
      <dgm:spPr/>
      <dgm:t>
        <a:bodyPr/>
        <a:lstStyle/>
        <a:p>
          <a:endParaRPr lang="en-US"/>
        </a:p>
      </dgm:t>
    </dgm:pt>
    <dgm:pt modelId="{19764ECC-1467-4B02-89AB-34ED1766095C}" type="sibTrans" cxnId="{11D90ACF-0CD5-4685-9E3B-192E3A3594BE}">
      <dgm:prSet/>
      <dgm:spPr/>
      <dgm:t>
        <a:bodyPr/>
        <a:lstStyle/>
        <a:p>
          <a:endParaRPr lang="en-US"/>
        </a:p>
      </dgm:t>
    </dgm:pt>
    <dgm:pt modelId="{B7C4A4FD-354D-433E-BAEB-87F06CFBF943}">
      <dgm:prSet phldrT="[Text]"/>
      <dgm:spPr/>
      <dgm:t>
        <a:bodyPr/>
        <a:lstStyle/>
        <a:p>
          <a:r>
            <a:rPr lang="en-US" dirty="0"/>
            <a:t>Decision</a:t>
          </a:r>
          <a:br>
            <a:rPr lang="en-US" dirty="0"/>
          </a:br>
          <a:r>
            <a:rPr lang="en-US" dirty="0"/>
            <a:t>Trees</a:t>
          </a:r>
        </a:p>
      </dgm:t>
    </dgm:pt>
    <dgm:pt modelId="{41271B18-5E92-471B-8B7F-FC76437CD125}" type="parTrans" cxnId="{2C571844-1644-4A11-98C5-6D9146974862}">
      <dgm:prSet/>
      <dgm:spPr/>
      <dgm:t>
        <a:bodyPr/>
        <a:lstStyle/>
        <a:p>
          <a:endParaRPr lang="en-US"/>
        </a:p>
      </dgm:t>
    </dgm:pt>
    <dgm:pt modelId="{2F1991BC-1D38-4C4F-A646-0A0AC2475B7F}" type="sibTrans" cxnId="{2C571844-1644-4A11-98C5-6D9146974862}">
      <dgm:prSet/>
      <dgm:spPr/>
      <dgm:t>
        <a:bodyPr/>
        <a:lstStyle/>
        <a:p>
          <a:endParaRPr lang="en-US"/>
        </a:p>
      </dgm:t>
    </dgm:pt>
    <dgm:pt modelId="{A38FA226-5DDC-4B9C-8E6A-F4FCC00D7B71}" type="pres">
      <dgm:prSet presAssocID="{25FA7530-288A-41CB-852A-948F2F58C4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1BFD11F-D933-40A3-8728-BFACA81B9CF9}" type="pres">
      <dgm:prSet presAssocID="{891CE5AF-6363-4E7A-9DFC-36FA4A0E014A}" presName="Parent" presStyleLbl="node0" presStyleIdx="0" presStyleCnt="1">
        <dgm:presLayoutVars>
          <dgm:chMax val="6"/>
          <dgm:chPref val="6"/>
        </dgm:presLayoutVars>
      </dgm:prSet>
      <dgm:spPr/>
    </dgm:pt>
    <dgm:pt modelId="{D6FA5793-D3A0-4560-B9C2-45119789E26C}" type="pres">
      <dgm:prSet presAssocID="{411CEED7-0EBF-43B3-9B0C-2A8A11F889D8}" presName="Accent1" presStyleCnt="0"/>
      <dgm:spPr/>
    </dgm:pt>
    <dgm:pt modelId="{141CBB04-696A-4BC6-BCE9-3ADD0027120A}" type="pres">
      <dgm:prSet presAssocID="{411CEED7-0EBF-43B3-9B0C-2A8A11F889D8}" presName="Accent" presStyleLbl="bgShp" presStyleIdx="0" presStyleCnt="6"/>
      <dgm:spPr/>
    </dgm:pt>
    <dgm:pt modelId="{7A0FEFF8-51D3-4C63-89BB-9EFEBC926DE3}" type="pres">
      <dgm:prSet presAssocID="{411CEED7-0EBF-43B3-9B0C-2A8A11F889D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BF7E4E4-F9C3-4EB1-9F11-60B695B41518}" type="pres">
      <dgm:prSet presAssocID="{0B063B4C-52AE-4A24-9591-F28D7680CBEF}" presName="Accent2" presStyleCnt="0"/>
      <dgm:spPr/>
    </dgm:pt>
    <dgm:pt modelId="{1DBBD660-5ED4-4E05-AC39-46CA5F4379D0}" type="pres">
      <dgm:prSet presAssocID="{0B063B4C-52AE-4A24-9591-F28D7680CBEF}" presName="Accent" presStyleLbl="bgShp" presStyleIdx="1" presStyleCnt="6"/>
      <dgm:spPr/>
    </dgm:pt>
    <dgm:pt modelId="{6CABBA82-8E13-4157-9AAB-455E8A50B4BF}" type="pres">
      <dgm:prSet presAssocID="{0B063B4C-52AE-4A24-9591-F28D7680CBE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A3E77C1-5523-4885-B615-4E089C91D22D}" type="pres">
      <dgm:prSet presAssocID="{EC1830CF-AEBE-497D-87E2-AA7953C1B0A5}" presName="Accent3" presStyleCnt="0"/>
      <dgm:spPr/>
    </dgm:pt>
    <dgm:pt modelId="{7A4EBAA2-F271-44CE-8ED0-777B0F384078}" type="pres">
      <dgm:prSet presAssocID="{EC1830CF-AEBE-497D-87E2-AA7953C1B0A5}" presName="Accent" presStyleLbl="bgShp" presStyleIdx="2" presStyleCnt="6"/>
      <dgm:spPr/>
    </dgm:pt>
    <dgm:pt modelId="{04A0C0F0-A5B6-4122-BEAF-62A7C608D7AF}" type="pres">
      <dgm:prSet presAssocID="{EC1830CF-AEBE-497D-87E2-AA7953C1B0A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7146644-B6B1-40A2-A300-110F64AC843F}" type="pres">
      <dgm:prSet presAssocID="{0404B8CA-764D-4F86-BC16-97A55B704567}" presName="Accent4" presStyleCnt="0"/>
      <dgm:spPr/>
    </dgm:pt>
    <dgm:pt modelId="{B98AC35C-D4B0-4F9B-9671-10FAD3D7AAED}" type="pres">
      <dgm:prSet presAssocID="{0404B8CA-764D-4F86-BC16-97A55B704567}" presName="Accent" presStyleLbl="bgShp" presStyleIdx="3" presStyleCnt="6"/>
      <dgm:spPr/>
    </dgm:pt>
    <dgm:pt modelId="{660C1AB8-9C0B-4B5A-9BD7-F0593F11C094}" type="pres">
      <dgm:prSet presAssocID="{0404B8CA-764D-4F86-BC16-97A55B7045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4893605-CBD2-4543-90D2-94304745CB4C}" type="pres">
      <dgm:prSet presAssocID="{EE3908A2-B9C1-44E6-A359-9C5805C831AC}" presName="Accent5" presStyleCnt="0"/>
      <dgm:spPr/>
    </dgm:pt>
    <dgm:pt modelId="{CE0CB23C-FBE5-4494-B7D7-139FF48DAC95}" type="pres">
      <dgm:prSet presAssocID="{EE3908A2-B9C1-44E6-A359-9C5805C831AC}" presName="Accent" presStyleLbl="bgShp" presStyleIdx="4" presStyleCnt="6"/>
      <dgm:spPr/>
    </dgm:pt>
    <dgm:pt modelId="{D5072DAF-577E-4DF4-A51B-A88DBF4E7B99}" type="pres">
      <dgm:prSet presAssocID="{EE3908A2-B9C1-44E6-A359-9C5805C831A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27D559D-6EEA-4EE2-90CB-E6D8290F26E0}" type="pres">
      <dgm:prSet presAssocID="{B7C4A4FD-354D-433E-BAEB-87F06CFBF943}" presName="Accent6" presStyleCnt="0"/>
      <dgm:spPr/>
    </dgm:pt>
    <dgm:pt modelId="{12AEBB55-7113-4FB8-AADC-6230E4C9A798}" type="pres">
      <dgm:prSet presAssocID="{B7C4A4FD-354D-433E-BAEB-87F06CFBF943}" presName="Accent" presStyleLbl="bgShp" presStyleIdx="5" presStyleCnt="6"/>
      <dgm:spPr/>
    </dgm:pt>
    <dgm:pt modelId="{5C90E105-0DE7-4003-BBE7-CB4553E10A7C}" type="pres">
      <dgm:prSet presAssocID="{B7C4A4FD-354D-433E-BAEB-87F06CFBF94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F41F35E-2606-4110-929A-D4E80B54BE8C}" type="presOf" srcId="{411CEED7-0EBF-43B3-9B0C-2A8A11F889D8}" destId="{7A0FEFF8-51D3-4C63-89BB-9EFEBC926DE3}" srcOrd="0" destOrd="0" presId="urn:microsoft.com/office/officeart/2011/layout/HexagonRadial"/>
    <dgm:cxn modelId="{2C571844-1644-4A11-98C5-6D9146974862}" srcId="{891CE5AF-6363-4E7A-9DFC-36FA4A0E014A}" destId="{B7C4A4FD-354D-433E-BAEB-87F06CFBF943}" srcOrd="5" destOrd="0" parTransId="{41271B18-5E92-471B-8B7F-FC76437CD125}" sibTransId="{2F1991BC-1D38-4C4F-A646-0A0AC2475B7F}"/>
    <dgm:cxn modelId="{F17C5148-21EA-4377-8A3E-767419D3F933}" srcId="{25FA7530-288A-41CB-852A-948F2F58C4CB}" destId="{891CE5AF-6363-4E7A-9DFC-36FA4A0E014A}" srcOrd="0" destOrd="0" parTransId="{CCC3B541-5A15-4440-A0A1-BEF82C68E6EC}" sibTransId="{4A608B09-4190-4B6C-A1E1-9F60ED53A960}"/>
    <dgm:cxn modelId="{AF708852-7DCB-47FC-984F-BC1CDE1FB0BE}" type="presOf" srcId="{EE3908A2-B9C1-44E6-A359-9C5805C831AC}" destId="{D5072DAF-577E-4DF4-A51B-A88DBF4E7B99}" srcOrd="0" destOrd="0" presId="urn:microsoft.com/office/officeart/2011/layout/HexagonRadial"/>
    <dgm:cxn modelId="{3B545B77-481C-4772-9552-5AABD777FF1D}" type="presOf" srcId="{B7C4A4FD-354D-433E-BAEB-87F06CFBF943}" destId="{5C90E105-0DE7-4003-BBE7-CB4553E10A7C}" srcOrd="0" destOrd="0" presId="urn:microsoft.com/office/officeart/2011/layout/HexagonRadial"/>
    <dgm:cxn modelId="{7DB7B798-651D-420F-A7CC-961110CD1C65}" type="presOf" srcId="{25FA7530-288A-41CB-852A-948F2F58C4CB}" destId="{A38FA226-5DDC-4B9C-8E6A-F4FCC00D7B71}" srcOrd="0" destOrd="0" presId="urn:microsoft.com/office/officeart/2011/layout/HexagonRadial"/>
    <dgm:cxn modelId="{01595CA6-55A2-427D-813B-E1E4EAB02A18}" srcId="{891CE5AF-6363-4E7A-9DFC-36FA4A0E014A}" destId="{EC1830CF-AEBE-497D-87E2-AA7953C1B0A5}" srcOrd="2" destOrd="0" parTransId="{3848BB82-E327-4491-B18D-697D45712693}" sibTransId="{D18F8E25-CE47-4F2C-AE7E-326257D2B5C1}"/>
    <dgm:cxn modelId="{A39BE8A7-3FA8-44D6-8545-76F65422D03A}" type="presOf" srcId="{EC1830CF-AEBE-497D-87E2-AA7953C1B0A5}" destId="{04A0C0F0-A5B6-4122-BEAF-62A7C608D7AF}" srcOrd="0" destOrd="0" presId="urn:microsoft.com/office/officeart/2011/layout/HexagonRadial"/>
    <dgm:cxn modelId="{782B90B4-BC0E-434A-BF45-F5BCB1BE4D6B}" type="presOf" srcId="{0B063B4C-52AE-4A24-9591-F28D7680CBEF}" destId="{6CABBA82-8E13-4157-9AAB-455E8A50B4BF}" srcOrd="0" destOrd="0" presId="urn:microsoft.com/office/officeart/2011/layout/HexagonRadial"/>
    <dgm:cxn modelId="{756429C0-5AB6-46FA-8924-3332E595014A}" srcId="{891CE5AF-6363-4E7A-9DFC-36FA4A0E014A}" destId="{0404B8CA-764D-4F86-BC16-97A55B704567}" srcOrd="3" destOrd="0" parTransId="{B47DA196-99FF-4C70-8187-41214C6B1C0C}" sibTransId="{D29234B6-B6EF-4D4D-AC42-CADA934B5CB8}"/>
    <dgm:cxn modelId="{11D90ACF-0CD5-4685-9E3B-192E3A3594BE}" srcId="{891CE5AF-6363-4E7A-9DFC-36FA4A0E014A}" destId="{EE3908A2-B9C1-44E6-A359-9C5805C831AC}" srcOrd="4" destOrd="0" parTransId="{66A162C2-6643-4733-8E79-D1B904D48E8B}" sibTransId="{19764ECC-1467-4B02-89AB-34ED1766095C}"/>
    <dgm:cxn modelId="{D14D14D2-E06B-493C-BD4A-C1D78479C15C}" type="presOf" srcId="{0404B8CA-764D-4F86-BC16-97A55B704567}" destId="{660C1AB8-9C0B-4B5A-9BD7-F0593F11C094}" srcOrd="0" destOrd="0" presId="urn:microsoft.com/office/officeart/2011/layout/HexagonRadial"/>
    <dgm:cxn modelId="{56C199D2-09BB-4B53-9193-ED2FA3C67A9B}" type="presOf" srcId="{891CE5AF-6363-4E7A-9DFC-36FA4A0E014A}" destId="{11BFD11F-D933-40A3-8728-BFACA81B9CF9}" srcOrd="0" destOrd="0" presId="urn:microsoft.com/office/officeart/2011/layout/HexagonRadial"/>
    <dgm:cxn modelId="{715B72DE-59D3-48E8-8FCA-60F957FD2CD2}" srcId="{891CE5AF-6363-4E7A-9DFC-36FA4A0E014A}" destId="{0B063B4C-52AE-4A24-9591-F28D7680CBEF}" srcOrd="1" destOrd="0" parTransId="{633F85FE-007B-4841-BF71-35C92726C8A9}" sibTransId="{C9240DB1-8B80-4B69-B96A-F7A37B87A05E}"/>
    <dgm:cxn modelId="{3F4740FB-D807-4CC0-B4ED-94A4641E65C6}" srcId="{891CE5AF-6363-4E7A-9DFC-36FA4A0E014A}" destId="{411CEED7-0EBF-43B3-9B0C-2A8A11F889D8}" srcOrd="0" destOrd="0" parTransId="{85B99DDB-F3E6-444C-A0EC-D450A0252FA7}" sibTransId="{5FCA14B4-7BA2-4458-87FF-D5F8003B640A}"/>
    <dgm:cxn modelId="{9CEBAD41-FE9B-45E4-B772-4EBEF4E71D95}" type="presParOf" srcId="{A38FA226-5DDC-4B9C-8E6A-F4FCC00D7B71}" destId="{11BFD11F-D933-40A3-8728-BFACA81B9CF9}" srcOrd="0" destOrd="0" presId="urn:microsoft.com/office/officeart/2011/layout/HexagonRadial"/>
    <dgm:cxn modelId="{73987274-8B8A-40EC-8523-5D53FF5D61DF}" type="presParOf" srcId="{A38FA226-5DDC-4B9C-8E6A-F4FCC00D7B71}" destId="{D6FA5793-D3A0-4560-B9C2-45119789E26C}" srcOrd="1" destOrd="0" presId="urn:microsoft.com/office/officeart/2011/layout/HexagonRadial"/>
    <dgm:cxn modelId="{613CE188-F355-4719-ACA7-E725DC206AF3}" type="presParOf" srcId="{D6FA5793-D3A0-4560-B9C2-45119789E26C}" destId="{141CBB04-696A-4BC6-BCE9-3ADD0027120A}" srcOrd="0" destOrd="0" presId="urn:microsoft.com/office/officeart/2011/layout/HexagonRadial"/>
    <dgm:cxn modelId="{78C4806E-DE03-488B-B20F-948249BB1E5E}" type="presParOf" srcId="{A38FA226-5DDC-4B9C-8E6A-F4FCC00D7B71}" destId="{7A0FEFF8-51D3-4C63-89BB-9EFEBC926DE3}" srcOrd="2" destOrd="0" presId="urn:microsoft.com/office/officeart/2011/layout/HexagonRadial"/>
    <dgm:cxn modelId="{61AF4DB0-BF18-4ABD-8AD5-50F92A9DA4DE}" type="presParOf" srcId="{A38FA226-5DDC-4B9C-8E6A-F4FCC00D7B71}" destId="{BBF7E4E4-F9C3-4EB1-9F11-60B695B41518}" srcOrd="3" destOrd="0" presId="urn:microsoft.com/office/officeart/2011/layout/HexagonRadial"/>
    <dgm:cxn modelId="{CFF097C3-624B-4F68-BEDB-DE5D16F83E2C}" type="presParOf" srcId="{BBF7E4E4-F9C3-4EB1-9F11-60B695B41518}" destId="{1DBBD660-5ED4-4E05-AC39-46CA5F4379D0}" srcOrd="0" destOrd="0" presId="urn:microsoft.com/office/officeart/2011/layout/HexagonRadial"/>
    <dgm:cxn modelId="{40B605CE-1362-4C56-B2D3-7D2D202B05E3}" type="presParOf" srcId="{A38FA226-5DDC-4B9C-8E6A-F4FCC00D7B71}" destId="{6CABBA82-8E13-4157-9AAB-455E8A50B4BF}" srcOrd="4" destOrd="0" presId="urn:microsoft.com/office/officeart/2011/layout/HexagonRadial"/>
    <dgm:cxn modelId="{73708D0B-0C57-4932-A255-C0033BFE8F4C}" type="presParOf" srcId="{A38FA226-5DDC-4B9C-8E6A-F4FCC00D7B71}" destId="{1A3E77C1-5523-4885-B615-4E089C91D22D}" srcOrd="5" destOrd="0" presId="urn:microsoft.com/office/officeart/2011/layout/HexagonRadial"/>
    <dgm:cxn modelId="{1189B547-3865-4D98-A180-9A7058C58D19}" type="presParOf" srcId="{1A3E77C1-5523-4885-B615-4E089C91D22D}" destId="{7A4EBAA2-F271-44CE-8ED0-777B0F384078}" srcOrd="0" destOrd="0" presId="urn:microsoft.com/office/officeart/2011/layout/HexagonRadial"/>
    <dgm:cxn modelId="{75FFC0B1-4CA7-4F92-B8D6-DE23B9792082}" type="presParOf" srcId="{A38FA226-5DDC-4B9C-8E6A-F4FCC00D7B71}" destId="{04A0C0F0-A5B6-4122-BEAF-62A7C608D7AF}" srcOrd="6" destOrd="0" presId="urn:microsoft.com/office/officeart/2011/layout/HexagonRadial"/>
    <dgm:cxn modelId="{E4713E4A-F948-487E-839A-6F4598CF6220}" type="presParOf" srcId="{A38FA226-5DDC-4B9C-8E6A-F4FCC00D7B71}" destId="{57146644-B6B1-40A2-A300-110F64AC843F}" srcOrd="7" destOrd="0" presId="urn:microsoft.com/office/officeart/2011/layout/HexagonRadial"/>
    <dgm:cxn modelId="{4F86DD88-EAB8-4B49-BE21-C8A4AF8D7B4C}" type="presParOf" srcId="{57146644-B6B1-40A2-A300-110F64AC843F}" destId="{B98AC35C-D4B0-4F9B-9671-10FAD3D7AAED}" srcOrd="0" destOrd="0" presId="urn:microsoft.com/office/officeart/2011/layout/HexagonRadial"/>
    <dgm:cxn modelId="{BC30B0DA-FAE4-402F-9B01-CEE84439060E}" type="presParOf" srcId="{A38FA226-5DDC-4B9C-8E6A-F4FCC00D7B71}" destId="{660C1AB8-9C0B-4B5A-9BD7-F0593F11C094}" srcOrd="8" destOrd="0" presId="urn:microsoft.com/office/officeart/2011/layout/HexagonRadial"/>
    <dgm:cxn modelId="{EA0C5CC2-DEEC-4692-ABFC-DE7C25C76256}" type="presParOf" srcId="{A38FA226-5DDC-4B9C-8E6A-F4FCC00D7B71}" destId="{64893605-CBD2-4543-90D2-94304745CB4C}" srcOrd="9" destOrd="0" presId="urn:microsoft.com/office/officeart/2011/layout/HexagonRadial"/>
    <dgm:cxn modelId="{63CF7181-73F7-402B-A794-F4DC29048DCF}" type="presParOf" srcId="{64893605-CBD2-4543-90D2-94304745CB4C}" destId="{CE0CB23C-FBE5-4494-B7D7-139FF48DAC95}" srcOrd="0" destOrd="0" presId="urn:microsoft.com/office/officeart/2011/layout/HexagonRadial"/>
    <dgm:cxn modelId="{8E1AF0A2-FC9E-4BDE-BE00-67BA22A74344}" type="presParOf" srcId="{A38FA226-5DDC-4B9C-8E6A-F4FCC00D7B71}" destId="{D5072DAF-577E-4DF4-A51B-A88DBF4E7B99}" srcOrd="10" destOrd="0" presId="urn:microsoft.com/office/officeart/2011/layout/HexagonRadial"/>
    <dgm:cxn modelId="{7CA80A2C-7A4A-4750-9A85-6CC030657230}" type="presParOf" srcId="{A38FA226-5DDC-4B9C-8E6A-F4FCC00D7B71}" destId="{727D559D-6EEA-4EE2-90CB-E6D8290F26E0}" srcOrd="11" destOrd="0" presId="urn:microsoft.com/office/officeart/2011/layout/HexagonRadial"/>
    <dgm:cxn modelId="{6F17AB25-543A-4CEB-99C8-928335A5A9BE}" type="presParOf" srcId="{727D559D-6EEA-4EE2-90CB-E6D8290F26E0}" destId="{12AEBB55-7113-4FB8-AADC-6230E4C9A798}" srcOrd="0" destOrd="0" presId="urn:microsoft.com/office/officeart/2011/layout/HexagonRadial"/>
    <dgm:cxn modelId="{06628219-76C4-4168-ADEE-755309F870B5}" type="presParOf" srcId="{A38FA226-5DDC-4B9C-8E6A-F4FCC00D7B71}" destId="{5C90E105-0DE7-4003-BBE7-CB4553E10A7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FD11F-D933-40A3-8728-BFACA81B9CF9}">
      <dsp:nvSpPr>
        <dsp:cNvPr id="0" name=""/>
        <dsp:cNvSpPr/>
      </dsp:nvSpPr>
      <dsp:spPr>
        <a:xfrm>
          <a:off x="2905738" y="1493157"/>
          <a:ext cx="1897867" cy="16417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KR</a:t>
          </a:r>
          <a:br>
            <a:rPr lang="en-US" sz="1700" kern="1200" dirty="0"/>
          </a:br>
          <a:r>
            <a:rPr lang="en-US" sz="1700" kern="1200" dirty="0"/>
            <a:t>Techniques</a:t>
          </a:r>
        </a:p>
      </dsp:txBody>
      <dsp:txXfrm>
        <a:off x="3220241" y="1765215"/>
        <a:ext cx="1268861" cy="1097616"/>
      </dsp:txXfrm>
    </dsp:sp>
    <dsp:sp modelId="{1DBBD660-5ED4-4E05-AC39-46CA5F4379D0}">
      <dsp:nvSpPr>
        <dsp:cNvPr id="0" name=""/>
        <dsp:cNvSpPr/>
      </dsp:nvSpPr>
      <dsp:spPr>
        <a:xfrm>
          <a:off x="4094168" y="707699"/>
          <a:ext cx="716059" cy="61698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FEFF8-51D3-4C63-89BB-9EFEBC926DE3}">
      <dsp:nvSpPr>
        <dsp:cNvPr id="0" name=""/>
        <dsp:cNvSpPr/>
      </dsp:nvSpPr>
      <dsp:spPr>
        <a:xfrm>
          <a:off x="3080559" y="0"/>
          <a:ext cx="1555289" cy="1345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Production</a:t>
          </a:r>
          <a:br>
            <a:rPr lang="en-US" sz="1700" kern="1200" dirty="0"/>
          </a:br>
          <a:r>
            <a:rPr lang="en-US" sz="1700" kern="1200" dirty="0"/>
            <a:t>Rules</a:t>
          </a:r>
        </a:p>
      </dsp:txBody>
      <dsp:txXfrm>
        <a:off x="3338304" y="222979"/>
        <a:ext cx="1039799" cy="899549"/>
      </dsp:txXfrm>
    </dsp:sp>
    <dsp:sp modelId="{7A4EBAA2-F271-44CE-8ED0-777B0F384078}">
      <dsp:nvSpPr>
        <dsp:cNvPr id="0" name=""/>
        <dsp:cNvSpPr/>
      </dsp:nvSpPr>
      <dsp:spPr>
        <a:xfrm>
          <a:off x="4929865" y="1861123"/>
          <a:ext cx="716059" cy="61698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BBA82-8E13-4157-9AAB-455E8A50B4BF}">
      <dsp:nvSpPr>
        <dsp:cNvPr id="0" name=""/>
        <dsp:cNvSpPr/>
      </dsp:nvSpPr>
      <dsp:spPr>
        <a:xfrm>
          <a:off x="4506940" y="827577"/>
          <a:ext cx="1555289" cy="1345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Semantic</a:t>
          </a:r>
          <a:br>
            <a:rPr lang="en-US" sz="1700" kern="1200" dirty="0"/>
          </a:br>
          <a:r>
            <a:rPr lang="en-US" sz="1700" kern="1200" dirty="0"/>
            <a:t>Networks</a:t>
          </a:r>
        </a:p>
      </dsp:txBody>
      <dsp:txXfrm>
        <a:off x="4764685" y="1050556"/>
        <a:ext cx="1039799" cy="899549"/>
      </dsp:txXfrm>
    </dsp:sp>
    <dsp:sp modelId="{B98AC35C-D4B0-4F9B-9671-10FAD3D7AAED}">
      <dsp:nvSpPr>
        <dsp:cNvPr id="0" name=""/>
        <dsp:cNvSpPr/>
      </dsp:nvSpPr>
      <dsp:spPr>
        <a:xfrm>
          <a:off x="4349336" y="3163123"/>
          <a:ext cx="716059" cy="61698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0C0F0-A5B6-4122-BEAF-62A7C608D7AF}">
      <dsp:nvSpPr>
        <dsp:cNvPr id="0" name=""/>
        <dsp:cNvSpPr/>
      </dsp:nvSpPr>
      <dsp:spPr>
        <a:xfrm>
          <a:off x="4506940" y="2454498"/>
          <a:ext cx="1555289" cy="1345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Frames</a:t>
          </a:r>
        </a:p>
      </dsp:txBody>
      <dsp:txXfrm>
        <a:off x="4764685" y="2677477"/>
        <a:ext cx="1039799" cy="899549"/>
      </dsp:txXfrm>
    </dsp:sp>
    <dsp:sp modelId="{CE0CB23C-FBE5-4494-B7D7-139FF48DAC95}">
      <dsp:nvSpPr>
        <dsp:cNvPr id="0" name=""/>
        <dsp:cNvSpPr/>
      </dsp:nvSpPr>
      <dsp:spPr>
        <a:xfrm>
          <a:off x="2909270" y="3298276"/>
          <a:ext cx="716059" cy="61698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C1AB8-9C0B-4B5A-9BD7-F0593F11C094}">
      <dsp:nvSpPr>
        <dsp:cNvPr id="0" name=""/>
        <dsp:cNvSpPr/>
      </dsp:nvSpPr>
      <dsp:spPr>
        <a:xfrm>
          <a:off x="3080559" y="3283002"/>
          <a:ext cx="1555289" cy="1345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Formal Logic</a:t>
          </a:r>
        </a:p>
      </dsp:txBody>
      <dsp:txXfrm>
        <a:off x="3338304" y="3505981"/>
        <a:ext cx="1039799" cy="899549"/>
      </dsp:txXfrm>
    </dsp:sp>
    <dsp:sp modelId="{12AEBB55-7113-4FB8-AADC-6230E4C9A798}">
      <dsp:nvSpPr>
        <dsp:cNvPr id="0" name=""/>
        <dsp:cNvSpPr/>
      </dsp:nvSpPr>
      <dsp:spPr>
        <a:xfrm>
          <a:off x="2059887" y="2145314"/>
          <a:ext cx="716059" cy="61698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72DAF-577E-4DF4-A51B-A88DBF4E7B99}">
      <dsp:nvSpPr>
        <dsp:cNvPr id="0" name=""/>
        <dsp:cNvSpPr/>
      </dsp:nvSpPr>
      <dsp:spPr>
        <a:xfrm>
          <a:off x="1647556" y="2455424"/>
          <a:ext cx="1555289" cy="1345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Object-</a:t>
          </a:r>
          <a:br>
            <a:rPr lang="en-US" sz="1700" kern="1200" dirty="0"/>
          </a:br>
          <a:r>
            <a:rPr lang="en-US" sz="1700" kern="1200" dirty="0"/>
            <a:t>oriented</a:t>
          </a:r>
        </a:p>
      </dsp:txBody>
      <dsp:txXfrm>
        <a:off x="1905301" y="2678403"/>
        <a:ext cx="1039799" cy="899549"/>
      </dsp:txXfrm>
    </dsp:sp>
    <dsp:sp modelId="{5C90E105-0DE7-4003-BBE7-CB4553E10A7C}">
      <dsp:nvSpPr>
        <dsp:cNvPr id="0" name=""/>
        <dsp:cNvSpPr/>
      </dsp:nvSpPr>
      <dsp:spPr>
        <a:xfrm>
          <a:off x="1647556" y="825726"/>
          <a:ext cx="1555289" cy="134550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Decision</a:t>
          </a:r>
          <a:br>
            <a:rPr lang="en-US" sz="1700" kern="1200" dirty="0"/>
          </a:br>
          <a:r>
            <a:rPr lang="en-US" sz="1700" kern="1200" dirty="0"/>
            <a:t>Trees</a:t>
          </a:r>
        </a:p>
      </dsp:txBody>
      <dsp:txXfrm>
        <a:off x="1905301" y="1048705"/>
        <a:ext cx="1039799" cy="899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Michael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Doumpos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 and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Evangelos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Grigoroudis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, Multicriteria Decision Aid and Artificial Intelligence Links, Theory and Applications, Wiley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2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Michael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Doumpos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 and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Evangelos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Grigoroudis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, Multicriteria Decision Aid and Artificial Intelligence Links, Theory and Applications, Wiley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5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Michael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Doumpos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 and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Evangelos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Grigoroudis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, Multicriteria Decision Aid and Artificial Intelligence Links, Theory and Applications, Wiley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92526"/>
                </a:solidFill>
                <a:latin typeface="Times-Bold"/>
              </a:rPr>
              <a:t>Michael </a:t>
            </a:r>
            <a:r>
              <a:rPr lang="en-US" sz="1800" b="0" i="0" u="none" strike="noStrike" baseline="0" dirty="0" err="1">
                <a:solidFill>
                  <a:srgbClr val="292526"/>
                </a:solidFill>
                <a:latin typeface="Times-Bold"/>
              </a:rPr>
              <a:t>Doumpos</a:t>
            </a:r>
            <a:r>
              <a:rPr lang="en-US" sz="1800" b="0" i="0" u="none" strike="noStrike" baseline="0" dirty="0">
                <a:solidFill>
                  <a:srgbClr val="292526"/>
                </a:solidFill>
                <a:latin typeface="Times-Bold"/>
              </a:rPr>
              <a:t> and </a:t>
            </a:r>
            <a:r>
              <a:rPr lang="en-US" sz="1800" b="0" i="0" u="none" strike="noStrike" baseline="0" dirty="0" err="1">
                <a:solidFill>
                  <a:srgbClr val="292526"/>
                </a:solidFill>
                <a:latin typeface="Times-Bold"/>
              </a:rPr>
              <a:t>Evangelos</a:t>
            </a:r>
            <a:r>
              <a:rPr lang="en-US" sz="1800" b="0" i="0" u="none" strike="noStrike" baseline="0" dirty="0">
                <a:solidFill>
                  <a:srgbClr val="292526"/>
                </a:solidFill>
                <a:latin typeface="Times-Bold"/>
              </a:rPr>
              <a:t> </a:t>
            </a:r>
            <a:r>
              <a:rPr lang="en-US" sz="1800" b="0" i="0" u="none" strike="noStrike" baseline="0" dirty="0" err="1">
                <a:solidFill>
                  <a:srgbClr val="292526"/>
                </a:solidFill>
                <a:latin typeface="Times-Bold"/>
              </a:rPr>
              <a:t>Grigoroudis</a:t>
            </a:r>
            <a:r>
              <a:rPr lang="en-US" sz="1800" b="0" i="0" u="none" strike="noStrike" baseline="0" dirty="0">
                <a:solidFill>
                  <a:srgbClr val="292526"/>
                </a:solidFill>
                <a:latin typeface="Times-Bold"/>
              </a:rPr>
              <a:t>, Multicriteria Decision Aid and Artificial Intelligence Links, Theory and Applications, Wiley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62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Doumpos</a:t>
            </a:r>
            <a:r>
              <a:rPr lang="en-US" dirty="0"/>
              <a:t> and </a:t>
            </a:r>
            <a:r>
              <a:rPr lang="en-US" dirty="0" err="1"/>
              <a:t>Evangelos</a:t>
            </a:r>
            <a:r>
              <a:rPr lang="en-US" dirty="0"/>
              <a:t> </a:t>
            </a:r>
            <a:r>
              <a:rPr lang="en-US" dirty="0" err="1"/>
              <a:t>Grigoroudis</a:t>
            </a:r>
            <a:r>
              <a:rPr lang="en-US"/>
              <a:t>, Multicriteria Decision Aid and Artificial Intelligence Links, Theory and Applications, Wiley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5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Doumpos</a:t>
            </a:r>
            <a:r>
              <a:rPr lang="en-US" dirty="0"/>
              <a:t> and </a:t>
            </a:r>
            <a:r>
              <a:rPr lang="en-US" dirty="0" err="1"/>
              <a:t>Evangelos</a:t>
            </a:r>
            <a:r>
              <a:rPr lang="en-US" dirty="0"/>
              <a:t> </a:t>
            </a:r>
            <a:r>
              <a:rPr lang="en-US" dirty="0" err="1"/>
              <a:t>Grigoroudis</a:t>
            </a:r>
            <a:r>
              <a:rPr lang="en-US"/>
              <a:t>, Multicriteria Decision Aid and Artificial Intelligence Links, Theory and Applications, Wiley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98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Doumpos</a:t>
            </a:r>
            <a:r>
              <a:rPr lang="en-US" dirty="0"/>
              <a:t> and </a:t>
            </a:r>
            <a:r>
              <a:rPr lang="en-US" dirty="0" err="1"/>
              <a:t>Evangelos</a:t>
            </a:r>
            <a:r>
              <a:rPr lang="en-US" dirty="0"/>
              <a:t> </a:t>
            </a:r>
            <a:r>
              <a:rPr lang="en-US" dirty="0" err="1"/>
              <a:t>Grigoroudis</a:t>
            </a:r>
            <a:r>
              <a:rPr lang="en-US"/>
              <a:t>, Multicriteria Decision Aid and Artificial Intelligence Links, Theory and Applications, Wiley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69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Doumpos</a:t>
            </a:r>
            <a:r>
              <a:rPr lang="en-US" dirty="0"/>
              <a:t> and </a:t>
            </a:r>
            <a:r>
              <a:rPr lang="en-US" dirty="0" err="1"/>
              <a:t>Evangelos</a:t>
            </a:r>
            <a:r>
              <a:rPr lang="en-US" dirty="0"/>
              <a:t> </a:t>
            </a:r>
            <a:r>
              <a:rPr lang="en-US" dirty="0" err="1"/>
              <a:t>Grigoroudis</a:t>
            </a:r>
            <a:r>
              <a:rPr lang="en-US"/>
              <a:t>, Multicriteria Decision Aid and Artificial Intelligence Links, Theory and Applications, Wiley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97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Doumpos</a:t>
            </a:r>
            <a:r>
              <a:rPr lang="en-US" dirty="0"/>
              <a:t> and </a:t>
            </a:r>
            <a:r>
              <a:rPr lang="en-US" dirty="0" err="1"/>
              <a:t>Evangelos</a:t>
            </a:r>
            <a:r>
              <a:rPr lang="en-US" dirty="0"/>
              <a:t> </a:t>
            </a:r>
            <a:r>
              <a:rPr lang="en-US" dirty="0" err="1"/>
              <a:t>Grigoroudis</a:t>
            </a:r>
            <a:r>
              <a:rPr lang="en-US"/>
              <a:t>, Multicriteria Decision Aid and Artificial Intelligence Links, Theory and Applications, Wiley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15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Doumpos</a:t>
            </a:r>
            <a:r>
              <a:rPr lang="en-US" dirty="0"/>
              <a:t> and </a:t>
            </a:r>
            <a:r>
              <a:rPr lang="en-US" dirty="0" err="1"/>
              <a:t>Evangelos</a:t>
            </a:r>
            <a:r>
              <a:rPr lang="en-US" dirty="0"/>
              <a:t> </a:t>
            </a:r>
            <a:r>
              <a:rPr lang="en-US" dirty="0" err="1"/>
              <a:t>Grigoroudis</a:t>
            </a:r>
            <a:r>
              <a:rPr lang="en-US"/>
              <a:t>, Multicriteria Decision Aid and Artificial Intelligence Links, Theory and Applications, Wiley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4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Hamid R. </a:t>
            </a:r>
            <a:r>
              <a:rPr lang="en-US" dirty="0" err="1"/>
              <a:t>Ekbia</a:t>
            </a:r>
            <a:r>
              <a:rPr lang="en-US" dirty="0"/>
              <a:t>, Taking Decisions into the Wild: An AI Perspective in the Design of </a:t>
            </a:r>
            <a:r>
              <a:rPr lang="en-US" dirty="0" err="1"/>
              <a:t>i</a:t>
            </a:r>
            <a:r>
              <a:rPr lang="en-US" dirty="0"/>
              <a:t>-DMSS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61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Doumpos</a:t>
            </a:r>
            <a:r>
              <a:rPr lang="en-US" dirty="0"/>
              <a:t> and </a:t>
            </a:r>
            <a:r>
              <a:rPr lang="en-US" dirty="0" err="1"/>
              <a:t>Evangelos</a:t>
            </a:r>
            <a:r>
              <a:rPr lang="en-US" dirty="0"/>
              <a:t> </a:t>
            </a:r>
            <a:r>
              <a:rPr lang="en-US" dirty="0" err="1"/>
              <a:t>Grigoroudis</a:t>
            </a:r>
            <a:r>
              <a:rPr lang="en-US"/>
              <a:t>, Multicriteria Decision Aid and Artificial Intelligence Links, Theory and Applications, Wiley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76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HvtmnkGtrsmbLxsqkpJwbnbyLdhcksTypfbsDngntsTimes-Bold"/>
              </a:rPr>
              <a:t>Jeffrey W. </a:t>
            </a:r>
            <a:r>
              <a:rPr lang="en-US" sz="1800" b="0" i="0" u="none" strike="noStrike" baseline="0" dirty="0" err="1">
                <a:latin typeface="HvtmnkGtrsmbLxsqkpJwbnbyLdhcksTypfbsDngntsTimes-Bold"/>
              </a:rPr>
              <a:t>Tweedale</a:t>
            </a:r>
            <a:r>
              <a:rPr lang="en-US" sz="1800" b="0" i="0" u="none" strike="noStrike" baseline="0" dirty="0">
                <a:latin typeface="HvtmnkGtrsmbLxsqkpJwbnbyLdhcksTypfbsDngntsTimes-Bold"/>
              </a:rPr>
              <a:t>, Gloria Phillips-Wren and </a:t>
            </a:r>
            <a:r>
              <a:rPr lang="en-US" sz="1800" b="0" i="0" u="none" strike="noStrike" baseline="0" dirty="0" err="1">
                <a:latin typeface="HvtmnkGtrsmbLxsqkpJwbnbyLdhcksTypfbsDngntsTimes-Bold"/>
              </a:rPr>
              <a:t>Lakhmi</a:t>
            </a:r>
            <a:r>
              <a:rPr lang="en-US" sz="1800" b="0" i="0" u="none" strike="noStrike" baseline="0" dirty="0">
                <a:latin typeface="HvtmnkGtrsmbLxsqkpJwbnbyLdhcksTypfbsDngntsTimes-Bold"/>
              </a:rPr>
              <a:t> C. Jain, Advances in Intelligent Decision-Making</a:t>
            </a:r>
          </a:p>
          <a:p>
            <a:r>
              <a:rPr lang="en-US" sz="1800" b="0" i="0" u="none" strike="noStrike" baseline="0" dirty="0">
                <a:latin typeface="HvtmnkGtrsmbLxsqkpJwbnbyLdhcksTypfbsDngntsTimes-Bold"/>
              </a:rPr>
              <a:t>Technology Support, Intelligent Decision Technology Support in Practice, Springer, 2016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00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50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http://www.valanglobal.com/data-information-knowledge/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67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68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66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PHASE KNOWLEDGE ACQUISITION MODEL</a:t>
            </a:r>
          </a:p>
          <a:p>
            <a:r>
              <a:rPr lang="en-US" dirty="0"/>
              <a:t>http://smartcdss.com/research/knowledge-acquisition/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18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07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67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Hamid R. </a:t>
            </a:r>
            <a:r>
              <a:rPr lang="en-US" dirty="0" err="1"/>
              <a:t>Ekbia</a:t>
            </a:r>
            <a:r>
              <a:rPr lang="en-US" dirty="0"/>
              <a:t>, Taking Decisions into the Wild: An AI Perspective in the Design of </a:t>
            </a:r>
            <a:r>
              <a:rPr lang="en-US" dirty="0" err="1"/>
              <a:t>i</a:t>
            </a:r>
            <a:r>
              <a:rPr lang="en-US" dirty="0"/>
              <a:t>-DMSS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63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8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https://www.edureka.co/blog/knowledge-representation-in-ai/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186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2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S.P. Leo Kumar (2019) Knowledge-based expert system in manufacturing planning: state-of-the-art review, International Journal of Production Research, 57:15-16,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650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394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Ari </a:t>
            </a:r>
            <a:r>
              <a:rPr lang="en-US" dirty="0" err="1"/>
              <a:t>Fajar</a:t>
            </a:r>
            <a:r>
              <a:rPr lang="en-US" dirty="0"/>
              <a:t> </a:t>
            </a:r>
            <a:r>
              <a:rPr lang="en-US" dirty="0" err="1"/>
              <a:t>Santoso</a:t>
            </a:r>
            <a:r>
              <a:rPr lang="en-US" dirty="0"/>
              <a:t>, </a:t>
            </a:r>
            <a:r>
              <a:rPr lang="en-US" dirty="0" err="1"/>
              <a:t>Iping</a:t>
            </a:r>
            <a:r>
              <a:rPr lang="en-US" dirty="0"/>
              <a:t> </a:t>
            </a:r>
            <a:r>
              <a:rPr lang="en-US" dirty="0" err="1"/>
              <a:t>Supriana</a:t>
            </a:r>
            <a:r>
              <a:rPr lang="en-US" dirty="0"/>
              <a:t>, and </a:t>
            </a:r>
            <a:r>
              <a:rPr lang="en-US" dirty="0" err="1"/>
              <a:t>Kridanto</a:t>
            </a:r>
            <a:r>
              <a:rPr lang="en-US" dirty="0"/>
              <a:t> </a:t>
            </a:r>
            <a:r>
              <a:rPr lang="en-US" dirty="0" err="1"/>
              <a:t>Surendro</a:t>
            </a:r>
            <a:r>
              <a:rPr lang="en-US" dirty="0"/>
              <a:t>, 2017, Designing Knowledge of The PPC with Semantic Network , International Conference on Computing and Applied Informatics 2016, IOP Conf. Series: Journal of Physics: Conf. Series 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52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32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544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Vortarus</a:t>
            </a:r>
            <a:r>
              <a:rPr lang="en-US" dirty="0"/>
              <a:t> Technologies LLC, Evaluating a manufacturing decision with a decision tree. https://vortarus.com/manufacturing-decision-decision-tree/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71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Efraim Turban, Jay E. Aronson, &amp; Ting-Peng-Liang, Decision Support Systems and Intelligent System, </a:t>
            </a:r>
            <a:r>
              <a:rPr lang="en-US" dirty="0" err="1"/>
              <a:t>Prentic</a:t>
            </a:r>
            <a:r>
              <a:rPr lang="en-US" dirty="0"/>
              <a:t> Hall of India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Hamid R. </a:t>
            </a:r>
            <a:r>
              <a:rPr lang="en-US" dirty="0" err="1"/>
              <a:t>Ekbia</a:t>
            </a:r>
            <a:r>
              <a:rPr lang="en-US" dirty="0"/>
              <a:t>, Taking Decisions into the Wild: An AI Perspective in the Design of </a:t>
            </a:r>
            <a:r>
              <a:rPr lang="en-US" dirty="0" err="1"/>
              <a:t>i</a:t>
            </a:r>
            <a:r>
              <a:rPr lang="en-US" dirty="0"/>
              <a:t>-DMSS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Hamid R. </a:t>
            </a:r>
            <a:r>
              <a:rPr lang="en-US" dirty="0" err="1"/>
              <a:t>Ekbia</a:t>
            </a:r>
            <a:r>
              <a:rPr lang="en-US" dirty="0"/>
              <a:t>, Taking Decisions into the Wild: An AI Perspective in the Design of </a:t>
            </a:r>
            <a:r>
              <a:rPr lang="en-US" dirty="0" err="1"/>
              <a:t>i</a:t>
            </a:r>
            <a:r>
              <a:rPr lang="en-US" dirty="0"/>
              <a:t>-DMSS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70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Hamid R. </a:t>
            </a:r>
            <a:r>
              <a:rPr lang="en-US" dirty="0" err="1"/>
              <a:t>Ekbia</a:t>
            </a:r>
            <a:r>
              <a:rPr lang="en-US" dirty="0"/>
              <a:t>, Taking Decisions into the Wild: An AI Perspective in the Design of </a:t>
            </a:r>
            <a:r>
              <a:rPr lang="en-US" dirty="0" err="1"/>
              <a:t>i</a:t>
            </a:r>
            <a:r>
              <a:rPr lang="en-US" dirty="0"/>
              <a:t>-DMSS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0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92526"/>
                </a:solidFill>
                <a:latin typeface="Times-Bold"/>
              </a:rPr>
              <a:t>Michael </a:t>
            </a:r>
            <a:r>
              <a:rPr lang="en-US" sz="1800" b="0" i="0" u="none" strike="noStrike" baseline="0" dirty="0" err="1">
                <a:solidFill>
                  <a:srgbClr val="292526"/>
                </a:solidFill>
                <a:latin typeface="Times-Bold"/>
              </a:rPr>
              <a:t>Doumpos</a:t>
            </a:r>
            <a:r>
              <a:rPr lang="en-US" sz="1800" b="0" i="0" u="none" strike="noStrike" baseline="0" dirty="0">
                <a:solidFill>
                  <a:srgbClr val="292526"/>
                </a:solidFill>
                <a:latin typeface="Times-Bold"/>
              </a:rPr>
              <a:t> and </a:t>
            </a:r>
            <a:r>
              <a:rPr lang="en-US" sz="1800" b="0" i="0" u="none" strike="noStrike" baseline="0" dirty="0" err="1">
                <a:solidFill>
                  <a:srgbClr val="292526"/>
                </a:solidFill>
                <a:latin typeface="Times-Bold"/>
              </a:rPr>
              <a:t>Evangelos</a:t>
            </a:r>
            <a:r>
              <a:rPr lang="en-US" sz="1800" b="0" i="0" u="none" strike="noStrike" baseline="0" dirty="0">
                <a:solidFill>
                  <a:srgbClr val="292526"/>
                </a:solidFill>
                <a:latin typeface="Times-Bold"/>
              </a:rPr>
              <a:t> </a:t>
            </a:r>
            <a:r>
              <a:rPr lang="en-US" sz="1800" b="0" i="0" u="none" strike="noStrike" baseline="0" dirty="0" err="1">
                <a:solidFill>
                  <a:srgbClr val="292526"/>
                </a:solidFill>
                <a:latin typeface="Times-Bold"/>
              </a:rPr>
              <a:t>Grigoroudis</a:t>
            </a:r>
            <a:r>
              <a:rPr lang="en-US" sz="1800" b="0" i="0" u="none" strike="noStrike" baseline="0" dirty="0">
                <a:solidFill>
                  <a:srgbClr val="292526"/>
                </a:solidFill>
                <a:latin typeface="Times-Bold"/>
              </a:rPr>
              <a:t>, Multicriteria Decision Aid and Artificial Intelligence Links, Theory and Applications, Wiley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8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Michael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Doumpos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 and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Evangelos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Grigoroudis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, Multicriteria Decision Aid and Artificial Intelligence Links, Theory and Applications, Wiley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6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Michael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Doumpos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 and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Evangelos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 </a:t>
            </a:r>
            <a:r>
              <a:rPr lang="en-US" sz="1800" b="1" i="0" u="none" strike="noStrike" baseline="0" dirty="0" err="1">
                <a:solidFill>
                  <a:srgbClr val="292526"/>
                </a:solidFill>
                <a:latin typeface="Times-Bold"/>
              </a:rPr>
              <a:t>Grigoroudis</a:t>
            </a:r>
            <a:r>
              <a:rPr lang="en-US" sz="1800" b="1" i="0" u="none" strike="noStrike" baseline="0" dirty="0">
                <a:solidFill>
                  <a:srgbClr val="292526"/>
                </a:solidFill>
                <a:latin typeface="Times-Bold"/>
              </a:rPr>
              <a:t>, Multicriteria Decision Aid and Artificial Intelligence Links, Theory and Applications, Wiley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3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31-Oct-20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ปัญญาประดิษฐ์และระบบการตัดสินใจ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โครงข่ายประสาทเทียมสำหรับ </a:t>
            </a:r>
            <a:r>
              <a:rPr lang="en-US" dirty="0"/>
              <a:t>IDSS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FBFA1-605C-4AD8-B3BE-5B95BAEE7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69" y="1636639"/>
            <a:ext cx="7282195" cy="43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8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โครงข่ายประสาทเทียมสำหรับ </a:t>
            </a:r>
            <a:r>
              <a:rPr lang="en-US" dirty="0"/>
              <a:t>IDSS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F2E88-DF3A-43E2-80D2-809C6A51A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7180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NN </a:t>
            </a:r>
            <a:r>
              <a:rPr lang="th-TH" sz="2400" dirty="0"/>
              <a:t>สามารถใช้เพื่อทำนายสถานะในอนาคตด้วยชุดอินพุตหรือ "เรียนรู้" เพื่อปรับน้ำหนักใหม่เมื่อมีชุดข้อมูลอินพุต / เอาต์พุตเพิ่มเติม</a:t>
            </a:r>
            <a:r>
              <a:rPr lang="en-US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8B429-E3DF-4B7D-B3EF-0702296B9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069" y="2523735"/>
            <a:ext cx="6181724" cy="36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29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โครงข่ายประสาทเทียมสำหรับ </a:t>
            </a:r>
            <a:r>
              <a:rPr lang="en-US" dirty="0"/>
              <a:t>IDSS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F2E88-DF3A-43E2-80D2-809C6A51A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7180"/>
            <a:ext cx="11229516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/>
              <a:t>ข้อได้เปรียบพื้นฐานคือ สามารถแสดงถึงความไม่เป็นเชิงเส้นตามธรรมชาติซึ่งเป็นส่วนหนึ่งของกระบวนการปรับน้ำหนักให้เหมาะสม </a:t>
            </a:r>
            <a:r>
              <a:rPr lang="en-US" sz="2400" dirty="0"/>
              <a:t>NN </a:t>
            </a:r>
            <a:r>
              <a:rPr lang="th-TH" sz="2400" dirty="0"/>
              <a:t>ไม่เหมาะสำหรับการดำเนินการเช่น การประมวลผลข้อมูล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NN "</a:t>
            </a:r>
            <a:r>
              <a:rPr lang="th-TH" sz="2400" dirty="0"/>
              <a:t>เรียนรู้" ฟังก์ชันพื้นฐานที่อธิบายโดยข้อมูล โดยใช้หนึ่งในสามวิธีการในการ “เรียนรู้ข้อมูล“ คือ การเรียนรู้แบบมีผู้สอน แบบไม่มีผู้สอน และแบบเสริม</a:t>
            </a:r>
            <a:endParaRPr lang="en-US" sz="2400" dirty="0"/>
          </a:p>
          <a:p>
            <a:pPr marL="0" indent="0">
              <a:buNone/>
            </a:pPr>
            <a:r>
              <a:rPr lang="th-TH" sz="2400" b="1" i="1" dirty="0"/>
              <a:t>การเรียนรู้แบบไม่มีผู้สอน </a:t>
            </a:r>
            <a:r>
              <a:rPr lang="th-TH" sz="2400" i="1" dirty="0"/>
              <a:t>เกิดขึ้นเมื่อ </a:t>
            </a:r>
            <a:r>
              <a:rPr lang="en-US" sz="2400" i="1" dirty="0"/>
              <a:t>NN </a:t>
            </a:r>
            <a:r>
              <a:rPr lang="th-TH" sz="2400" i="1" dirty="0"/>
              <a:t>ได้รับเฉพาะอินพุตและไม่มีเอาต์พุตที่เกี่ยวข้อง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th-TH" sz="2400" i="1" dirty="0"/>
              <a:t>ใน</a:t>
            </a:r>
            <a:r>
              <a:rPr lang="th-TH" sz="2400" b="1" i="1" dirty="0"/>
              <a:t>การเรียนรู้แบบมีผู้สอน </a:t>
            </a:r>
            <a:r>
              <a:rPr lang="en-US" sz="2400" i="1" dirty="0"/>
              <a:t>NN </a:t>
            </a:r>
            <a:r>
              <a:rPr lang="th-TH" sz="2400" i="1" dirty="0"/>
              <a:t>จะได้รับอินพุตและเอาต์พุตที่สอดคล้องกันเพื่อปรับน้ำหนักของอินพุตต่าง ๆ</a:t>
            </a:r>
            <a:endParaRPr lang="en-US" sz="2400" dirty="0"/>
          </a:p>
          <a:p>
            <a:pPr marL="0" indent="0">
              <a:buNone/>
            </a:pPr>
            <a:r>
              <a:rPr lang="th-TH" sz="2400" b="1" i="1" dirty="0"/>
              <a:t>การเรียนรู้แบบเสริม </a:t>
            </a:r>
            <a:r>
              <a:rPr lang="th-TH" sz="2400" i="1" dirty="0"/>
              <a:t>ใช้เพื่อจัดการกับสถานการณ์นี้และให้ข้อเสนอแนะบางอย่างแก่ </a:t>
            </a:r>
            <a:r>
              <a:rPr lang="en-US" sz="2400" i="1" dirty="0"/>
              <a:t>NN </a:t>
            </a:r>
            <a:r>
              <a:rPr lang="th-TH" sz="2400" i="1" dirty="0"/>
              <a:t>เพื่อประเมินว่าเลือกน้ำหนักได้ถูกต้องหรือไม่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28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โครงข่ายประสาทเทียมสำหรับ </a:t>
            </a:r>
            <a:r>
              <a:rPr lang="en-US" dirty="0"/>
              <a:t>IDSS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F807F-0CEC-4709-B1C1-A102CA3B6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75" y="1509400"/>
            <a:ext cx="8190095" cy="46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5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ฟัซ</a:t>
            </a:r>
            <a:r>
              <a:rPr lang="th-TH" dirty="0"/>
              <a:t>ซี่ลอจิก สำหรับ</a:t>
            </a:r>
            <a:r>
              <a:rPr lang="en-US" dirty="0"/>
              <a:t> IDSS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E05F-D6FC-4EAD-BF8A-63BAE352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/>
              <a:t>คุณสมบัติของ</a:t>
            </a:r>
            <a:r>
              <a:rPr lang="th-TH" sz="2400" dirty="0" err="1"/>
              <a:t>ฟัซซี</a:t>
            </a:r>
            <a:r>
              <a:rPr lang="th-TH" sz="2400" dirty="0"/>
              <a:t>ลอจิก</a:t>
            </a:r>
            <a:r>
              <a:rPr lang="en-US" sz="2400" dirty="0"/>
              <a:t>:</a:t>
            </a:r>
          </a:p>
          <a:p>
            <a:r>
              <a:rPr lang="th-TH" sz="2400" dirty="0"/>
              <a:t>ขยายการสนับสนุนการตัดสินใจโดยอนุญาตให้มีการแสดงปัจจัยนำเข้าหรือตัวแปรในปัญหาการตัดสินใจตามที่มนุษย์ให้เหตุผลเกี่ยวกับสิ่งเหล่านี้</a:t>
            </a:r>
            <a:r>
              <a:rPr lang="en-US" sz="2400" dirty="0"/>
              <a:t>. </a:t>
            </a:r>
          </a:p>
          <a:p>
            <a:r>
              <a:rPr lang="th-TH" sz="2400" dirty="0"/>
              <a:t>ให้แนวทางในการแสดงพฤติกรรมตามกฎ เช่น ความรู้จากผู้เชี่ยวชาญ เพื่อให้สามารถจับความเชี่ยวชาญและมอบให้กับผู้มีอำนาจตัดสินใจในเวลาที่เหมาะสม</a:t>
            </a:r>
            <a:endParaRPr lang="en-US" sz="2400" dirty="0"/>
          </a:p>
          <a:p>
            <a:r>
              <a:rPr lang="th-TH" sz="2400" dirty="0"/>
              <a:t>รวมกับ </a:t>
            </a:r>
            <a:r>
              <a:rPr lang="en-US" sz="2400" dirty="0"/>
              <a:t>NN </a:t>
            </a:r>
            <a:r>
              <a:rPr lang="th-TH" sz="2400" dirty="0"/>
              <a:t>เพื่อให้การตีความตัวแปรการตัดสินใจชัดเจนยิ่งขึ้น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NN</a:t>
            </a:r>
            <a:r>
              <a:rPr lang="th-TH" sz="2400" dirty="0"/>
              <a:t> แบบรวมกับ</a:t>
            </a:r>
            <a:r>
              <a:rPr lang="th-TH" sz="2400" dirty="0" err="1"/>
              <a:t>ฟัซซี</a:t>
            </a:r>
            <a:r>
              <a:rPr lang="th-TH" sz="2400" dirty="0"/>
              <a:t>ลอจิก</a:t>
            </a:r>
            <a:r>
              <a:rPr lang="en-US" sz="2400" dirty="0"/>
              <a:t> </a:t>
            </a:r>
            <a:r>
              <a:rPr lang="th-TH" sz="2400" dirty="0"/>
              <a:t>เป็นแบบจำลองการตัดสินใจแบบหนึ่งที่สามารถให้ความหมายที่มนุษย์เข้าใจได้กับ </a:t>
            </a:r>
            <a:r>
              <a:rPr lang="en-US" sz="2400" dirty="0"/>
              <a:t>NN </a:t>
            </a:r>
            <a:r>
              <a:rPr lang="th-TH" sz="2400" dirty="0"/>
              <a:t>แบบหลายชั้น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507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/>
              <a:t>ฟัซ</a:t>
            </a:r>
            <a:r>
              <a:rPr lang="th-TH" dirty="0"/>
              <a:t>ซี่ลอจิก สำหรับ </a:t>
            </a:r>
            <a:r>
              <a:rPr lang="en-US" dirty="0"/>
              <a:t>IDSS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6BB90-CCD8-479A-968A-0101E2079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23" y="2208575"/>
            <a:ext cx="10360642" cy="3937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872CAD-698A-4D48-B56A-23B99EA59FCF}"/>
              </a:ext>
            </a:extLst>
          </p:cNvPr>
          <p:cNvSpPr txBox="1"/>
          <p:nvPr/>
        </p:nvSpPr>
        <p:spPr>
          <a:xfrm>
            <a:off x="718435" y="1484093"/>
            <a:ext cx="10986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NN </a:t>
            </a:r>
            <a:r>
              <a:rPr lang="th-TH" sz="2800" dirty="0"/>
              <a:t>แบบรวมกับ</a:t>
            </a:r>
            <a:r>
              <a:rPr lang="th-TH" sz="2800" dirty="0" err="1"/>
              <a:t>ฟัซซี</a:t>
            </a:r>
            <a:r>
              <a:rPr lang="th-TH" sz="2800" dirty="0"/>
              <a:t>ลอจิก </a:t>
            </a:r>
            <a:r>
              <a:rPr lang="en-US" sz="2800" dirty="0"/>
              <a:t> </a:t>
            </a:r>
            <a:r>
              <a:rPr lang="th-TH" sz="2800" dirty="0"/>
              <a:t>ช่วยแก้ไขข้อบกพร่องบางประการของ </a:t>
            </a:r>
            <a:r>
              <a:rPr lang="en-US" sz="2800" dirty="0"/>
              <a:t>NN </a:t>
            </a:r>
            <a:r>
              <a:rPr lang="th-TH" sz="2800" dirty="0"/>
              <a:t>เกี่ยวกับความไม่ชัดเจน เพิ่มประสิทธิภาพการตัดสินใจ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50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ระบบผู้เชี่ยวชาญสำหรับ </a:t>
            </a:r>
            <a:r>
              <a:rPr lang="en-US" dirty="0"/>
              <a:t>IDSS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E05F-D6FC-4EAD-BF8A-63BAE352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ระบบผู้เชี่ยวชาญเพื่อสนับสนุนการตัดสินใจอย่างชาญฉลาด</a:t>
            </a:r>
            <a:endParaRPr lang="en-US" sz="2400" dirty="0"/>
          </a:p>
          <a:p>
            <a:r>
              <a:rPr lang="th-TH" sz="2400" dirty="0"/>
              <a:t>ฝังความฉลาดของผู้เชี่ยวชาญด้านมนุษย์ที่ระบุหนึ่งคนขึ้นไป</a:t>
            </a:r>
            <a:endParaRPr lang="en-US" sz="2400" dirty="0"/>
          </a:p>
          <a:p>
            <a:r>
              <a:rPr lang="th-TH" sz="2400" dirty="0"/>
              <a:t>ผู้เชี่ยวชาญด้านใดด้านหนึ่งใส่ความรู้ลงในส่วนการได้มาซึ่งความรู้</a:t>
            </a:r>
            <a:endParaRPr lang="en-US" sz="2400" dirty="0"/>
          </a:p>
          <a:p>
            <a:r>
              <a:rPr lang="th-TH" sz="2400" dirty="0"/>
              <a:t>ผู้ใช้หรือผู้มีอำนาจตัดสินใจเข้าสู่ระบบผ่านอินเทอร</a:t>
            </a:r>
            <a:r>
              <a:rPr lang="th-TH" sz="2400" dirty="0" err="1"/>
              <a:t>์เฟซ</a:t>
            </a:r>
            <a:endParaRPr lang="en-US" sz="2400" dirty="0"/>
          </a:p>
          <a:p>
            <a:r>
              <a:rPr lang="th-TH" sz="2400" dirty="0"/>
              <a:t>เพื่อรวบรวมรวบรวมและสรุปความรู้จากผู้เชี่ยวชาญด้านนั้น ๆ และส่งต่อความเชี่ยวชาญนั้นไปยังผู้ตัดสินใจ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7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ระบบผู้เชี่ยวชาญสำหรับ </a:t>
            </a:r>
            <a:r>
              <a:rPr lang="en-US" dirty="0"/>
              <a:t>IDSS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47402-1E86-4A4C-A465-60F20348F25B}"/>
              </a:ext>
            </a:extLst>
          </p:cNvPr>
          <p:cNvSpPr/>
          <p:nvPr/>
        </p:nvSpPr>
        <p:spPr>
          <a:xfrm>
            <a:off x="5411970" y="3126720"/>
            <a:ext cx="1775637" cy="1148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Inference</a:t>
            </a:r>
          </a:p>
          <a:p>
            <a:pPr algn="ctr"/>
            <a:r>
              <a:rPr lang="en-US" sz="2400" dirty="0"/>
              <a:t>Engine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810C5-FACF-45F8-BA63-F23B0765CF56}"/>
              </a:ext>
            </a:extLst>
          </p:cNvPr>
          <p:cNvSpPr/>
          <p:nvPr/>
        </p:nvSpPr>
        <p:spPr>
          <a:xfrm>
            <a:off x="8275671" y="3126720"/>
            <a:ext cx="1775637" cy="1148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User</a:t>
            </a:r>
          </a:p>
          <a:p>
            <a:pPr algn="ctr"/>
            <a:r>
              <a:rPr lang="en-US" sz="2400" dirty="0"/>
              <a:t>Interface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59197-7096-46DC-94DA-78F5CF02D76F}"/>
              </a:ext>
            </a:extLst>
          </p:cNvPr>
          <p:cNvSpPr/>
          <p:nvPr/>
        </p:nvSpPr>
        <p:spPr>
          <a:xfrm>
            <a:off x="2548269" y="3126720"/>
            <a:ext cx="1775637" cy="1148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Knowledge</a:t>
            </a:r>
          </a:p>
          <a:p>
            <a:pPr algn="ctr"/>
            <a:r>
              <a:rPr lang="en-US" sz="2400" dirty="0"/>
              <a:t>Acquisition</a:t>
            </a:r>
          </a:p>
          <a:p>
            <a:pPr algn="ctr"/>
            <a:r>
              <a:rPr lang="en-US" sz="2400" dirty="0"/>
              <a:t>Module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9D3974-31A2-43ED-9673-9025D7281100}"/>
              </a:ext>
            </a:extLst>
          </p:cNvPr>
          <p:cNvSpPr/>
          <p:nvPr/>
        </p:nvSpPr>
        <p:spPr>
          <a:xfrm>
            <a:off x="5411972" y="4660057"/>
            <a:ext cx="1775637" cy="1148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Explanation</a:t>
            </a:r>
          </a:p>
          <a:p>
            <a:pPr algn="ctr"/>
            <a:r>
              <a:rPr lang="en-US" sz="2400" dirty="0"/>
              <a:t>Module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F7B78-D67E-4ECE-ACD8-4FD7D7DEE535}"/>
              </a:ext>
            </a:extLst>
          </p:cNvPr>
          <p:cNvSpPr/>
          <p:nvPr/>
        </p:nvSpPr>
        <p:spPr>
          <a:xfrm>
            <a:off x="5411971" y="1593384"/>
            <a:ext cx="1775637" cy="1148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Knowledge</a:t>
            </a:r>
          </a:p>
          <a:p>
            <a:pPr algn="ctr"/>
            <a:r>
              <a:rPr lang="en-US" sz="2400" dirty="0"/>
              <a:t>Base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E73532-1B50-4F41-8EFA-47918D4B186A}"/>
              </a:ext>
            </a:extLst>
          </p:cNvPr>
          <p:cNvSpPr/>
          <p:nvPr/>
        </p:nvSpPr>
        <p:spPr>
          <a:xfrm>
            <a:off x="2682710" y="4558299"/>
            <a:ext cx="1506753" cy="1506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Domain</a:t>
            </a:r>
          </a:p>
          <a:p>
            <a:pPr algn="ctr"/>
            <a:r>
              <a:rPr lang="en-US" dirty="0"/>
              <a:t>Expert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186AFA-B3DB-41D6-A65D-A645F76FF64F}"/>
              </a:ext>
            </a:extLst>
          </p:cNvPr>
          <p:cNvSpPr/>
          <p:nvPr/>
        </p:nvSpPr>
        <p:spPr>
          <a:xfrm>
            <a:off x="8410112" y="4616503"/>
            <a:ext cx="1506753" cy="1506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8BB3BE-4129-41BA-8F65-BF1A15D0ED47}"/>
              </a:ext>
            </a:extLst>
          </p:cNvPr>
          <p:cNvCxnSpPr>
            <a:stCxn id="14" idx="2"/>
            <a:endCxn id="6" idx="0"/>
          </p:cNvCxnSpPr>
          <p:nvPr/>
        </p:nvCxnSpPr>
        <p:spPr>
          <a:xfrm flipH="1">
            <a:off x="6299789" y="2741701"/>
            <a:ext cx="1" cy="38501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CCA787-1D6F-4772-95E6-934B6E12C019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7187607" y="3700879"/>
            <a:ext cx="108806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FCCE91-9769-4E79-882A-85D36B772BB5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>
            <a:off x="4323906" y="3700879"/>
            <a:ext cx="108806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F18949-D68A-486A-A045-5D8715056D19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6299789" y="4275037"/>
            <a:ext cx="2" cy="38502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316BD7-0C63-4B53-99A5-8B272650597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055022" y="4275038"/>
            <a:ext cx="1356950" cy="95917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3F5641-339A-4F19-BEC5-0913F8A1599D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7187609" y="4275038"/>
            <a:ext cx="1360970" cy="95917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AD0615-1778-4AD0-BFB6-E8A589D30207}"/>
              </a:ext>
            </a:extLst>
          </p:cNvPr>
          <p:cNvCxnSpPr>
            <a:stCxn id="10" idx="0"/>
            <a:endCxn id="14" idx="1"/>
          </p:cNvCxnSpPr>
          <p:nvPr/>
        </p:nvCxnSpPr>
        <p:spPr>
          <a:xfrm flipV="1">
            <a:off x="3436088" y="2167543"/>
            <a:ext cx="1975883" cy="9591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8BD4595-9297-4A31-A621-B372B7178A5D}"/>
              </a:ext>
            </a:extLst>
          </p:cNvPr>
          <p:cNvCxnSpPr>
            <a:cxnSpLocks/>
            <a:stCxn id="8" idx="0"/>
            <a:endCxn id="14" idx="3"/>
          </p:cNvCxnSpPr>
          <p:nvPr/>
        </p:nvCxnSpPr>
        <p:spPr>
          <a:xfrm flipH="1" flipV="1">
            <a:off x="7187608" y="2167543"/>
            <a:ext cx="1975882" cy="9591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B5DC9A-6C55-4F73-85BC-0C7D60092B40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V="1">
            <a:off x="3436087" y="4275037"/>
            <a:ext cx="1" cy="283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36654D9-C012-4CF8-BC8B-0E5A468146A7}"/>
              </a:ext>
            </a:extLst>
          </p:cNvPr>
          <p:cNvCxnSpPr>
            <a:cxnSpLocks/>
            <a:stCxn id="17" idx="0"/>
            <a:endCxn id="8" idx="2"/>
          </p:cNvCxnSpPr>
          <p:nvPr/>
        </p:nvCxnSpPr>
        <p:spPr>
          <a:xfrm flipV="1">
            <a:off x="9163489" y="4275037"/>
            <a:ext cx="1" cy="3414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86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การประมวลผลเชิงวิวัฒนาการสำหรับ </a:t>
            </a:r>
            <a:r>
              <a:rPr lang="en-US" dirty="0"/>
              <a:t>IDSS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E05F-D6FC-4EAD-BF8A-63BAE352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เทคนิค </a:t>
            </a:r>
            <a:r>
              <a:rPr lang="en-US" sz="2400" dirty="0"/>
              <a:t>AI </a:t>
            </a:r>
            <a:r>
              <a:rPr lang="th-TH" sz="2400" dirty="0"/>
              <a:t>พยายามเลียนแบบวิวัฒนาการตามธรรมชาติ</a:t>
            </a:r>
            <a:r>
              <a:rPr lang="en-US" sz="2400" dirty="0"/>
              <a:t> </a:t>
            </a:r>
          </a:p>
          <a:p>
            <a:r>
              <a:rPr lang="th-TH" sz="2400" dirty="0"/>
              <a:t>ปรับตัวให้เข้ากับสภาพแวดล้อมโดยจำลองการเกิดขึ้น การอยู่รอด และการปรับแต่ง ของประชากรของแต่ละบุคคล</a:t>
            </a:r>
            <a:endParaRPr lang="en-US" sz="2400" dirty="0"/>
          </a:p>
          <a:p>
            <a:r>
              <a:rPr lang="th-TH" sz="2400" dirty="0"/>
              <a:t>อัลกอริทึมทางพันธุกรรม (</a:t>
            </a:r>
            <a:r>
              <a:rPr lang="en-US" sz="2400" dirty="0"/>
              <a:t>GA) </a:t>
            </a:r>
            <a:r>
              <a:rPr lang="th-TH" sz="2400" dirty="0"/>
              <a:t>เป็นหนึ่งในเครื่องมือที่ใช้มากที่สุดสำหรับปัญหาการตัดสินใจ</a:t>
            </a:r>
            <a:endParaRPr lang="en-US" sz="2400" dirty="0"/>
          </a:p>
          <a:p>
            <a:r>
              <a:rPr lang="th-TH" sz="2400" dirty="0"/>
              <a:t>การประมวลผลเชิงวิวัฒนาการให้ข้อมูลเชิงลึกเกี่ยวกับกลยุทธ์การตัดสินใจในการแก้ปัญหาหลายเกณฑ์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7815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การประมวลผลเชิงวิวัฒนาการสำหรับ </a:t>
            </a:r>
            <a:r>
              <a:rPr lang="en-US" dirty="0"/>
              <a:t>IDSS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936A0-FFCF-4879-BFDC-4DE357148985}"/>
              </a:ext>
            </a:extLst>
          </p:cNvPr>
          <p:cNvSpPr/>
          <p:nvPr/>
        </p:nvSpPr>
        <p:spPr>
          <a:xfrm>
            <a:off x="4412508" y="1584252"/>
            <a:ext cx="3838353" cy="34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Initialize the population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2923F-5FD2-4907-9595-B34FFBE058A7}"/>
              </a:ext>
            </a:extLst>
          </p:cNvPr>
          <p:cNvSpPr/>
          <p:nvPr/>
        </p:nvSpPr>
        <p:spPr>
          <a:xfrm>
            <a:off x="4412511" y="2172041"/>
            <a:ext cx="3838353" cy="34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Calculate initial fitness level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0242F3B4-AAAA-4857-A1BD-11B3262598F1}"/>
              </a:ext>
            </a:extLst>
          </p:cNvPr>
          <p:cNvSpPr/>
          <p:nvPr/>
        </p:nvSpPr>
        <p:spPr>
          <a:xfrm>
            <a:off x="4965402" y="2718937"/>
            <a:ext cx="2732569" cy="142012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Fitness Value or Generation Reached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4CA718-2C67-42B6-B330-74B2C4B5F46B}"/>
              </a:ext>
            </a:extLst>
          </p:cNvPr>
          <p:cNvSpPr/>
          <p:nvPr/>
        </p:nvSpPr>
        <p:spPr>
          <a:xfrm>
            <a:off x="4412505" y="4391369"/>
            <a:ext cx="3838353" cy="34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elite members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FC0673-B065-4995-9149-4161B2D5EB47}"/>
              </a:ext>
            </a:extLst>
          </p:cNvPr>
          <p:cNvSpPr/>
          <p:nvPr/>
        </p:nvSpPr>
        <p:spPr>
          <a:xfrm>
            <a:off x="4412504" y="4955080"/>
            <a:ext cx="3838353" cy="34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parents and apply crossover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B2C61B-5DDD-4B4E-8991-DA4743827435}"/>
              </a:ext>
            </a:extLst>
          </p:cNvPr>
          <p:cNvSpPr/>
          <p:nvPr/>
        </p:nvSpPr>
        <p:spPr>
          <a:xfrm>
            <a:off x="4412503" y="5518791"/>
            <a:ext cx="3838353" cy="34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parents and apply mutation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7AE0B8-145C-4351-9A50-A2DD44E5B40C}"/>
              </a:ext>
            </a:extLst>
          </p:cNvPr>
          <p:cNvSpPr/>
          <p:nvPr/>
        </p:nvSpPr>
        <p:spPr>
          <a:xfrm>
            <a:off x="8739961" y="3258879"/>
            <a:ext cx="2105250" cy="34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 solution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E34FC8-59F2-467A-A989-78BD75C60DD1}"/>
              </a:ext>
            </a:extLst>
          </p:cNvPr>
          <p:cNvSpPr/>
          <p:nvPr/>
        </p:nvSpPr>
        <p:spPr>
          <a:xfrm>
            <a:off x="1492101" y="4185396"/>
            <a:ext cx="2197397" cy="812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population </a:t>
            </a:r>
          </a:p>
          <a:p>
            <a:pPr algn="ctr"/>
            <a:r>
              <a:rPr lang="en-US" dirty="0"/>
              <a:t>and fitness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6AE47A-1A6A-4958-9275-D722DF0F4BED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6331685" y="1924494"/>
            <a:ext cx="3" cy="247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7E0313-99B2-46A5-97D7-62493A84328A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6331687" y="2512283"/>
            <a:ext cx="1" cy="206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70FEFE-3C15-40FC-8EF6-BCB69315E043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6331682" y="4139063"/>
            <a:ext cx="5" cy="252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0BD1A77-6B3D-4BF8-AC3A-80556E431DA5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flipH="1">
            <a:off x="6331681" y="4731611"/>
            <a:ext cx="1" cy="223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E2F99D-C1A2-4F6B-8F5B-AEB5C2E4ECD9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331680" y="5189242"/>
            <a:ext cx="0" cy="329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ED52ECA-8545-4356-9704-F2ADA030D3D7}"/>
              </a:ext>
            </a:extLst>
          </p:cNvPr>
          <p:cNvCxnSpPr>
            <a:cxnSpLocks/>
            <a:stCxn id="9" idx="3"/>
            <a:endCxn id="17" idx="1"/>
          </p:cNvCxnSpPr>
          <p:nvPr/>
        </p:nvCxnSpPr>
        <p:spPr>
          <a:xfrm>
            <a:off x="7697971" y="3429000"/>
            <a:ext cx="10419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5EE6008F-6BEF-4267-B77B-42D1FA2440E2}"/>
              </a:ext>
            </a:extLst>
          </p:cNvPr>
          <p:cNvCxnSpPr>
            <a:stCxn id="15" idx="2"/>
            <a:endCxn id="19" idx="2"/>
          </p:cNvCxnSpPr>
          <p:nvPr/>
        </p:nvCxnSpPr>
        <p:spPr>
          <a:xfrm rot="5400000" flipH="1">
            <a:off x="4030436" y="3557790"/>
            <a:ext cx="861607" cy="3740880"/>
          </a:xfrm>
          <a:prstGeom prst="bentConnector3">
            <a:avLst>
              <a:gd name="adj1" fmla="val -26532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95CDFB75-3DFF-45A6-A3CB-9343C0A101CC}"/>
              </a:ext>
            </a:extLst>
          </p:cNvPr>
          <p:cNvCxnSpPr>
            <a:cxnSpLocks/>
            <a:stCxn id="19" idx="0"/>
            <a:endCxn id="9" idx="1"/>
          </p:cNvCxnSpPr>
          <p:nvPr/>
        </p:nvCxnSpPr>
        <p:spPr>
          <a:xfrm rot="5400000" flipH="1" flipV="1">
            <a:off x="3399903" y="2619897"/>
            <a:ext cx="756396" cy="2374602"/>
          </a:xfrm>
          <a:prstGeom prst="bent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24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การพัฒนา </a:t>
            </a:r>
            <a:r>
              <a:rPr lang="en-US" dirty="0"/>
              <a:t>AI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E5B20C-738F-4841-9698-BD4C816B3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302901"/>
              </p:ext>
            </p:extLst>
          </p:nvPr>
        </p:nvGraphicFramePr>
        <p:xfrm>
          <a:off x="2275070" y="2128577"/>
          <a:ext cx="818806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033">
                  <a:extLst>
                    <a:ext uri="{9D8B030D-6E8A-4147-A177-3AD203B41FA5}">
                      <a16:colId xmlns:a16="http://schemas.microsoft.com/office/drawing/2014/main" val="1312227302"/>
                    </a:ext>
                  </a:extLst>
                </a:gridCol>
                <a:gridCol w="4094033">
                  <a:extLst>
                    <a:ext uri="{9D8B030D-6E8A-4147-A177-3AD203B41FA5}">
                      <a16:colId xmlns:a16="http://schemas.microsoft.com/office/drawing/2014/main" val="76516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วิธีการ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แนวคิดหลัก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10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แบบดั้งเดิม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การจัดการสัญลักษณ์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3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ฐานความรู้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ความรู้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38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ฐานกรณี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ความทรงจำ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075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การเชื่อมต่อ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การคำนวณแบบกระจาย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0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ความเหมาะสม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ศูนย์รวมและการฝังตัว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94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939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ตัวแทนอัจฉริยะสำหรับ </a:t>
            </a:r>
            <a:r>
              <a:rPr lang="en-US" dirty="0"/>
              <a:t>IDSS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E05F-D6FC-4EAD-BF8A-63BAE352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ตัวแทนคือ เอนทิตีภายในระบบที่ "ตั้งอยู่ในสภาพแวดล้อมบางอย่างและสามารถดำเนินการได้โดยอัตโนมัติในสภาพแวดล้อมนี้เพื่อให้เป็นไปตามวัตถุประสงค์การออกแบบ" ความสามารถที่แท้จริงของการกระทำที่เป็นอิสระนี้เป็นลักษณะที่เหมือนมนุษย์ในการแสดง (หรือตัดสินใจ) บนพื้นฐานของบริบทแทนที่จะเป็นตรรกะที่กำหนดไว้ในโปรแกรมคอมพิวเตอร์แบบ ถ้า-แล้ว</a:t>
            </a:r>
            <a:r>
              <a:rPr lang="en-US" sz="2400" dirty="0"/>
              <a:t>.</a:t>
            </a:r>
          </a:p>
          <a:p>
            <a:r>
              <a:rPr lang="th-TH" sz="2400" dirty="0"/>
              <a:t>ตัวแทนอัจฉริยะเริ่มการดำเนินการกับคำสั่งเฉพาะเพื่อให้บรรลุเป้าหมาย</a:t>
            </a:r>
            <a:endParaRPr lang="en-US" sz="2400" dirty="0"/>
          </a:p>
          <a:p>
            <a:r>
              <a:rPr lang="th-TH" sz="2400" dirty="0"/>
              <a:t>ลักษณะของมนุษย์เช่น ความรู้ ความตั้งใจ และความเชื่อ ใช้เพื่ออธิบาย </a:t>
            </a:r>
            <a:r>
              <a:rPr lang="en-US" sz="2400" dirty="0"/>
              <a:t>AI </a:t>
            </a:r>
            <a:r>
              <a:rPr lang="th-TH" sz="2400" dirty="0"/>
              <a:t>ซึ่งบ่งบอกถึงพฤติกรรมที่ซับซ้อนที่เป็นไปได้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31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ตัวแทนอัจฉริยะสำหรับ </a:t>
            </a:r>
            <a:r>
              <a:rPr lang="en-US" dirty="0"/>
              <a:t>IDSS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DE9E1-D840-4E73-ACD9-5BADFD4B7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784" y="1654182"/>
            <a:ext cx="4448014" cy="4440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CF7F54-6AEF-447A-8681-C5D4101F50AB}"/>
              </a:ext>
            </a:extLst>
          </p:cNvPr>
          <p:cNvSpPr txBox="1"/>
          <p:nvPr/>
        </p:nvSpPr>
        <p:spPr>
          <a:xfrm>
            <a:off x="650226" y="1654182"/>
            <a:ext cx="54457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ตัวแทนอัจฉริยะสามารถช่วยในการประมวลผลข้อมูลและปฏิสัมพันธ์ผู้ใช้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ตัวแทนในฐานะตัวช่วยเหลือของทุกหน่วย อาจเข้าถึงข้อมูลแบบกระจายในองค์กร รักษาสถานะปัจจุบันของระบบโดยการอ</a:t>
            </a:r>
            <a:r>
              <a:rPr lang="th-TH" sz="2400" dirty="0" err="1">
                <a:latin typeface="Arial" panose="020B0604020202020204" pitchFamily="34" charset="0"/>
                <a:cs typeface="Arial" panose="020B0604020202020204" pitchFamily="34" charset="0"/>
              </a:rPr>
              <a:t>ัป</a:t>
            </a: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เดตข้อมูลแบบเรียลไทม์ หรือใช้อินเทอร์เน็ตเพื่อนำข้อมูลภายนอกมาสู่ปัญหาที่ต้องการตัดสินใจ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48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ความรู้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EDEB75-9B5E-42EC-829D-97EEBCF3C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sz="2400" dirty="0"/>
              <a:t>ความรู้คือข้อมูลที่มีบริบท เกี่ยวข้อง และสามารถนำไปปฏิบัติได้</a:t>
            </a:r>
            <a:endParaRPr lang="en-US" sz="2400" dirty="0"/>
          </a:p>
          <a:p>
            <a:r>
              <a:rPr lang="th-TH" sz="2400" dirty="0"/>
              <a:t>การมีความรู้หมายความว่าสามารถใช้ในการแก้ปัญหาได้ ในขณะที่การมีข้อมูลไม่ได้มีความหมายแฝงเหมือนกัน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C3136-EE45-4D9D-81C3-66EE882C9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09" y="3136605"/>
            <a:ext cx="7266183" cy="28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05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ความรู้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B62D9-524B-41C9-B661-C747DD431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171" y="1614819"/>
            <a:ext cx="5458490" cy="44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4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กระบวนการวิศวกรรมความรู้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A99CA-78D1-4A78-B1F8-ED16389DF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sz="2400" b="1" dirty="0"/>
              <a:t>การได้มาซึ่งความรู้ </a:t>
            </a:r>
            <a:r>
              <a:rPr lang="th-TH" sz="2400" dirty="0"/>
              <a:t>– การได้มาซึ่งความรู้จากผู้เชี่ยวชาญที่เป็นมนุษย์ หนังสือ เอกสารเซ็นเซอร์ หรือไฟล์คอมพิวเตอร์</a:t>
            </a:r>
            <a:endParaRPr lang="en-US" sz="2400" dirty="0"/>
          </a:p>
          <a:p>
            <a:r>
              <a:rPr lang="th-TH" sz="2400" b="1" dirty="0"/>
              <a:t>การแสดงความรู้ - </a:t>
            </a:r>
            <a:r>
              <a:rPr lang="th-TH" sz="2400" dirty="0"/>
              <a:t>การจัดทำแผนที่ความรู้และการเข้ารหัสความรู้ในฐานความรู้</a:t>
            </a:r>
            <a:endParaRPr lang="en-US" sz="2400" dirty="0"/>
          </a:p>
          <a:p>
            <a:r>
              <a:rPr lang="th-TH" sz="2400" b="1" dirty="0"/>
              <a:t>การตรวจสอบความรู้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r>
              <a:rPr lang="th-TH" sz="2400" dirty="0"/>
              <a:t>ความรู้ได้รับการตรวจสอบและตรวจสอบจนกว่าคุณภาพจะเป็นที่ยอมรับ</a:t>
            </a:r>
            <a:endParaRPr lang="en-US" sz="2400" dirty="0"/>
          </a:p>
          <a:p>
            <a:r>
              <a:rPr lang="th-TH" sz="2400" b="1" dirty="0"/>
              <a:t>การอนุมาน</a:t>
            </a:r>
            <a:r>
              <a:rPr lang="en-US" sz="2400" dirty="0"/>
              <a:t> – </a:t>
            </a:r>
            <a:r>
              <a:rPr lang="th-TH" sz="2400" dirty="0"/>
              <a:t>การออกแบบซอฟต์แวร์เพื่อให้คอมพิวเตอร์ทำการอนุมานตามความรู้และข้อมูลเฉพาะของปัญหา</a:t>
            </a:r>
            <a:endParaRPr lang="en-US" sz="2400" dirty="0"/>
          </a:p>
          <a:p>
            <a:r>
              <a:rPr lang="th-TH" sz="2400" b="1" dirty="0"/>
              <a:t>คำอธิบายและเหตุผล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r>
              <a:rPr lang="th-TH" sz="2400" dirty="0"/>
              <a:t>การออกแบบและการเขียนโปรแกรมความสามารถในการอธิบาย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421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กระบวนการวิศวกรรมความรู้</a:t>
            </a:r>
            <a:r>
              <a:rPr lang="en-US" dirty="0"/>
              <a:t>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F9652-7FEC-44FD-89D7-C829763F1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511" y="1715938"/>
            <a:ext cx="60674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56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การได้มาซึ่งความรู้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14702C-59EB-4F42-9A89-C6FAB821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58" y="1616150"/>
            <a:ext cx="9438693" cy="439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93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การได้รับความรู้จากผู้เชี่ยวชาญ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A952F-D7DA-4BE2-9889-4358F422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วิธีการด้วยตนเอง</a:t>
            </a:r>
            <a:endParaRPr lang="en-US" sz="2400" b="1" dirty="0"/>
          </a:p>
          <a:p>
            <a:r>
              <a:rPr lang="th-TH" sz="2400" dirty="0"/>
              <a:t>การสัมภาษณ์ - บทสนทนาโดยตรงระหว่างผู้เชี่ยวชาญและวิศวกรความรู้ ผู้เชี่ยวชาญจะถูกขอให้พูดคุยกับวิศวกรความรู้ผ่านการแก้ปัญหา</a:t>
            </a:r>
            <a:r>
              <a:rPr lang="en-US" sz="2400" dirty="0"/>
              <a:t>.</a:t>
            </a:r>
          </a:p>
          <a:p>
            <a:r>
              <a:rPr lang="th-TH" sz="2400" dirty="0"/>
              <a:t>การสัมภาษณ์แบบไม่มีโครงสร้าง - ขอให้ผู้เชี่ยวชาญสอนหรืออ่านความรู้</a:t>
            </a:r>
            <a:r>
              <a:rPr lang="en-US" sz="2400" dirty="0"/>
              <a:t>.</a:t>
            </a:r>
          </a:p>
          <a:p>
            <a:r>
              <a:rPr lang="th-TH" sz="2400" dirty="0"/>
              <a:t>การสัมภาษณ์แบบมีโครงสร้าง - กระบวนการที่มุ่งเน้นเป้าหมายอย่างเป็นระบบ โครงสร้างช่วยลดปัญหาการตีความที่มีอยู่ในการสัมภาษณ์แบบไม่มีโครงสร้างและช่วยให้วิศวกรความรู้สามารถป้องกันการบิดเบือนที่เกิดจากความเป็นส่วนตัวของผู้เชี่ยวชาญในสาขานั้น ๆ</a:t>
            </a:r>
            <a:r>
              <a:rPr lang="en-US" sz="2400" dirty="0"/>
              <a:t>.</a:t>
            </a:r>
          </a:p>
          <a:p>
            <a:r>
              <a:rPr lang="th-TH" sz="2400" dirty="0"/>
              <a:t>การติดตามกระบวนการ - เพื่อติดตามกระบวนการให้เหตุผลของผู้เชี่ยวชาญ</a:t>
            </a:r>
            <a:endParaRPr lang="en-US" sz="2400" dirty="0"/>
          </a:p>
          <a:p>
            <a:r>
              <a:rPr lang="th-TH" sz="2400" dirty="0"/>
              <a:t>การวิเคราะห์โปรโตคอล - โปรโตคอลคือบันทึกหรือเอกสารของการประมวลผลข้อมูลทีละขั้นตอนและพฤติกรรมการตัดสินใจของผู้เชี่ยวชาญ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640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การได้รับความรู้จากผู้เชี่ยวชาญ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A952F-D7DA-4BE2-9889-4358F422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วิธีกึ่งอัตโนมัติ</a:t>
            </a:r>
            <a:endParaRPr lang="en-US" sz="2400" b="1" dirty="0"/>
          </a:p>
          <a:p>
            <a:r>
              <a:rPr lang="th-TH" sz="2400" dirty="0"/>
              <a:t>การวิเคราะห์ตาราง </a:t>
            </a:r>
            <a:r>
              <a:rPr lang="en-US" sz="2400" dirty="0"/>
              <a:t>Repertory – </a:t>
            </a:r>
            <a:r>
              <a:rPr lang="th-TH" sz="2400" dirty="0"/>
              <a:t>แต่ละคนถูกมองว่าเป็นนักวิทยาศาสตร์ส่วนบุคคลที่พยายามทำนายและควบคุมเหตุการณ์ต่าง ๆ โดยสร้างทฤษฎี ทดสอบสมมติฐาน และวิเคราะห์ผลการทดลอง</a:t>
            </a:r>
            <a:endParaRPr lang="en-US" sz="2400" dirty="0"/>
          </a:p>
          <a:p>
            <a:r>
              <a:rPr lang="th-TH" sz="2400" dirty="0"/>
              <a:t>เครื่องมือคอมพิวเตอร์ช่วย - การสร้างแบบจำลองภาพใช้เพื่อสร้างแบบจำลองโดเมนเริ่มต้น </a:t>
            </a:r>
          </a:p>
          <a:p>
            <a:r>
              <a:rPr lang="en-US" sz="2400" dirty="0"/>
              <a:t>EMYCIN - </a:t>
            </a:r>
            <a:r>
              <a:rPr lang="th-TH" sz="2400" dirty="0"/>
              <a:t>ใช้อินเทอร</a:t>
            </a:r>
            <a:r>
              <a:rPr lang="th-TH" sz="2400" dirty="0" err="1"/>
              <a:t>์เฟซ</a:t>
            </a:r>
            <a:r>
              <a:rPr lang="th-TH" sz="2400" dirty="0"/>
              <a:t>ภาษาธรรมชาติเพื่อช่วยในการทดสอบวิศวกรความรู้และแก้ไขข้อบกพร่องความรู้ใหม่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8306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การได้รับความรู้จากผู้เชี่ยวชาญ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A952F-D7DA-4BE2-9889-4358F422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วิธีการค้นหาความรู้อัตโนมัติ</a:t>
            </a:r>
            <a:endParaRPr lang="en-US" sz="2400" b="1" dirty="0"/>
          </a:p>
          <a:p>
            <a:r>
              <a:rPr lang="th-TH" sz="2400" dirty="0"/>
              <a:t>การเรียนรู้ของเครื่อง / การขุดข้อมูล / การค้นพบความรู้</a:t>
            </a:r>
            <a:endParaRPr lang="en-US" sz="2400" dirty="0"/>
          </a:p>
          <a:p>
            <a:r>
              <a:rPr lang="th-TH" sz="2400" dirty="0"/>
              <a:t>การเรียนรู้แบบอุปนัย - กฎเกิดขึ้นจากกรณีที่มีอยู่พร้อมผลลัพธ์ที่ทราบ</a:t>
            </a:r>
            <a:endParaRPr lang="en-US" sz="2400" dirty="0"/>
          </a:p>
          <a:p>
            <a:r>
              <a:rPr lang="th-TH" sz="2400" dirty="0"/>
              <a:t>การคำนวณระบบประสาท - เลียนแบบสมองของมนุษย์โดยการสร้างเซลล์ประสาทเทียมและจัดเก็บความรู้ในการเชื่อมต่อของเซลล์ประสาท</a:t>
            </a:r>
            <a:endParaRPr lang="en-US" sz="2400" dirty="0"/>
          </a:p>
          <a:p>
            <a:r>
              <a:rPr lang="th-TH" sz="2400" dirty="0"/>
              <a:t>อัลกอริทึมทางพันธุกรรม - หลักการของการคัดเลือกโดยธรรมชาติเพื่อค่อยๆค้นหาชุดความรู้ที่ดีที่สุดจากกรณีที่ทราบ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817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การพัฒนา </a:t>
            </a:r>
            <a:r>
              <a:rPr lang="en-US" dirty="0"/>
              <a:t>AI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A8962A-FF02-4022-9A58-DD403B765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แนวทางดั้งเดิม</a:t>
            </a:r>
            <a:r>
              <a:rPr lang="en-US" sz="2400" b="1" dirty="0"/>
              <a:t>The Classical Approach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000" dirty="0"/>
              <a:t>AI </a:t>
            </a:r>
            <a:r>
              <a:rPr lang="th-TH" sz="2000" dirty="0"/>
              <a:t>แบบดั้งเดิมมองว่าความรู้ความเข้าใจเป็นนามธรรม (การรวมตัวทางกายภาพไม่เกี่ยวข้อง), ปัจเจกบุคคล (จิตใจที่สันโดษเป็นสถานที่สำคัญของสติปัญญา), เหตุผล (เหตุผลคือกระบวนทัศน์ของปัญญา) และแยกออก (การคิดแยกออกจากการรับรู้และการกระทำ)</a:t>
            </a:r>
            <a:endParaRPr lang="en-US" sz="2000" dirty="0"/>
          </a:p>
          <a:p>
            <a:pPr marL="0" lvl="1" indent="457200">
              <a:buNone/>
            </a:pPr>
            <a:r>
              <a:rPr lang="en-US" sz="2000" dirty="0"/>
              <a:t>	</a:t>
            </a:r>
            <a:r>
              <a:rPr lang="th-TH" sz="2000" dirty="0"/>
              <a:t>ความล้มเหลวของแนวทางดั้งเดิมในการจัดการกับปัญหาเหล่านี้และการให้คำมั่นสัญญาส่งผลให้ความสนใจในการวิจัย </a:t>
            </a:r>
            <a:r>
              <a:rPr lang="en-US" sz="2000" dirty="0"/>
              <a:t>AI </a:t>
            </a:r>
            <a:r>
              <a:rPr lang="th-TH" sz="2000" dirty="0"/>
              <a:t>ในส่วนของหน่วยงานจัดหาทุนลดลงในช่วงต้นทศวรรษ 1980 ซึ่งเป็นผู้นำผู้ปฏิบัติงานเพื่อค้นหาปัญหาในทางปฏิบัติ</a:t>
            </a:r>
            <a:r>
              <a:rPr lang="en-US" sz="2000" dirty="0"/>
              <a:t>.</a:t>
            </a:r>
          </a:p>
          <a:p>
            <a:pPr marL="0" lvl="1" indent="0">
              <a:buNone/>
            </a:pPr>
            <a:r>
              <a:rPr lang="th-TH" b="1" dirty="0"/>
              <a:t>แนวทางบนฐานความรู้</a:t>
            </a:r>
            <a:endParaRPr lang="en-US" b="1" dirty="0"/>
          </a:p>
          <a:p>
            <a:pPr marL="0" lvl="1" indent="0">
              <a:buNone/>
            </a:pPr>
            <a:r>
              <a:rPr lang="en-US" sz="2000" dirty="0"/>
              <a:t>	</a:t>
            </a:r>
            <a:r>
              <a:rPr lang="th-TH" sz="2000" dirty="0"/>
              <a:t>เนื่องจากความรู้ถูกคิดว่าเป็นกุญแจสำคัญของความพยายามที่มุ่งเน้นการปฏิบัติ เช่นนั้น แนวทางใหม่ (“ ระบบผู้เชี่ยวชาญ”) และกลุ่มผู้ปฏิบัติงานใหม่ (“ วิศวกรความรู้”) เกิดขึ้นในช่วงนี้ วิธีการบนพื้นฐานความรู้มาพร้อมกับอีกสองแนวคิด ได้แก่ การให้เหตุผลตามกรณีและมุมมองการวางแผน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057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การได้มาซึ่งความรู้อัตโนมัติ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A952F-D7DA-4BE2-9889-4358F422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 lnSpcReduction="10000"/>
          </a:bodyPr>
          <a:lstStyle/>
          <a:p>
            <a:r>
              <a:rPr lang="th-TH" sz="2400" dirty="0"/>
              <a:t>เพื่อเพิ่มผลิตภาพของวิศวกรรมความรู้ (ลดต้นทุน)</a:t>
            </a:r>
            <a:endParaRPr lang="en-US" sz="2400" dirty="0"/>
          </a:p>
          <a:p>
            <a:r>
              <a:rPr lang="th-TH" sz="2400" dirty="0"/>
              <a:t>เพื่อลดระดับทักษะที่จำเป็นจากวิศวกรความรู้</a:t>
            </a:r>
            <a:endParaRPr lang="en-US" sz="2400" dirty="0"/>
          </a:p>
          <a:p>
            <a:r>
              <a:rPr lang="th-TH" sz="2400" dirty="0"/>
              <a:t>เพื่อขจัด (หรือลดความจำเป็นอย่างมาก) ความต้องการผู้เชี่ยวชาญ</a:t>
            </a:r>
            <a:endParaRPr lang="en-US" sz="2400" dirty="0"/>
          </a:p>
          <a:p>
            <a:r>
              <a:rPr lang="th-TH" sz="2400" dirty="0"/>
              <a:t>เพื่อกำจัด (หรือลดลงอย่างมาก) ความต้องการวิศวกรความรู้</a:t>
            </a:r>
            <a:endParaRPr lang="en-US" sz="2400" dirty="0"/>
          </a:p>
          <a:p>
            <a:r>
              <a:rPr lang="th-TH" sz="2400" dirty="0"/>
              <a:t>เพื่อเพิ่มคุณภาพของความรู้ที่ได้รับ</a:t>
            </a: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การสร้างกฎอัตโนมัติ</a:t>
            </a:r>
            <a:endParaRPr lang="en-US" sz="2400" b="1" dirty="0"/>
          </a:p>
          <a:p>
            <a:pPr marL="0" indent="0">
              <a:buNone/>
            </a:pPr>
            <a:r>
              <a:rPr lang="th-TH" sz="2400" dirty="0"/>
              <a:t>ระบบสร้างกฎเป็นตัวอย่างของปัญหา (เรียกว่าข้อมูลสำหรับการ</a:t>
            </a:r>
            <a:r>
              <a:rPr lang="th-TH" sz="2400" dirty="0" err="1"/>
              <a:t>ฝึ</a:t>
            </a:r>
            <a:r>
              <a:rPr lang="th-TH" sz="2400" dirty="0"/>
              <a:t>) ซึ่งทราบผลลัพธ์แล้ว จากนั้นจึงสร้างกฎที่เหมาะสมกับกรณีตัวอย่าง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th-TH" sz="2400" b="1" dirty="0"/>
              <a:t>การสร้างแบบโต้ตอบ</a:t>
            </a:r>
            <a:endParaRPr lang="en-US" sz="2400" b="1" dirty="0"/>
          </a:p>
          <a:p>
            <a:pPr marL="0" indent="0">
              <a:buNone/>
            </a:pPr>
            <a:r>
              <a:rPr lang="th-TH" sz="2400" dirty="0"/>
              <a:t>ต้องการผู้เชี่ยวชาญโดยใช้ซอฟต์แวร์คอมพิวเตอร์ช่วยสนับสนุน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8801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การแทนความรู้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A952F-D7DA-4BE2-9889-4358F422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1C8B1E-AD24-4431-BB8B-4155C2782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966267"/>
              </p:ext>
            </p:extLst>
          </p:nvPr>
        </p:nvGraphicFramePr>
        <p:xfrm>
          <a:off x="2561265" y="1509823"/>
          <a:ext cx="7709786" cy="462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8814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การแทนความรู้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A952F-D7DA-4BE2-9889-4358F422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42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กฎการผลิต</a:t>
            </a:r>
            <a:endParaRPr lang="en-US" sz="2400" b="1" dirty="0"/>
          </a:p>
          <a:p>
            <a:pPr>
              <a:buFontTx/>
              <a:buChar char="-"/>
            </a:pPr>
            <a:r>
              <a:rPr lang="th-TH" sz="2400" dirty="0"/>
              <a:t>ความรู้แสดงในรูปแบบของคู่เงื่อนไข / การกระทำ: หากเงื่อนไขนี้ (หรือหลักฐานหรือก่อนหน้า) เกิดขึ้นจากนั้นการกระทำบางอย่าง (หรือผลลัพธ์หรือข้อสรุปหรือผลที่ตามมา)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ใช้ความเชี่ยวชาญเฉพาะด้านที่สามารถพัฒนาและแก้ไขได้โดยไม่ขึ้นกับกฎเกณฑ์อื่น ๆ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ความรู้ที่ซับซ้อนต้องใช้กฎหลายพันข้อซึ่งอาจสร้างความยุ่งยากในการใช้และบำรุงรักษาระบบ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ระบบที่มีกฎหลายข้ออาจมีข้อจำกัดในการค้นหาในโปรแกรมควบคุม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802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การแทนความรู้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E63FB-159E-4CBB-9C0C-37963366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087" y="1616585"/>
            <a:ext cx="7375183" cy="44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24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การแทนความรู้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A952F-D7DA-4BE2-9889-4358F422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โครงข่ายความหมาย</a:t>
            </a:r>
            <a:endParaRPr lang="en-US" sz="2400" b="1" dirty="0"/>
          </a:p>
          <a:p>
            <a:pPr>
              <a:buFontTx/>
              <a:buChar char="-"/>
            </a:pPr>
            <a:r>
              <a:rPr lang="th-TH" sz="2400" dirty="0"/>
              <a:t>การแสดงภาพความรู้ที่ประกอบด้วย</a:t>
            </a:r>
            <a:r>
              <a:rPr lang="th-TH" sz="2400" dirty="0" err="1"/>
              <a:t>โหนด</a:t>
            </a:r>
            <a:r>
              <a:rPr lang="th-TH" sz="2400" dirty="0"/>
              <a:t>และลิงก์ที่แสดงความสัมพันธ์แบบลำดับชั้นระหว่างวัตถุ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จัดเตรียมการแสดงภาพของความสัมพันธ์และสามารถใช้ร่วมกับวิธีการแสดงอื่น ๆ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IS-A </a:t>
            </a:r>
            <a:r>
              <a:rPr lang="th-TH" sz="2400" dirty="0"/>
              <a:t>ใช้เพื่อแสดงความสัมพันธ์ของคลาส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ลิงก์ </a:t>
            </a:r>
            <a:r>
              <a:rPr lang="en-US" sz="2400" dirty="0"/>
              <a:t>HAS-A </a:t>
            </a:r>
            <a:r>
              <a:rPr lang="th-TH" sz="2400" dirty="0"/>
              <a:t>ใช้เพื่อระบุลักษณะหรือคุณลักษณะของ</a:t>
            </a:r>
            <a:r>
              <a:rPr lang="th-TH" sz="2400" dirty="0" err="1"/>
              <a:t>โหนด</a:t>
            </a:r>
            <a:r>
              <a:rPr lang="th-TH" sz="2400" dirty="0"/>
              <a:t>วัตถุ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8359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การแทนความรู้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CFF6C-6D94-49A7-9589-E566F1A6D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885" y="1550959"/>
            <a:ext cx="6935147" cy="4539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0A798C-6A60-4837-A49F-185600699335}"/>
              </a:ext>
            </a:extLst>
          </p:cNvPr>
          <p:cNvSpPr txBox="1"/>
          <p:nvPr/>
        </p:nvSpPr>
        <p:spPr>
          <a:xfrm>
            <a:off x="650226" y="1890793"/>
            <a:ext cx="3007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โครงข่ายความหมายการวางแผนการผลิตสำหรับการผลิต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97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การแทนความรู้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A952F-D7DA-4BE2-9889-4358F422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องค์ประกอบ</a:t>
            </a:r>
            <a:endParaRPr lang="en-US" sz="2400" b="1" dirty="0"/>
          </a:p>
          <a:p>
            <a:pPr>
              <a:buFontTx/>
              <a:buChar char="-"/>
            </a:pPr>
            <a:r>
              <a:rPr lang="th-TH" sz="2400" dirty="0"/>
              <a:t>โครงสร้างข้อมูลที่รวมความรู้ทั้งหมดเกี่ยวกับวัตถุเฉพาะ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ความสามารถในการจัดทำเอกสารข้อมูลเกี่ยวกับโมเดลโดเมนอย่างชัดเจน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ความสามารถที่เกี่ยวข้องในการจำกัดค่าที่อนุญาตซึ่งแอ</a:t>
            </a:r>
            <a:r>
              <a:rPr lang="th-TH" sz="2400" dirty="0" err="1"/>
              <a:t>ตทริ</a:t>
            </a:r>
            <a:r>
              <a:rPr lang="th-TH" sz="2400" dirty="0"/>
              <a:t>บิว</a:t>
            </a:r>
            <a:r>
              <a:rPr lang="th-TH" sz="2400" dirty="0" err="1"/>
              <a:t>ต์</a:t>
            </a:r>
            <a:r>
              <a:rPr lang="th-TH" sz="2400" dirty="0"/>
              <a:t>สามารถรับได้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ความเป็นโมดูลของข้อมูลทำให้ง่ายต่อการขยายและบำรุงรักษาระบบ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กลไกที่อนุญาตให้มีการจำกัดขอบเขตของข้อเท็จจริงที่พิจารณาในระหว่างการผูกมัดไปข้างหน้าหรือข้างหลัง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เข้าถึงกลไกที่สนับสนุนการสืบทอดข้อมูลตามลำดับชั้น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4716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การแทนความรู้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A952F-D7DA-4BE2-9889-4358F4221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ต้นไม้แห่งการตัดสินใจ</a:t>
            </a:r>
            <a:endParaRPr lang="en-US" sz="2400" b="1" dirty="0"/>
          </a:p>
          <a:p>
            <a:pPr>
              <a:buFontTx/>
              <a:buChar char="-"/>
            </a:pPr>
            <a:r>
              <a:rPr lang="th-TH" sz="2400" dirty="0"/>
              <a:t>ประกอบด้วย</a:t>
            </a:r>
            <a:r>
              <a:rPr lang="th-TH" sz="2400" dirty="0" err="1"/>
              <a:t>โหนด</a:t>
            </a:r>
            <a:r>
              <a:rPr lang="th-TH" sz="2400" dirty="0"/>
              <a:t>ที่แสดงถึงเป้าหมายและลิงก์ที่แสดงถึงการตัดสินใจ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การสร้างแผนภาพความรู้มักจะเป็นธรรมชาติสำหรับผู้เชี่ยวชาญมากกว่าวิธีการแสดงอย่างเป็นทางการ (เช่น</a:t>
            </a:r>
            <a:r>
              <a:rPr lang="en-US" sz="2400" dirty="0"/>
              <a:t> </a:t>
            </a:r>
            <a:r>
              <a:rPr lang="th-TH" sz="2400" dirty="0"/>
              <a:t>กฎ</a:t>
            </a:r>
            <a:r>
              <a:rPr lang="en-US" sz="2400" dirty="0"/>
              <a:t> </a:t>
            </a:r>
            <a:r>
              <a:rPr lang="th-TH" sz="2400" dirty="0"/>
              <a:t>เฟรม)</a:t>
            </a:r>
            <a:endParaRPr lang="en-US" sz="2400" dirty="0"/>
          </a:p>
          <a:p>
            <a:pPr>
              <a:buFontTx/>
              <a:buChar char="-"/>
            </a:pPr>
            <a:r>
              <a:rPr lang="th-TH" sz="2400" dirty="0"/>
              <a:t>วิธีการเรียนรู้ของเครื่องสามารถสร้างต้นไม้แห่งการตัดสินใจโดยอัตโนมัติจากแหล่งที่มาของข้อความและแปลงเป็นฐานของกฎ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6442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การแทนความรู้</a:t>
            </a:r>
            <a:endParaRPr lang="en-US" dirty="0"/>
          </a:p>
        </p:txBody>
      </p:sp>
      <p:pic>
        <p:nvPicPr>
          <p:cNvPr id="1026" name="Picture 2" descr="Manufacturing decision tree">
            <a:extLst>
              <a:ext uri="{FF2B5EF4-FFF2-40B4-BE49-F238E27FC236}">
                <a16:creationId xmlns:a16="http://schemas.microsoft.com/office/drawing/2014/main" id="{C4E1D7F9-C170-4925-904A-6688348C4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19" y="1518478"/>
            <a:ext cx="10421561" cy="46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81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6182-0781-4FB6-90DA-422508B1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การเลือกวิธีการแทนความรู้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EE80512-8EA8-488A-A664-923E9DAC2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93777"/>
              </p:ext>
            </p:extLst>
          </p:nvPr>
        </p:nvGraphicFramePr>
        <p:xfrm>
          <a:off x="716895" y="1618568"/>
          <a:ext cx="1075821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834">
                  <a:extLst>
                    <a:ext uri="{9D8B030D-6E8A-4147-A177-3AD203B41FA5}">
                      <a16:colId xmlns:a16="http://schemas.microsoft.com/office/drawing/2014/main" val="3391931768"/>
                    </a:ext>
                  </a:extLst>
                </a:gridCol>
                <a:gridCol w="4788976">
                  <a:extLst>
                    <a:ext uri="{9D8B030D-6E8A-4147-A177-3AD203B41FA5}">
                      <a16:colId xmlns:a16="http://schemas.microsoft.com/office/drawing/2014/main" val="1959585160"/>
                    </a:ext>
                  </a:extLst>
                </a:gridCol>
                <a:gridCol w="4206400">
                  <a:extLst>
                    <a:ext uri="{9D8B030D-6E8A-4147-A177-3AD203B41FA5}">
                      <a16:colId xmlns:a16="http://schemas.microsoft.com/office/drawing/2014/main" val="885802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รายการ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ข้อดี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ข้อเสีย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97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กฎการผลิต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ไวยากรณ์แบบง่าย เข้าใจง่าย แปลความหมายง่าย มีความเป็นส่วนจำเพาะสูง มีความยืดหยุ่น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ลำดับชั้นที่ยากต่อการปฏิบัติตาม ไม่มีประสิทธิภาพสำหรับระบบขนาดใหญ่ ความรู้ทั้งหมดไม่สามารถแสดงเป็นกฎได้ การแสดงความรู้เชิงพรรณนาเชิงโครงสร้างได้ไม่ดี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41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โครงข่ายความหมาย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ง่ายต่อการปฏิบัติตามลำดับชั้น ง่ายต่อการติดตามการเชื่อมโยง มีความยืดหยุ่น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ความหมายที่แนบมากับ</a:t>
                      </a:r>
                      <a:r>
                        <a:rPr lang="th-TH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โหนด</a:t>
                      </a:r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อาจไม่ชัดเจนการจัดการข้อยกเว้นทำได้ยาก และยากต่อการตั้งโปรแกรม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841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องค์ประกอบ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สมรรถนะสูง ง่ายต่อการตั้งค่า</a:t>
                      </a:r>
                      <a:r>
                        <a:rPr lang="th-TH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สล็อต</a:t>
                      </a:r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สำหรับคุณสมบัติและความสัมพันธ์ใหม่ สร้างขั้นตอนพิเศษได้ง่าย และตรวจจับค่าที่หายไปได้ง่าย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ยากต่อการตั้งโปรแกรม ยากต่อการอนุมาน ขาดซอฟต์แวร์ราคาถูก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060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88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การพัฒนา </a:t>
            </a:r>
            <a:r>
              <a:rPr lang="en-US" dirty="0"/>
              <a:t>AI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A8962A-FF02-4022-9A58-DD403B765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แนวทางการสร้างความเชื่อมโยง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th-TH" sz="2000" dirty="0"/>
              <a:t>คุณสมบัติหลักของแนวทางนี้คือการต่อต้านรูปแบบความรู้ที่ชัดเจนและเน้นสถาปัตยกรรมที่เหมือนสมอง แต่ก็ยังคงยึดมั่นในหลักการส่วนใหญ่ของ </a:t>
            </a:r>
            <a:r>
              <a:rPr lang="en-US" sz="2000" dirty="0"/>
              <a:t>AI </a:t>
            </a:r>
            <a:r>
              <a:rPr lang="th-TH" sz="2000" dirty="0"/>
              <a:t>แบบดั้งเดิม</a:t>
            </a:r>
          </a:p>
          <a:p>
            <a:pPr marL="0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th-TH" b="1" dirty="0"/>
              <a:t>แนวทางความเหมาะสม</a:t>
            </a:r>
            <a:endParaRPr lang="en-US" b="1" dirty="0"/>
          </a:p>
          <a:p>
            <a:pPr marL="0" lvl="1" indent="0">
              <a:buNone/>
            </a:pPr>
            <a:r>
              <a:rPr lang="en-US" sz="2000" dirty="0"/>
              <a:t>	</a:t>
            </a:r>
            <a:r>
              <a:rPr lang="th-TH" sz="2000" dirty="0"/>
              <a:t>แนวทางนี้พิจารณาว่า ความอัจฉริยะจะถูกรวมตัว (การรวมตัวทางกายภาพเป็นสิ่งสำคัญ) การฝังตัว (เรื่องของสภาพแวดล้อมทางธรรมชาติและสังคม) เน้นการกระทำและส่วนใหญ่ในเชิงปฏิภาณ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3246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การพัฒนา </a:t>
            </a:r>
            <a:r>
              <a:rPr lang="en-US" dirty="0"/>
              <a:t>DSS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E5B20C-738F-4841-9698-BD4C816B3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830056"/>
              </p:ext>
            </p:extLst>
          </p:nvPr>
        </p:nvGraphicFramePr>
        <p:xfrm>
          <a:off x="974360" y="2128577"/>
          <a:ext cx="1040317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587">
                  <a:extLst>
                    <a:ext uri="{9D8B030D-6E8A-4147-A177-3AD203B41FA5}">
                      <a16:colId xmlns:a16="http://schemas.microsoft.com/office/drawing/2014/main" val="1312227302"/>
                    </a:ext>
                  </a:extLst>
                </a:gridCol>
                <a:gridCol w="5201587">
                  <a:extLst>
                    <a:ext uri="{9D8B030D-6E8A-4147-A177-3AD203B41FA5}">
                      <a16:colId xmlns:a16="http://schemas.microsoft.com/office/drawing/2014/main" val="765167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แนวคิดหลักของ </a:t>
                      </a:r>
                      <a:r>
                        <a:rPr lang="en-US" sz="2400" dirty="0"/>
                        <a:t>DSS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เทคโนโลยี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10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การสร้างแบบจำลองข้อมูลและการแก้ปัญหา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ฐานข้อมูล </a:t>
                      </a:r>
                      <a:r>
                        <a:rPr lang="en-US" sz="2400" dirty="0"/>
                        <a:t>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3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การสนับสนุนการทำงานร่วมกันและการตัดสินใจของกลุ่ม (</a:t>
                      </a:r>
                      <a:r>
                        <a:rPr lang="en-US" sz="2400" dirty="0"/>
                        <a:t>GSS)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ฐานความรู้ ระบบผู้เชี่ยวชาญ </a:t>
                      </a:r>
                      <a:r>
                        <a:rPr lang="en-US" sz="2400" dirty="0"/>
                        <a:t>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38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การเรียนรู้ขององค์กรและการจัดการความรู้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OLAP </a:t>
                      </a:r>
                      <a:r>
                        <a:rPr lang="th-TH" sz="2400" dirty="0"/>
                        <a:t>คลังข้อมูล เหมืองข้อมูล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075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DSS </a:t>
                      </a:r>
                      <a:r>
                        <a:rPr lang="th-TH" sz="2400" dirty="0"/>
                        <a:t>บนเว็บและแอ</a:t>
                      </a:r>
                      <a:r>
                        <a:rPr lang="th-TH" sz="2400" dirty="0" err="1"/>
                        <a:t>็ค</a:t>
                      </a:r>
                      <a:r>
                        <a:rPr lang="th-TH" sz="2400" dirty="0"/>
                        <a:t>ทีฟ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อินเทอร์เน็ต เครื่องมือไคลเอน</a:t>
                      </a:r>
                      <a:r>
                        <a:rPr lang="th-TH" sz="2400" dirty="0" err="1"/>
                        <a:t>ต์เซิร์ฟเวอร์</a:t>
                      </a:r>
                      <a:r>
                        <a:rPr lang="th-TH" sz="2400" dirty="0"/>
                        <a:t> ตัวแทนซอฟต์แวร์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09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36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เส้นทางบรรจบกันของการพัฒนา </a:t>
            </a:r>
            <a:r>
              <a:rPr lang="en-US" dirty="0"/>
              <a:t>AI </a:t>
            </a:r>
            <a:r>
              <a:rPr lang="th-TH" dirty="0"/>
              <a:t>และ </a:t>
            </a:r>
            <a:r>
              <a:rPr lang="en-US" dirty="0"/>
              <a:t>DSS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4A5CB3-477C-4498-94BE-4FAC2FE98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88" y="1797213"/>
            <a:ext cx="9381423" cy="402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ระบบสนับสนุนการตัดสินใจอัจฉริยะ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F2E88-DF3A-43E2-80D2-809C6A51A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7180"/>
            <a:ext cx="5191843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IDSS </a:t>
            </a:r>
            <a:r>
              <a:rPr lang="th-TH" sz="2400" dirty="0"/>
              <a:t>ใช้เทคนิค </a:t>
            </a:r>
            <a:r>
              <a:rPr lang="en-US" sz="2400" dirty="0"/>
              <a:t>AI </a:t>
            </a:r>
            <a:r>
              <a:rPr lang="th-TH" sz="2400" dirty="0"/>
              <a:t>เพื่อปรับปรุงและปรับปรุงการสนับสนุนสำหรับผู้มีอำนาจตัดสินใจ เครื่องมือ </a:t>
            </a:r>
            <a:r>
              <a:rPr lang="en-US" sz="2400" dirty="0"/>
              <a:t>AI </a:t>
            </a:r>
            <a:r>
              <a:rPr lang="th-TH" sz="2400" dirty="0"/>
              <a:t>เช่น</a:t>
            </a:r>
            <a:r>
              <a:rPr lang="en-US" sz="2400" dirty="0"/>
              <a:t> </a:t>
            </a:r>
            <a:r>
              <a:rPr lang="th-TH" sz="2400" dirty="0" err="1"/>
              <a:t>ฟัซซี</a:t>
            </a:r>
            <a:r>
              <a:rPr lang="th-TH" sz="2400" dirty="0"/>
              <a:t>ลอจิก</a:t>
            </a:r>
            <a:r>
              <a:rPr lang="en-US" sz="2400" dirty="0"/>
              <a:t> </a:t>
            </a:r>
            <a:r>
              <a:rPr lang="th-TH" sz="2400" dirty="0"/>
              <a:t>การให้เหตุผลตามกรณี</a:t>
            </a:r>
            <a:r>
              <a:rPr lang="en-US" sz="2400" dirty="0"/>
              <a:t> </a:t>
            </a:r>
            <a:r>
              <a:rPr lang="th-TH" sz="2400" dirty="0"/>
              <a:t>การคำนวณเชิงวิวัฒนากา</a:t>
            </a:r>
            <a:r>
              <a:rPr lang="en-US" sz="2400" dirty="0"/>
              <a:t> </a:t>
            </a:r>
            <a:r>
              <a:rPr lang="th-TH" sz="2400" dirty="0"/>
              <a:t>รเครือข่ายประสาทเทียม (</a:t>
            </a:r>
            <a:r>
              <a:rPr lang="en-US" sz="2400" dirty="0"/>
              <a:t>ANN) </a:t>
            </a:r>
            <a:r>
              <a:rPr lang="th-TH" sz="2400" dirty="0"/>
              <a:t>และตัวแทนอัจฉริยะ</a:t>
            </a:r>
            <a:r>
              <a:rPr lang="en-US" sz="2400" dirty="0"/>
              <a:t> </a:t>
            </a:r>
            <a:r>
              <a:rPr lang="th-TH" sz="2400" dirty="0"/>
              <a:t>เมื่อรวมกับ </a:t>
            </a:r>
            <a:r>
              <a:rPr lang="en-US" sz="2400" dirty="0"/>
              <a:t>DSS </a:t>
            </a:r>
            <a:r>
              <a:rPr lang="th-TH" sz="2400" dirty="0"/>
              <a:t>จะช่วยให้มีประสิทธิภาพในการแก้ปัญหาที่ใช้งานยาก</a:t>
            </a:r>
            <a:r>
              <a:rPr lang="en-US" sz="2400" dirty="0"/>
              <a:t> </a:t>
            </a:r>
            <a:r>
              <a:rPr lang="th-TH" sz="2400" dirty="0"/>
              <a:t>ซึ่งมักจะเป็นแบบเรียลไทม์ซึ่งเกี่ยวข้องกับจำนวนมาก กระจายข้อมูลและได้รับประโยชน์จากการใช้เหตุผลที่ซับซ้อน</a:t>
            </a:r>
            <a:endParaRPr lang="en-US" sz="2400" dirty="0"/>
          </a:p>
        </p:txBody>
      </p:sp>
      <p:pic>
        <p:nvPicPr>
          <p:cNvPr id="1026" name="Picture 2" descr="Mapping the AI Landscape. AI news can be confusing. Let's clear… | by  Eloquent Labs | Medium">
            <a:extLst>
              <a:ext uri="{FF2B5EF4-FFF2-40B4-BE49-F238E27FC236}">
                <a16:creationId xmlns:a16="http://schemas.microsoft.com/office/drawing/2014/main" id="{C5C100D6-F8C0-47EC-9307-B4A54C96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08" y="1565745"/>
            <a:ext cx="6604541" cy="495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0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ระบบสนับสนุนการตัดสินใจอัจฉริยะ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F2E88-DF3A-43E2-80D2-809C6A51A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3" y="1697180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IDSS </a:t>
            </a:r>
            <a:r>
              <a:rPr lang="th-TH" sz="2400" dirty="0"/>
              <a:t>จะเป็น </a:t>
            </a:r>
            <a:r>
              <a:rPr lang="en-US" sz="2400" dirty="0"/>
              <a:t>DSS </a:t>
            </a:r>
            <a:r>
              <a:rPr lang="th-TH" sz="2400" dirty="0"/>
              <a:t>ที่แสดงความสามารถบางอย่างที่บ่งบอกถึง "พฤติกรรมอัจฉริยะ" เช่น: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• </a:t>
            </a:r>
            <a:r>
              <a:rPr lang="th-TH" sz="2400" dirty="0"/>
              <a:t>เรียนรู้จากประสบการณ์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	• </a:t>
            </a:r>
            <a:r>
              <a:rPr lang="th-TH" sz="2400" dirty="0"/>
              <a:t>ทำให้รู้สึกชัดเจนหรือไม่ขัดแย้ง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	• </a:t>
            </a:r>
            <a:r>
              <a:rPr lang="th-TH" sz="2400" dirty="0"/>
              <a:t>ตอบสนองอย่างเหมาะสมและทันท่วงทีต่อสถานการณ์ใหม่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	• </a:t>
            </a:r>
            <a:r>
              <a:rPr lang="th-TH" sz="2400" dirty="0"/>
              <a:t>ใช้เหตุผลในการแก้ปัญหาและอนุมานในรูปแบบที่เป็นเหตุเป็นผล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	• </a:t>
            </a:r>
            <a:r>
              <a:rPr lang="th-TH" sz="2400" dirty="0"/>
              <a:t>รับมือกับสถานการณ์ที่ไม่มีเหตุผล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	• </a:t>
            </a:r>
            <a:r>
              <a:rPr lang="th-TH" sz="2400" dirty="0"/>
              <a:t>การใช้ความรู้เพื่อทำความเข้าใจหรือเปลี่ยนแปลงสภาพแวดล้อม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	• </a:t>
            </a:r>
            <a:r>
              <a:rPr lang="th-TH" sz="2400" dirty="0"/>
              <a:t>ตระหนักถึงความสำคัญสัมพัทธ์ของปัจจัยต่าง</a:t>
            </a:r>
            <a:r>
              <a:rPr lang="en-US" sz="2400" dirty="0"/>
              <a:t> </a:t>
            </a:r>
            <a:r>
              <a:rPr lang="th-TH" sz="2400" dirty="0"/>
              <a:t>ๆ</a:t>
            </a:r>
            <a:r>
              <a:rPr lang="en-US" sz="2400" dirty="0"/>
              <a:t> </a:t>
            </a:r>
            <a:r>
              <a:rPr lang="th-TH" sz="2400" dirty="0"/>
              <a:t>ในการตัดสินใจ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01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โครงข่ายประสาทเทียมสำหรับ </a:t>
            </a:r>
            <a:r>
              <a:rPr lang="en-US" dirty="0"/>
              <a:t>IDSS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86F2E88-DF3A-43E2-80D2-809C6A51A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813" y="1697180"/>
                <a:ext cx="11229516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	ANN (</a:t>
                </a:r>
                <a:r>
                  <a:rPr lang="th-TH" sz="2400" dirty="0"/>
                  <a:t>หรือเรียกสั้น ๆ ว่า </a:t>
                </a:r>
                <a:r>
                  <a:rPr lang="en-US" sz="2400" dirty="0"/>
                  <a:t>NN) </a:t>
                </a:r>
                <a:r>
                  <a:rPr lang="th-TH" sz="2400" dirty="0"/>
                  <a:t>ประกอบด้วยชุดของหน่วยประมวลผลที่เชื่อมต่อกันมากมาย เรียกว่า เซลล์ประสาท ที่ทำงานร่วมกันเพื่อแก้ปัญหา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th-TH" sz="2400" dirty="0"/>
                  <a:t>ข้อได้เปรียบของ </a:t>
                </a:r>
                <a:r>
                  <a:rPr lang="en-US" sz="2400" dirty="0"/>
                  <a:t>NN </a:t>
                </a:r>
                <a:r>
                  <a:rPr lang="th-TH" sz="2400" dirty="0"/>
                  <a:t>คือ ความสามารถในการแสดงฟังก์ชันต่อเนื่องที่มีขอบเขตใด ๆ กับข้อผิดพลาดในการประมาณเล็กน้อยโดยพลการ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th-TH" sz="2400" dirty="0"/>
                  <a:t>เซลล์ประสาทจะคำนวณผลรวมถ่วงน้ำหนักของอินพุตทั้งหมดไปยังเซลล์ประสาท</a:t>
                </a:r>
                <a:r>
                  <a:rPr lang="en-US" sz="2400" dirty="0"/>
                  <a:t>, </a:t>
                </a:r>
                <a:r>
                  <a:rPr lang="th-TH" sz="2400" dirty="0"/>
                  <a:t>นั่นคือสำหรับเซลล์ประสาทที่ </a:t>
                </a:r>
                <a:r>
                  <a:rPr lang="en-US" sz="2400" dirty="0" err="1"/>
                  <a:t>jth</a:t>
                </a:r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th-TH" sz="2400" dirty="0"/>
                  <a:t>โดยที่ </a:t>
                </a:r>
                <a:r>
                  <a:rPr lang="en-US" sz="2400" dirty="0" err="1"/>
                  <a:t>Yj</a:t>
                </a:r>
                <a:r>
                  <a:rPr lang="en-US" sz="2400" dirty="0"/>
                  <a:t> </a:t>
                </a:r>
                <a:r>
                  <a:rPr lang="th-TH" sz="2400" dirty="0"/>
                  <a:t>คือ ผลลัพธ์แสดงระดับการกระตุ้นของเซลล์ประสาท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w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</a:t>
                </a:r>
                <a:r>
                  <a:rPr lang="th-TH" sz="2400" dirty="0"/>
                  <a:t>คือ การเรียนรู้ใน </a:t>
                </a:r>
                <a:r>
                  <a:rPr lang="en-US" sz="2400" dirty="0"/>
                  <a:t>NN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86F2E88-DF3A-43E2-80D2-809C6A51A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813" y="1697180"/>
                <a:ext cx="11229516" cy="4303509"/>
              </a:xfrm>
              <a:blipFill>
                <a:blip r:embed="rId3"/>
                <a:stretch>
                  <a:fillRect l="-814" t="-1841" r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193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4847</TotalTime>
  <Words>3134</Words>
  <Application>Microsoft Office PowerPoint</Application>
  <PresentationFormat>Widescreen</PresentationFormat>
  <Paragraphs>287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HvtmnkGtrsmbLxsqkpJwbnbyLdhcksTypfbsDngntsTimes-Bold</vt:lpstr>
      <vt:lpstr>Times-Bold</vt:lpstr>
      <vt:lpstr>Office Theme</vt:lpstr>
      <vt:lpstr>PowerPoint Presentation</vt:lpstr>
      <vt:lpstr>การพัฒนา AI</vt:lpstr>
      <vt:lpstr>การพัฒนา AI</vt:lpstr>
      <vt:lpstr>การพัฒนา AI</vt:lpstr>
      <vt:lpstr>การพัฒนา DSS</vt:lpstr>
      <vt:lpstr>เส้นทางบรรจบกันของการพัฒนา AI และ DSS</vt:lpstr>
      <vt:lpstr>ระบบสนับสนุนการตัดสินใจอัจฉริยะ</vt:lpstr>
      <vt:lpstr>ระบบสนับสนุนการตัดสินใจอัจฉริยะ</vt:lpstr>
      <vt:lpstr>โครงข่ายประสาทเทียมสำหรับ IDSS</vt:lpstr>
      <vt:lpstr>โครงข่ายประสาทเทียมสำหรับ IDSS</vt:lpstr>
      <vt:lpstr>โครงข่ายประสาทเทียมสำหรับ IDSS</vt:lpstr>
      <vt:lpstr>โครงข่ายประสาทเทียมสำหรับ IDSS</vt:lpstr>
      <vt:lpstr>โครงข่ายประสาทเทียมสำหรับ IDSS</vt:lpstr>
      <vt:lpstr>ฟัซซี่ลอจิก สำหรับ IDSS</vt:lpstr>
      <vt:lpstr>ฟัซซี่ลอจิก สำหรับ IDSS</vt:lpstr>
      <vt:lpstr>ระบบผู้เชี่ยวชาญสำหรับ IDSS</vt:lpstr>
      <vt:lpstr>ระบบผู้เชี่ยวชาญสำหรับ IDSS</vt:lpstr>
      <vt:lpstr>การประมวลผลเชิงวิวัฒนาการสำหรับ IDSS</vt:lpstr>
      <vt:lpstr>การประมวลผลเชิงวิวัฒนาการสำหรับ IDSS</vt:lpstr>
      <vt:lpstr>ตัวแทนอัจฉริยะสำหรับ IDSS</vt:lpstr>
      <vt:lpstr>ตัวแทนอัจฉริยะสำหรับ IDSS</vt:lpstr>
      <vt:lpstr>ความรู้</vt:lpstr>
      <vt:lpstr>ความรู้</vt:lpstr>
      <vt:lpstr>กระบวนการวิศวกรรมความรู้</vt:lpstr>
      <vt:lpstr>กระบวนการวิศวกรรมความรู้ Process</vt:lpstr>
      <vt:lpstr>การได้มาซึ่งความรู้</vt:lpstr>
      <vt:lpstr>การได้รับความรู้จากผู้เชี่ยวชาญ</vt:lpstr>
      <vt:lpstr>การได้รับความรู้จากผู้เชี่ยวชาญ</vt:lpstr>
      <vt:lpstr>การได้รับความรู้จากผู้เชี่ยวชาญ</vt:lpstr>
      <vt:lpstr>การได้มาซึ่งความรู้อัตโนมัติ</vt:lpstr>
      <vt:lpstr>การแทนความรู้</vt:lpstr>
      <vt:lpstr>การแทนความรู้</vt:lpstr>
      <vt:lpstr>การแทนความรู้</vt:lpstr>
      <vt:lpstr>การแทนความรู้</vt:lpstr>
      <vt:lpstr>การแทนความรู้</vt:lpstr>
      <vt:lpstr>การแทนความรู้</vt:lpstr>
      <vt:lpstr>การแทนความรู้</vt:lpstr>
      <vt:lpstr>การแทนความรู้</vt:lpstr>
      <vt:lpstr>การเลือกวิธีการแทนความรู้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298</cp:revision>
  <dcterms:created xsi:type="dcterms:W3CDTF">2018-02-11T14:22:08Z</dcterms:created>
  <dcterms:modified xsi:type="dcterms:W3CDTF">2020-10-31T14:21:03Z</dcterms:modified>
</cp:coreProperties>
</file>