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0" r:id="rId3"/>
    <p:sldId id="291" r:id="rId4"/>
    <p:sldId id="304" r:id="rId5"/>
    <p:sldId id="293" r:id="rId6"/>
    <p:sldId id="294" r:id="rId7"/>
    <p:sldId id="300" r:id="rId8"/>
    <p:sldId id="301" r:id="rId9"/>
    <p:sldId id="298" r:id="rId10"/>
    <p:sldId id="299" r:id="rId11"/>
    <p:sldId id="303" r:id="rId12"/>
    <p:sldId id="313" r:id="rId13"/>
    <p:sldId id="314" r:id="rId14"/>
    <p:sldId id="315" r:id="rId15"/>
    <p:sldId id="295" r:id="rId16"/>
    <p:sldId id="296" r:id="rId17"/>
    <p:sldId id="297" r:id="rId18"/>
    <p:sldId id="302" r:id="rId19"/>
    <p:sldId id="316" r:id="rId20"/>
    <p:sldId id="3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2" autoAdjust="0"/>
    <p:restoredTop sz="94660"/>
  </p:normalViewPr>
  <p:slideViewPr>
    <p:cSldViewPr snapToGrid="0">
      <p:cViewPr varScale="1">
        <p:scale>
          <a:sx n="48" d="100"/>
          <a:sy n="48" d="100"/>
        </p:scale>
        <p:origin x="5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prdownloads.sourceforge.net/weka/WekaManual-3-8-3.pdf?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aikato.github.io/weka-wi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aikato.github.io/weka-wiki/documentatio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ka.sourceforge.io/packageMetaData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.waikato.ac.nz/~ml/images/weka_wont_learn.gif" TargetMode="External"/><Relationship Id="rId3" Type="http://schemas.openxmlformats.org/officeDocument/2006/relationships/hyperlink" Target="https://cs.waikato.ac.nz/ml/weka/book.html" TargetMode="External"/><Relationship Id="rId7" Type="http://schemas.openxmlformats.org/officeDocument/2006/relationships/hyperlink" Target="https://www.packtpub.com/big-data-and-business-intelligence/instant-weka-how" TargetMode="External"/><Relationship Id="rId2" Type="http://schemas.openxmlformats.org/officeDocument/2006/relationships/hyperlink" Target="https://waikato.github.io/weka-wi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cat.org/title/data-mining/oclc/945130543" TargetMode="External"/><Relationship Id="rId5" Type="http://schemas.openxmlformats.org/officeDocument/2006/relationships/hyperlink" Target="http://www.tup.tsinghua.edu.cn/bookscenter/book_06518101.html" TargetMode="External"/><Relationship Id="rId4" Type="http://schemas.openxmlformats.org/officeDocument/2006/relationships/hyperlink" Target="https://www.crcpress.com/Data-Mining-A-Tutorial-Based-Primer-Second-Edition/Roiger/p/book/9781498763974" TargetMode="External"/><Relationship Id="rId9" Type="http://schemas.openxmlformats.org/officeDocument/2006/relationships/hyperlink" Target="https://waikato.github.io/weka-wiki/literatur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aikato.github.io/weka-wik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aikato.github.io/weka-wik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aikato.github.io/weka-wik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aikato.github.io/weka-wik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downloads.sourceforge.net/weka/weka-3-8-4-azul-zulu-windows.exe" TargetMode="External"/><Relationship Id="rId2" Type="http://schemas.openxmlformats.org/officeDocument/2006/relationships/hyperlink" Target="https://waikato.github.io/weka-wi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aikato.github.io/weka-wiki/downloading_weka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.waikato.ac.nz/ml/weka/mooc/dataminingwithweka/" TargetMode="External"/><Relationship Id="rId3" Type="http://schemas.openxmlformats.org/officeDocument/2006/relationships/hyperlink" Target="https://www.cs.waikato.ac.nz/~ml/weka/book.html" TargetMode="External"/><Relationship Id="rId7" Type="http://schemas.openxmlformats.org/officeDocument/2006/relationships/hyperlink" Target="https://weka.sourceforge.io/doc.dev/" TargetMode="External"/><Relationship Id="rId2" Type="http://schemas.openxmlformats.org/officeDocument/2006/relationships/hyperlink" Target="https://www.cs.waikato.ac.nz/ml/weka/Witten_et_al_2016_appendix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ka.sourceforge.io/doc.stable-3-8/" TargetMode="External"/><Relationship Id="rId5" Type="http://schemas.openxmlformats.org/officeDocument/2006/relationships/hyperlink" Target="https://prdownloads.sourceforge.net/weka/WekaManual-3-9-3.pdf?download" TargetMode="External"/><Relationship Id="rId10" Type="http://schemas.openxmlformats.org/officeDocument/2006/relationships/hyperlink" Target="https://www.cs.waikato.ac.nz/ml/weka/mooc/advanceddataminingwithweka/" TargetMode="External"/><Relationship Id="rId4" Type="http://schemas.openxmlformats.org/officeDocument/2006/relationships/hyperlink" Target="https://prdownloads.sourceforge.net/weka/WekaManual-3-8-3.pdf?download" TargetMode="External"/><Relationship Id="rId9" Type="http://schemas.openxmlformats.org/officeDocument/2006/relationships/hyperlink" Target="https://www.cs.waikato.ac.nz/ml/weka/mooc/moredataminingwithwek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2400" dirty="0" err="1">
                <a:solidFill>
                  <a:srgbClr val="002060"/>
                </a:solidFill>
              </a:rPr>
              <a:t>Suriya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Jirasatitsin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Warapoj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Meethom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Thitipoing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Jamrus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2625" y="2204653"/>
            <a:ext cx="10574731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500" b="1" dirty="0">
                <a:effectLst/>
              </a:rPr>
              <a:t>Course 8: Intelligent Decision Support Systems</a:t>
            </a:r>
            <a:endParaRPr lang="en-US" sz="3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</a:t>
            </a:r>
            <a:r>
              <a:rPr lang="en-US" dirty="0" smtClean="0"/>
              <a:t>documentation: </a:t>
            </a:r>
            <a:r>
              <a:rPr lang="en-US" b="0" dirty="0"/>
              <a:t> </a:t>
            </a:r>
            <a:r>
              <a:rPr lang="en-US" b="0" dirty="0">
                <a:hlinkClick r:id="rId2"/>
              </a:rPr>
              <a:t>manual for Weka 3.8</a:t>
            </a:r>
            <a:r>
              <a:rPr lang="en-US" b="0" dirty="0"/>
              <a:t> 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665288"/>
            <a:ext cx="3443491" cy="4303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88" y="1665289"/>
            <a:ext cx="316484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3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43" b="60461"/>
          <a:stretch/>
        </p:blipFill>
        <p:spPr>
          <a:xfrm>
            <a:off x="367076" y="1486768"/>
            <a:ext cx="6141215" cy="3499117"/>
          </a:xfr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5"/>
          <a:stretch/>
        </p:blipFill>
        <p:spPr>
          <a:xfrm>
            <a:off x="6246509" y="1597793"/>
            <a:ext cx="5666182" cy="45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7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70"/>
          <a:stretch/>
        </p:blipFill>
        <p:spPr>
          <a:xfrm>
            <a:off x="336884" y="1437425"/>
            <a:ext cx="4910630" cy="4838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85"/>
          <a:stretch/>
        </p:blipFill>
        <p:spPr>
          <a:xfrm>
            <a:off x="6546678" y="1886550"/>
            <a:ext cx="4875212" cy="318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8"/>
          <a:stretch/>
        </p:blipFill>
        <p:spPr>
          <a:xfrm>
            <a:off x="166761" y="1701257"/>
            <a:ext cx="6346967" cy="4616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7"/>
          <a:stretch/>
        </p:blipFill>
        <p:spPr>
          <a:xfrm>
            <a:off x="6075509" y="1799925"/>
            <a:ext cx="4942915" cy="44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49"/>
          <a:stretch/>
        </p:blipFill>
        <p:spPr>
          <a:xfrm>
            <a:off x="1399757" y="1533622"/>
            <a:ext cx="5991783" cy="39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hlinkClick r:id="rId2"/>
              </a:rPr>
              <a:t>Docs</a:t>
            </a:r>
            <a:r>
              <a:rPr lang="en-US" b="0" dirty="0"/>
              <a:t> </a:t>
            </a:r>
            <a:r>
              <a:rPr lang="en-US" b="0" dirty="0" smtClean="0"/>
              <a:t>»</a:t>
            </a:r>
            <a:r>
              <a:rPr lang="en-US" b="0" dirty="0"/>
              <a:t> </a:t>
            </a:r>
            <a:r>
              <a:rPr lang="en-US" b="0" dirty="0" smtClean="0"/>
              <a:t>Documentation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1" y="1482107"/>
            <a:ext cx="11187018" cy="4303712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67739" y="5657549"/>
            <a:ext cx="7719461" cy="483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400" dirty="0">
                <a:hlinkClick r:id="rId4"/>
              </a:rPr>
              <a:t>https://waikato.github.io/weka-wiki/documentation/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0967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1" r="15662" b="551"/>
          <a:stretch/>
        </p:blipFill>
        <p:spPr>
          <a:xfrm>
            <a:off x="1345350" y="1385875"/>
            <a:ext cx="9663914" cy="475504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20787" y="362433"/>
            <a:ext cx="9913041" cy="8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Weka packages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7739" y="5657549"/>
            <a:ext cx="7719461" cy="483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400" dirty="0" smtClean="0">
                <a:hlinkClick r:id="rId3"/>
              </a:rPr>
              <a:t>https://weka.sourceforge.io/packageMetaData/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250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Available Packages (205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1554480"/>
            <a:ext cx="11038114" cy="4532811"/>
          </a:xfrm>
        </p:spPr>
      </p:pic>
    </p:spTree>
    <p:extLst>
      <p:ext uri="{BB962C8B-B14F-4D97-AF65-F5344CB8AC3E}">
        <p14:creationId xmlns:p14="http://schemas.microsoft.com/office/powerpoint/2010/main" val="125606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hlinkClick r:id="rId2"/>
              </a:rPr>
              <a:t>Docs</a:t>
            </a:r>
            <a:r>
              <a:rPr lang="en-US" b="0" dirty="0"/>
              <a:t> </a:t>
            </a:r>
            <a:r>
              <a:rPr lang="en-US" b="0" dirty="0" smtClean="0"/>
              <a:t>»</a:t>
            </a:r>
            <a:r>
              <a:rPr lang="en-US" b="0" dirty="0"/>
              <a:t> </a:t>
            </a:r>
            <a:r>
              <a:rPr lang="en-US" b="0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Apart from </a:t>
            </a:r>
            <a:r>
              <a:rPr lang="en-US" dirty="0">
                <a:hlinkClick r:id="rId3"/>
              </a:rPr>
              <a:t>Data Mining: Practical Machine Learning Tools and Techniques</a:t>
            </a:r>
            <a:r>
              <a:rPr lang="en-US" dirty="0"/>
              <a:t>, there are several other books with material on Weka:</a:t>
            </a:r>
          </a:p>
          <a:p>
            <a:r>
              <a:rPr lang="en-US" dirty="0"/>
              <a:t>Richard J. </a:t>
            </a:r>
            <a:r>
              <a:rPr lang="en-US" dirty="0" err="1"/>
              <a:t>Roiger</a:t>
            </a:r>
            <a:r>
              <a:rPr lang="en-US" dirty="0"/>
              <a:t> (2016) </a:t>
            </a:r>
            <a:r>
              <a:rPr lang="en-US" dirty="0">
                <a:hlinkClick r:id="rId4"/>
              </a:rPr>
              <a:t>Data Mining: A Tutorial-Based Primer</a:t>
            </a:r>
            <a:r>
              <a:rPr lang="en-US" dirty="0"/>
              <a:t>, CRC Press.</a:t>
            </a:r>
          </a:p>
          <a:p>
            <a:r>
              <a:rPr lang="en-US" dirty="0"/>
              <a:t>Mei Yu Yuan (2016) </a:t>
            </a:r>
            <a:r>
              <a:rPr lang="en-US" dirty="0">
                <a:hlinkClick r:id="rId5"/>
              </a:rPr>
              <a:t>Data Mining and Machine Learning: WEKA Technology and Practice</a:t>
            </a:r>
            <a:r>
              <a:rPr lang="en-US" dirty="0"/>
              <a:t>, Tsinghua University Press (in Chinese).</a:t>
            </a:r>
          </a:p>
          <a:p>
            <a:r>
              <a:rPr lang="en-US" dirty="0"/>
              <a:t>Jürgen Cleve, Uwe </a:t>
            </a:r>
            <a:r>
              <a:rPr lang="en-US" dirty="0" err="1"/>
              <a:t>Lämmel</a:t>
            </a:r>
            <a:r>
              <a:rPr lang="en-US" dirty="0"/>
              <a:t> (2016) </a:t>
            </a:r>
            <a:r>
              <a:rPr lang="en-US" dirty="0">
                <a:hlinkClick r:id="rId6"/>
              </a:rPr>
              <a:t>Data Mining</a:t>
            </a:r>
            <a:r>
              <a:rPr lang="en-US" dirty="0"/>
              <a:t>, De </a:t>
            </a:r>
            <a:r>
              <a:rPr lang="en-US" dirty="0" err="1"/>
              <a:t>Gruyter</a:t>
            </a:r>
            <a:r>
              <a:rPr lang="en-US" dirty="0"/>
              <a:t> (in German).</a:t>
            </a:r>
          </a:p>
          <a:p>
            <a:r>
              <a:rPr lang="en-US" dirty="0" err="1"/>
              <a:t>Boštjan</a:t>
            </a:r>
            <a:r>
              <a:rPr lang="en-US" dirty="0"/>
              <a:t> </a:t>
            </a:r>
            <a:r>
              <a:rPr lang="en-US" dirty="0" err="1"/>
              <a:t>Kaluža</a:t>
            </a:r>
            <a:r>
              <a:rPr lang="en-US" dirty="0"/>
              <a:t> (2013) </a:t>
            </a:r>
            <a:r>
              <a:rPr lang="en-US" dirty="0">
                <a:hlinkClick r:id="rId7"/>
              </a:rPr>
              <a:t>Instant Weka How-to</a:t>
            </a:r>
            <a:r>
              <a:rPr lang="en-US" dirty="0"/>
              <a:t>, </a:t>
            </a:r>
            <a:r>
              <a:rPr lang="en-US" dirty="0" err="1"/>
              <a:t>Packt</a:t>
            </a:r>
            <a:r>
              <a:rPr lang="en-US" dirty="0"/>
              <a:t> Publishing.</a:t>
            </a:r>
          </a:p>
          <a:p>
            <a:r>
              <a:rPr lang="en-US" dirty="0"/>
              <a:t>A. B. M. </a:t>
            </a:r>
            <a:r>
              <a:rPr lang="en-US" dirty="0" err="1"/>
              <a:t>Shawkat</a:t>
            </a:r>
            <a:r>
              <a:rPr lang="en-US" dirty="0"/>
              <a:t> Ali, Saleh A. </a:t>
            </a:r>
            <a:r>
              <a:rPr lang="en-US" dirty="0" err="1"/>
              <a:t>Wasimi</a:t>
            </a:r>
            <a:r>
              <a:rPr lang="en-US" dirty="0"/>
              <a:t> (2007) Data Mining: Methods and Techniques, Cengage Learning.</a:t>
            </a:r>
          </a:p>
          <a:p>
            <a:r>
              <a:rPr lang="en-US" dirty="0"/>
              <a:t>A book explaining why </a:t>
            </a:r>
            <a:r>
              <a:rPr lang="en-US" dirty="0">
                <a:hlinkClick r:id="rId8"/>
              </a:rPr>
              <a:t>Weka won't learn</a:t>
            </a:r>
            <a:r>
              <a:rPr lang="en-US" dirty="0"/>
              <a:t> (discovered by Stuart </a:t>
            </a:r>
            <a:r>
              <a:rPr lang="en-US" dirty="0" err="1"/>
              <a:t>Inglis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sz="1600" dirty="0">
                <a:hlinkClick r:id="rId9"/>
              </a:rPr>
              <a:t>https://waikato.github.io/weka-wiki/literature/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8790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IDSS with </a:t>
            </a:r>
            <a:r>
              <a:rPr lang="en-US" dirty="0" smtClean="0"/>
              <a:t>WEKA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88" y="1693703"/>
            <a:ext cx="8007149" cy="43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5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Module 2:</a:t>
            </a:r>
            <a:r>
              <a:rPr lang="en-US" dirty="0"/>
              <a:t>  Software Tools for IDSS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/>
          <a:lstStyle/>
          <a:p>
            <a:pPr lvl="0"/>
            <a:r>
              <a:rPr lang="th-TH" dirty="0" smtClean="0"/>
              <a:t>กระบวนการลำดับชั้นเชิงวิเคระห์ (</a:t>
            </a:r>
            <a:r>
              <a:rPr lang="en-US" dirty="0" smtClean="0"/>
              <a:t>Analytic Hierarchy Process: AHP</a:t>
            </a:r>
            <a:r>
              <a:rPr lang="en-US" dirty="0"/>
              <a:t>)</a:t>
            </a:r>
          </a:p>
          <a:p>
            <a:pPr lvl="0"/>
            <a:r>
              <a:rPr lang="th-TH" dirty="0" smtClean="0"/>
              <a:t>โปรแกรม </a:t>
            </a:r>
            <a:r>
              <a:rPr lang="en-US" dirty="0" smtClean="0"/>
              <a:t>R-software</a:t>
            </a:r>
            <a:endParaRPr lang="en-US" dirty="0"/>
          </a:p>
          <a:p>
            <a:pPr lvl="0"/>
            <a:r>
              <a:rPr lang="th-TH" dirty="0"/>
              <a:t>โปรแกรม </a:t>
            </a:r>
            <a:r>
              <a:rPr lang="en-US" dirty="0" err="1" smtClean="0"/>
              <a:t>RapidMiner</a:t>
            </a:r>
            <a:endParaRPr lang="en-US" dirty="0"/>
          </a:p>
          <a:p>
            <a:pPr lvl="0"/>
            <a:r>
              <a:rPr lang="th-TH" dirty="0"/>
              <a:t>โปรแกรม </a:t>
            </a:r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WEKA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IDSS with </a:t>
            </a:r>
            <a:r>
              <a:rPr lang="en-US" dirty="0" smtClean="0"/>
              <a:t>WEKA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208" y="1563074"/>
            <a:ext cx="9525699" cy="43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3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dirty="0" smtClean="0"/>
              <a:t>	</a:t>
            </a:r>
            <a:r>
              <a:rPr lang="th-TH" dirty="0" smtClean="0"/>
              <a:t>โปรแกรม </a:t>
            </a:r>
            <a:r>
              <a:rPr lang="en-US" dirty="0"/>
              <a:t>Weka </a:t>
            </a:r>
            <a:r>
              <a:rPr lang="th-TH" dirty="0"/>
              <a:t>เริ่มพัฒนามาตั้งแต่ปี1997 โดยมหาวิทยาลัย </a:t>
            </a:r>
            <a:r>
              <a:rPr lang="en-US" dirty="0"/>
              <a:t>Waikato </a:t>
            </a:r>
            <a:r>
              <a:rPr lang="th-TH" dirty="0"/>
              <a:t>ประเทศนิวซีแลนด์ เป็นซอฟต์แวร์</a:t>
            </a:r>
            <a:r>
              <a:rPr lang="th-TH" dirty="0" smtClean="0"/>
              <a:t>สำเร็จซึ่ง</a:t>
            </a:r>
            <a:r>
              <a:rPr lang="th-TH" dirty="0"/>
              <a:t>เขียนมาโดยเน้นกับงานทางด้านการเรียนรู้ด้วยเครื่อง (</a:t>
            </a:r>
            <a:r>
              <a:rPr lang="en-US" dirty="0"/>
              <a:t>Machine Learning) </a:t>
            </a:r>
            <a:r>
              <a:rPr lang="th-TH" dirty="0"/>
              <a:t>และ การทำเหมืองข้อมูล (</a:t>
            </a:r>
            <a:r>
              <a:rPr lang="en-US" dirty="0"/>
              <a:t>Data Mining) </a:t>
            </a:r>
            <a:r>
              <a:rPr lang="th-TH" dirty="0"/>
              <a:t>โปรแกรม</a:t>
            </a:r>
            <a:r>
              <a:rPr lang="th-TH" dirty="0" smtClean="0"/>
              <a:t>จะประกอบ</a:t>
            </a:r>
            <a:r>
              <a:rPr lang="th-TH" dirty="0"/>
              <a:t>ไปด้วยโมดูลย่อย ๆ สำหรับใช้ในการจัดการข้อมูล และเป็นโปรแกรมที่สามารถใช้ </a:t>
            </a:r>
            <a:r>
              <a:rPr lang="en-US" dirty="0"/>
              <a:t>Graphic User Interface (GUI) </a:t>
            </a:r>
            <a:r>
              <a:rPr lang="th-TH" dirty="0"/>
              <a:t>โดย</a:t>
            </a:r>
            <a:r>
              <a:rPr lang="th-TH" dirty="0" smtClean="0"/>
              <a:t>มีฟังก์ชัน</a:t>
            </a:r>
            <a:r>
              <a:rPr lang="th-TH" dirty="0"/>
              <a:t>สำหรับการทำงานร่วมกับข้อมูล ได้แก่ </a:t>
            </a:r>
            <a:r>
              <a:rPr lang="en-US" dirty="0"/>
              <a:t>Pre-Processing, Classification, Regression, Clustering, Association rules</a:t>
            </a:r>
            <a:r>
              <a:rPr lang="en-US" dirty="0" smtClean="0"/>
              <a:t>, Selection </a:t>
            </a:r>
            <a:r>
              <a:rPr lang="th-TH" dirty="0"/>
              <a:t>และ </a:t>
            </a:r>
            <a:r>
              <a:rPr lang="en-US" dirty="0"/>
              <a:t>Visualization</a:t>
            </a:r>
          </a:p>
        </p:txBody>
      </p:sp>
    </p:spTree>
    <p:extLst>
      <p:ext uri="{BB962C8B-B14F-4D97-AF65-F5344CB8AC3E}">
        <p14:creationId xmlns:p14="http://schemas.microsoft.com/office/powerpoint/2010/main" val="364860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 Weka 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r="9899"/>
          <a:stretch/>
        </p:blipFill>
        <p:spPr>
          <a:xfrm>
            <a:off x="475814" y="1589119"/>
            <a:ext cx="11229515" cy="430371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627115" y="5553196"/>
            <a:ext cx="7119355" cy="8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smtClean="0">
                <a:hlinkClick r:id="rId2"/>
              </a:rPr>
              <a:t>https://waikato.github.io/weka-wiki/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256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Weka Wiki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911" r="-462" b="-911"/>
          <a:stretch/>
        </p:blipFill>
        <p:spPr>
          <a:xfrm>
            <a:off x="561703" y="1580606"/>
            <a:ext cx="11143626" cy="4416969"/>
          </a:xfrm>
        </p:spPr>
      </p:pic>
    </p:spTree>
    <p:extLst>
      <p:ext uri="{BB962C8B-B14F-4D97-AF65-F5344CB8AC3E}">
        <p14:creationId xmlns:p14="http://schemas.microsoft.com/office/powerpoint/2010/main" val="91084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Weka Wiki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1693863"/>
            <a:ext cx="11117500" cy="4303712"/>
          </a:xfrm>
        </p:spPr>
      </p:pic>
    </p:spTree>
    <p:extLst>
      <p:ext uri="{BB962C8B-B14F-4D97-AF65-F5344CB8AC3E}">
        <p14:creationId xmlns:p14="http://schemas.microsoft.com/office/powerpoint/2010/main" val="221918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hlinkClick r:id="rId2"/>
              </a:rPr>
              <a:t>Docs</a:t>
            </a:r>
            <a:r>
              <a:rPr lang="en-US" b="0" dirty="0"/>
              <a:t> »</a:t>
            </a:r>
            <a:br>
              <a:rPr lang="en-US" b="0" dirty="0"/>
            </a:br>
            <a:r>
              <a:rPr lang="en-US" b="0" dirty="0"/>
              <a:t> Downloading and installing </a:t>
            </a:r>
            <a:r>
              <a:rPr lang="en-US" b="0" dirty="0" smtClean="0"/>
              <a:t>Weka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2" y="1665288"/>
            <a:ext cx="3331028" cy="4827508"/>
          </a:xfrm>
        </p:spPr>
      </p:pic>
    </p:spTree>
    <p:extLst>
      <p:ext uri="{BB962C8B-B14F-4D97-AF65-F5344CB8AC3E}">
        <p14:creationId xmlns:p14="http://schemas.microsoft.com/office/powerpoint/2010/main" val="338512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hlinkClick r:id="rId2"/>
              </a:rPr>
              <a:t>Docs</a:t>
            </a:r>
            <a:r>
              <a:rPr lang="en-US" b="0" dirty="0"/>
              <a:t> </a:t>
            </a:r>
            <a:r>
              <a:rPr lang="en-US" b="0" dirty="0" smtClean="0"/>
              <a:t>»</a:t>
            </a:r>
            <a:r>
              <a:rPr lang="en-US" b="0" dirty="0"/>
              <a:t> Downloading and installing Weka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Windows</a:t>
            </a:r>
          </a:p>
          <a:p>
            <a:r>
              <a:rPr lang="en-US" dirty="0"/>
              <a:t>Click 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 to download a self-extracting executable for 64-bit Windows that includes Azul's 64-bit </a:t>
            </a:r>
            <a:r>
              <a:rPr lang="en-US" dirty="0" err="1"/>
              <a:t>OpenJDK</a:t>
            </a:r>
            <a:r>
              <a:rPr lang="en-US" dirty="0"/>
              <a:t> Java VM 11 (weka-3-8-4-azul-zulu-windows.exe; 118 MB)</a:t>
            </a:r>
          </a:p>
          <a:p>
            <a:r>
              <a:rPr lang="en-US" dirty="0"/>
              <a:t>This executable will install Weka in your Program Menu. Launching via the Program Menu or shortcuts will automatically use the included JVM to run Weka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4"/>
              </a:rPr>
              <a:t>https://waikato.github.io/weka-wiki/downloading_weka/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4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</a:t>
            </a:r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online appendix </a:t>
            </a:r>
            <a:r>
              <a:rPr lang="en-US" dirty="0">
                <a:hlinkClick r:id="rId2"/>
              </a:rPr>
              <a:t>The Weka Workbench</a:t>
            </a:r>
            <a:r>
              <a:rPr lang="en-US" dirty="0"/>
              <a:t>, distributed as a free PDF, for the fourth edition of the book </a:t>
            </a:r>
            <a:r>
              <a:rPr lang="en-US" dirty="0">
                <a:hlinkClick r:id="rId3"/>
              </a:rPr>
              <a:t>Data Mining: Practical Machine Learning Tools and Techniques</a:t>
            </a:r>
            <a:r>
              <a:rPr lang="en-US" dirty="0"/>
              <a:t>.</a:t>
            </a:r>
          </a:p>
          <a:p>
            <a:r>
              <a:rPr lang="en-US" dirty="0"/>
              <a:t>The </a:t>
            </a:r>
            <a:r>
              <a:rPr lang="en-US" dirty="0">
                <a:hlinkClick r:id="rId4"/>
              </a:rPr>
              <a:t>manual for Weka 3.8</a:t>
            </a:r>
            <a:r>
              <a:rPr lang="en-US" dirty="0"/>
              <a:t> and the </a:t>
            </a:r>
            <a:r>
              <a:rPr lang="en-US" dirty="0">
                <a:hlinkClick r:id="rId5"/>
              </a:rPr>
              <a:t>manual for Weka 3.9</a:t>
            </a:r>
            <a:r>
              <a:rPr lang="en-US" dirty="0"/>
              <a:t>, as included in the distribution of the software when you download it.</a:t>
            </a:r>
          </a:p>
          <a:p>
            <a:r>
              <a:rPr lang="en-US" dirty="0"/>
              <a:t>The </a:t>
            </a:r>
            <a:r>
              <a:rPr lang="en-US" dirty="0">
                <a:hlinkClick r:id="rId6"/>
              </a:rPr>
              <a:t>Javadoc for Weka 3.8</a:t>
            </a:r>
            <a:r>
              <a:rPr lang="en-US" dirty="0"/>
              <a:t> and the </a:t>
            </a:r>
            <a:r>
              <a:rPr lang="en-US" dirty="0">
                <a:hlinkClick r:id="rId7"/>
              </a:rPr>
              <a:t>Javadoc for Weka 3.9</a:t>
            </a:r>
            <a:r>
              <a:rPr lang="en-US" dirty="0"/>
              <a:t>, extracted directly from the source code, providing information on the API and parameters for command-line usage of Weka.</a:t>
            </a:r>
          </a:p>
          <a:p>
            <a:r>
              <a:rPr lang="en-US" dirty="0"/>
              <a:t>The videos and slides for the online courses on </a:t>
            </a:r>
            <a:r>
              <a:rPr lang="en-US" dirty="0">
                <a:hlinkClick r:id="rId8"/>
              </a:rPr>
              <a:t>Data Mining with Weka</a:t>
            </a:r>
            <a:r>
              <a:rPr lang="en-US" dirty="0"/>
              <a:t>, </a:t>
            </a:r>
            <a:r>
              <a:rPr lang="en-US" dirty="0">
                <a:hlinkClick r:id="rId9"/>
              </a:rPr>
              <a:t>More Data Mining with Weka</a:t>
            </a:r>
            <a:r>
              <a:rPr lang="en-US" dirty="0"/>
              <a:t>, and </a:t>
            </a:r>
            <a:r>
              <a:rPr lang="en-US" dirty="0">
                <a:hlinkClick r:id="rId10"/>
              </a:rPr>
              <a:t>Advanced Data Mining with Weka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13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2684</TotalTime>
  <Words>87</Words>
  <Application>Microsoft Office PowerPoint</Application>
  <PresentationFormat>Widescreen</PresentationFormat>
  <Paragraphs>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Module 2:  Software Tools for IDSS Development </vt:lpstr>
      <vt:lpstr>Weka</vt:lpstr>
      <vt:lpstr> Weka Wiki</vt:lpstr>
      <vt:lpstr>Weka Wiki</vt:lpstr>
      <vt:lpstr>Weka Wiki</vt:lpstr>
      <vt:lpstr>Docs »  Downloading and installing Weka</vt:lpstr>
      <vt:lpstr>Docs » Downloading and installing Weka</vt:lpstr>
      <vt:lpstr>General documentation</vt:lpstr>
      <vt:lpstr>General documentation:  manual for Weka 3.8 </vt:lpstr>
      <vt:lpstr>Content</vt:lpstr>
      <vt:lpstr>Content</vt:lpstr>
      <vt:lpstr>Content</vt:lpstr>
      <vt:lpstr>Content</vt:lpstr>
      <vt:lpstr>Docs » Documentation</vt:lpstr>
      <vt:lpstr>PowerPoint Presentation</vt:lpstr>
      <vt:lpstr>Available Packages (205)</vt:lpstr>
      <vt:lpstr>Docs » Literature</vt:lpstr>
      <vt:lpstr>IDSS with WEKA</vt:lpstr>
      <vt:lpstr>IDSS with WEKA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VPM</cp:lastModifiedBy>
  <cp:revision>172</cp:revision>
  <dcterms:created xsi:type="dcterms:W3CDTF">2018-02-11T14:22:08Z</dcterms:created>
  <dcterms:modified xsi:type="dcterms:W3CDTF">2020-05-27T07:27:26Z</dcterms:modified>
</cp:coreProperties>
</file>