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0" r:id="rId3"/>
    <p:sldId id="327" r:id="rId4"/>
    <p:sldId id="322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3" r:id="rId30"/>
    <p:sldId id="324" r:id="rId31"/>
    <p:sldId id="325" r:id="rId32"/>
    <p:sldId id="294" r:id="rId33"/>
    <p:sldId id="293" r:id="rId34"/>
    <p:sldId id="32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5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place.rapidminer.com/UpdateServer/faces/index.x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apidminer.staging.wpengine.com/products/turbo-prep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apidminer.staging.wpengine.com/products/auto-mode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apidminer.com/products/real-time-scoring/" TargetMode="External"/><Relationship Id="rId2" Type="http://schemas.openxmlformats.org/officeDocument/2006/relationships/hyperlink" Target="https://rapidminer.com/products/automated-model-op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rapidminer.com/UpdateServer/faces/index.xhtml" TargetMode="External"/><Relationship Id="rId2" Type="http://schemas.openxmlformats.org/officeDocument/2006/relationships/hyperlink" Target="https://github.com/rapidminer/python-rapidmin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pidminer.com/products/studio/" TargetMode="External"/><Relationship Id="rId4" Type="http://schemas.openxmlformats.org/officeDocument/2006/relationships/hyperlink" Target="https://github.com/rapidminer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rapidminer.com/industry/healthcare/" TargetMode="External"/><Relationship Id="rId13" Type="http://schemas.openxmlformats.org/officeDocument/2006/relationships/hyperlink" Target="https://rapidminer.com/industry/utilities/" TargetMode="External"/><Relationship Id="rId3" Type="http://schemas.openxmlformats.org/officeDocument/2006/relationships/hyperlink" Target="https://rapidminer.com/industry/automotive/" TargetMode="External"/><Relationship Id="rId7" Type="http://schemas.openxmlformats.org/officeDocument/2006/relationships/hyperlink" Target="https://rapidminer.com/industry/financial-services/" TargetMode="External"/><Relationship Id="rId12" Type="http://schemas.openxmlformats.org/officeDocument/2006/relationships/hyperlink" Target="https://rapidminer.com/industry/travel/" TargetMode="External"/><Relationship Id="rId2" Type="http://schemas.openxmlformats.org/officeDocument/2006/relationships/hyperlink" Target="https://rapidminer.com/solu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pidminer.com/industry/energy/" TargetMode="External"/><Relationship Id="rId11" Type="http://schemas.openxmlformats.org/officeDocument/2006/relationships/hyperlink" Target="https://rapidminer.com/industry/manufacturing/" TargetMode="External"/><Relationship Id="rId5" Type="http://schemas.openxmlformats.org/officeDocument/2006/relationships/hyperlink" Target="https://rapidminer.com/industry/communications/" TargetMode="External"/><Relationship Id="rId10" Type="http://schemas.openxmlformats.org/officeDocument/2006/relationships/hyperlink" Target="https://rapidminer.com/industry/life-sciences/" TargetMode="External"/><Relationship Id="rId4" Type="http://schemas.openxmlformats.org/officeDocument/2006/relationships/hyperlink" Target="https://rapidminer.com/industry/retail/" TargetMode="External"/><Relationship Id="rId9" Type="http://schemas.openxmlformats.org/officeDocument/2006/relationships/hyperlink" Target="https://rapidminer.com/industry/insurance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apidminer.com/solutions/next-best-action/" TargetMode="External"/><Relationship Id="rId13" Type="http://schemas.openxmlformats.org/officeDocument/2006/relationships/hyperlink" Target="https://rapidminer.com/solutions/risk-management/" TargetMode="External"/><Relationship Id="rId3" Type="http://schemas.openxmlformats.org/officeDocument/2006/relationships/hyperlink" Target="https://rapidminer.com/solutions/churn-prevention/" TargetMode="External"/><Relationship Id="rId7" Type="http://schemas.openxmlformats.org/officeDocument/2006/relationships/hyperlink" Target="https://rapidminer.com/solutions/fraud-detection/" TargetMode="External"/><Relationship Id="rId12" Type="http://schemas.openxmlformats.org/officeDocument/2006/relationships/hyperlink" Target="https://rapidminer.com/solutions/quality-assurance/" TargetMode="External"/><Relationship Id="rId2" Type="http://schemas.openxmlformats.org/officeDocument/2006/relationships/hyperlink" Target="https://rapidminer.com/solutions/#useca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pidminer.com/solutions/demand-forecasting/" TargetMode="External"/><Relationship Id="rId11" Type="http://schemas.openxmlformats.org/officeDocument/2006/relationships/hyperlink" Target="https://rapidminer.com/solutions/product-propensity/" TargetMode="External"/><Relationship Id="rId5" Type="http://schemas.openxmlformats.org/officeDocument/2006/relationships/hyperlink" Target="https://rapidminer.com/solutions/customer-segmentation/" TargetMode="External"/><Relationship Id="rId15" Type="http://schemas.openxmlformats.org/officeDocument/2006/relationships/hyperlink" Target="https://rapidminer.com/solutions/up-cross-selling/" TargetMode="External"/><Relationship Id="rId10" Type="http://schemas.openxmlformats.org/officeDocument/2006/relationships/hyperlink" Target="https://rapidminer.com/solutions/predictive-maintenance/" TargetMode="External"/><Relationship Id="rId4" Type="http://schemas.openxmlformats.org/officeDocument/2006/relationships/hyperlink" Target="https://rapidminer.com/solutions/customer-lifetime-value/" TargetMode="External"/><Relationship Id="rId9" Type="http://schemas.openxmlformats.org/officeDocument/2006/relationships/hyperlink" Target="https://rapidminer.com/solutions/price-optimization/" TargetMode="External"/><Relationship Id="rId14" Type="http://schemas.openxmlformats.org/officeDocument/2006/relationships/hyperlink" Target="https://rapidminer.com/solutions/text-minin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rapidminer.com/get-start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ataminingtrend.com/2014/rapidminer-studio/chapter1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J-qHAjRRy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apidminer.com/why-rapidmin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 err="1">
                <a:solidFill>
                  <a:srgbClr val="002060"/>
                </a:solidFill>
              </a:rPr>
              <a:t>Suriya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Jirasatitsin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Warapoj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Meethom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Thitipoing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Jamrus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2625" y="2204653"/>
            <a:ext cx="10574731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b="1" dirty="0">
                <a:effectLst/>
              </a:rPr>
              <a:t>Course 8: Intelligent Decision Support Systems</a:t>
            </a:r>
            <a:endParaRPr lang="en-US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" y="1693863"/>
            <a:ext cx="11252942" cy="4303712"/>
          </a:xfrm>
        </p:spPr>
      </p:pic>
    </p:spTree>
    <p:extLst>
      <p:ext uri="{BB962C8B-B14F-4D97-AF65-F5344CB8AC3E}">
        <p14:creationId xmlns:p14="http://schemas.microsoft.com/office/powerpoint/2010/main" val="163153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5" y="1693863"/>
            <a:ext cx="11425187" cy="4303712"/>
          </a:xfrm>
        </p:spPr>
      </p:pic>
    </p:spTree>
    <p:extLst>
      <p:ext uri="{BB962C8B-B14F-4D97-AF65-F5344CB8AC3E}">
        <p14:creationId xmlns:p14="http://schemas.microsoft.com/office/powerpoint/2010/main" val="23136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RapidMiner</a:t>
            </a:r>
            <a:r>
              <a:rPr lang="en-US" dirty="0"/>
              <a:t> </a:t>
            </a:r>
            <a:r>
              <a:rPr lang="en-US" dirty="0" smtClean="0"/>
              <a:t>Studio: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workflow designer for the entire analytics </a:t>
            </a:r>
            <a:r>
              <a:rPr lang="en-US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Visual Workflow Designer</a:t>
            </a:r>
          </a:p>
          <a:p>
            <a:r>
              <a:rPr lang="en-US" dirty="0"/>
              <a:t>Increase productivity across the entire data science team, from analysts to experts</a:t>
            </a:r>
          </a:p>
          <a:p>
            <a:r>
              <a:rPr lang="en-US" dirty="0"/>
              <a:t>Speed up and automate the creation of predictive models in a drag + drop visual interface</a:t>
            </a:r>
          </a:p>
          <a:p>
            <a:r>
              <a:rPr lang="en-US" dirty="0"/>
              <a:t>Rich library of 1500+ </a:t>
            </a:r>
            <a:r>
              <a:rPr lang="en-US" dirty="0" smtClean="0"/>
              <a:t>algorithms </a:t>
            </a:r>
            <a:r>
              <a:rPr lang="en-US" dirty="0"/>
              <a:t>and functions ensures the best model for any use case</a:t>
            </a:r>
          </a:p>
          <a:p>
            <a:r>
              <a:rPr lang="en-US" dirty="0"/>
              <a:t>Pre-built templates for common use cases including customer churn, predictive maintenance, fraud detection, and many more</a:t>
            </a:r>
          </a:p>
          <a:p>
            <a:r>
              <a:rPr lang="en-US" dirty="0"/>
              <a:t>“Wisdom of Crowds” provides proactive recommendations at every step to help </a:t>
            </a:r>
            <a:r>
              <a:rPr lang="en-US" dirty="0" smtClean="0"/>
              <a:t>beginners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2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 to Any Data </a:t>
            </a: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/>
              <a:t>with all of your data, no matter where it lives</a:t>
            </a:r>
          </a:p>
          <a:p>
            <a:r>
              <a:rPr lang="en-US" dirty="0"/>
              <a:t>Instantly create point + click connections to databases, enterprise data warehouses, data lakes, cloud storages, business applications and social media</a:t>
            </a:r>
          </a:p>
          <a:p>
            <a:r>
              <a:rPr lang="en-US" dirty="0"/>
              <a:t>Easily re-use connections any time and easily share them with anyone who needs access</a:t>
            </a:r>
          </a:p>
          <a:p>
            <a:r>
              <a:rPr lang="en-US" dirty="0"/>
              <a:t>Connect to new sources with extensions from the  </a:t>
            </a:r>
            <a:r>
              <a:rPr lang="en-US" dirty="0" err="1">
                <a:hlinkClick r:id="rId2"/>
              </a:rPr>
              <a:t>RapidMiner</a:t>
            </a:r>
            <a:r>
              <a:rPr lang="en-US" dirty="0">
                <a:hlinkClick r:id="rId2"/>
              </a:rPr>
              <a:t> Marketplace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4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Automated In-database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/>
              <a:t>data prep and ETL inside databases to keep your data optimized for advanced analytics</a:t>
            </a:r>
          </a:p>
          <a:p>
            <a:r>
              <a:rPr lang="en-US" dirty="0"/>
              <a:t>Query and retrieve data without writing complex SQL</a:t>
            </a:r>
          </a:p>
          <a:p>
            <a:r>
              <a:rPr lang="en-US" dirty="0"/>
              <a:t>Harness the power of highly scalable database clusters</a:t>
            </a:r>
          </a:p>
          <a:p>
            <a:r>
              <a:rPr lang="en-US" dirty="0"/>
              <a:t>Supports MySQL, PostgreSQL, and Google </a:t>
            </a:r>
            <a:r>
              <a:rPr lang="en-US" dirty="0" smtClean="0"/>
              <a:t>Big Query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9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Visualization &amp; </a:t>
            </a:r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</a:t>
            </a:r>
            <a:r>
              <a:rPr lang="en-US" dirty="0"/>
              <a:t>data health, completeness, and quality</a:t>
            </a:r>
          </a:p>
          <a:p>
            <a:r>
              <a:rPr lang="en-US" dirty="0"/>
              <a:t>Understand patterns, trends, and distributions with scatter plots, histograms, line charts, parallel coordinates, box plots, and more</a:t>
            </a:r>
          </a:p>
          <a:p>
            <a:r>
              <a:rPr lang="en-US" dirty="0"/>
              <a:t>Quickly find and fix common data quality problems including missing values and outliers</a:t>
            </a:r>
          </a:p>
          <a:p>
            <a:r>
              <a:rPr lang="en-US" dirty="0"/>
              <a:t>Explore data using robust statistical overviews and over 30 interactive visualizations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7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Prep &amp; </a:t>
            </a:r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</a:t>
            </a:r>
            <a:r>
              <a:rPr lang="en-US" dirty="0"/>
              <a:t>the hassle of preparing data for predictive modeling</a:t>
            </a:r>
          </a:p>
          <a:p>
            <a:r>
              <a:rPr lang="en-US" dirty="0" err="1">
                <a:hlinkClick r:id="rId2"/>
              </a:rPr>
              <a:t>RapidMiner</a:t>
            </a:r>
            <a:r>
              <a:rPr lang="en-US" dirty="0">
                <a:hlinkClick r:id="rId2"/>
              </a:rPr>
              <a:t> Turbo Prep</a:t>
            </a:r>
            <a:r>
              <a:rPr lang="en-US" dirty="0"/>
              <a:t> offers a fully interactive point + click data prep experience</a:t>
            </a:r>
          </a:p>
          <a:p>
            <a:r>
              <a:rPr lang="en-US" dirty="0"/>
              <a:t>Extract, join, filter, and group data across any number of sources</a:t>
            </a:r>
          </a:p>
          <a:p>
            <a:r>
              <a:rPr lang="en-US" dirty="0"/>
              <a:t>Create repeatable data prep and ETL processes that can be scheduled and shared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9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&amp; Automated Machine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Quickly </a:t>
            </a:r>
            <a:r>
              <a:rPr lang="en-US" dirty="0"/>
              <a:t>create impactful machine learning models without writing code</a:t>
            </a:r>
          </a:p>
          <a:p>
            <a:r>
              <a:rPr lang="en-US" dirty="0" err="1">
                <a:hlinkClick r:id="rId2"/>
              </a:rPr>
              <a:t>RapidMiner</a:t>
            </a:r>
            <a:r>
              <a:rPr lang="en-US" dirty="0">
                <a:hlinkClick r:id="rId2"/>
              </a:rPr>
              <a:t> Auto Model</a:t>
            </a:r>
            <a:r>
              <a:rPr lang="en-US" dirty="0"/>
              <a:t> creates models in 5 clicks using automated machine learning</a:t>
            </a:r>
          </a:p>
          <a:p>
            <a:r>
              <a:rPr lang="en-US" dirty="0"/>
              <a:t>Choose from hundreds of supervised and unsupervised machine learning algorithms</a:t>
            </a:r>
          </a:p>
          <a:p>
            <a:r>
              <a:rPr lang="en-US" dirty="0"/>
              <a:t>Implement basic and advanced ML techniques including regression, clustering, time-series, text analytics, and deep learning</a:t>
            </a:r>
          </a:p>
          <a:p>
            <a:r>
              <a:rPr lang="en-US" dirty="0"/>
              <a:t>Build the model to be sensitive to constraints like costs to optimize the predictions for your desired business impact</a:t>
            </a:r>
          </a:p>
          <a:p>
            <a:r>
              <a:rPr lang="en-US" dirty="0"/>
              <a:t>Use both automated and manual feature engineering to optimize model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3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</a:t>
            </a:r>
            <a:r>
              <a:rPr lang="en-US" dirty="0"/>
              <a:t>the true performance of a model before deploying to production</a:t>
            </a:r>
          </a:p>
          <a:p>
            <a:r>
              <a:rPr lang="en-US" dirty="0"/>
              <a:t>Eliminate overfitting through a unique approach that prevents model training pre-processing data from leaking into the application of the model</a:t>
            </a:r>
          </a:p>
          <a:p>
            <a:r>
              <a:rPr lang="en-US" dirty="0"/>
              <a:t>Add proven techniques, like cross validation, to a model with just a single mouse click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81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Explainable Models Not Black </a:t>
            </a:r>
            <a:r>
              <a:rPr lang="en-US" dirty="0" smtClean="0"/>
              <a:t>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visual data science workflows that are easy to explain and easy to understand</a:t>
            </a:r>
          </a:p>
          <a:p>
            <a:r>
              <a:rPr lang="en-US" dirty="0"/>
              <a:t>Each step in the data prep, modeling, and validation process is documented for complete transparency</a:t>
            </a:r>
          </a:p>
          <a:p>
            <a:r>
              <a:rPr lang="en-US" dirty="0"/>
              <a:t>Visuals are easy to explain to others in the organization to gain buy-in for deployment</a:t>
            </a:r>
          </a:p>
          <a:p>
            <a:r>
              <a:rPr lang="en-US" dirty="0"/>
              <a:t>Supports the Local Interpretable Model-Agnostic Explanations (LIME)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1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Module 2:</a:t>
            </a:r>
            <a:r>
              <a:rPr lang="en-US" dirty="0"/>
              <a:t>  Software Tools for IDSS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analytic hierarchy process (AHP)</a:t>
            </a:r>
          </a:p>
          <a:p>
            <a:pPr lvl="0"/>
            <a:r>
              <a:rPr lang="en-US" dirty="0"/>
              <a:t>R-software</a:t>
            </a:r>
          </a:p>
          <a:p>
            <a:pPr lvl="0"/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RapidMiner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/>
              <a:t>WEKA</a:t>
            </a:r>
          </a:p>
          <a:p>
            <a:pPr lvl="0"/>
            <a:r>
              <a:rPr lang="en-US" dirty="0"/>
              <a:t>Deep Learning for Smart Production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More From R &amp; Python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Scalable </a:t>
            </a:r>
            <a:r>
              <a:rPr lang="en-US" dirty="0"/>
              <a:t>code deployment and collaboration between coders and non-coders</a:t>
            </a:r>
          </a:p>
          <a:p>
            <a:r>
              <a:rPr lang="en-US" dirty="0"/>
              <a:t>Deploy code-based models and code-containing models into a scalable platform</a:t>
            </a:r>
          </a:p>
          <a:p>
            <a:r>
              <a:rPr lang="en-US" dirty="0"/>
              <a:t>Eliminate duplicate work and ensure others re-use your work by uploading your code snippets into the </a:t>
            </a:r>
            <a:r>
              <a:rPr lang="en-US" dirty="0" err="1"/>
              <a:t>RapidMiner</a:t>
            </a:r>
            <a:r>
              <a:rPr lang="en-US" dirty="0"/>
              <a:t> repository for use in a simplified visual workflow designer</a:t>
            </a:r>
          </a:p>
          <a:p>
            <a:r>
              <a:rPr lang="en-US" dirty="0"/>
              <a:t>Make use of the vibrant Python ecosystem by building on top of specialized and cutting-edge libraries and making it available for the rest of your team using </a:t>
            </a:r>
            <a:r>
              <a:rPr lang="en-US" dirty="0" err="1"/>
              <a:t>RapidMiner</a:t>
            </a:r>
            <a:endParaRPr lang="en-US" dirty="0"/>
          </a:p>
          <a:p>
            <a:r>
              <a:rPr lang="en-US" dirty="0"/>
              <a:t>Leverage data prep and ETL pipelines others have produced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9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Scoring &amp; Model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</a:t>
            </a:r>
            <a:r>
              <a:rPr lang="en-US" dirty="0"/>
              <a:t>predictive insights into business impact</a:t>
            </a:r>
          </a:p>
          <a:p>
            <a:r>
              <a:rPr lang="en-US" dirty="0"/>
              <a:t>Quickly deploy scored data to spreadsheets and data visualization tools or turn models into production web services with </a:t>
            </a:r>
            <a:r>
              <a:rPr lang="en-US" dirty="0" err="1"/>
              <a:t>RapidMiner</a:t>
            </a:r>
            <a:r>
              <a:rPr lang="en-US" dirty="0"/>
              <a:t> Server</a:t>
            </a:r>
          </a:p>
          <a:p>
            <a:r>
              <a:rPr lang="en-US" dirty="0" err="1">
                <a:hlinkClick r:id="rId2"/>
              </a:rPr>
              <a:t>RapidMiner</a:t>
            </a:r>
            <a:r>
              <a:rPr lang="en-US" dirty="0">
                <a:hlinkClick r:id="rId2"/>
              </a:rPr>
              <a:t> Model Ops</a:t>
            </a:r>
            <a:r>
              <a:rPr lang="en-US" dirty="0"/>
              <a:t> delivers an easy way for less advanced users to put models into production and properly manage them</a:t>
            </a:r>
          </a:p>
          <a:p>
            <a:r>
              <a:rPr lang="en-US" dirty="0"/>
              <a:t>Integrate with enterprise scheduling tools</a:t>
            </a:r>
          </a:p>
          <a:p>
            <a:r>
              <a:rPr lang="en-US" dirty="0"/>
              <a:t>Add </a:t>
            </a:r>
            <a:r>
              <a:rPr lang="en-US" dirty="0" err="1">
                <a:hlinkClick r:id="rId3"/>
              </a:rPr>
              <a:t>RapidMiner</a:t>
            </a:r>
            <a:r>
              <a:rPr lang="en-US" dirty="0">
                <a:hlinkClick r:id="rId3"/>
              </a:rPr>
              <a:t> Real-Time Scoring</a:t>
            </a:r>
            <a:r>
              <a:rPr lang="en-US" dirty="0"/>
              <a:t> for demanding high transaction / low latency use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Automation &amp; Process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</a:t>
            </a:r>
            <a:r>
              <a:rPr lang="en-US" dirty="0"/>
              <a:t>sophisticated visual workflows and automate important tasks</a:t>
            </a:r>
          </a:p>
          <a:p>
            <a:r>
              <a:rPr lang="en-US" dirty="0"/>
              <a:t>Use process control operators to create workflows that repeat and loop over tasks, branch flows and access system resources</a:t>
            </a:r>
          </a:p>
          <a:p>
            <a:r>
              <a:rPr lang="en-US" dirty="0"/>
              <a:t>Supports a variety of scripting languages for custom integrations and automatons</a:t>
            </a:r>
          </a:p>
          <a:p>
            <a:r>
              <a:rPr lang="en-US" dirty="0"/>
              <a:t>Schedule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2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&amp; </a:t>
            </a:r>
            <a:r>
              <a:rPr lang="en-US" dirty="0" smtClean="0"/>
              <a:t>Extensible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Integrate </a:t>
            </a:r>
            <a:r>
              <a:rPr lang="en-US" dirty="0"/>
              <a:t>with existing applications and code</a:t>
            </a:r>
          </a:p>
          <a:p>
            <a:r>
              <a:rPr lang="en-US" dirty="0"/>
              <a:t>Use R and Python code and libraries to extend </a:t>
            </a:r>
            <a:r>
              <a:rPr lang="en-US" dirty="0" err="1"/>
              <a:t>RapidMiner</a:t>
            </a:r>
            <a:endParaRPr lang="en-US" dirty="0"/>
          </a:p>
          <a:p>
            <a:r>
              <a:rPr lang="en-US" dirty="0"/>
              <a:t>Integrate </a:t>
            </a:r>
            <a:r>
              <a:rPr lang="en-US" dirty="0" err="1"/>
              <a:t>RapidMiner</a:t>
            </a:r>
            <a:r>
              <a:rPr lang="en-US" dirty="0"/>
              <a:t> with Python through the </a:t>
            </a:r>
            <a:r>
              <a:rPr lang="en-US" dirty="0" err="1">
                <a:hlinkClick r:id="rId2"/>
              </a:rPr>
              <a:t>RapidMiner</a:t>
            </a:r>
            <a:r>
              <a:rPr lang="en-US" dirty="0">
                <a:hlinkClick r:id="rId2"/>
              </a:rPr>
              <a:t> Python library on </a:t>
            </a:r>
            <a:r>
              <a:rPr lang="en-US" dirty="0" err="1">
                <a:hlinkClick r:id="rId2"/>
              </a:rPr>
              <a:t>Github</a:t>
            </a:r>
            <a:endParaRPr lang="en-US" dirty="0"/>
          </a:p>
          <a:p>
            <a:r>
              <a:rPr lang="en-US" dirty="0"/>
              <a:t>Download new functionality provided by </a:t>
            </a:r>
            <a:r>
              <a:rPr lang="en-US" dirty="0" err="1"/>
              <a:t>RapidMiner</a:t>
            </a:r>
            <a:r>
              <a:rPr lang="en-US" dirty="0"/>
              <a:t>, our partners, and community through the </a:t>
            </a:r>
            <a:r>
              <a:rPr lang="en-US" dirty="0" err="1">
                <a:hlinkClick r:id="rId3"/>
              </a:rPr>
              <a:t>RapidMiner</a:t>
            </a:r>
            <a:r>
              <a:rPr lang="en-US" dirty="0">
                <a:hlinkClick r:id="rId3"/>
              </a:rPr>
              <a:t> Marketplace</a:t>
            </a:r>
            <a:endParaRPr lang="en-US" dirty="0"/>
          </a:p>
          <a:p>
            <a:r>
              <a:rPr lang="en-US" dirty="0"/>
              <a:t>Add new capabilities to </a:t>
            </a:r>
            <a:r>
              <a:rPr lang="en-US" dirty="0" err="1"/>
              <a:t>RapidMiner</a:t>
            </a:r>
            <a:r>
              <a:rPr lang="en-US" dirty="0"/>
              <a:t> through its flexible extension mechanism</a:t>
            </a:r>
          </a:p>
          <a:p>
            <a:r>
              <a:rPr lang="en-US" dirty="0" err="1"/>
              <a:t>RapidMiner</a:t>
            </a:r>
            <a:r>
              <a:rPr lang="en-US" dirty="0"/>
              <a:t> Studio open core is available under the </a:t>
            </a:r>
            <a:r>
              <a:rPr lang="en-US" dirty="0">
                <a:hlinkClick r:id="rId4"/>
              </a:rPr>
              <a:t>AGPL license</a:t>
            </a:r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https://rapidminer.com/products/studio/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3482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RapidMiner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By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4985186" cy="43035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Automotive</a:t>
            </a:r>
            <a:endParaRPr lang="en-US" dirty="0"/>
          </a:p>
          <a:p>
            <a:r>
              <a:rPr lang="en-US" dirty="0">
                <a:hlinkClick r:id="rId4"/>
              </a:rPr>
              <a:t>CPG, Retail &amp; </a:t>
            </a:r>
            <a:r>
              <a:rPr lang="en-US" dirty="0" smtClean="0">
                <a:hlinkClick r:id="rId4"/>
              </a:rPr>
              <a:t>e-Commerce</a:t>
            </a:r>
            <a:endParaRPr lang="en-US" dirty="0"/>
          </a:p>
          <a:p>
            <a:r>
              <a:rPr lang="en-US" dirty="0">
                <a:hlinkClick r:id="rId5"/>
              </a:rPr>
              <a:t>Communications</a:t>
            </a:r>
            <a:endParaRPr lang="en-US" dirty="0"/>
          </a:p>
          <a:p>
            <a:r>
              <a:rPr lang="en-US" dirty="0">
                <a:hlinkClick r:id="rId6"/>
              </a:rPr>
              <a:t>Energy</a:t>
            </a:r>
            <a:endParaRPr lang="en-US" dirty="0"/>
          </a:p>
          <a:p>
            <a:r>
              <a:rPr lang="en-US" dirty="0">
                <a:hlinkClick r:id="rId7"/>
              </a:rPr>
              <a:t>Financial Services</a:t>
            </a:r>
            <a:endParaRPr lang="en-US" dirty="0"/>
          </a:p>
          <a:p>
            <a:r>
              <a:rPr lang="en-US" dirty="0" smtClean="0">
                <a:hlinkClick r:id="rId8"/>
              </a:rPr>
              <a:t>Healthcare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8914" y="1693702"/>
            <a:ext cx="4985186" cy="4303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9"/>
              </a:rPr>
              <a:t>Insurance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Life Sciences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Manufacturing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Travel, Transport &amp; Logistics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Utilities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67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RapidMiner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By </a:t>
            </a:r>
            <a:r>
              <a:rPr lang="en-US" dirty="0">
                <a:hlinkClick r:id="rId2"/>
              </a:rPr>
              <a:t>Use </a:t>
            </a:r>
            <a:r>
              <a:rPr lang="en-US" dirty="0" smtClean="0">
                <a:hlinkClick r:id="rId2"/>
              </a:rPr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4870886" cy="43035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Churn </a:t>
            </a:r>
            <a:r>
              <a:rPr lang="en-US" dirty="0">
                <a:hlinkClick r:id="rId3"/>
              </a:rPr>
              <a:t>Prevention</a:t>
            </a:r>
            <a:endParaRPr lang="en-US" dirty="0"/>
          </a:p>
          <a:p>
            <a:r>
              <a:rPr lang="en-US" dirty="0">
                <a:hlinkClick r:id="rId4"/>
              </a:rPr>
              <a:t>Customer LTV</a:t>
            </a:r>
            <a:endParaRPr lang="en-US" dirty="0"/>
          </a:p>
          <a:p>
            <a:r>
              <a:rPr lang="en-US" dirty="0">
                <a:hlinkClick r:id="rId5"/>
              </a:rPr>
              <a:t>Customer Segmentation</a:t>
            </a:r>
            <a:endParaRPr lang="en-US" dirty="0"/>
          </a:p>
          <a:p>
            <a:r>
              <a:rPr lang="en-US" dirty="0">
                <a:hlinkClick r:id="rId6"/>
              </a:rPr>
              <a:t>Demand Forecasting</a:t>
            </a:r>
            <a:endParaRPr lang="en-US" dirty="0"/>
          </a:p>
          <a:p>
            <a:r>
              <a:rPr lang="en-US" dirty="0">
                <a:hlinkClick r:id="rId7"/>
              </a:rPr>
              <a:t>Fraud Detection</a:t>
            </a:r>
            <a:endParaRPr lang="en-US" dirty="0"/>
          </a:p>
          <a:p>
            <a:r>
              <a:rPr lang="en-US" dirty="0">
                <a:hlinkClick r:id="rId8"/>
              </a:rPr>
              <a:t>Next Best Action</a:t>
            </a:r>
            <a:endParaRPr lang="en-US" dirty="0"/>
          </a:p>
          <a:p>
            <a:r>
              <a:rPr lang="en-US" dirty="0">
                <a:hlinkClick r:id="rId9"/>
              </a:rPr>
              <a:t>Price </a:t>
            </a:r>
            <a:r>
              <a:rPr lang="en-US" dirty="0" smtClean="0">
                <a:hlinkClick r:id="rId9"/>
              </a:rPr>
              <a:t>Optimization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08314" y="1693703"/>
            <a:ext cx="4870886" cy="4303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10"/>
              </a:rPr>
              <a:t>Predictive Maintenance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Product Propensity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Quality Assurance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Risk Management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Text Mining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Up- and Cross-Selling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78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r>
              <a:rPr lang="en-US" dirty="0" smtClean="0"/>
              <a:t>: Case Studies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693863"/>
            <a:ext cx="11048999" cy="4303712"/>
          </a:xfrm>
        </p:spPr>
      </p:pic>
    </p:spTree>
    <p:extLst>
      <p:ext uri="{BB962C8B-B14F-4D97-AF65-F5344CB8AC3E}">
        <p14:creationId xmlns:p14="http://schemas.microsoft.com/office/powerpoint/2010/main" val="1615351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r>
              <a:rPr lang="en-US" dirty="0"/>
              <a:t>: Case Studies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70" y="1693863"/>
            <a:ext cx="10038148" cy="4303712"/>
          </a:xfrm>
        </p:spPr>
      </p:pic>
    </p:spTree>
    <p:extLst>
      <p:ext uri="{BB962C8B-B14F-4D97-AF65-F5344CB8AC3E}">
        <p14:creationId xmlns:p14="http://schemas.microsoft.com/office/powerpoint/2010/main" val="4011180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RapidMiner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693863"/>
            <a:ext cx="11137900" cy="4303712"/>
          </a:xfrm>
        </p:spPr>
      </p:pic>
    </p:spTree>
    <p:extLst>
      <p:ext uri="{BB962C8B-B14F-4D97-AF65-F5344CB8AC3E}">
        <p14:creationId xmlns:p14="http://schemas.microsoft.com/office/powerpoint/2010/main" val="2169837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download on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://rapidminer.com/get-started/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183562"/>
            <a:ext cx="11480800" cy="38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1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RapidMiner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/>
              <a:t>ข้อที่</a:t>
            </a:r>
            <a:r>
              <a:rPr lang="th-TH" dirty="0" smtClean="0"/>
              <a:t>ดีของ</a:t>
            </a:r>
            <a:r>
              <a:rPr lang="th-TH" dirty="0"/>
              <a:t>ซอฟต์แวร์ </a:t>
            </a:r>
            <a:r>
              <a:rPr lang="en-US" dirty="0" err="1"/>
              <a:t>RapidMiner</a:t>
            </a:r>
            <a:r>
              <a:rPr lang="en-US" dirty="0"/>
              <a:t> Studio </a:t>
            </a:r>
            <a:r>
              <a:rPr lang="en-US" dirty="0" smtClean="0"/>
              <a:t>X</a:t>
            </a:r>
          </a:p>
          <a:p>
            <a:pPr lvl="0" fontAlgn="base"/>
            <a:r>
              <a:rPr lang="th-TH" dirty="0"/>
              <a:t>รองรับการใช้งานไฟล์ได้หลายประเภท เช่น ไฟล์ </a:t>
            </a:r>
            <a:r>
              <a:rPr lang="en-US" dirty="0"/>
              <a:t>Excel 2007</a:t>
            </a:r>
          </a:p>
          <a:p>
            <a:pPr lvl="0" fontAlgn="base"/>
            <a:r>
              <a:rPr lang="th-TH" dirty="0"/>
              <a:t>สามารถแสดงข้อมูลได้หลายรูปแบบ เช่น </a:t>
            </a:r>
            <a:r>
              <a:rPr lang="en-US" dirty="0"/>
              <a:t>scatter plot 3D</a:t>
            </a:r>
          </a:p>
          <a:p>
            <a:pPr lvl="0" fontAlgn="base"/>
            <a:r>
              <a:rPr lang="th-TH" dirty="0"/>
              <a:t>สามารถแสดงผลโมเดลที่สวยงามและแก้ไขการแสดงผลให้สามารถอ่านได้ง่ายขึ้น</a:t>
            </a:r>
            <a:endParaRPr lang="en-US" dirty="0"/>
          </a:p>
          <a:p>
            <a:pPr lvl="0" fontAlgn="base"/>
            <a:r>
              <a:rPr lang="th-TH" dirty="0"/>
              <a:t>สามารถบันทึกไฟล์โมเดลออกเป็นไฟล์ภาพประเภทต่างๆ เช่น </a:t>
            </a:r>
            <a:r>
              <a:rPr lang="en-US" dirty="0"/>
              <a:t>PNG, JPG </a:t>
            </a:r>
            <a:r>
              <a:rPr lang="th-TH" dirty="0"/>
              <a:t>หรือ </a:t>
            </a:r>
            <a:r>
              <a:rPr lang="en-US" dirty="0"/>
              <a:t>PDF</a:t>
            </a:r>
          </a:p>
          <a:p>
            <a:pPr lvl="0" fontAlgn="base"/>
            <a:r>
              <a:rPr lang="th-TH" dirty="0"/>
              <a:t>มีวิธีการเตรียมข้อมูล (</a:t>
            </a:r>
            <a:r>
              <a:rPr lang="en-US" dirty="0"/>
              <a:t>preprocess) </a:t>
            </a:r>
            <a:r>
              <a:rPr lang="th-TH" dirty="0"/>
              <a:t>และการวิเคราะห์ได้หลากหลาย</a:t>
            </a:r>
            <a:r>
              <a:rPr lang="th-TH" dirty="0" smtClean="0"/>
              <a:t>รูปแบบ</a:t>
            </a:r>
            <a:endParaRPr lang="en-US" dirty="0" smtClean="0"/>
          </a:p>
          <a:p>
            <a:pPr lvl="0" fontAlgn="base"/>
            <a:r>
              <a:rPr lang="th-TH" dirty="0" smtClean="0"/>
              <a:t>ไม่ต้องเขียนโค้ด</a:t>
            </a:r>
          </a:p>
          <a:p>
            <a:pPr lvl="0" fontAlgn="base"/>
            <a:endParaRPr lang="en-US" dirty="0"/>
          </a:p>
          <a:p>
            <a:pPr marL="0" indent="0">
              <a:buNone/>
            </a:pPr>
            <a:r>
              <a:rPr lang="en-US" sz="1400" u="sng" dirty="0">
                <a:hlinkClick r:id="rId2"/>
              </a:rPr>
              <a:t>http://dataminingtrend.com/2014/rapidminer-studio/chapter1</a:t>
            </a:r>
            <a:r>
              <a:rPr lang="en-US" sz="1400" u="sng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6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498600"/>
            <a:ext cx="11430000" cy="4498975"/>
          </a:xfrm>
        </p:spPr>
      </p:pic>
    </p:spTree>
    <p:extLst>
      <p:ext uri="{BB962C8B-B14F-4D97-AF65-F5344CB8AC3E}">
        <p14:creationId xmlns:p14="http://schemas.microsoft.com/office/powerpoint/2010/main" val="1149870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11324329" cy="4597400"/>
          </a:xfrm>
        </p:spPr>
      </p:pic>
    </p:spTree>
    <p:extLst>
      <p:ext uri="{BB962C8B-B14F-4D97-AF65-F5344CB8AC3E}">
        <p14:creationId xmlns:p14="http://schemas.microsoft.com/office/powerpoint/2010/main" val="172643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คู่มือการใช้ </a:t>
            </a:r>
            <a:r>
              <a:rPr lang="en-US" dirty="0" err="1" smtClean="0"/>
              <a:t>Rapodminer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13" y="1693863"/>
            <a:ext cx="3118862" cy="4303712"/>
          </a:xfrm>
        </p:spPr>
      </p:pic>
    </p:spTree>
    <p:extLst>
      <p:ext uri="{BB962C8B-B14F-4D97-AF65-F5344CB8AC3E}">
        <p14:creationId xmlns:p14="http://schemas.microsoft.com/office/powerpoint/2010/main" val="27680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การสอนใช้ </a:t>
            </a:r>
            <a:r>
              <a:rPr lang="en-US" dirty="0" err="1" smtClean="0"/>
              <a:t>Rapidminer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https://www.youtube.com/watch?v=XJ-qHAjRRy0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Miner IDSS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15" y="1693702"/>
            <a:ext cx="4186843" cy="4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2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636" y="448674"/>
            <a:ext cx="6738694" cy="888031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RapidMiner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dirty="0" smtClean="0"/>
              <a:t>                            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7" y="0"/>
            <a:ext cx="488643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062" y="84214"/>
            <a:ext cx="5116938" cy="61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err="1" smtClean="0"/>
              <a:t>RapidMiner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RapidMiner’s</a:t>
            </a:r>
            <a:r>
              <a:rPr lang="en-US" dirty="0" smtClean="0"/>
              <a:t> </a:t>
            </a:r>
            <a:r>
              <a:rPr lang="en-US" dirty="0"/>
              <a:t>data science platform delivers lightning fast business impact for over 40,000+ organizations in every industry to drive revenue, reduce costs, and avoid risks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https://rapidminer.com/why-rapidminer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978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RapidMiner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5430716" cy="430350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Old Way</a:t>
            </a:r>
          </a:p>
          <a:p>
            <a:r>
              <a:rPr lang="en-US" dirty="0"/>
              <a:t>Slow to predict opportunities &amp; risk</a:t>
            </a:r>
          </a:p>
          <a:p>
            <a:r>
              <a:rPr lang="en-US" dirty="0"/>
              <a:t>Highly specialized expertise</a:t>
            </a:r>
          </a:p>
          <a:p>
            <a:r>
              <a:rPr lang="en-US" dirty="0"/>
              <a:t>Opaque modeling</a:t>
            </a:r>
          </a:p>
          <a:p>
            <a:r>
              <a:rPr lang="en-US" dirty="0"/>
              <a:t>Legacy fragmented tools</a:t>
            </a:r>
          </a:p>
          <a:p>
            <a:r>
              <a:rPr lang="en-US" dirty="0"/>
              <a:t>Vendor lock-in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4613" y="1664484"/>
            <a:ext cx="5430716" cy="4303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RapidMiner</a:t>
            </a:r>
            <a:r>
              <a:rPr lang="en-US" b="1" dirty="0"/>
              <a:t> Way</a:t>
            </a:r>
          </a:p>
          <a:p>
            <a:r>
              <a:rPr lang="en-US" dirty="0"/>
              <a:t>Lightning fast business impact</a:t>
            </a:r>
          </a:p>
          <a:p>
            <a:r>
              <a:rPr lang="en-US" dirty="0"/>
              <a:t>Depth for data scientists, simplified for everyone else</a:t>
            </a:r>
          </a:p>
          <a:p>
            <a:r>
              <a:rPr lang="en-US" dirty="0"/>
              <a:t>Full transparency &amp; governance for machine learning</a:t>
            </a:r>
          </a:p>
          <a:p>
            <a:r>
              <a:rPr lang="en-US" dirty="0"/>
              <a:t>End-to-end collaboration platform</a:t>
            </a:r>
          </a:p>
          <a:p>
            <a:r>
              <a:rPr lang="en-US" dirty="0"/>
              <a:t>Open source &amp; </a:t>
            </a:r>
            <a:r>
              <a:rPr lang="en-US" dirty="0" smtClean="0"/>
              <a:t>extensible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8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5" y="1636295"/>
            <a:ext cx="11117178" cy="4485372"/>
          </a:xfrm>
        </p:spPr>
      </p:pic>
    </p:spTree>
    <p:extLst>
      <p:ext uri="{BB962C8B-B14F-4D97-AF65-F5344CB8AC3E}">
        <p14:creationId xmlns:p14="http://schemas.microsoft.com/office/powerpoint/2010/main" val="75052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68918"/>
            <a:ext cx="11040177" cy="4428657"/>
          </a:xfrm>
        </p:spPr>
      </p:pic>
    </p:spTree>
    <p:extLst>
      <p:ext uri="{BB962C8B-B14F-4D97-AF65-F5344CB8AC3E}">
        <p14:creationId xmlns:p14="http://schemas.microsoft.com/office/powerpoint/2010/main" val="115542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RapidMiner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" y="1693863"/>
            <a:ext cx="11262567" cy="4303712"/>
          </a:xfrm>
        </p:spPr>
      </p:pic>
    </p:spTree>
    <p:extLst>
      <p:ext uri="{BB962C8B-B14F-4D97-AF65-F5344CB8AC3E}">
        <p14:creationId xmlns:p14="http://schemas.microsoft.com/office/powerpoint/2010/main" val="32311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2488</TotalTime>
  <Words>810</Words>
  <Application>Microsoft Office PowerPoint</Application>
  <PresentationFormat>Widescreen</PresentationFormat>
  <Paragraphs>148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Module 2:  Software Tools for IDSS Development </vt:lpstr>
      <vt:lpstr>RapidMiner</vt:lpstr>
      <vt:lpstr>RapidMiner</vt:lpstr>
      <vt:lpstr>Why RapidMiner</vt:lpstr>
      <vt:lpstr>Why RapidMiner</vt:lpstr>
      <vt:lpstr>RapidMiner</vt:lpstr>
      <vt:lpstr>RapidMiner</vt:lpstr>
      <vt:lpstr>RapidMiner</vt:lpstr>
      <vt:lpstr>RapidMiner</vt:lpstr>
      <vt:lpstr>RapidMiner</vt:lpstr>
      <vt:lpstr>RapidMiner Studio: Visual workflow designer for the entire analytics team</vt:lpstr>
      <vt:lpstr>Connect to Any Data Source</vt:lpstr>
      <vt:lpstr>Automated In-database Processing</vt:lpstr>
      <vt:lpstr>Data Visualization &amp; Exploration</vt:lpstr>
      <vt:lpstr>Data Prep &amp; Blending</vt:lpstr>
      <vt:lpstr>Visual &amp; Automated Machine Learning</vt:lpstr>
      <vt:lpstr>Model Validation</vt:lpstr>
      <vt:lpstr>Explainable Models Not Black Boxes</vt:lpstr>
      <vt:lpstr>Get More From R &amp; Python Code</vt:lpstr>
      <vt:lpstr>Flexible Scoring &amp; Model Operations</vt:lpstr>
      <vt:lpstr>Automation &amp; Process Control</vt:lpstr>
      <vt:lpstr>Open &amp; Extensible</vt:lpstr>
      <vt:lpstr>RapidMiner: By Industry</vt:lpstr>
      <vt:lpstr>RapidMiner: By Use Case</vt:lpstr>
      <vt:lpstr>RapidMiner: Case Studies</vt:lpstr>
      <vt:lpstr>RapidMiner: Case Studies</vt:lpstr>
      <vt:lpstr>RapidMiner</vt:lpstr>
      <vt:lpstr>RapidMiner</vt:lpstr>
      <vt:lpstr>RapidMiner</vt:lpstr>
      <vt:lpstr>RapidMiner</vt:lpstr>
      <vt:lpstr>คู่มือการใช้ Rapodminer</vt:lpstr>
      <vt:lpstr>การสอนใช้ Rapidminer</vt:lpstr>
      <vt:lpstr>Rapid Miner IDSS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VPM</cp:lastModifiedBy>
  <cp:revision>140</cp:revision>
  <dcterms:created xsi:type="dcterms:W3CDTF">2018-02-11T14:22:08Z</dcterms:created>
  <dcterms:modified xsi:type="dcterms:W3CDTF">2020-05-27T07:34:08Z</dcterms:modified>
</cp:coreProperties>
</file>