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0" r:id="rId3"/>
    <p:sldId id="291" r:id="rId4"/>
    <p:sldId id="302" r:id="rId5"/>
    <p:sldId id="292" r:id="rId6"/>
    <p:sldId id="293" r:id="rId7"/>
    <p:sldId id="294" r:id="rId8"/>
    <p:sldId id="295" r:id="rId9"/>
    <p:sldId id="297" r:id="rId10"/>
    <p:sldId id="298" r:id="rId11"/>
    <p:sldId id="299" r:id="rId12"/>
    <p:sldId id="300" r:id="rId13"/>
    <p:sldId id="301" r:id="rId14"/>
    <p:sldId id="315" r:id="rId15"/>
    <p:sldId id="317" r:id="rId16"/>
    <p:sldId id="319" r:id="rId17"/>
    <p:sldId id="320" r:id="rId18"/>
    <p:sldId id="316" r:id="rId19"/>
    <p:sldId id="321" r:id="rId20"/>
    <p:sldId id="314" r:id="rId21"/>
    <p:sldId id="310" r:id="rId22"/>
    <p:sldId id="322" r:id="rId23"/>
    <p:sldId id="323" r:id="rId24"/>
    <p:sldId id="324" r:id="rId25"/>
    <p:sldId id="311" r:id="rId26"/>
    <p:sldId id="312" r:id="rId27"/>
    <p:sldId id="313" r:id="rId28"/>
    <p:sldId id="308" r:id="rId29"/>
    <p:sldId id="306" r:id="rId30"/>
    <p:sldId id="304" r:id="rId31"/>
    <p:sldId id="309" r:id="rId32"/>
    <p:sldId id="325" r:id="rId33"/>
    <p:sldId id="32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2" autoAdjust="0"/>
    <p:restoredTop sz="94660"/>
  </p:normalViewPr>
  <p:slideViewPr>
    <p:cSldViewPr snapToGrid="0">
      <p:cViewPr varScale="1">
        <p:scale>
          <a:sx n="48" d="100"/>
          <a:sy n="48" d="100"/>
        </p:scale>
        <p:origin x="56" y="3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5/27/2020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cran.r-project.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gnu.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project.org/COPYING" TargetMode="External"/><Relationship Id="rId2" Type="http://schemas.openxmlformats.org/officeDocument/2006/relationships/hyperlink" Target="http://www.gnu.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project.org/about.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project.org/help.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ran.r-project.org/bin/windows/base/rw-FAQ.html" TargetMode="External"/><Relationship Id="rId2" Type="http://schemas.openxmlformats.org/officeDocument/2006/relationships/hyperlink" Target="https://cran.r-project.org/bin/windows/base/rw-FAQ.html#Can-I-use-R-on-64_002dbit-Windows_003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irrors.psu.ac.th/pub/cran/"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an.r-project.org/package=ctv" TargetMode="External"/><Relationship Id="rId2" Type="http://schemas.openxmlformats.org/officeDocument/2006/relationships/hyperlink" Target="https://cran.r-project.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hyperlink" Target="https://cran.r-project.org/web/views/ExtremeValue.html" TargetMode="External"/><Relationship Id="rId18" Type="http://schemas.openxmlformats.org/officeDocument/2006/relationships/hyperlink" Target="https://cran.r-project.org/web/views/HighPerformanceComputing.html" TargetMode="External"/><Relationship Id="rId26" Type="http://schemas.openxmlformats.org/officeDocument/2006/relationships/hyperlink" Target="https://cran.r-project.org/web/views/NaturalLanguageProcessing.html" TargetMode="External"/><Relationship Id="rId39" Type="http://schemas.openxmlformats.org/officeDocument/2006/relationships/hyperlink" Target="https://cran.r-project.org/web/views/TeachingStatistics.html" TargetMode="External"/><Relationship Id="rId21" Type="http://schemas.openxmlformats.org/officeDocument/2006/relationships/hyperlink" Target="https://cran.r-project.org/web/views/MedicalImaging.html" TargetMode="External"/><Relationship Id="rId34" Type="http://schemas.openxmlformats.org/officeDocument/2006/relationships/hyperlink" Target="https://cran.r-project.org/web/views/Robust.html" TargetMode="External"/><Relationship Id="rId42" Type="http://schemas.openxmlformats.org/officeDocument/2006/relationships/hyperlink" Target="https://cran.r-project.org/web/views/WebTechnologies.html" TargetMode="External"/><Relationship Id="rId7" Type="http://schemas.openxmlformats.org/officeDocument/2006/relationships/hyperlink" Target="https://cran.r-project.org/web/views/Databases.html" TargetMode="External"/><Relationship Id="rId2" Type="http://schemas.openxmlformats.org/officeDocument/2006/relationships/hyperlink" Target="https://cran.r-project.org/" TargetMode="External"/><Relationship Id="rId16" Type="http://schemas.openxmlformats.org/officeDocument/2006/relationships/hyperlink" Target="https://cran.r-project.org/web/views/Genetics.html" TargetMode="External"/><Relationship Id="rId20" Type="http://schemas.openxmlformats.org/officeDocument/2006/relationships/hyperlink" Target="https://cran.r-project.org/web/views/MachineLearning.html" TargetMode="External"/><Relationship Id="rId29" Type="http://schemas.openxmlformats.org/officeDocument/2006/relationships/hyperlink" Target="https://cran.r-project.org/web/views/Optimization.html" TargetMode="External"/><Relationship Id="rId41" Type="http://schemas.openxmlformats.org/officeDocument/2006/relationships/hyperlink" Target="https://cran.r-project.org/web/views/Tracking.html" TargetMode="External"/><Relationship Id="rId1" Type="http://schemas.openxmlformats.org/officeDocument/2006/relationships/slideLayout" Target="../slideLayouts/slideLayout2.xml"/><Relationship Id="rId6" Type="http://schemas.openxmlformats.org/officeDocument/2006/relationships/hyperlink" Target="https://cran.r-project.org/web/views/Cluster.html" TargetMode="External"/><Relationship Id="rId11" Type="http://schemas.openxmlformats.org/officeDocument/2006/relationships/hyperlink" Target="https://cran.r-project.org/web/views/Environmetrics.html" TargetMode="External"/><Relationship Id="rId24" Type="http://schemas.openxmlformats.org/officeDocument/2006/relationships/hyperlink" Target="https://cran.r-project.org/web/views/ModelDeployment.html" TargetMode="External"/><Relationship Id="rId32" Type="http://schemas.openxmlformats.org/officeDocument/2006/relationships/hyperlink" Target="https://cran.r-project.org/web/views/Psychometrics.html" TargetMode="External"/><Relationship Id="rId37" Type="http://schemas.openxmlformats.org/officeDocument/2006/relationships/hyperlink" Target="https://cran.r-project.org/web/views/SpatioTemporal.html" TargetMode="External"/><Relationship Id="rId40" Type="http://schemas.openxmlformats.org/officeDocument/2006/relationships/hyperlink" Target="https://cran.r-project.org/web/views/TimeSeries.html" TargetMode="External"/><Relationship Id="rId5" Type="http://schemas.openxmlformats.org/officeDocument/2006/relationships/hyperlink" Target="https://cran.r-project.org/web/views/ClinicalTrials.html" TargetMode="External"/><Relationship Id="rId15" Type="http://schemas.openxmlformats.org/officeDocument/2006/relationships/hyperlink" Target="https://cran.r-project.org/web/views/FunctionalData.html" TargetMode="External"/><Relationship Id="rId23" Type="http://schemas.openxmlformats.org/officeDocument/2006/relationships/hyperlink" Target="https://cran.r-project.org/web/views/MissingData.html" TargetMode="External"/><Relationship Id="rId28" Type="http://schemas.openxmlformats.org/officeDocument/2006/relationships/hyperlink" Target="https://cran.r-project.org/web/views/OfficialStatistics.html" TargetMode="External"/><Relationship Id="rId36" Type="http://schemas.openxmlformats.org/officeDocument/2006/relationships/hyperlink" Target="https://cran.r-project.org/web/views/Spatial.html" TargetMode="External"/><Relationship Id="rId10" Type="http://schemas.openxmlformats.org/officeDocument/2006/relationships/hyperlink" Target="https://cran.r-project.org/web/views/Econometrics.html" TargetMode="External"/><Relationship Id="rId19" Type="http://schemas.openxmlformats.org/officeDocument/2006/relationships/hyperlink" Target="https://cran.r-project.org/web/views/Hydrology.html" TargetMode="External"/><Relationship Id="rId31" Type="http://schemas.openxmlformats.org/officeDocument/2006/relationships/hyperlink" Target="https://cran.r-project.org/web/views/Phylogenetics.html" TargetMode="External"/><Relationship Id="rId4" Type="http://schemas.openxmlformats.org/officeDocument/2006/relationships/hyperlink" Target="https://cran.r-project.org/web/views/ChemPhys.html" TargetMode="External"/><Relationship Id="rId9" Type="http://schemas.openxmlformats.org/officeDocument/2006/relationships/hyperlink" Target="https://cran.r-project.org/web/views/Distributions.html" TargetMode="External"/><Relationship Id="rId14" Type="http://schemas.openxmlformats.org/officeDocument/2006/relationships/hyperlink" Target="https://cran.r-project.org/web/views/Finance.html" TargetMode="External"/><Relationship Id="rId22" Type="http://schemas.openxmlformats.org/officeDocument/2006/relationships/hyperlink" Target="https://cran.r-project.org/web/views/MetaAnalysis.html" TargetMode="External"/><Relationship Id="rId27" Type="http://schemas.openxmlformats.org/officeDocument/2006/relationships/hyperlink" Target="https://cran.r-project.org/web/views/NumericalMathematics.html" TargetMode="External"/><Relationship Id="rId30" Type="http://schemas.openxmlformats.org/officeDocument/2006/relationships/hyperlink" Target="https://cran.r-project.org/web/views/Pharmacokinetics.html" TargetMode="External"/><Relationship Id="rId35" Type="http://schemas.openxmlformats.org/officeDocument/2006/relationships/hyperlink" Target="https://cran.r-project.org/web/views/SocialSciences.html" TargetMode="External"/><Relationship Id="rId43" Type="http://schemas.openxmlformats.org/officeDocument/2006/relationships/hyperlink" Target="https://cran.r-project.org/web/views/gR.html" TargetMode="External"/><Relationship Id="rId8" Type="http://schemas.openxmlformats.org/officeDocument/2006/relationships/hyperlink" Target="https://cran.r-project.org/web/views/DifferentialEquations.html" TargetMode="External"/><Relationship Id="rId3" Type="http://schemas.openxmlformats.org/officeDocument/2006/relationships/hyperlink" Target="https://cran.r-project.org/web/views/Bayesian.html" TargetMode="External"/><Relationship Id="rId12" Type="http://schemas.openxmlformats.org/officeDocument/2006/relationships/hyperlink" Target="https://cran.r-project.org/web/views/ExperimentalDesign.html" TargetMode="External"/><Relationship Id="rId17" Type="http://schemas.openxmlformats.org/officeDocument/2006/relationships/hyperlink" Target="https://cran.r-project.org/web/views/Graphics.html" TargetMode="External"/><Relationship Id="rId25" Type="http://schemas.openxmlformats.org/officeDocument/2006/relationships/hyperlink" Target="https://cran.r-project.org/web/views/Multivariate.html" TargetMode="External"/><Relationship Id="rId33" Type="http://schemas.openxmlformats.org/officeDocument/2006/relationships/hyperlink" Target="https://cran.r-project.org/web/views/ReproducibleResearch.html" TargetMode="External"/><Relationship Id="rId38" Type="http://schemas.openxmlformats.org/officeDocument/2006/relationships/hyperlink" Target="https://cran.r-project.org/web/views/Survival.html"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cran.r-project.org/manual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cran.r-project.org/web/packages/index.html" TargetMode="External"/><Relationship Id="rId3" Type="http://schemas.openxmlformats.org/officeDocument/2006/relationships/hyperlink" Target="https://cran.r-project.org/doc/manuals/r-release/NEWS.html" TargetMode="External"/><Relationship Id="rId7" Type="http://schemas.openxmlformats.org/officeDocument/2006/relationships/hyperlink" Target="https://cran.r-project.org/src/base/" TargetMode="External"/><Relationship Id="rId2" Type="http://schemas.openxmlformats.org/officeDocument/2006/relationships/hyperlink" Target="https://cran.r-project.org/src/base/R-3/R-3.6.3.tar.gz" TargetMode="External"/><Relationship Id="rId1" Type="http://schemas.openxmlformats.org/officeDocument/2006/relationships/slideLayout" Target="../slideLayouts/slideLayout2.xml"/><Relationship Id="rId6" Type="http://schemas.openxmlformats.org/officeDocument/2006/relationships/hyperlink" Target="https://cran.r-project.org/doc/manuals/r-devel/NEWS.html" TargetMode="External"/><Relationship Id="rId5" Type="http://schemas.openxmlformats.org/officeDocument/2006/relationships/hyperlink" Target="https://stat.ethz.ch/R/daily" TargetMode="External"/><Relationship Id="rId4" Type="http://schemas.openxmlformats.org/officeDocument/2006/relationships/hyperlink" Target="https://cran.r-project.org/src/base-prereleas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ran.r-project.org/manual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journal.r-project.org/archive/accepte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ran.r-project.org/other-docs.html#english" TargetMode="External"/><Relationship Id="rId2" Type="http://schemas.openxmlformats.org/officeDocument/2006/relationships/hyperlink" Target="https://cran.r-project.org/index.html" TargetMode="External"/><Relationship Id="rId1" Type="http://schemas.openxmlformats.org/officeDocument/2006/relationships/slideLayout" Target="../slideLayouts/slideLayout2.xml"/><Relationship Id="rId6" Type="http://schemas.openxmlformats.org/officeDocument/2006/relationships/hyperlink" Target="https://cran.r-project.org/doc/contrib" TargetMode="External"/><Relationship Id="rId5" Type="http://schemas.openxmlformats.org/officeDocument/2006/relationships/hyperlink" Target="http://www.r-project.org/other-docs.html" TargetMode="External"/><Relationship Id="rId4" Type="http://schemas.openxmlformats.org/officeDocument/2006/relationships/hyperlink" Target="https://cran.r-project.org/other-docs.html#nenglish"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err="1">
                <a:solidFill>
                  <a:srgbClr val="002060"/>
                </a:solidFill>
              </a:rPr>
              <a:t>Suriya</a:t>
            </a:r>
            <a:r>
              <a:rPr lang="en-US" sz="2400" dirty="0">
                <a:solidFill>
                  <a:srgbClr val="002060"/>
                </a:solidFill>
              </a:rPr>
              <a:t> </a:t>
            </a:r>
            <a:r>
              <a:rPr lang="en-US" sz="2400" dirty="0" err="1">
                <a:solidFill>
                  <a:srgbClr val="002060"/>
                </a:solidFill>
              </a:rPr>
              <a:t>Jirasatitsin</a:t>
            </a:r>
            <a:r>
              <a:rPr lang="en-US" sz="2400" dirty="0">
                <a:solidFill>
                  <a:srgbClr val="002060"/>
                </a:solidFill>
              </a:rPr>
              <a:t>, </a:t>
            </a:r>
            <a:r>
              <a:rPr lang="en-US" sz="2400" dirty="0" err="1">
                <a:solidFill>
                  <a:srgbClr val="002060"/>
                </a:solidFill>
              </a:rPr>
              <a:t>Warapoj</a:t>
            </a:r>
            <a:r>
              <a:rPr lang="en-US" sz="2400" dirty="0">
                <a:solidFill>
                  <a:srgbClr val="002060"/>
                </a:solidFill>
              </a:rPr>
              <a:t> </a:t>
            </a:r>
            <a:r>
              <a:rPr lang="en-US" sz="2400" dirty="0" err="1">
                <a:solidFill>
                  <a:srgbClr val="002060"/>
                </a:solidFill>
              </a:rPr>
              <a:t>Meethom</a:t>
            </a:r>
            <a:r>
              <a:rPr lang="en-US" sz="2400" dirty="0">
                <a:solidFill>
                  <a:srgbClr val="002060"/>
                </a:solidFill>
              </a:rPr>
              <a:t>, </a:t>
            </a:r>
            <a:r>
              <a:rPr lang="en-US" sz="2400" dirty="0" err="1">
                <a:solidFill>
                  <a:srgbClr val="002060"/>
                </a:solidFill>
              </a:rPr>
              <a:t>Thitipoing</a:t>
            </a:r>
            <a:r>
              <a:rPr lang="en-US" sz="2400" dirty="0">
                <a:solidFill>
                  <a:srgbClr val="002060"/>
                </a:solidFill>
              </a:rPr>
              <a:t> </a:t>
            </a:r>
            <a:r>
              <a:rPr lang="en-US" sz="2400" dirty="0" err="1">
                <a:solidFill>
                  <a:srgbClr val="002060"/>
                </a:solidFill>
              </a:rPr>
              <a:t>Jamrus</a:t>
            </a:r>
            <a:endParaRPr lang="en-US" sz="2400" dirty="0">
              <a:solidFill>
                <a:srgbClr val="002060"/>
              </a:solidFill>
            </a:endParaRPr>
          </a:p>
        </p:txBody>
      </p:sp>
      <p:sp>
        <p:nvSpPr>
          <p:cNvPr id="4" name="Title 1"/>
          <p:cNvSpPr txBox="1">
            <a:spLocks/>
          </p:cNvSpPr>
          <p:nvPr/>
        </p:nvSpPr>
        <p:spPr>
          <a:xfrm>
            <a:off x="772625" y="2204653"/>
            <a:ext cx="10574731"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500" b="1" dirty="0">
                <a:effectLst/>
              </a:rPr>
              <a:t>Course 8: Intelligent Decision Support Systems</a:t>
            </a:r>
            <a:endParaRPr lang="en-US" sz="35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การวิเคราะห์ทางสถิติด้วย </a:t>
            </a:r>
            <a:r>
              <a:rPr lang="en-US" dirty="0"/>
              <a:t>R</a:t>
            </a:r>
            <a:endParaRPr lang="en-US" dirty="0"/>
          </a:p>
        </p:txBody>
      </p:sp>
      <p:sp>
        <p:nvSpPr>
          <p:cNvPr id="3" name="Content Placeholder 2"/>
          <p:cNvSpPr>
            <a:spLocks noGrp="1"/>
          </p:cNvSpPr>
          <p:nvPr>
            <p:ph idx="1"/>
          </p:nvPr>
        </p:nvSpPr>
        <p:spPr/>
        <p:txBody>
          <a:bodyPr/>
          <a:lstStyle/>
          <a:p>
            <a:pPr marL="0" indent="0" algn="just">
              <a:buNone/>
            </a:pPr>
            <a:r>
              <a:rPr lang="en-US" dirty="0" smtClean="0"/>
              <a:t>	</a:t>
            </a:r>
            <a:r>
              <a:rPr lang="th-TH" dirty="0" smtClean="0"/>
              <a:t>ส่วน</a:t>
            </a:r>
            <a:r>
              <a:rPr lang="th-TH" dirty="0"/>
              <a:t>วิธีทางสถิติอื่น ๆ หาได้ในแพ็กเกจที่มีเป็น</a:t>
            </a:r>
            <a:r>
              <a:rPr lang="th-TH" dirty="0" smtClean="0"/>
              <a:t>จำนวนมาก</a:t>
            </a:r>
            <a:r>
              <a:rPr lang="th-TH" dirty="0"/>
              <a:t>ใน </a:t>
            </a:r>
            <a:r>
              <a:rPr lang="en-US" dirty="0"/>
              <a:t>R </a:t>
            </a:r>
            <a:r>
              <a:rPr lang="th-TH" dirty="0"/>
              <a:t>บางแพ็กเกจมีให้แล้วในการติดตั้งพื้นฐานของโปรแกรม </a:t>
            </a:r>
            <a:r>
              <a:rPr lang="en-US" dirty="0"/>
              <a:t>R </a:t>
            </a:r>
            <a:r>
              <a:rPr lang="th-TH" dirty="0"/>
              <a:t>และถูกแสดง</a:t>
            </a:r>
            <a:r>
              <a:rPr lang="th-TH" dirty="0" smtClean="0"/>
              <a:t>ข้อความว่า </a:t>
            </a:r>
            <a:r>
              <a:rPr lang="th-TH" b="1" i="1" dirty="0" smtClean="0"/>
              <a:t>แนะนำ (</a:t>
            </a:r>
            <a:r>
              <a:rPr lang="en-US" b="1" i="1" dirty="0" smtClean="0"/>
              <a:t>recommended</a:t>
            </a:r>
            <a:r>
              <a:rPr lang="en-US" b="1" i="1" dirty="0"/>
              <a:t>) </a:t>
            </a:r>
            <a:r>
              <a:rPr lang="th-TH" dirty="0"/>
              <a:t>และมีแพ็กเกจอื่น ๆ อีกมากมายที่เป็นแพ็กเกจ </a:t>
            </a:r>
            <a:r>
              <a:rPr lang="th-TH" b="1" i="1" dirty="0"/>
              <a:t>สนับสนุน</a:t>
            </a:r>
          </a:p>
          <a:p>
            <a:pPr marL="0" indent="0">
              <a:buNone/>
            </a:pPr>
            <a:r>
              <a:rPr lang="en-US" b="1" i="1" dirty="0"/>
              <a:t>(contributed) </a:t>
            </a:r>
            <a:r>
              <a:rPr lang="th-TH" dirty="0"/>
              <a:t>และจำเป็นต้องได้รับการติดตั้งโดยผู้ใช้</a:t>
            </a:r>
            <a:endParaRPr lang="en-US" dirty="0"/>
          </a:p>
        </p:txBody>
      </p:sp>
    </p:spTree>
    <p:extLst>
      <p:ext uri="{BB962C8B-B14F-4D97-AF65-F5344CB8AC3E}">
        <p14:creationId xmlns:p14="http://schemas.microsoft.com/office/powerpoint/2010/main" val="128757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t>การเขียนโปรแกรมด้วย </a:t>
            </a:r>
            <a:r>
              <a:rPr lang="en-US" dirty="0"/>
              <a:t>R </a:t>
            </a:r>
            <a:r>
              <a:rPr lang="th-TH" dirty="0" smtClean="0"/>
              <a:t>ในทางปฏิบัติ</a:t>
            </a:r>
            <a:endParaRPr lang="en-US" dirty="0"/>
          </a:p>
        </p:txBody>
      </p:sp>
      <p:sp>
        <p:nvSpPr>
          <p:cNvPr id="3" name="Content Placeholder 2"/>
          <p:cNvSpPr>
            <a:spLocks noGrp="1"/>
          </p:cNvSpPr>
          <p:nvPr>
            <p:ph idx="1"/>
          </p:nvPr>
        </p:nvSpPr>
        <p:spPr/>
        <p:txBody>
          <a:bodyPr/>
          <a:lstStyle/>
          <a:p>
            <a:r>
              <a:rPr lang="th-TH" b="1" dirty="0"/>
              <a:t>การวนรอบและและการใช้เวกเตอร์(</a:t>
            </a:r>
            <a:r>
              <a:rPr lang="en-US" b="1" dirty="0"/>
              <a:t>loops and vectorization</a:t>
            </a:r>
            <a:r>
              <a:rPr lang="en-US" b="1" dirty="0" smtClean="0"/>
              <a:t>)</a:t>
            </a:r>
            <a:endParaRPr lang="en-US" b="1" dirty="0"/>
          </a:p>
          <a:p>
            <a:r>
              <a:rPr lang="th-TH" b="1" dirty="0"/>
              <a:t>การเขียนโปรแกรใน </a:t>
            </a:r>
            <a:r>
              <a:rPr lang="en-US" b="1" dirty="0" smtClean="0"/>
              <a:t>R</a:t>
            </a:r>
          </a:p>
          <a:p>
            <a:r>
              <a:rPr lang="th-TH" b="1" dirty="0"/>
              <a:t>การเขียนฟังก์ชันด้วยตัวเอง</a:t>
            </a:r>
            <a:endParaRPr lang="en-US" dirty="0"/>
          </a:p>
        </p:txBody>
      </p:sp>
    </p:spTree>
    <p:extLst>
      <p:ext uri="{BB962C8B-B14F-4D97-AF65-F5344CB8AC3E}">
        <p14:creationId xmlns:p14="http://schemas.microsoft.com/office/powerpoint/2010/main" val="221311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ที่มา</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a:t>R </a:t>
            </a:r>
            <a:r>
              <a:rPr lang="th-TH" b="1" dirty="0"/>
              <a:t>สำหรับผู้</a:t>
            </a:r>
            <a:r>
              <a:rPr lang="th-TH" b="1" dirty="0" smtClean="0"/>
              <a:t>เริ่มต้น</a:t>
            </a:r>
          </a:p>
          <a:p>
            <a:pPr marL="0" indent="0" algn="ctr">
              <a:buNone/>
            </a:pPr>
            <a:r>
              <a:rPr lang="en-US" dirty="0"/>
              <a:t>Emmanuel Paradis</a:t>
            </a:r>
            <a:r>
              <a:rPr lang="en-US" baseline="30000" dirty="0"/>
              <a:t>1</a:t>
            </a:r>
            <a:r>
              <a:rPr lang="en-US" dirty="0"/>
              <a:t> </a:t>
            </a:r>
            <a:endParaRPr lang="th-TH" dirty="0" smtClean="0"/>
          </a:p>
          <a:p>
            <a:pPr marL="0" indent="0" algn="ctr">
              <a:buNone/>
            </a:pPr>
            <a:r>
              <a:rPr lang="en-US" dirty="0" smtClean="0"/>
              <a:t>(</a:t>
            </a:r>
            <a:r>
              <a:rPr lang="en-US" dirty="0"/>
              <a:t>translation: </a:t>
            </a:r>
            <a:r>
              <a:rPr lang="en-US" dirty="0" err="1" smtClean="0"/>
              <a:t>Chantima</a:t>
            </a:r>
            <a:r>
              <a:rPr lang="th-TH" dirty="0"/>
              <a:t> </a:t>
            </a:r>
            <a:r>
              <a:rPr lang="en-US" dirty="0" smtClean="0"/>
              <a:t>Piyapong</a:t>
            </a:r>
            <a:r>
              <a:rPr lang="en-US" baseline="30000" dirty="0" smtClean="0"/>
              <a:t>2</a:t>
            </a:r>
            <a:r>
              <a:rPr lang="en-US" dirty="0"/>
              <a:t>, edition: Julien Claude</a:t>
            </a:r>
            <a:r>
              <a:rPr lang="en-US" baseline="30000" dirty="0"/>
              <a:t>1</a:t>
            </a:r>
            <a:r>
              <a:rPr lang="en-US" dirty="0" smtClean="0"/>
              <a:t>)</a:t>
            </a:r>
            <a:endParaRPr lang="th-TH" dirty="0" smtClean="0"/>
          </a:p>
          <a:p>
            <a:pPr algn="ctr"/>
            <a:endParaRPr lang="th-TH" dirty="0"/>
          </a:p>
        </p:txBody>
      </p:sp>
      <p:sp>
        <p:nvSpPr>
          <p:cNvPr id="4" name="Content Placeholder 2"/>
          <p:cNvSpPr txBox="1">
            <a:spLocks/>
          </p:cNvSpPr>
          <p:nvPr/>
        </p:nvSpPr>
        <p:spPr>
          <a:xfrm>
            <a:off x="475813" y="3954100"/>
            <a:ext cx="11229516" cy="2043112"/>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dirty="0" smtClean="0"/>
              <a:t>1: </a:t>
            </a:r>
            <a:r>
              <a:rPr lang="fr-FR" sz="1800" b="1" i="1" dirty="0" smtClean="0"/>
              <a:t>Institut des Sciences de l’ </a:t>
            </a:r>
            <a:r>
              <a:rPr lang="fr-FR" sz="1800" dirty="0" smtClean="0"/>
              <a:t> </a:t>
            </a:r>
            <a:r>
              <a:rPr lang="fr-FR" sz="1800" b="1" i="1" dirty="0" smtClean="0"/>
              <a:t>Evolution</a:t>
            </a:r>
          </a:p>
          <a:p>
            <a:pPr marL="0" indent="0">
              <a:buFont typeface="Arial" panose="020B0604020202020204" pitchFamily="34" charset="0"/>
              <a:buNone/>
            </a:pPr>
            <a:r>
              <a:rPr lang="en-US" sz="1800" b="1" i="1" dirty="0" err="1" smtClean="0"/>
              <a:t>Universite</a:t>
            </a:r>
            <a:r>
              <a:rPr lang="en-US" sz="1800" b="1" i="1" dirty="0" smtClean="0"/>
              <a:t> Montpellier</a:t>
            </a:r>
          </a:p>
          <a:p>
            <a:pPr marL="0" indent="0">
              <a:buFont typeface="Arial" panose="020B0604020202020204" pitchFamily="34" charset="0"/>
              <a:buNone/>
            </a:pPr>
            <a:r>
              <a:rPr lang="en-US" sz="1800" b="1" i="1" dirty="0" smtClean="0"/>
              <a:t>F-34095 Montpellier </a:t>
            </a:r>
            <a:r>
              <a:rPr lang="en-US" sz="1800" b="1" i="1" dirty="0" err="1" smtClean="0"/>
              <a:t>cedex</a:t>
            </a:r>
            <a:r>
              <a:rPr lang="en-US" sz="1800" b="1" i="1" dirty="0" smtClean="0"/>
              <a:t> 05</a:t>
            </a:r>
          </a:p>
          <a:p>
            <a:pPr marL="0" indent="0">
              <a:buFont typeface="Arial" panose="020B0604020202020204" pitchFamily="34" charset="0"/>
              <a:buNone/>
            </a:pPr>
            <a:r>
              <a:rPr lang="en-US" sz="1800" b="1" i="1" dirty="0" smtClean="0"/>
              <a:t>France</a:t>
            </a:r>
          </a:p>
          <a:p>
            <a:pPr marL="0" indent="0">
              <a:buFont typeface="Arial" panose="020B0604020202020204" pitchFamily="34" charset="0"/>
              <a:buNone/>
            </a:pPr>
            <a:r>
              <a:rPr lang="en-US" sz="1800" dirty="0" smtClean="0"/>
              <a:t>E-mail: </a:t>
            </a:r>
            <a:r>
              <a:rPr lang="en-US" sz="1800" b="1" i="1" dirty="0" smtClean="0"/>
              <a:t>emmanuel.paradis@ird.fr</a:t>
            </a:r>
          </a:p>
          <a:p>
            <a:pPr marL="0" indent="0">
              <a:buFont typeface="Arial" panose="020B0604020202020204" pitchFamily="34" charset="0"/>
              <a:buNone/>
            </a:pPr>
            <a:r>
              <a:rPr lang="en-US" sz="1800" b="1" i="1" dirty="0" smtClean="0"/>
              <a:t>2: Department of Biology, Faculty of Science</a:t>
            </a:r>
          </a:p>
          <a:p>
            <a:pPr marL="0" indent="0">
              <a:buFont typeface="Arial" panose="020B0604020202020204" pitchFamily="34" charset="0"/>
              <a:buNone/>
            </a:pPr>
            <a:r>
              <a:rPr lang="en-US" sz="1800" b="1" i="1" dirty="0" err="1" smtClean="0"/>
              <a:t>Burapha</a:t>
            </a:r>
            <a:r>
              <a:rPr lang="en-US" sz="1800" b="1" i="1" dirty="0" smtClean="0"/>
              <a:t> University</a:t>
            </a:r>
          </a:p>
          <a:p>
            <a:pPr marL="0" indent="0">
              <a:buFont typeface="Arial" panose="020B0604020202020204" pitchFamily="34" charset="0"/>
              <a:buNone/>
            </a:pPr>
            <a:r>
              <a:rPr lang="en-US" sz="1800" b="1" i="1" dirty="0" err="1" smtClean="0"/>
              <a:t>Chonburi</a:t>
            </a:r>
            <a:r>
              <a:rPr lang="en-US" sz="1800" b="1" i="1" dirty="0" smtClean="0"/>
              <a:t>, 20131</a:t>
            </a:r>
          </a:p>
          <a:p>
            <a:pPr marL="0" indent="0">
              <a:buFont typeface="Arial" panose="020B0604020202020204" pitchFamily="34" charset="0"/>
              <a:buNone/>
            </a:pPr>
            <a:r>
              <a:rPr lang="en-US" sz="1800" b="1" i="1" dirty="0" smtClean="0"/>
              <a:t>Thailand</a:t>
            </a:r>
          </a:p>
          <a:p>
            <a:pPr marL="0" indent="0">
              <a:buFont typeface="Arial" panose="020B0604020202020204" pitchFamily="34" charset="0"/>
              <a:buNone/>
            </a:pPr>
            <a:r>
              <a:rPr lang="en-US" sz="1800" dirty="0" smtClean="0"/>
              <a:t>E-mail: </a:t>
            </a:r>
            <a:r>
              <a:rPr lang="en-US" sz="1800" b="1" i="1" dirty="0" smtClean="0"/>
              <a:t>chantimap@buu.ac.th</a:t>
            </a:r>
            <a:endParaRPr lang="en-US" sz="1800" dirty="0"/>
          </a:p>
        </p:txBody>
      </p:sp>
    </p:spTree>
    <p:extLst>
      <p:ext uri="{BB962C8B-B14F-4D97-AF65-F5344CB8AC3E}">
        <p14:creationId xmlns:p14="http://schemas.microsoft.com/office/powerpoint/2010/main" val="327539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p>
        </p:txBody>
      </p:sp>
      <p:sp>
        <p:nvSpPr>
          <p:cNvPr id="3" name="Content Placeholder 2"/>
          <p:cNvSpPr>
            <a:spLocks noGrp="1"/>
          </p:cNvSpPr>
          <p:nvPr>
            <p:ph idx="1"/>
          </p:nvPr>
        </p:nvSpPr>
        <p:spPr/>
        <p:txBody>
          <a:bodyPr/>
          <a:lstStyle/>
          <a:p>
            <a:pPr marL="0" indent="0">
              <a:buNone/>
            </a:pPr>
            <a:r>
              <a:rPr lang="en-US" dirty="0" smtClean="0"/>
              <a:t>R-software download on </a:t>
            </a:r>
            <a:r>
              <a:rPr lang="en-US" dirty="0" smtClean="0">
                <a:hlinkClick r:id="rId2"/>
              </a:rPr>
              <a:t>https</a:t>
            </a:r>
            <a:r>
              <a:rPr lang="en-US" dirty="0">
                <a:hlinkClick r:id="rId2"/>
              </a:rPr>
              <a:t>://cran.r-project.org</a:t>
            </a:r>
            <a:r>
              <a:rPr lang="en-US" dirty="0" smtClean="0">
                <a:hlinkClick r:id="rId2"/>
              </a:rPr>
              <a:t>/</a:t>
            </a:r>
            <a:endParaRPr lang="th-TH"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242" y="2505074"/>
            <a:ext cx="4838734" cy="3108326"/>
          </a:xfrm>
          <a:prstGeom prst="rect">
            <a:avLst/>
          </a:prstGeom>
        </p:spPr>
      </p:pic>
    </p:spTree>
    <p:extLst>
      <p:ext uri="{BB962C8B-B14F-4D97-AF65-F5344CB8AC3E}">
        <p14:creationId xmlns:p14="http://schemas.microsoft.com/office/powerpoint/2010/main" val="8902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rgbClr val="FF0000"/>
                </a:solidFill>
                <a:effectLst>
                  <a:outerShdw blurRad="38100" dist="38100" dir="2700000" algn="tl">
                    <a:srgbClr val="000000">
                      <a:alpha val="43137"/>
                    </a:srgbClr>
                  </a:outerShdw>
                </a:effectLst>
              </a:rPr>
              <a:t>Introduction to R</a:t>
            </a:r>
          </a:p>
          <a:p>
            <a:r>
              <a:rPr lang="en-US" dirty="0"/>
              <a:t>R is a language and environment for statistical computing and graphics. It is a </a:t>
            </a:r>
            <a:r>
              <a:rPr lang="en-US" dirty="0">
                <a:hlinkClick r:id="rId2"/>
              </a:rPr>
              <a:t>GNU project</a:t>
            </a:r>
            <a:r>
              <a:rPr lang="en-US" dirty="0"/>
              <a:t> which is similar to the S language and environment which was developed at Bell Laboratories (formerly AT&amp;T, now Lucent Technologies) by John Chambers and colleagues. R can be considered as a different implementation of S. There are some important differences, but much code written for S runs unaltered under R.</a:t>
            </a:r>
          </a:p>
          <a:p>
            <a:r>
              <a:rPr lang="en-US" dirty="0"/>
              <a:t>R provides a wide variety of statistical (linear and nonlinear modelling, classical statistical tests, time-series analysis, classification, clustering, …) and graphical techniques, and is highly extensible. The S language is often the vehicle of choice for research in statistical methodology, and R provides an Open Source route to participation in that activity.</a:t>
            </a:r>
          </a:p>
          <a:p>
            <a:pPr marL="0" indent="0">
              <a:buNone/>
            </a:pPr>
            <a:endParaRPr lang="en-US" dirty="0"/>
          </a:p>
        </p:txBody>
      </p:sp>
    </p:spTree>
    <p:extLst>
      <p:ext uri="{BB962C8B-B14F-4D97-AF65-F5344CB8AC3E}">
        <p14:creationId xmlns:p14="http://schemas.microsoft.com/office/powerpoint/2010/main" val="392666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effectLst>
                  <a:outerShdw blurRad="38100" dist="38100" dir="2700000" algn="tl">
                    <a:srgbClr val="000000">
                      <a:alpha val="43137"/>
                    </a:srgbClr>
                  </a:outerShdw>
                </a:effectLst>
              </a:rPr>
              <a:t>Introduction to R</a:t>
            </a:r>
          </a:p>
          <a:p>
            <a:r>
              <a:rPr lang="en-US" dirty="0"/>
              <a:t>One of R’s strengths is the ease with which well-designed publication-quality plots can be produced, including mathematical symbols and formulae where needed. Great care has been taken over the defaults for the minor design choices in graphics, but the user retains full control.</a:t>
            </a:r>
          </a:p>
          <a:p>
            <a:r>
              <a:rPr lang="en-US" dirty="0"/>
              <a:t>R is available as Free Software under the terms of the </a:t>
            </a:r>
            <a:r>
              <a:rPr lang="en-US" dirty="0">
                <a:hlinkClick r:id="rId2"/>
              </a:rPr>
              <a:t>Free Software Foundation</a:t>
            </a:r>
            <a:r>
              <a:rPr lang="en-US" dirty="0"/>
              <a:t>’s </a:t>
            </a:r>
            <a:r>
              <a:rPr lang="en-US" dirty="0">
                <a:hlinkClick r:id="rId3"/>
              </a:rPr>
              <a:t>GNU General Public License</a:t>
            </a:r>
            <a:r>
              <a:rPr lang="en-US" dirty="0"/>
              <a:t> in source code form. It compiles and runs on a wide variety of UNIX platforms and similar systems (including FreeBSD and Linux), Windows and </a:t>
            </a:r>
            <a:r>
              <a:rPr lang="en-US" dirty="0" err="1"/>
              <a:t>MacOS</a:t>
            </a:r>
            <a:r>
              <a:rPr lang="en-US" dirty="0" smtClean="0"/>
              <a:t>.</a:t>
            </a:r>
            <a:endParaRPr lang="en-US" dirty="0"/>
          </a:p>
        </p:txBody>
      </p:sp>
    </p:spTree>
    <p:extLst>
      <p:ext uri="{BB962C8B-B14F-4D97-AF65-F5344CB8AC3E}">
        <p14:creationId xmlns:p14="http://schemas.microsoft.com/office/powerpoint/2010/main" val="248370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rgbClr val="FF0000"/>
                </a:solidFill>
              </a:rPr>
              <a:t>The R environment</a:t>
            </a:r>
          </a:p>
          <a:p>
            <a:pPr marL="0" indent="0">
              <a:buNone/>
            </a:pPr>
            <a:r>
              <a:rPr lang="en-US" dirty="0"/>
              <a:t>R is an integrated suite of software facilities for data manipulation, calculation and graphical display. It includes</a:t>
            </a:r>
          </a:p>
          <a:p>
            <a:r>
              <a:rPr lang="en-US" dirty="0"/>
              <a:t>an effective data handling and storage facility,</a:t>
            </a:r>
          </a:p>
          <a:p>
            <a:r>
              <a:rPr lang="en-US" dirty="0"/>
              <a:t>a suite of operators for calculations on arrays, in particular matrices,</a:t>
            </a:r>
          </a:p>
          <a:p>
            <a:r>
              <a:rPr lang="en-US" dirty="0"/>
              <a:t>a large, coherent, integrated collection of intermediate tools for data analysis,</a:t>
            </a:r>
          </a:p>
          <a:p>
            <a:r>
              <a:rPr lang="en-US" dirty="0"/>
              <a:t>graphical facilities for data analysis and display either on-screen or on hardcopy, and</a:t>
            </a:r>
          </a:p>
          <a:p>
            <a:r>
              <a:rPr lang="en-US" dirty="0"/>
              <a:t>a well-developed, simple and effective programming language which includes conditionals, loops, user-defined recursive functions and input and output facilities.</a:t>
            </a:r>
          </a:p>
        </p:txBody>
      </p:sp>
    </p:spTree>
    <p:extLst>
      <p:ext uri="{BB962C8B-B14F-4D97-AF65-F5344CB8AC3E}">
        <p14:creationId xmlns:p14="http://schemas.microsoft.com/office/powerpoint/2010/main" val="389164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solidFill>
                  <a:srgbClr val="FF0000"/>
                </a:solidFill>
              </a:rPr>
              <a:t>The R environment</a:t>
            </a:r>
          </a:p>
          <a:p>
            <a:pPr marL="0" indent="0">
              <a:buNone/>
            </a:pPr>
            <a:r>
              <a:rPr lang="en-US" dirty="0"/>
              <a:t>The term “environment” is intended to characterize it as a fully planned and coherent system, rather than an incremental accretion of very specific and inflexible tools, as is frequently the case with other data analysis software.</a:t>
            </a:r>
          </a:p>
          <a:p>
            <a:pPr marL="0" indent="0">
              <a:buNone/>
            </a:pPr>
            <a:r>
              <a:rPr lang="en-US" dirty="0"/>
              <a:t>R, like S, is designed around a true computer language, and it allows users to add additional functionality by defining new functions. Much of the system is itself written in the R dialect of S, which makes it easy for users to follow the algorithmic choices made. For computationally-intensive tasks, C, C++ and Fortran code can be linked and called at run time. Advanced users can write C code to manipulate R objects directly.</a:t>
            </a:r>
          </a:p>
          <a:p>
            <a:pPr marL="0" indent="0">
              <a:buNone/>
            </a:pPr>
            <a:r>
              <a:rPr lang="en-US" dirty="0"/>
              <a:t>Many users think of R as a statistics system. We prefer to think of it as an environment within which statistical techniques are implemented. R can be extended (easily) via </a:t>
            </a:r>
            <a:r>
              <a:rPr lang="en-US" i="1" dirty="0"/>
              <a:t>packages</a:t>
            </a:r>
            <a:r>
              <a:rPr lang="en-US" dirty="0"/>
              <a:t>. There are about eight packages supplied with the R distribution and many more are available through the CRAN family of Internet sites covering a very wide range of modern statistics.</a:t>
            </a:r>
          </a:p>
          <a:p>
            <a:pPr marL="0" indent="0">
              <a:buNone/>
            </a:pPr>
            <a:r>
              <a:rPr lang="en-US" dirty="0"/>
              <a:t>R has its own </a:t>
            </a:r>
            <a:r>
              <a:rPr lang="en-US" dirty="0" err="1"/>
              <a:t>LaTeX</a:t>
            </a:r>
            <a:r>
              <a:rPr lang="en-US" dirty="0"/>
              <a:t>-like documentation format, which is used to supply comprehensive documentation, both on-line in a number of formats and in hardcopy</a:t>
            </a:r>
            <a:r>
              <a:rPr lang="en-US" dirty="0" smtClean="0"/>
              <a:t>.</a:t>
            </a:r>
          </a:p>
          <a:p>
            <a:pPr marL="0" indent="0">
              <a:buNone/>
            </a:pPr>
            <a:r>
              <a:rPr lang="en-US" dirty="0">
                <a:hlinkClick r:id="rId2"/>
              </a:rPr>
              <a:t>https://www.r-project.org/about.html</a:t>
            </a:r>
            <a:endParaRPr lang="en-US" dirty="0"/>
          </a:p>
        </p:txBody>
      </p:sp>
    </p:spTree>
    <p:extLst>
      <p:ext uri="{BB962C8B-B14F-4D97-AF65-F5344CB8AC3E}">
        <p14:creationId xmlns:p14="http://schemas.microsoft.com/office/powerpoint/2010/main" val="332412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Help with </a:t>
            </a:r>
            <a:r>
              <a:rPr lang="en-US" dirty="0" smtClean="0"/>
              <a:t>R</a:t>
            </a:r>
            <a:endParaRPr lang="en-US" dirty="0"/>
          </a:p>
        </p:txBody>
      </p:sp>
      <p:sp>
        <p:nvSpPr>
          <p:cNvPr id="3" name="Content Placeholder 2"/>
          <p:cNvSpPr>
            <a:spLocks noGrp="1"/>
          </p:cNvSpPr>
          <p:nvPr>
            <p:ph idx="1"/>
          </p:nvPr>
        </p:nvSpPr>
        <p:spPr/>
        <p:txBody>
          <a:bodyPr/>
          <a:lstStyle/>
          <a:p>
            <a:pPr marL="0" indent="0">
              <a:buNone/>
            </a:pPr>
            <a:r>
              <a:rPr lang="en-US" dirty="0" smtClean="0"/>
              <a:t>Helping </a:t>
            </a:r>
            <a:r>
              <a:rPr lang="en-US" dirty="0"/>
              <a:t>Yourself</a:t>
            </a:r>
          </a:p>
          <a:p>
            <a:r>
              <a:rPr lang="en-US" dirty="0"/>
              <a:t>Before asking others for help, it’s generally a good idea for you to try to help yourself. R includes extensive facilities for accessing documentation and searching for help. There are also specialized search engines for accessing information about R on the internet, and general internet search engines can also prove </a:t>
            </a:r>
            <a:r>
              <a:rPr lang="en-US" dirty="0" smtClean="0"/>
              <a:t>useful</a:t>
            </a:r>
          </a:p>
          <a:p>
            <a:r>
              <a:rPr lang="en-US" dirty="0">
                <a:hlinkClick r:id="rId2"/>
              </a:rPr>
              <a:t>https://www.r-project.org/help.html</a:t>
            </a:r>
            <a:endParaRPr lang="en-US" dirty="0"/>
          </a:p>
          <a:p>
            <a:endParaRPr lang="en-US" dirty="0"/>
          </a:p>
        </p:txBody>
      </p:sp>
    </p:spTree>
    <p:extLst>
      <p:ext uri="{BB962C8B-B14F-4D97-AF65-F5344CB8AC3E}">
        <p14:creationId xmlns:p14="http://schemas.microsoft.com/office/powerpoint/2010/main" val="3439126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install R for Windows?</a:t>
            </a:r>
          </a:p>
        </p:txBody>
      </p:sp>
      <p:sp>
        <p:nvSpPr>
          <p:cNvPr id="3" name="Content Placeholder 2"/>
          <p:cNvSpPr>
            <a:spLocks noGrp="1"/>
          </p:cNvSpPr>
          <p:nvPr>
            <p:ph idx="1"/>
          </p:nvPr>
        </p:nvSpPr>
        <p:spPr/>
        <p:txBody>
          <a:bodyPr>
            <a:normAutofit lnSpcReduction="10000"/>
          </a:bodyPr>
          <a:lstStyle/>
          <a:p>
            <a:r>
              <a:rPr lang="en-US" dirty="0" smtClean="0"/>
              <a:t>Current </a:t>
            </a:r>
            <a:r>
              <a:rPr lang="en-US" dirty="0"/>
              <a:t>binary versions of R are known to run on Windows 7 or later, including on 64-bit versions: See </a:t>
            </a:r>
            <a:r>
              <a:rPr lang="en-US" dirty="0">
                <a:hlinkClick r:id="rId2"/>
              </a:rPr>
              <a:t>Can I use R on 64-bit Windows?</a:t>
            </a:r>
            <a:r>
              <a:rPr lang="en-US" dirty="0"/>
              <a:t>. The last version known to run on Windows 2000 was 2.12.2. Windows XP is no longer supported.</a:t>
            </a:r>
          </a:p>
          <a:p>
            <a:r>
              <a:rPr lang="en-US" dirty="0"/>
              <a:t>We only test on versions of Windows currently supported by Microsoft, mainly 64-bit Windows 7, Windows Server 2008 and Windows 10.</a:t>
            </a:r>
          </a:p>
          <a:p>
            <a:r>
              <a:rPr lang="en-US" dirty="0"/>
              <a:t>Your file system must allow case-</a:t>
            </a:r>
            <a:r>
              <a:rPr lang="en-US" dirty="0" err="1"/>
              <a:t>honouring</a:t>
            </a:r>
            <a:r>
              <a:rPr lang="en-US" dirty="0"/>
              <a:t> long file names (as is likely except perhaps for some network-mounted systems). An installation takes up to 150MB of disk space</a:t>
            </a:r>
            <a:r>
              <a:rPr lang="en-US" dirty="0" smtClean="0"/>
              <a:t>.</a:t>
            </a:r>
          </a:p>
          <a:p>
            <a:r>
              <a:rPr lang="en-US" dirty="0">
                <a:hlinkClick r:id="rId3"/>
              </a:rPr>
              <a:t>https://cran.r-project.org/bin/windows/base/rw-FAQ.html</a:t>
            </a:r>
            <a:endParaRPr lang="en-US" dirty="0"/>
          </a:p>
          <a:p>
            <a:endParaRPr lang="en-US" dirty="0"/>
          </a:p>
        </p:txBody>
      </p:sp>
    </p:spTree>
    <p:extLst>
      <p:ext uri="{BB962C8B-B14F-4D97-AF65-F5344CB8AC3E}">
        <p14:creationId xmlns:p14="http://schemas.microsoft.com/office/powerpoint/2010/main" val="425382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Module 2:</a:t>
            </a:r>
            <a:r>
              <a:rPr lang="en-US" dirty="0"/>
              <a:t>  Software Tools for IDSS Development </a:t>
            </a:r>
          </a:p>
        </p:txBody>
      </p:sp>
      <p:sp>
        <p:nvSpPr>
          <p:cNvPr id="3" name="Content Placeholder 2"/>
          <p:cNvSpPr>
            <a:spLocks noGrp="1"/>
          </p:cNvSpPr>
          <p:nvPr>
            <p:ph idx="1"/>
          </p:nvPr>
        </p:nvSpPr>
        <p:spPr>
          <a:xfrm>
            <a:off x="1134050" y="1738149"/>
            <a:ext cx="10372150" cy="4303509"/>
          </a:xfrm>
        </p:spPr>
        <p:txBody>
          <a:bodyPr/>
          <a:lstStyle/>
          <a:p>
            <a:pPr lvl="0"/>
            <a:r>
              <a:rPr lang="en-US" dirty="0" smtClean="0"/>
              <a:t>The </a:t>
            </a:r>
            <a:r>
              <a:rPr lang="en-US" dirty="0"/>
              <a:t>analytic hierarchy process (AHP)</a:t>
            </a:r>
          </a:p>
          <a:p>
            <a:pPr lvl="0"/>
            <a:r>
              <a:rPr lang="en-US" b="1" u="sng" dirty="0">
                <a:solidFill>
                  <a:srgbClr val="FF0000"/>
                </a:solidFill>
                <a:effectLst>
                  <a:outerShdw blurRad="38100" dist="38100" dir="2700000" algn="tl">
                    <a:srgbClr val="000000">
                      <a:alpha val="43137"/>
                    </a:srgbClr>
                  </a:outerShdw>
                </a:effectLst>
              </a:rPr>
              <a:t>R-software</a:t>
            </a:r>
          </a:p>
          <a:p>
            <a:pPr lvl="0"/>
            <a:r>
              <a:rPr lang="en-US" dirty="0" err="1"/>
              <a:t>RapidMiner</a:t>
            </a:r>
            <a:endParaRPr lang="en-US" dirty="0"/>
          </a:p>
          <a:p>
            <a:pPr lvl="0"/>
            <a:r>
              <a:rPr lang="en-US" dirty="0"/>
              <a:t>WEKA</a:t>
            </a:r>
          </a:p>
          <a:p>
            <a:pPr lvl="0"/>
            <a:r>
              <a:rPr lang="en-US" dirty="0"/>
              <a:t>Deep Learning for Smart Production</a:t>
            </a:r>
          </a:p>
        </p:txBody>
      </p:sp>
    </p:spTree>
    <p:extLst>
      <p:ext uri="{BB962C8B-B14F-4D97-AF65-F5344CB8AC3E}">
        <p14:creationId xmlns:p14="http://schemas.microsoft.com/office/powerpoint/2010/main" val="2073475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6774"/>
            <a:ext cx="9913041" cy="888031"/>
          </a:xfrm>
        </p:spPr>
        <p:txBody>
          <a:bodyPr/>
          <a:lstStyle/>
          <a:p>
            <a:r>
              <a:rPr lang="en-US" dirty="0"/>
              <a:t>R-software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0" y="1757363"/>
            <a:ext cx="5715001" cy="4303712"/>
          </a:xfrm>
        </p:spPr>
      </p:pic>
      <p:graphicFrame>
        <p:nvGraphicFramePr>
          <p:cNvPr id="6" name="Table 5"/>
          <p:cNvGraphicFramePr>
            <a:graphicFrameLocks noGrp="1"/>
          </p:cNvGraphicFramePr>
          <p:nvPr>
            <p:extLst>
              <p:ext uri="{D42A27DB-BD31-4B8C-83A1-F6EECF244321}">
                <p14:modId xmlns:p14="http://schemas.microsoft.com/office/powerpoint/2010/main" val="1630299674"/>
              </p:ext>
            </p:extLst>
          </p:nvPr>
        </p:nvGraphicFramePr>
        <p:xfrm>
          <a:off x="6388101" y="2103913"/>
          <a:ext cx="5317228" cy="3420587"/>
        </p:xfrm>
        <a:graphic>
          <a:graphicData uri="http://schemas.openxmlformats.org/drawingml/2006/table">
            <a:tbl>
              <a:tblPr/>
              <a:tblGrid>
                <a:gridCol w="2392752">
                  <a:extLst>
                    <a:ext uri="{9D8B030D-6E8A-4147-A177-3AD203B41FA5}">
                      <a16:colId xmlns:a16="http://schemas.microsoft.com/office/drawing/2014/main" val="2870357884"/>
                    </a:ext>
                  </a:extLst>
                </a:gridCol>
                <a:gridCol w="2924476">
                  <a:extLst>
                    <a:ext uri="{9D8B030D-6E8A-4147-A177-3AD203B41FA5}">
                      <a16:colId xmlns:a16="http://schemas.microsoft.com/office/drawing/2014/main" val="424057655"/>
                    </a:ext>
                  </a:extLst>
                </a:gridCol>
              </a:tblGrid>
              <a:tr h="3420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Thailand</a:t>
                      </a:r>
                    </a:p>
                    <a:p>
                      <a:endParaRPr lang="en-US" dirty="0" smtClean="0">
                        <a:solidFill>
                          <a:srgbClr val="800080"/>
                        </a:solidFill>
                        <a:effectLst/>
                        <a:hlinkClick r:id="rId3"/>
                      </a:endParaRPr>
                    </a:p>
                    <a:p>
                      <a:r>
                        <a:rPr lang="en-US" dirty="0" smtClean="0">
                          <a:solidFill>
                            <a:srgbClr val="800080"/>
                          </a:solidFill>
                          <a:effectLst/>
                          <a:hlinkClick r:id="rId3"/>
                        </a:rPr>
                        <a:t>http</a:t>
                      </a:r>
                      <a:r>
                        <a:rPr lang="en-US" dirty="0">
                          <a:solidFill>
                            <a:srgbClr val="800080"/>
                          </a:solidFill>
                          <a:effectLst/>
                          <a:hlinkClick r:id="rId3"/>
                        </a:rPr>
                        <a:t>://mirrors.psu.ac.th/pub/cran/</a:t>
                      </a:r>
                      <a:endParaRPr lang="en-US" dirty="0"/>
                    </a:p>
                  </a:txBody>
                  <a:tcPr anchor="ctr">
                    <a:lnL>
                      <a:noFill/>
                    </a:lnL>
                    <a:lnR>
                      <a:noFill/>
                    </a:lnR>
                    <a:lnT>
                      <a:noFill/>
                    </a:lnT>
                    <a:lnB>
                      <a:noFill/>
                    </a:lnB>
                  </a:tcPr>
                </a:tc>
                <a:tc>
                  <a:txBody>
                    <a:bodyPr/>
                    <a:lstStyle/>
                    <a:p>
                      <a:r>
                        <a:rPr lang="en-US" dirty="0" smtClean="0"/>
                        <a:t>Prince of </a:t>
                      </a:r>
                      <a:r>
                        <a:rPr lang="en-US" dirty="0" err="1" smtClean="0"/>
                        <a:t>Songkla</a:t>
                      </a:r>
                      <a:r>
                        <a:rPr lang="en-US" dirty="0" smtClean="0"/>
                        <a:t> University, </a:t>
                      </a:r>
                      <a:r>
                        <a:rPr lang="en-US" dirty="0" err="1" smtClean="0"/>
                        <a:t>Hatyai</a:t>
                      </a:r>
                      <a:endParaRPr lang="en-US" dirty="0"/>
                    </a:p>
                  </a:txBody>
                  <a:tcPr anchor="ctr">
                    <a:lnL>
                      <a:noFill/>
                    </a:lnL>
                    <a:lnR>
                      <a:noFill/>
                    </a:lnR>
                    <a:lnT>
                      <a:noFill/>
                    </a:lnT>
                    <a:lnB>
                      <a:noFill/>
                    </a:lnB>
                  </a:tcPr>
                </a:tc>
                <a:extLst>
                  <a:ext uri="{0D108BD9-81ED-4DB2-BD59-A6C34878D82A}">
                    <a16:rowId xmlns:a16="http://schemas.microsoft.com/office/drawing/2014/main" val="2547918422"/>
                  </a:ext>
                </a:extLst>
              </a:tr>
            </a:tbl>
          </a:graphicData>
        </a:graphic>
      </p:graphicFrame>
    </p:spTree>
    <p:extLst>
      <p:ext uri="{BB962C8B-B14F-4D97-AF65-F5344CB8AC3E}">
        <p14:creationId xmlns:p14="http://schemas.microsoft.com/office/powerpoint/2010/main" val="376411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R-software : Download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8205"/>
          <a:stretch/>
        </p:blipFill>
        <p:spPr>
          <a:xfrm>
            <a:off x="444501" y="1524000"/>
            <a:ext cx="11353800" cy="4473575"/>
          </a:xfrm>
        </p:spPr>
      </p:pic>
    </p:spTree>
    <p:extLst>
      <p:ext uri="{BB962C8B-B14F-4D97-AF65-F5344CB8AC3E}">
        <p14:creationId xmlns:p14="http://schemas.microsoft.com/office/powerpoint/2010/main" val="394546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CRAN Task </a:t>
            </a:r>
            <a:r>
              <a:rPr lang="en-US" dirty="0" smtClean="0"/>
              <a:t>Views </a:t>
            </a:r>
            <a:r>
              <a:rPr lang="en-US" dirty="0" smtClean="0">
                <a:hlinkClick r:id="rId2"/>
              </a:rPr>
              <a:t>https</a:t>
            </a:r>
            <a:r>
              <a:rPr lang="en-US" dirty="0">
                <a:hlinkClick r:id="rId2"/>
              </a:rPr>
              <a:t>://cran.r-project.org/</a:t>
            </a:r>
            <a:endParaRPr lang="en-US" dirty="0"/>
          </a:p>
        </p:txBody>
      </p:sp>
      <p:sp>
        <p:nvSpPr>
          <p:cNvPr id="3" name="Content Placeholder 2"/>
          <p:cNvSpPr>
            <a:spLocks noGrp="1"/>
          </p:cNvSpPr>
          <p:nvPr>
            <p:ph idx="1"/>
          </p:nvPr>
        </p:nvSpPr>
        <p:spPr/>
        <p:txBody>
          <a:bodyPr/>
          <a:lstStyle/>
          <a:p>
            <a:r>
              <a:rPr lang="en-US" dirty="0"/>
              <a:t>CRAN task views aim to provide some guidance which packages on CRAN are relevant for tasks related to a certain topic. They give a brief overview of the included packages and can be automatically installed using the </a:t>
            </a:r>
            <a:r>
              <a:rPr lang="en-US" dirty="0" err="1">
                <a:hlinkClick r:id="rId3"/>
              </a:rPr>
              <a:t>ctv</a:t>
            </a:r>
            <a:r>
              <a:rPr lang="en-US" dirty="0"/>
              <a:t> package. The views are intended to have a sharp focus so that it is sufficiently clear which packages should be included (or excluded) - and they are </a:t>
            </a:r>
            <a:r>
              <a:rPr lang="en-US" i="1" dirty="0"/>
              <a:t>not</a:t>
            </a:r>
            <a:r>
              <a:rPr lang="en-US" dirty="0"/>
              <a:t> meant to endorse the "best" packages for a given task.</a:t>
            </a:r>
          </a:p>
        </p:txBody>
      </p:sp>
    </p:spTree>
    <p:extLst>
      <p:ext uri="{BB962C8B-B14F-4D97-AF65-F5344CB8AC3E}">
        <p14:creationId xmlns:p14="http://schemas.microsoft.com/office/powerpoint/2010/main" val="193619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CRAN Task </a:t>
            </a:r>
            <a:r>
              <a:rPr lang="en-US" dirty="0" smtClean="0"/>
              <a:t>Views </a:t>
            </a:r>
            <a:r>
              <a:rPr lang="en-US" dirty="0" smtClean="0">
                <a:hlinkClick r:id="rId2"/>
              </a:rPr>
              <a:t>https</a:t>
            </a:r>
            <a:r>
              <a:rPr lang="en-US" dirty="0">
                <a:hlinkClick r:id="rId2"/>
              </a:rPr>
              <a:t>://cran.r-project.org</a:t>
            </a:r>
            <a:r>
              <a:rPr lang="en-US" dirty="0" smtClean="0">
                <a:hlinkClick r:id="rId2"/>
              </a:rPr>
              <a:t>/</a:t>
            </a:r>
            <a:r>
              <a:rPr lang="en-US" dirty="0" smtClean="0"/>
              <a:t>: Topics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57299372"/>
              </p:ext>
            </p:extLst>
          </p:nvPr>
        </p:nvGraphicFramePr>
        <p:xfrm>
          <a:off x="509503" y="1510339"/>
          <a:ext cx="5804669" cy="4690048"/>
        </p:xfrm>
        <a:graphic>
          <a:graphicData uri="http://schemas.openxmlformats.org/drawingml/2006/table">
            <a:tbl>
              <a:tblPr/>
              <a:tblGrid>
                <a:gridCol w="1906438">
                  <a:extLst>
                    <a:ext uri="{9D8B030D-6E8A-4147-A177-3AD203B41FA5}">
                      <a16:colId xmlns:a16="http://schemas.microsoft.com/office/drawing/2014/main" val="2326868517"/>
                    </a:ext>
                  </a:extLst>
                </a:gridCol>
                <a:gridCol w="3898231">
                  <a:extLst>
                    <a:ext uri="{9D8B030D-6E8A-4147-A177-3AD203B41FA5}">
                      <a16:colId xmlns:a16="http://schemas.microsoft.com/office/drawing/2014/main" val="1852230552"/>
                    </a:ext>
                  </a:extLst>
                </a:gridCol>
              </a:tblGrid>
              <a:tr h="216814">
                <a:tc>
                  <a:txBody>
                    <a:bodyPr/>
                    <a:lstStyle/>
                    <a:p>
                      <a:r>
                        <a:rPr lang="en-US" sz="1200">
                          <a:solidFill>
                            <a:srgbClr val="0000FF"/>
                          </a:solidFill>
                          <a:effectLst/>
                          <a:hlinkClick r:id="rId3"/>
                        </a:rPr>
                        <a:t>Bayesian</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Bayesian Inference</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17117035"/>
                  </a:ext>
                </a:extLst>
              </a:tr>
              <a:tr h="216814">
                <a:tc>
                  <a:txBody>
                    <a:bodyPr/>
                    <a:lstStyle/>
                    <a:p>
                      <a:r>
                        <a:rPr lang="en-US" sz="1200">
                          <a:solidFill>
                            <a:srgbClr val="0000FF"/>
                          </a:solidFill>
                          <a:effectLst/>
                          <a:hlinkClick r:id="rId4"/>
                        </a:rPr>
                        <a:t>ChemPhys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Chemometrics and Computational Physics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41728656"/>
                  </a:ext>
                </a:extLst>
              </a:tr>
              <a:tr h="216814">
                <a:tc>
                  <a:txBody>
                    <a:bodyPr/>
                    <a:lstStyle/>
                    <a:p>
                      <a:r>
                        <a:rPr lang="en-US" sz="1200">
                          <a:solidFill>
                            <a:srgbClr val="0000FF"/>
                          </a:solidFill>
                          <a:effectLst/>
                          <a:hlinkClick r:id="rId5"/>
                        </a:rPr>
                        <a:t>ClinicalTrials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Clinical Trial Design, Monitoring, and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66054563"/>
                  </a:ext>
                </a:extLst>
              </a:tr>
              <a:tr h="216814">
                <a:tc>
                  <a:txBody>
                    <a:bodyPr/>
                    <a:lstStyle/>
                    <a:p>
                      <a:r>
                        <a:rPr lang="en-US" sz="1200">
                          <a:solidFill>
                            <a:srgbClr val="0000FF"/>
                          </a:solidFill>
                          <a:effectLst/>
                          <a:hlinkClick r:id="rId6"/>
                        </a:rPr>
                        <a:t>Cluster</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Cluster Analysis &amp; Finite Mixture Models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277953206"/>
                  </a:ext>
                </a:extLst>
              </a:tr>
              <a:tr h="216814">
                <a:tc>
                  <a:txBody>
                    <a:bodyPr/>
                    <a:lstStyle/>
                    <a:p>
                      <a:r>
                        <a:rPr lang="en-US" sz="1200">
                          <a:solidFill>
                            <a:srgbClr val="0000FF"/>
                          </a:solidFill>
                          <a:effectLst/>
                          <a:hlinkClick r:id="rId7"/>
                        </a:rPr>
                        <a:t>Databases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Databases with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16876308"/>
                  </a:ext>
                </a:extLst>
              </a:tr>
              <a:tr h="216814">
                <a:tc>
                  <a:txBody>
                    <a:bodyPr/>
                    <a:lstStyle/>
                    <a:p>
                      <a:r>
                        <a:rPr lang="en-US" sz="1200">
                          <a:solidFill>
                            <a:srgbClr val="0000FF"/>
                          </a:solidFill>
                          <a:effectLst/>
                          <a:hlinkClick r:id="rId8"/>
                        </a:rPr>
                        <a:t>DifferentialEquations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Differential Equations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43374245"/>
                  </a:ext>
                </a:extLst>
              </a:tr>
              <a:tr h="216814">
                <a:tc>
                  <a:txBody>
                    <a:bodyPr/>
                    <a:lstStyle/>
                    <a:p>
                      <a:r>
                        <a:rPr lang="en-US" sz="1200">
                          <a:solidFill>
                            <a:srgbClr val="0000FF"/>
                          </a:solidFill>
                          <a:effectLst/>
                          <a:hlinkClick r:id="rId9"/>
                        </a:rPr>
                        <a:t>Distributions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Probability Distributions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162954640"/>
                  </a:ext>
                </a:extLst>
              </a:tr>
              <a:tr h="216814">
                <a:tc>
                  <a:txBody>
                    <a:bodyPr/>
                    <a:lstStyle/>
                    <a:p>
                      <a:r>
                        <a:rPr lang="en-US" sz="1200">
                          <a:solidFill>
                            <a:srgbClr val="0000FF"/>
                          </a:solidFill>
                          <a:effectLst/>
                          <a:hlinkClick r:id="rId10"/>
                        </a:rPr>
                        <a:t>Econometrics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Econometrics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237881544"/>
                  </a:ext>
                </a:extLst>
              </a:tr>
              <a:tr h="216814">
                <a:tc>
                  <a:txBody>
                    <a:bodyPr/>
                    <a:lstStyle/>
                    <a:p>
                      <a:r>
                        <a:rPr lang="en-US" sz="1200">
                          <a:solidFill>
                            <a:srgbClr val="0000FF"/>
                          </a:solidFill>
                          <a:effectLst/>
                          <a:hlinkClick r:id="rId11"/>
                        </a:rPr>
                        <a:t>Environmetrics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Analysis of Ecological and Environmental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54618926"/>
                  </a:ext>
                </a:extLst>
              </a:tr>
              <a:tr h="407008">
                <a:tc>
                  <a:txBody>
                    <a:bodyPr/>
                    <a:lstStyle/>
                    <a:p>
                      <a:r>
                        <a:rPr lang="en-US" sz="1200">
                          <a:solidFill>
                            <a:srgbClr val="0000FF"/>
                          </a:solidFill>
                          <a:effectLst/>
                          <a:hlinkClick r:id="rId12"/>
                        </a:rPr>
                        <a:t>ExperimentalDesign</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Design of Experiments (DoE) &amp; Analysis of Experimental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067528080"/>
                  </a:ext>
                </a:extLst>
              </a:tr>
              <a:tr h="216814">
                <a:tc>
                  <a:txBody>
                    <a:bodyPr/>
                    <a:lstStyle/>
                    <a:p>
                      <a:r>
                        <a:rPr lang="en-US" sz="1200">
                          <a:solidFill>
                            <a:srgbClr val="0000FF"/>
                          </a:solidFill>
                          <a:effectLst/>
                          <a:hlinkClick r:id="rId13"/>
                        </a:rPr>
                        <a:t>ExtremeValue</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Extreme Value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00773272"/>
                  </a:ext>
                </a:extLst>
              </a:tr>
              <a:tr h="216814">
                <a:tc>
                  <a:txBody>
                    <a:bodyPr/>
                    <a:lstStyle/>
                    <a:p>
                      <a:r>
                        <a:rPr lang="en-US" sz="1200">
                          <a:solidFill>
                            <a:srgbClr val="0000FF"/>
                          </a:solidFill>
                          <a:effectLst/>
                          <a:hlinkClick r:id="rId14"/>
                        </a:rPr>
                        <a:t>Finance</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Empirical Finance</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663060748"/>
                  </a:ext>
                </a:extLst>
              </a:tr>
              <a:tr h="216814">
                <a:tc>
                  <a:txBody>
                    <a:bodyPr/>
                    <a:lstStyle/>
                    <a:p>
                      <a:r>
                        <a:rPr lang="en-US" sz="1200">
                          <a:solidFill>
                            <a:srgbClr val="0000FF"/>
                          </a:solidFill>
                          <a:effectLst/>
                          <a:hlinkClick r:id="rId15"/>
                        </a:rPr>
                        <a:t>FunctionalData</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Functional Data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788897501"/>
                  </a:ext>
                </a:extLst>
              </a:tr>
              <a:tr h="216814">
                <a:tc>
                  <a:txBody>
                    <a:bodyPr/>
                    <a:lstStyle/>
                    <a:p>
                      <a:r>
                        <a:rPr lang="en-US" sz="1200">
                          <a:solidFill>
                            <a:srgbClr val="0000FF"/>
                          </a:solidFill>
                          <a:effectLst/>
                          <a:hlinkClick r:id="rId16"/>
                        </a:rPr>
                        <a:t>Genetics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Statistical Genetics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7948817"/>
                  </a:ext>
                </a:extLst>
              </a:tr>
              <a:tr h="407008">
                <a:tc>
                  <a:txBody>
                    <a:bodyPr/>
                    <a:lstStyle/>
                    <a:p>
                      <a:r>
                        <a:rPr lang="en-US" sz="1200">
                          <a:solidFill>
                            <a:srgbClr val="0000FF"/>
                          </a:solidFill>
                          <a:effectLst/>
                          <a:hlinkClick r:id="rId17"/>
                        </a:rPr>
                        <a:t>Graphics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fr-FR" sz="1200"/>
                        <a:t>Graphic Displays &amp; Dynamic Graphics &amp; Graphic Devices &amp; Visualization</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95985536"/>
                  </a:ext>
                </a:extLst>
              </a:tr>
              <a:tr h="407008">
                <a:tc>
                  <a:txBody>
                    <a:bodyPr/>
                    <a:lstStyle/>
                    <a:p>
                      <a:r>
                        <a:rPr lang="en-US" sz="1200" dirty="0" err="1">
                          <a:solidFill>
                            <a:srgbClr val="0000FF"/>
                          </a:solidFill>
                          <a:effectLst/>
                          <a:hlinkClick r:id="rId18"/>
                        </a:rPr>
                        <a:t>HighPerformanceComputing</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High-Performance and Parallel Computing with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881780465"/>
                  </a:ext>
                </a:extLst>
              </a:tr>
              <a:tr h="216814">
                <a:tc>
                  <a:txBody>
                    <a:bodyPr/>
                    <a:lstStyle/>
                    <a:p>
                      <a:r>
                        <a:rPr lang="en-US" sz="1200" dirty="0">
                          <a:solidFill>
                            <a:srgbClr val="0000FF"/>
                          </a:solidFill>
                          <a:effectLst/>
                          <a:hlinkClick r:id="rId19"/>
                        </a:rPr>
                        <a:t>Hydrology</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Hydrological Data and Modeling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22270528"/>
                  </a:ext>
                </a:extLst>
              </a:tr>
              <a:tr h="216814">
                <a:tc>
                  <a:txBody>
                    <a:bodyPr/>
                    <a:lstStyle/>
                    <a:p>
                      <a:r>
                        <a:rPr lang="en-US" sz="1200">
                          <a:solidFill>
                            <a:srgbClr val="0000FF"/>
                          </a:solidFill>
                          <a:effectLst/>
                          <a:hlinkClick r:id="rId20"/>
                        </a:rPr>
                        <a:t>MachineLearning</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Machine Learning &amp; Statistical Learning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95059119"/>
                  </a:ext>
                </a:extLst>
              </a:tr>
              <a:tr h="216814">
                <a:tc>
                  <a:txBody>
                    <a:bodyPr/>
                    <a:lstStyle/>
                    <a:p>
                      <a:r>
                        <a:rPr lang="en-US" sz="1200" dirty="0" err="1">
                          <a:solidFill>
                            <a:srgbClr val="0000FF"/>
                          </a:solidFill>
                          <a:effectLst/>
                          <a:hlinkClick r:id="rId21"/>
                        </a:rPr>
                        <a:t>MedicalImaging</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Medical Image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68150456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1588234"/>
              </p:ext>
            </p:extLst>
          </p:nvPr>
        </p:nvGraphicFramePr>
        <p:xfrm>
          <a:off x="6748807" y="1510339"/>
          <a:ext cx="4956521" cy="4629842"/>
        </p:xfrm>
        <a:graphic>
          <a:graphicData uri="http://schemas.openxmlformats.org/drawingml/2006/table">
            <a:tbl>
              <a:tblPr/>
              <a:tblGrid>
                <a:gridCol w="1868866">
                  <a:extLst>
                    <a:ext uri="{9D8B030D-6E8A-4147-A177-3AD203B41FA5}">
                      <a16:colId xmlns:a16="http://schemas.microsoft.com/office/drawing/2014/main" val="2326868517"/>
                    </a:ext>
                  </a:extLst>
                </a:gridCol>
                <a:gridCol w="3087655">
                  <a:extLst>
                    <a:ext uri="{9D8B030D-6E8A-4147-A177-3AD203B41FA5}">
                      <a16:colId xmlns:a16="http://schemas.microsoft.com/office/drawing/2014/main" val="1852230552"/>
                    </a:ext>
                  </a:extLst>
                </a:gridCol>
              </a:tblGrid>
              <a:tr h="206728">
                <a:tc>
                  <a:txBody>
                    <a:bodyPr/>
                    <a:lstStyle/>
                    <a:p>
                      <a:r>
                        <a:rPr lang="en-US" sz="1200" dirty="0" err="1">
                          <a:solidFill>
                            <a:srgbClr val="0000FF"/>
                          </a:solidFill>
                          <a:effectLst/>
                          <a:hlinkClick r:id="rId22"/>
                        </a:rPr>
                        <a:t>MetaAnalysis</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Meta-Analysis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0991164"/>
                  </a:ext>
                </a:extLst>
              </a:tr>
              <a:tr h="206728">
                <a:tc>
                  <a:txBody>
                    <a:bodyPr/>
                    <a:lstStyle/>
                    <a:p>
                      <a:r>
                        <a:rPr lang="en-US" sz="1200">
                          <a:solidFill>
                            <a:srgbClr val="0000FF"/>
                          </a:solidFill>
                          <a:effectLst/>
                          <a:hlinkClick r:id="rId23"/>
                        </a:rPr>
                        <a:t>MissingData</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Missing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04499138"/>
                  </a:ext>
                </a:extLst>
              </a:tr>
              <a:tr h="206728">
                <a:tc>
                  <a:txBody>
                    <a:bodyPr/>
                    <a:lstStyle/>
                    <a:p>
                      <a:r>
                        <a:rPr lang="en-US" sz="1200">
                          <a:solidFill>
                            <a:srgbClr val="0000FF"/>
                          </a:solidFill>
                          <a:effectLst/>
                          <a:hlinkClick r:id="rId24"/>
                        </a:rPr>
                        <a:t>ModelDeployment</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Model Deployment with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753568374"/>
                  </a:ext>
                </a:extLst>
              </a:tr>
              <a:tr h="206728">
                <a:tc>
                  <a:txBody>
                    <a:bodyPr/>
                    <a:lstStyle/>
                    <a:p>
                      <a:r>
                        <a:rPr lang="en-US" sz="1200">
                          <a:solidFill>
                            <a:srgbClr val="0000FF"/>
                          </a:solidFill>
                          <a:effectLst/>
                          <a:hlinkClick r:id="rId25"/>
                        </a:rPr>
                        <a:t>Multivariate</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Multivariate Statistics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16356484"/>
                  </a:ext>
                </a:extLst>
              </a:tr>
              <a:tr h="206728">
                <a:tc>
                  <a:txBody>
                    <a:bodyPr/>
                    <a:lstStyle/>
                    <a:p>
                      <a:r>
                        <a:rPr lang="en-US" sz="1200">
                          <a:solidFill>
                            <a:srgbClr val="0000FF"/>
                          </a:solidFill>
                          <a:effectLst/>
                          <a:hlinkClick r:id="rId26"/>
                        </a:rPr>
                        <a:t>NaturalLanguageProcessing</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Natural Language Processing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118950417"/>
                  </a:ext>
                </a:extLst>
              </a:tr>
              <a:tr h="206728">
                <a:tc>
                  <a:txBody>
                    <a:bodyPr/>
                    <a:lstStyle/>
                    <a:p>
                      <a:r>
                        <a:rPr lang="en-US" sz="1200">
                          <a:solidFill>
                            <a:srgbClr val="0000FF"/>
                          </a:solidFill>
                          <a:effectLst/>
                          <a:hlinkClick r:id="rId27"/>
                        </a:rPr>
                        <a:t>NumericalMathematics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Numerical Mathematics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606430954"/>
                  </a:ext>
                </a:extLst>
              </a:tr>
              <a:tr h="206728">
                <a:tc>
                  <a:txBody>
                    <a:bodyPr/>
                    <a:lstStyle/>
                    <a:p>
                      <a:r>
                        <a:rPr lang="en-US" sz="1200">
                          <a:solidFill>
                            <a:srgbClr val="0000FF"/>
                          </a:solidFill>
                          <a:effectLst/>
                          <a:hlinkClick r:id="rId28"/>
                        </a:rPr>
                        <a:t>OfficialStatistics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Official Statistics &amp; Survey Methodology</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668400590"/>
                  </a:ext>
                </a:extLst>
              </a:tr>
              <a:tr h="251846">
                <a:tc>
                  <a:txBody>
                    <a:bodyPr/>
                    <a:lstStyle/>
                    <a:p>
                      <a:r>
                        <a:rPr lang="en-US" sz="1200">
                          <a:solidFill>
                            <a:srgbClr val="0000FF"/>
                          </a:solidFill>
                          <a:effectLst/>
                          <a:hlinkClick r:id="rId29"/>
                        </a:rPr>
                        <a:t>Optimization</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Optimization and Mathematical Programming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290696445"/>
                  </a:ext>
                </a:extLst>
              </a:tr>
              <a:tr h="206728">
                <a:tc>
                  <a:txBody>
                    <a:bodyPr/>
                    <a:lstStyle/>
                    <a:p>
                      <a:r>
                        <a:rPr lang="en-US" sz="1200">
                          <a:solidFill>
                            <a:srgbClr val="0000FF"/>
                          </a:solidFill>
                          <a:effectLst/>
                          <a:hlinkClick r:id="rId30"/>
                        </a:rPr>
                        <a:t>Pharmacokinetics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Analysis of Pharmacokinetic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410785308"/>
                  </a:ext>
                </a:extLst>
              </a:tr>
              <a:tr h="206728">
                <a:tc>
                  <a:txBody>
                    <a:bodyPr/>
                    <a:lstStyle/>
                    <a:p>
                      <a:r>
                        <a:rPr lang="en-US" sz="1200">
                          <a:solidFill>
                            <a:srgbClr val="0000FF"/>
                          </a:solidFill>
                          <a:effectLst/>
                          <a:hlinkClick r:id="rId31"/>
                        </a:rPr>
                        <a:t>Phylogenetics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err="1"/>
                        <a:t>Phylogenetics</a:t>
                      </a:r>
                      <a:r>
                        <a:rPr lang="en-US" sz="1200" dirty="0"/>
                        <a:t>, Especially Comparative Methods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744125751"/>
                  </a:ext>
                </a:extLst>
              </a:tr>
              <a:tr h="206728">
                <a:tc>
                  <a:txBody>
                    <a:bodyPr/>
                    <a:lstStyle/>
                    <a:p>
                      <a:r>
                        <a:rPr lang="en-US" sz="1200">
                          <a:solidFill>
                            <a:srgbClr val="0000FF"/>
                          </a:solidFill>
                          <a:effectLst/>
                          <a:hlinkClick r:id="rId32"/>
                        </a:rPr>
                        <a:t>Psychometrics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Psychometric Models and Methods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104038493"/>
                  </a:ext>
                </a:extLst>
              </a:tr>
              <a:tr h="206728">
                <a:tc>
                  <a:txBody>
                    <a:bodyPr/>
                    <a:lstStyle/>
                    <a:p>
                      <a:r>
                        <a:rPr lang="en-US" sz="1200">
                          <a:solidFill>
                            <a:srgbClr val="0000FF"/>
                          </a:solidFill>
                          <a:effectLst/>
                          <a:hlinkClick r:id="rId33"/>
                        </a:rPr>
                        <a:t>ReproducibleResearch</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Reproducible Research</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1770096"/>
                  </a:ext>
                </a:extLst>
              </a:tr>
              <a:tr h="206728">
                <a:tc>
                  <a:txBody>
                    <a:bodyPr/>
                    <a:lstStyle/>
                    <a:p>
                      <a:r>
                        <a:rPr lang="en-US" sz="1200">
                          <a:solidFill>
                            <a:srgbClr val="0000FF"/>
                          </a:solidFill>
                          <a:effectLst/>
                          <a:hlinkClick r:id="rId34"/>
                        </a:rPr>
                        <a:t>Robust</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Robust Statistical Methods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031848731"/>
                  </a:ext>
                </a:extLst>
              </a:tr>
              <a:tr h="206728">
                <a:tc>
                  <a:txBody>
                    <a:bodyPr/>
                    <a:lstStyle/>
                    <a:p>
                      <a:r>
                        <a:rPr lang="en-US" sz="1200">
                          <a:solidFill>
                            <a:srgbClr val="0000FF"/>
                          </a:solidFill>
                          <a:effectLst/>
                          <a:hlinkClick r:id="rId35"/>
                        </a:rPr>
                        <a:t>SocialSciences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Statistics for the Social Sciences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28512319"/>
                  </a:ext>
                </a:extLst>
              </a:tr>
              <a:tr h="206728">
                <a:tc>
                  <a:txBody>
                    <a:bodyPr/>
                    <a:lstStyle/>
                    <a:p>
                      <a:r>
                        <a:rPr lang="en-US" sz="1200">
                          <a:solidFill>
                            <a:srgbClr val="0000FF"/>
                          </a:solidFill>
                          <a:effectLst/>
                          <a:hlinkClick r:id="rId36"/>
                        </a:rPr>
                        <a:t>Spatial</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Analysis of Spatial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734045326"/>
                  </a:ext>
                </a:extLst>
              </a:tr>
              <a:tr h="206728">
                <a:tc>
                  <a:txBody>
                    <a:bodyPr/>
                    <a:lstStyle/>
                    <a:p>
                      <a:r>
                        <a:rPr lang="en-US" sz="1200">
                          <a:solidFill>
                            <a:srgbClr val="0000FF"/>
                          </a:solidFill>
                          <a:effectLst/>
                          <a:hlinkClick r:id="rId37"/>
                        </a:rPr>
                        <a:t>SpatioTemporal</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Handling and Analyzing Spatio-Temporal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61773952"/>
                  </a:ext>
                </a:extLst>
              </a:tr>
              <a:tr h="206728">
                <a:tc>
                  <a:txBody>
                    <a:bodyPr/>
                    <a:lstStyle/>
                    <a:p>
                      <a:r>
                        <a:rPr lang="en-US" sz="1200">
                          <a:solidFill>
                            <a:srgbClr val="0000FF"/>
                          </a:solidFill>
                          <a:effectLst/>
                          <a:hlinkClick r:id="rId38"/>
                        </a:rPr>
                        <a:t>Survival</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Survival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499968595"/>
                  </a:ext>
                </a:extLst>
              </a:tr>
              <a:tr h="206728">
                <a:tc>
                  <a:txBody>
                    <a:bodyPr/>
                    <a:lstStyle/>
                    <a:p>
                      <a:r>
                        <a:rPr lang="en-US" sz="1200">
                          <a:solidFill>
                            <a:srgbClr val="0000FF"/>
                          </a:solidFill>
                          <a:effectLst/>
                          <a:hlinkClick r:id="rId39"/>
                        </a:rPr>
                        <a:t>TeachingStatistics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Teaching Statistics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03871820"/>
                  </a:ext>
                </a:extLst>
              </a:tr>
              <a:tr h="206728">
                <a:tc>
                  <a:txBody>
                    <a:bodyPr/>
                    <a:lstStyle/>
                    <a:p>
                      <a:r>
                        <a:rPr lang="en-US" sz="1200">
                          <a:solidFill>
                            <a:srgbClr val="0000FF"/>
                          </a:solidFill>
                          <a:effectLst/>
                          <a:hlinkClick r:id="rId40"/>
                        </a:rPr>
                        <a:t>TimeSeries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Time Series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286028953"/>
                  </a:ext>
                </a:extLst>
              </a:tr>
              <a:tr h="206728">
                <a:tc>
                  <a:txBody>
                    <a:bodyPr/>
                    <a:lstStyle/>
                    <a:p>
                      <a:r>
                        <a:rPr lang="en-US" sz="1200">
                          <a:solidFill>
                            <a:srgbClr val="0000FF"/>
                          </a:solidFill>
                          <a:effectLst/>
                          <a:hlinkClick r:id="rId41"/>
                        </a:rPr>
                        <a:t>Tracking</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Processing and Analysis of Tracking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757619381"/>
                  </a:ext>
                </a:extLst>
              </a:tr>
              <a:tr h="206728">
                <a:tc>
                  <a:txBody>
                    <a:bodyPr/>
                    <a:lstStyle/>
                    <a:p>
                      <a:r>
                        <a:rPr lang="en-US" sz="1200">
                          <a:solidFill>
                            <a:srgbClr val="0000FF"/>
                          </a:solidFill>
                          <a:effectLst/>
                          <a:hlinkClick r:id="rId42"/>
                        </a:rPr>
                        <a:t>WebTechnologies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Web Technologies and Services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69378754"/>
                  </a:ext>
                </a:extLst>
              </a:tr>
              <a:tr h="206728">
                <a:tc>
                  <a:txBody>
                    <a:bodyPr/>
                    <a:lstStyle/>
                    <a:p>
                      <a:r>
                        <a:rPr lang="en-US" sz="1200">
                          <a:solidFill>
                            <a:srgbClr val="0000FF"/>
                          </a:solidFill>
                          <a:effectLst/>
                          <a:hlinkClick r:id="rId43"/>
                        </a:rPr>
                        <a:t>gR</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err="1"/>
                        <a:t>gRaphical</a:t>
                      </a:r>
                      <a:r>
                        <a:rPr lang="en-US" sz="1200" dirty="0"/>
                        <a:t> Models in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040493"/>
                  </a:ext>
                </a:extLst>
              </a:tr>
            </a:tbl>
          </a:graphicData>
        </a:graphic>
      </p:graphicFrame>
    </p:spTree>
    <p:extLst>
      <p:ext uri="{BB962C8B-B14F-4D97-AF65-F5344CB8AC3E}">
        <p14:creationId xmlns:p14="http://schemas.microsoft.com/office/powerpoint/2010/main" val="2940236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 </a:t>
            </a:r>
            <a:r>
              <a:rPr lang="en-US" dirty="0" smtClean="0"/>
              <a:t>Manuals</a:t>
            </a:r>
            <a:endParaRPr lang="en-US" dirty="0"/>
          </a:p>
        </p:txBody>
      </p:sp>
      <p:sp>
        <p:nvSpPr>
          <p:cNvPr id="3" name="Content Placeholder 2"/>
          <p:cNvSpPr>
            <a:spLocks noGrp="1"/>
          </p:cNvSpPr>
          <p:nvPr>
            <p:ph idx="1"/>
          </p:nvPr>
        </p:nvSpPr>
        <p:spPr/>
        <p:txBody>
          <a:bodyPr/>
          <a:lstStyle/>
          <a:p>
            <a:pPr marL="0" indent="0">
              <a:buNone/>
            </a:pPr>
            <a:r>
              <a:rPr lang="en-US" i="1" smtClean="0"/>
              <a:t>	edited </a:t>
            </a:r>
            <a:r>
              <a:rPr lang="en-US" i="1" dirty="0"/>
              <a:t>by the R Development Core </a:t>
            </a:r>
            <a:r>
              <a:rPr lang="en-US" i="1" dirty="0" err="1"/>
              <a:t>Team</a:t>
            </a:r>
            <a:r>
              <a:rPr lang="en-US" dirty="0" err="1"/>
              <a:t>.The</a:t>
            </a:r>
            <a:r>
              <a:rPr lang="en-US" dirty="0"/>
              <a:t> following manuals for R were created on </a:t>
            </a:r>
            <a:r>
              <a:rPr lang="en-US" dirty="0" err="1"/>
              <a:t>Debian</a:t>
            </a:r>
            <a:r>
              <a:rPr lang="en-US" dirty="0"/>
              <a:t> Linux and may differ from the manuals for Mac or Windows on platform-specific pages, but most parts will be identical for all platforms. The correct version of the manuals for each platform are part of the respective R installations. The manuals change with R, hence we provide versions for the most recent released R version (R-release), a very current version for the patched release version (R-patched) and finally a version for the forthcoming R version that is still in development (R-</a:t>
            </a:r>
            <a:r>
              <a:rPr lang="en-US" dirty="0" err="1"/>
              <a:t>devel</a:t>
            </a:r>
            <a:r>
              <a:rPr lang="en-US" dirty="0"/>
              <a:t>).</a:t>
            </a:r>
          </a:p>
          <a:p>
            <a:pPr marL="0" indent="0">
              <a:buNone/>
            </a:pPr>
            <a:r>
              <a:rPr lang="en-US" dirty="0">
                <a:hlinkClick r:id="rId2"/>
              </a:rPr>
              <a:t>https://cran.r-project.org/manuals.html</a:t>
            </a:r>
            <a:endParaRPr lang="en-US" dirty="0"/>
          </a:p>
        </p:txBody>
      </p:sp>
    </p:spTree>
    <p:extLst>
      <p:ext uri="{BB962C8B-B14F-4D97-AF65-F5344CB8AC3E}">
        <p14:creationId xmlns:p14="http://schemas.microsoft.com/office/powerpoint/2010/main" val="305898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 Code for all </a:t>
            </a:r>
            <a:r>
              <a:rPr lang="en-US" dirty="0" smtClean="0"/>
              <a:t>Platforms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Windows </a:t>
            </a:r>
            <a:r>
              <a:rPr lang="en-US" dirty="0"/>
              <a:t>and Mac users most likely want to download the precompiled binaries listed in the upper box, not the source code. The sources have to be compiled before you can use them. If you do not know what this means, you probably do not want to do it</a:t>
            </a:r>
            <a:r>
              <a:rPr lang="en-US" dirty="0" smtClean="0"/>
              <a:t>!</a:t>
            </a:r>
          </a:p>
          <a:p>
            <a:r>
              <a:rPr lang="en-US" dirty="0" smtClean="0"/>
              <a:t>The </a:t>
            </a:r>
            <a:r>
              <a:rPr lang="en-US" dirty="0"/>
              <a:t>latest release (2020-02-29, Holding the Windsock) </a:t>
            </a:r>
            <a:r>
              <a:rPr lang="en-US" dirty="0">
                <a:hlinkClick r:id="rId2"/>
              </a:rPr>
              <a:t>R-3.6.3.tar.gz</a:t>
            </a:r>
            <a:r>
              <a:rPr lang="en-US" dirty="0"/>
              <a:t>, read </a:t>
            </a:r>
            <a:r>
              <a:rPr lang="en-US" dirty="0">
                <a:hlinkClick r:id="rId3"/>
              </a:rPr>
              <a:t>what's new</a:t>
            </a:r>
            <a:r>
              <a:rPr lang="en-US" dirty="0"/>
              <a:t> in the latest version.</a:t>
            </a:r>
          </a:p>
          <a:p>
            <a:r>
              <a:rPr lang="en-US" dirty="0"/>
              <a:t>Sources of </a:t>
            </a:r>
            <a:r>
              <a:rPr lang="en-US" dirty="0">
                <a:hlinkClick r:id="rId4"/>
              </a:rPr>
              <a:t>R alpha and beta releases</a:t>
            </a:r>
            <a:r>
              <a:rPr lang="en-US" dirty="0"/>
              <a:t> (daily snapshots, created only in time periods before a planned release).</a:t>
            </a:r>
          </a:p>
          <a:p>
            <a:r>
              <a:rPr lang="en-US" dirty="0"/>
              <a:t>Daily snapshots of current patched and development versions are </a:t>
            </a:r>
            <a:r>
              <a:rPr lang="en-US" dirty="0">
                <a:hlinkClick r:id="rId5"/>
              </a:rPr>
              <a:t>available here</a:t>
            </a:r>
            <a:r>
              <a:rPr lang="en-US" dirty="0"/>
              <a:t>. Please read about </a:t>
            </a:r>
            <a:r>
              <a:rPr lang="en-US" dirty="0">
                <a:hlinkClick r:id="rId6"/>
              </a:rPr>
              <a:t>new features and bug fixes</a:t>
            </a:r>
            <a:r>
              <a:rPr lang="en-US" dirty="0"/>
              <a:t> before filing corresponding feature requests or bug reports.</a:t>
            </a:r>
          </a:p>
          <a:p>
            <a:r>
              <a:rPr lang="en-US" dirty="0"/>
              <a:t>Source code of older versions of R is </a:t>
            </a:r>
            <a:r>
              <a:rPr lang="en-US" dirty="0">
                <a:hlinkClick r:id="rId7"/>
              </a:rPr>
              <a:t>available here</a:t>
            </a:r>
            <a:r>
              <a:rPr lang="en-US" dirty="0"/>
              <a:t>.</a:t>
            </a:r>
          </a:p>
          <a:p>
            <a:r>
              <a:rPr lang="en-US" dirty="0"/>
              <a:t>Contributed extension </a:t>
            </a:r>
            <a:r>
              <a:rPr lang="en-US" dirty="0">
                <a:hlinkClick r:id="rId8"/>
              </a:rPr>
              <a:t>packages</a:t>
            </a:r>
            <a:endParaRPr lang="en-US" dirty="0"/>
          </a:p>
          <a:p>
            <a:pPr marL="0" indent="0">
              <a:buNone/>
            </a:pPr>
            <a:endParaRPr lang="en-US" dirty="0"/>
          </a:p>
        </p:txBody>
      </p:sp>
    </p:spTree>
    <p:extLst>
      <p:ext uri="{BB962C8B-B14F-4D97-AF65-F5344CB8AC3E}">
        <p14:creationId xmlns:p14="http://schemas.microsoft.com/office/powerpoint/2010/main" val="67509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26090"/>
          <a:stretch/>
        </p:blipFill>
        <p:spPr>
          <a:xfrm>
            <a:off x="495300" y="1524000"/>
            <a:ext cx="11277599" cy="4521200"/>
          </a:xfrm>
        </p:spPr>
      </p:pic>
      <p:sp>
        <p:nvSpPr>
          <p:cNvPr id="4" name="Rectangle 1"/>
          <p:cNvSpPr>
            <a:spLocks noGrp="1" noChangeArrowheads="1"/>
          </p:cNvSpPr>
          <p:nvPr>
            <p:ph type="title"/>
          </p:nvPr>
        </p:nvSpPr>
        <p:spPr bwMode="auto">
          <a:xfrm>
            <a:off x="1876206" y="427881"/>
            <a:ext cx="9625012"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US" sz="2800" dirty="0" smtClean="0"/>
              <a:t>R-software: </a:t>
            </a:r>
            <a:r>
              <a:rPr kumimoji="0" lang="en-US" altLang="en-US" sz="2800" b="1" i="0" u="none" strike="noStrike" cap="none" normalizeH="0" baseline="0" dirty="0" smtClean="0">
                <a:ln>
                  <a:noFill/>
                </a:ln>
                <a:solidFill>
                  <a:srgbClr val="404040"/>
                </a:solidFill>
                <a:effectLst/>
                <a:latin typeface="Courier New" panose="02070309020205020404" pitchFamily="49" charset="0"/>
                <a:cs typeface="Courier New" panose="02070309020205020404" pitchFamily="49" charset="0"/>
              </a:rPr>
              <a:t>R for Windows FAQ </a:t>
            </a:r>
            <a:r>
              <a:rPr kumimoji="0" lang="en-US" altLang="en-US" sz="2000" b="1" i="0" u="none" strike="noStrike" cap="none" normalizeH="0" baseline="0" dirty="0" smtClean="0">
                <a:ln>
                  <a:noFill/>
                </a:ln>
                <a:solidFill>
                  <a:srgbClr val="666666"/>
                </a:solidFill>
                <a:effectLst/>
                <a:latin typeface="Courier New" panose="02070309020205020404" pitchFamily="49" charset="0"/>
                <a:cs typeface="Courier New" panose="02070309020205020404" pitchFamily="49" charset="0"/>
              </a:rPr>
              <a:t>Version for </a:t>
            </a:r>
            <a:r>
              <a:rPr kumimoji="0" lang="en-US" altLang="en-US" sz="1400" b="1" i="0" u="none" strike="noStrike" cap="none" normalizeH="0" baseline="0" dirty="0" smtClean="0">
                <a:ln>
                  <a:noFill/>
                </a:ln>
                <a:solidFill>
                  <a:srgbClr val="666666"/>
                </a:solidFill>
                <a:effectLst/>
                <a:latin typeface="Arial Unicode MS"/>
                <a:cs typeface="Courier New" panose="02070309020205020404" pitchFamily="49" charset="0"/>
              </a:rPr>
              <a:t>R-3.6.1</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258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 Manuals</a:t>
            </a:r>
          </a:p>
        </p:txBody>
      </p:sp>
      <p:sp>
        <p:nvSpPr>
          <p:cNvPr id="3" name="Content Placeholder 2"/>
          <p:cNvSpPr>
            <a:spLocks noGrp="1"/>
          </p:cNvSpPr>
          <p:nvPr>
            <p:ph idx="1"/>
          </p:nvPr>
        </p:nvSpPr>
        <p:spPr/>
        <p:txBody>
          <a:bodyPr>
            <a:normAutofit fontScale="92500" lnSpcReduction="10000"/>
          </a:bodyPr>
          <a:lstStyle/>
          <a:p>
            <a:r>
              <a:rPr lang="en-US" i="1" dirty="0"/>
              <a:t>edited by the R Development Core </a:t>
            </a:r>
            <a:r>
              <a:rPr lang="en-US" i="1" dirty="0" err="1"/>
              <a:t>Team</a:t>
            </a:r>
            <a:r>
              <a:rPr lang="en-US" dirty="0" err="1"/>
              <a:t>.The</a:t>
            </a:r>
            <a:r>
              <a:rPr lang="en-US" dirty="0"/>
              <a:t> following manuals for R were created on </a:t>
            </a:r>
            <a:r>
              <a:rPr lang="en-US" dirty="0" err="1"/>
              <a:t>Debian</a:t>
            </a:r>
            <a:r>
              <a:rPr lang="en-US" dirty="0"/>
              <a:t> Linux and may differ from the manuals for Mac or Windows on platform-specific pages, but most parts will be identical for all platforms. The correct version of the manuals for each platform are part of the respective R installations. The manuals change with R, hence we provide versions for the most recent released R version (R-release), a very current version for the patched release version (R-patched) and finally a version for the forthcoming R version that is still in development (R-</a:t>
            </a:r>
            <a:r>
              <a:rPr lang="en-US" dirty="0" err="1"/>
              <a:t>devel</a:t>
            </a:r>
            <a:r>
              <a:rPr lang="en-US" dirty="0"/>
              <a:t>).</a:t>
            </a:r>
          </a:p>
          <a:p>
            <a:r>
              <a:rPr lang="en-US" dirty="0"/>
              <a:t>Here they can be downloaded as PDF files, EPUB files, or directly browsed as HTML</a:t>
            </a:r>
            <a:r>
              <a:rPr lang="en-US" dirty="0" smtClean="0"/>
              <a:t>:</a:t>
            </a:r>
            <a:endParaRPr lang="en-US" dirty="0"/>
          </a:p>
          <a:p>
            <a:r>
              <a:rPr lang="en-US" dirty="0">
                <a:hlinkClick r:id="rId2"/>
              </a:rPr>
              <a:t>https://cran.r-project.org/manuals.html</a:t>
            </a:r>
            <a:endParaRPr lang="en-US" dirty="0"/>
          </a:p>
        </p:txBody>
      </p:sp>
    </p:spTree>
    <p:extLst>
      <p:ext uri="{BB962C8B-B14F-4D97-AF65-F5344CB8AC3E}">
        <p14:creationId xmlns:p14="http://schemas.microsoft.com/office/powerpoint/2010/main" val="2722422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6420"/>
          <a:stretch/>
        </p:blipFill>
        <p:spPr>
          <a:xfrm>
            <a:off x="419100" y="1536701"/>
            <a:ext cx="11286229" cy="4468810"/>
          </a:xfrm>
        </p:spPr>
      </p:pic>
    </p:spTree>
    <p:extLst>
      <p:ext uri="{BB962C8B-B14F-4D97-AF65-F5344CB8AC3E}">
        <p14:creationId xmlns:p14="http://schemas.microsoft.com/office/powerpoint/2010/main" val="3135200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762" b="13058"/>
          <a:stretch/>
        </p:blipFill>
        <p:spPr>
          <a:xfrm>
            <a:off x="469901" y="1498601"/>
            <a:ext cx="11235428" cy="4648200"/>
          </a:xfrm>
        </p:spPr>
      </p:pic>
    </p:spTree>
    <p:extLst>
      <p:ext uri="{BB962C8B-B14F-4D97-AF65-F5344CB8AC3E}">
        <p14:creationId xmlns:p14="http://schemas.microsoft.com/office/powerpoint/2010/main" val="30371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R-software</a:t>
            </a:r>
            <a:endParaRPr lang="en-US" dirty="0"/>
          </a:p>
        </p:txBody>
      </p:sp>
      <p:sp>
        <p:nvSpPr>
          <p:cNvPr id="3" name="Content Placeholder 2"/>
          <p:cNvSpPr>
            <a:spLocks noGrp="1"/>
          </p:cNvSpPr>
          <p:nvPr>
            <p:ph idx="1"/>
          </p:nvPr>
        </p:nvSpPr>
        <p:spPr/>
        <p:txBody>
          <a:bodyPr/>
          <a:lstStyle/>
          <a:p>
            <a:pPr marL="0" indent="0" algn="just">
              <a:buNone/>
            </a:pPr>
            <a:r>
              <a:rPr lang="en-US" dirty="0"/>
              <a:t>R </a:t>
            </a:r>
            <a:r>
              <a:rPr lang="th-TH" dirty="0"/>
              <a:t>เป็นระบบหนึ่งสำหรับการวิเคราะห์ทางสถิติและภาพกราฟิกที่คิดค้นโดย </a:t>
            </a:r>
            <a:r>
              <a:rPr lang="en-US" dirty="0"/>
              <a:t>Ross </a:t>
            </a:r>
            <a:r>
              <a:rPr lang="en-US" dirty="0" err="1" smtClean="0"/>
              <a:t>Ihaka</a:t>
            </a:r>
            <a:r>
              <a:rPr lang="en-US" dirty="0" smtClean="0"/>
              <a:t> </a:t>
            </a:r>
            <a:r>
              <a:rPr lang="th-TH" dirty="0" smtClean="0"/>
              <a:t>และ </a:t>
            </a:r>
            <a:r>
              <a:rPr lang="en-US" dirty="0"/>
              <a:t>Robert Genteleman1 R </a:t>
            </a:r>
            <a:r>
              <a:rPr lang="th-TH" dirty="0"/>
              <a:t>เป็นทั้งซอฟต์แวร์และภาษาคอมพิวเตอร์ที่ได้รับการ</a:t>
            </a:r>
            <a:r>
              <a:rPr lang="th-TH" dirty="0" smtClean="0"/>
              <a:t>พัฒนามา</a:t>
            </a:r>
            <a:r>
              <a:rPr lang="th-TH" dirty="0"/>
              <a:t>จากภาษา </a:t>
            </a:r>
            <a:r>
              <a:rPr lang="en-US" dirty="0"/>
              <a:t>S </a:t>
            </a:r>
            <a:r>
              <a:rPr lang="th-TH" dirty="0"/>
              <a:t>ที่ถูกคิดค้นโดยห้องปฏิบัติการ </a:t>
            </a:r>
            <a:r>
              <a:rPr lang="en-US" dirty="0"/>
              <a:t>AT&amp;T Bell S </a:t>
            </a:r>
            <a:r>
              <a:rPr lang="th-TH" dirty="0"/>
              <a:t>สามารถนำมาใช้ได้</a:t>
            </a:r>
            <a:r>
              <a:rPr lang="th-TH" dirty="0" smtClean="0"/>
              <a:t>ในฐานะ</a:t>
            </a:r>
            <a:r>
              <a:rPr lang="th-TH" dirty="0"/>
              <a:t>ที่เป็นซอฟต์แวร์ทางพาณิชย์ของ </a:t>
            </a:r>
            <a:r>
              <a:rPr lang="en-US" dirty="0"/>
              <a:t>S-PLUS</a:t>
            </a:r>
          </a:p>
        </p:txBody>
      </p:sp>
    </p:spTree>
    <p:extLst>
      <p:ext uri="{BB962C8B-B14F-4D97-AF65-F5344CB8AC3E}">
        <p14:creationId xmlns:p14="http://schemas.microsoft.com/office/powerpoint/2010/main" val="2013807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7" name="Rectangle 3"/>
          <p:cNvSpPr>
            <a:spLocks noGrp="1" noChangeArrowheads="1"/>
          </p:cNvSpPr>
          <p:nvPr>
            <p:ph type="title"/>
          </p:nvPr>
        </p:nvSpPr>
        <p:spPr bwMode="auto">
          <a:xfrm>
            <a:off x="1817688" y="529982"/>
            <a:ext cx="9498012" cy="4326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t>R-software: </a:t>
            </a:r>
            <a:r>
              <a:rPr lang="en-US" sz="2400" dirty="0" smtClean="0"/>
              <a:t>The </a:t>
            </a:r>
            <a:r>
              <a:rPr kumimoji="0" lang="en-US" altLang="en-US" sz="2400" b="1" i="0" u="none" strike="noStrike" cap="none" normalizeH="0" baseline="0" dirty="0" smtClean="0">
                <a:ln>
                  <a:noFill/>
                </a:ln>
                <a:solidFill>
                  <a:srgbClr val="404040"/>
                </a:solidFill>
                <a:effectLst/>
                <a:latin typeface="Courier New" panose="02070309020205020404" pitchFamily="49" charset="0"/>
                <a:cs typeface="Courier New" panose="02070309020205020404" pitchFamily="49" charset="0"/>
              </a:rPr>
              <a:t>R</a:t>
            </a:r>
            <a:r>
              <a:rPr kumimoji="0" lang="en-US" altLang="en-US" sz="2400" b="1" i="0" u="none" strike="noStrike" cap="none" normalizeH="0" dirty="0" smtClean="0">
                <a:ln>
                  <a:noFill/>
                </a:ln>
                <a:solidFill>
                  <a:srgbClr val="404040"/>
                </a:solidFill>
                <a:effectLst/>
                <a:latin typeface="Courier New" panose="02070309020205020404" pitchFamily="49" charset="0"/>
                <a:cs typeface="Courier New" panose="02070309020205020404" pitchFamily="49" charset="0"/>
              </a:rPr>
              <a:t> Journal </a:t>
            </a:r>
            <a:r>
              <a:rPr lang="en-US" sz="1800" dirty="0">
                <a:hlinkClick r:id="rId2"/>
              </a:rPr>
              <a:t>https://journal.r-project.org/archive/accepted/</a:t>
            </a:r>
            <a:endParaRPr lang="th-TH" sz="18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313" t="6372" r="8229"/>
          <a:stretch/>
        </p:blipFill>
        <p:spPr>
          <a:xfrm>
            <a:off x="475814" y="1054099"/>
            <a:ext cx="11004986" cy="5397501"/>
          </a:xfrm>
          <a:prstGeom prst="rect">
            <a:avLst/>
          </a:prstGeom>
        </p:spPr>
      </p:pic>
    </p:spTree>
    <p:extLst>
      <p:ext uri="{BB962C8B-B14F-4D97-AF65-F5344CB8AC3E}">
        <p14:creationId xmlns:p14="http://schemas.microsoft.com/office/powerpoint/2010/main" val="1985983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 Journal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1" y="1693863"/>
            <a:ext cx="7086600" cy="4303712"/>
          </a:xfrm>
        </p:spPr>
      </p:pic>
    </p:spTree>
    <p:extLst>
      <p:ext uri="{BB962C8B-B14F-4D97-AF65-F5344CB8AC3E}">
        <p14:creationId xmlns:p14="http://schemas.microsoft.com/office/powerpoint/2010/main" val="1915897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Contributed </a:t>
            </a:r>
            <a:r>
              <a:rPr lang="en-US" dirty="0" smtClean="0"/>
              <a:t>Documentation </a:t>
            </a:r>
            <a:br>
              <a:rPr lang="en-US" dirty="0" smtClean="0"/>
            </a:br>
            <a:r>
              <a:rPr lang="en-US" dirty="0" smtClean="0">
                <a:hlinkClick r:id="rId2"/>
              </a:rPr>
              <a:t>https</a:t>
            </a:r>
            <a:r>
              <a:rPr lang="en-US" dirty="0">
                <a:hlinkClick r:id="rId2"/>
              </a:rPr>
              <a:t>://cran.r-project.org/index.html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Note:</a:t>
            </a:r>
            <a:r>
              <a:rPr lang="en-US" dirty="0"/>
              <a:t> The CRAN area for contributed documentation is frozen and no longer actively maintained.</a:t>
            </a:r>
          </a:p>
          <a:p>
            <a:r>
              <a:rPr lang="en-US" dirty="0">
                <a:hlinkClick r:id="rId3"/>
              </a:rPr>
              <a:t>English</a:t>
            </a:r>
            <a:r>
              <a:rPr lang="en-US" dirty="0"/>
              <a:t> --- </a:t>
            </a:r>
            <a:r>
              <a:rPr lang="en-US" dirty="0">
                <a:hlinkClick r:id="rId4"/>
              </a:rPr>
              <a:t>Other Languages</a:t>
            </a:r>
            <a:endParaRPr lang="en-US" dirty="0"/>
          </a:p>
          <a:p>
            <a:r>
              <a:rPr lang="en-US" dirty="0"/>
              <a:t>Manuals, tutorials, etc. provided by users of R. The R core team does not take any responsibility for contents, but we appreciate the effort very much and encourage everybody to contribute to this list! To submit, follow the submission instructions on the </a:t>
            </a:r>
            <a:r>
              <a:rPr lang="en-US" dirty="0">
                <a:hlinkClick r:id="rId2"/>
              </a:rPr>
              <a:t>CRAN main page</a:t>
            </a:r>
            <a:r>
              <a:rPr lang="en-US" dirty="0"/>
              <a:t>. All material below is available directly from CRAN, you may also want to look at the list of </a:t>
            </a:r>
            <a:r>
              <a:rPr lang="en-US" dirty="0">
                <a:hlinkClick r:id="rId5"/>
              </a:rPr>
              <a:t>other R documentation</a:t>
            </a:r>
            <a:r>
              <a:rPr lang="en-US" dirty="0"/>
              <a:t> available on the Internet.</a:t>
            </a:r>
          </a:p>
          <a:p>
            <a:r>
              <a:rPr lang="en-US" b="1" dirty="0"/>
              <a:t>Note:</a:t>
            </a:r>
            <a:r>
              <a:rPr lang="en-US" dirty="0"/>
              <a:t> Please use the </a:t>
            </a:r>
            <a:r>
              <a:rPr lang="en-US" dirty="0">
                <a:hlinkClick r:id="rId6"/>
              </a:rPr>
              <a:t>directory listing</a:t>
            </a:r>
            <a:r>
              <a:rPr lang="en-US" dirty="0"/>
              <a:t> to sort by name, size or date (e.g., to see which documents have been updated </a:t>
            </a:r>
            <a:r>
              <a:rPr lang="en-US" dirty="0" err="1"/>
              <a:t>latetly</a:t>
            </a:r>
            <a:r>
              <a:rPr lang="en-US"/>
              <a:t>).</a:t>
            </a:r>
          </a:p>
        </p:txBody>
      </p:sp>
    </p:spTree>
    <p:extLst>
      <p:ext uri="{BB962C8B-B14F-4D97-AF65-F5344CB8AC3E}">
        <p14:creationId xmlns:p14="http://schemas.microsoft.com/office/powerpoint/2010/main" val="95655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990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endParaRPr lang="en-US" dirty="0"/>
          </a:p>
        </p:txBody>
      </p:sp>
      <p:sp>
        <p:nvSpPr>
          <p:cNvPr id="3" name="Content Placeholder 2"/>
          <p:cNvSpPr>
            <a:spLocks noGrp="1"/>
          </p:cNvSpPr>
          <p:nvPr>
            <p:ph idx="1"/>
          </p:nvPr>
        </p:nvSpPr>
        <p:spPr/>
        <p:txBody>
          <a:bodyPr/>
          <a:lstStyle/>
          <a:p>
            <a:pPr marL="0" indent="0">
              <a:buNone/>
            </a:pPr>
            <a:r>
              <a:rPr lang="th-TH" dirty="0"/>
              <a:t>โปรแกรม </a:t>
            </a:r>
            <a:r>
              <a:rPr lang="en-US" dirty="0"/>
              <a:t>R </a:t>
            </a:r>
            <a:r>
              <a:rPr lang="th-TH" dirty="0"/>
              <a:t>เป็น </a:t>
            </a:r>
            <a:r>
              <a:rPr lang="en-US" dirty="0"/>
              <a:t>Open Source Software </a:t>
            </a:r>
            <a:r>
              <a:rPr lang="th-TH" dirty="0"/>
              <a:t>ที่ให้ใช้ฟรี สามารถดัดแปลงได้ตามต้องการ</a:t>
            </a:r>
            <a:r>
              <a:rPr lang="th-TH" dirty="0" smtClean="0"/>
              <a:t>อย่างอิสระ </a:t>
            </a:r>
            <a:r>
              <a:rPr lang="th-TH" dirty="0"/>
              <a:t>แจกจ่ายได้ แต่ห้ามจำหน่ายโดยหวังผลกำไร ผู้เริ่มต้นเขียนโปรแกรมนี้คือ </a:t>
            </a:r>
            <a:r>
              <a:rPr lang="en-US" dirty="0"/>
              <a:t>Robert Gentleman </a:t>
            </a:r>
            <a:r>
              <a:rPr lang="th-TH" dirty="0" smtClean="0"/>
              <a:t>และ</a:t>
            </a:r>
            <a:r>
              <a:rPr lang="en-US" dirty="0" smtClean="0"/>
              <a:t> Ross </a:t>
            </a:r>
            <a:r>
              <a:rPr lang="en-US" dirty="0" err="1"/>
              <a:t>Ihaka</a:t>
            </a:r>
            <a:r>
              <a:rPr lang="en-US" dirty="0"/>
              <a:t> </a:t>
            </a:r>
            <a:r>
              <a:rPr lang="th-TH" dirty="0"/>
              <a:t>ภาควิชาสถิติ มหาวิทยาลัยโอ๊คแลนด์ ประเทศนิวซีแลนด์ จากนั้นตั้งแต่กลางปี พ.ศ.</a:t>
            </a:r>
            <a:r>
              <a:rPr lang="th-TH" dirty="0" smtClean="0"/>
              <a:t>2540</a:t>
            </a:r>
            <a:r>
              <a:rPr lang="en-US" dirty="0" smtClean="0"/>
              <a:t> </a:t>
            </a:r>
            <a:r>
              <a:rPr lang="th-TH" dirty="0" smtClean="0"/>
              <a:t>เป็น</a:t>
            </a:r>
            <a:r>
              <a:rPr lang="th-TH" dirty="0"/>
              <a:t>ต้นมาจึงเกิดเป็นทีมผู้พัฒนาโปรแกรม </a:t>
            </a:r>
            <a:r>
              <a:rPr lang="en-US" dirty="0"/>
              <a:t>R (The R Development Core Team</a:t>
            </a:r>
            <a:r>
              <a:rPr lang="en-US" dirty="0" smtClean="0"/>
              <a:t>)</a:t>
            </a:r>
            <a:endParaRPr lang="en-US" dirty="0"/>
          </a:p>
        </p:txBody>
      </p:sp>
    </p:spTree>
    <p:extLst>
      <p:ext uri="{BB962C8B-B14F-4D97-AF65-F5344CB8AC3E}">
        <p14:creationId xmlns:p14="http://schemas.microsoft.com/office/powerpoint/2010/main" val="90046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	R </a:t>
            </a:r>
            <a:r>
              <a:rPr lang="th-TH" dirty="0"/>
              <a:t>มีฟังก์ชันมากมายสำหรับการวิเคราะห์ทางสถิติและภาพกราฟิก โดยภาพกราฟิกนี้</a:t>
            </a:r>
            <a:r>
              <a:rPr lang="th-TH" dirty="0" smtClean="0"/>
              <a:t>ถูกเห็น</a:t>
            </a:r>
            <a:r>
              <a:rPr lang="th-TH" dirty="0"/>
              <a:t>ได้ในทันทีในวินโดว์ (</a:t>
            </a:r>
            <a:r>
              <a:rPr lang="en-US" dirty="0"/>
              <a:t>window) </a:t>
            </a:r>
            <a:r>
              <a:rPr lang="th-TH" dirty="0"/>
              <a:t>ของมันเองและสามารถถูกบันทึกได้ในหลาย</a:t>
            </a:r>
            <a:r>
              <a:rPr lang="th-TH" dirty="0" smtClean="0"/>
              <a:t>รูปแบบ</a:t>
            </a:r>
            <a:r>
              <a:rPr lang="en-US" dirty="0" smtClean="0"/>
              <a:t> (format) </a:t>
            </a:r>
            <a:r>
              <a:rPr lang="th-TH" dirty="0"/>
              <a:t>ตัวอย่างเช่น </a:t>
            </a:r>
            <a:r>
              <a:rPr lang="en-US" dirty="0"/>
              <a:t>jpg, </a:t>
            </a:r>
            <a:r>
              <a:rPr lang="en-US" dirty="0" err="1"/>
              <a:t>png</a:t>
            </a:r>
            <a:r>
              <a:rPr lang="en-US" dirty="0"/>
              <a:t>, bmp, </a:t>
            </a:r>
            <a:r>
              <a:rPr lang="en-US" dirty="0" err="1"/>
              <a:t>ps</a:t>
            </a:r>
            <a:r>
              <a:rPr lang="en-US" dirty="0"/>
              <a:t>, pdf, </a:t>
            </a:r>
            <a:r>
              <a:rPr lang="en-US" dirty="0" err="1"/>
              <a:t>emf</a:t>
            </a:r>
            <a:r>
              <a:rPr lang="en-US" dirty="0"/>
              <a:t>, </a:t>
            </a:r>
            <a:r>
              <a:rPr lang="en-US" dirty="0" err="1"/>
              <a:t>pictex</a:t>
            </a:r>
            <a:r>
              <a:rPr lang="en-US" dirty="0"/>
              <a:t>, </a:t>
            </a:r>
            <a:r>
              <a:rPr lang="en-US" dirty="0" err="1"/>
              <a:t>xfig</a:t>
            </a:r>
            <a:r>
              <a:rPr lang="en-US" dirty="0"/>
              <a:t> </a:t>
            </a:r>
            <a:r>
              <a:rPr lang="th-TH" dirty="0"/>
              <a:t>ซึ่งรูปแบบที่มีอาจ</a:t>
            </a:r>
            <a:r>
              <a:rPr lang="th-TH" dirty="0" smtClean="0"/>
              <a:t>ขึ้นอยู่</a:t>
            </a:r>
            <a:r>
              <a:rPr lang="th-TH" dirty="0"/>
              <a:t>กับระบบปฏิบัติการ ส่วนผลจากการวิเคราะห์ทางสถิติถูกแสดงผ่านหน้าจอโดยผลกา</a:t>
            </a:r>
            <a:r>
              <a:rPr lang="th-TH" dirty="0" smtClean="0"/>
              <a:t>รวิเคราะห์</a:t>
            </a:r>
            <a:r>
              <a:rPr lang="th-TH" dirty="0"/>
              <a:t>ที่ปรากฏในทันทีบางค่า เช่น (</a:t>
            </a:r>
            <a:r>
              <a:rPr lang="en-US" dirty="0"/>
              <a:t>P-values, regression coefficients, residuals,. . . </a:t>
            </a:r>
            <a:r>
              <a:rPr lang="en-US" dirty="0" smtClean="0"/>
              <a:t>) </a:t>
            </a:r>
            <a:r>
              <a:rPr lang="th-TH" dirty="0" smtClean="0"/>
              <a:t>สามารถ</a:t>
            </a:r>
            <a:r>
              <a:rPr lang="th-TH" dirty="0"/>
              <a:t>ถูกบันทึก เขียนขึ้นเป็นไฟล์หรือถูกใช้เพื่อการวิเคราะห์ต่อไป</a:t>
            </a:r>
            <a:endParaRPr lang="en-US" dirty="0"/>
          </a:p>
        </p:txBody>
      </p:sp>
    </p:spTree>
    <p:extLst>
      <p:ext uri="{BB962C8B-B14F-4D97-AF65-F5344CB8AC3E}">
        <p14:creationId xmlns:p14="http://schemas.microsoft.com/office/powerpoint/2010/main" val="317126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endParaRPr lang="en-US" dirty="0"/>
          </a:p>
        </p:txBody>
      </p:sp>
      <p:sp>
        <p:nvSpPr>
          <p:cNvPr id="3" name="Content Placeholder 2"/>
          <p:cNvSpPr>
            <a:spLocks noGrp="1"/>
          </p:cNvSpPr>
          <p:nvPr>
            <p:ph idx="1"/>
          </p:nvPr>
        </p:nvSpPr>
        <p:spPr/>
        <p:txBody>
          <a:bodyPr/>
          <a:lstStyle/>
          <a:p>
            <a:pPr marL="0" indent="0" algn="just">
              <a:buNone/>
            </a:pPr>
            <a:r>
              <a:rPr lang="en-US" dirty="0" smtClean="0"/>
              <a:t>	</a:t>
            </a:r>
            <a:r>
              <a:rPr lang="th-TH" dirty="0" smtClean="0"/>
              <a:t>ภาษา </a:t>
            </a:r>
            <a:r>
              <a:rPr lang="en-US" dirty="0"/>
              <a:t>R </a:t>
            </a:r>
            <a:r>
              <a:rPr lang="th-TH" dirty="0"/>
              <a:t>ให้ผู้ใช้สามารถโปรแกรมได้ ตัวอย่างเช่น โปรแกรมเป็นแบบทำซ้ำหรือ</a:t>
            </a:r>
            <a:r>
              <a:rPr lang="th-TH" dirty="0" smtClean="0"/>
              <a:t>แบบเป็น</a:t>
            </a:r>
            <a:r>
              <a:rPr lang="th-TH" dirty="0"/>
              <a:t>รอบ (</a:t>
            </a:r>
            <a:r>
              <a:rPr lang="en-US" dirty="0"/>
              <a:t>loop) </a:t>
            </a:r>
            <a:r>
              <a:rPr lang="th-TH" dirty="0"/>
              <a:t>เพื่อวิเคราะห์ชุดของข้อมูลหลายชุดได้อย่างต่อเนื่อง รวมทั้งยังสามารถ</a:t>
            </a:r>
            <a:r>
              <a:rPr lang="th-TH" dirty="0" smtClean="0"/>
              <a:t>รวมฟังก์ชัน</a:t>
            </a:r>
            <a:r>
              <a:rPr lang="th-TH" dirty="0"/>
              <a:t>ทางสถิติที่แตกต่างกันหลายฟังก์ชันให้อยู่ในโปรแกรมเดียวเพื่อแสดงการ</a:t>
            </a:r>
            <a:r>
              <a:rPr lang="th-TH" dirty="0" smtClean="0"/>
              <a:t>วิเคราะห์ขั้น</a:t>
            </a:r>
            <a:r>
              <a:rPr lang="th-TH" dirty="0"/>
              <a:t>สูงมากขึ้นได้</a:t>
            </a:r>
            <a:endParaRPr lang="en-US" dirty="0"/>
          </a:p>
        </p:txBody>
      </p:sp>
    </p:spTree>
    <p:extLst>
      <p:ext uri="{BB962C8B-B14F-4D97-AF65-F5344CB8AC3E}">
        <p14:creationId xmlns:p14="http://schemas.microsoft.com/office/powerpoint/2010/main" val="358834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endParaRPr lang="en-US" dirty="0"/>
          </a:p>
        </p:txBody>
      </p:sp>
      <p:sp>
        <p:nvSpPr>
          <p:cNvPr id="3" name="Content Placeholder 2"/>
          <p:cNvSpPr>
            <a:spLocks noGrp="1"/>
          </p:cNvSpPr>
          <p:nvPr>
            <p:ph idx="1"/>
          </p:nvPr>
        </p:nvSpPr>
        <p:spPr/>
        <p:txBody>
          <a:bodyPr/>
          <a:lstStyle/>
          <a:p>
            <a:pPr marL="0" indent="0" algn="just">
              <a:buNone/>
            </a:pPr>
            <a:r>
              <a:rPr lang="en-US" dirty="0" smtClean="0"/>
              <a:t>	</a:t>
            </a:r>
            <a:r>
              <a:rPr lang="th-TH" dirty="0" smtClean="0"/>
              <a:t>เมื่อ</a:t>
            </a:r>
            <a:r>
              <a:rPr lang="th-TH" dirty="0"/>
              <a:t>เปิดโปรแกรม ซอฟต์แวร์ถูก</a:t>
            </a:r>
            <a:r>
              <a:rPr lang="th-TH" dirty="0" smtClean="0"/>
              <a:t>ดำเนินการ </a:t>
            </a:r>
            <a:r>
              <a:rPr lang="th-TH" dirty="0"/>
              <a:t>โดยจะปรากฏสัญลักษณ์“&gt;” คือ </a:t>
            </a:r>
            <a:r>
              <a:rPr lang="en-US" dirty="0"/>
              <a:t>prompt </a:t>
            </a:r>
            <a:r>
              <a:rPr lang="th-TH" dirty="0"/>
              <a:t>ที่เป็นค่าเริ่มต้นหรือค่าโดยปริยาย (</a:t>
            </a:r>
            <a:r>
              <a:rPr lang="en-US" dirty="0"/>
              <a:t>default</a:t>
            </a:r>
            <a:r>
              <a:rPr lang="en-US" dirty="0" smtClean="0"/>
              <a:t>) </a:t>
            </a:r>
            <a:r>
              <a:rPr lang="th-TH" dirty="0" smtClean="0"/>
              <a:t>เพื่อ</a:t>
            </a:r>
            <a:r>
              <a:rPr lang="th-TH" dirty="0"/>
              <a:t>บ่งบอกว่า </a:t>
            </a:r>
            <a:r>
              <a:rPr lang="en-US" dirty="0"/>
              <a:t>R </a:t>
            </a:r>
            <a:r>
              <a:rPr lang="th-TH" dirty="0"/>
              <a:t>กำลังรอคำสั่งอยู่ ภายใต้ระบบปฏิบัติการวินโดว์ (</a:t>
            </a:r>
            <a:r>
              <a:rPr lang="en-US" dirty="0"/>
              <a:t>Window) </a:t>
            </a:r>
            <a:r>
              <a:rPr lang="th-TH" dirty="0"/>
              <a:t>ใช้</a:t>
            </a:r>
            <a:r>
              <a:rPr lang="th-TH" dirty="0" smtClean="0"/>
              <a:t>คำสั่ง</a:t>
            </a:r>
            <a:r>
              <a:rPr lang="en-US" dirty="0" smtClean="0"/>
              <a:t> Rgui.exe</a:t>
            </a:r>
            <a:endParaRPr lang="en-US" dirty="0"/>
          </a:p>
        </p:txBody>
      </p:sp>
    </p:spTree>
    <p:extLst>
      <p:ext uri="{BB962C8B-B14F-4D97-AF65-F5344CB8AC3E}">
        <p14:creationId xmlns:p14="http://schemas.microsoft.com/office/powerpoint/2010/main" val="180774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endParaRPr lang="en-US" dirty="0"/>
          </a:p>
        </p:txBody>
      </p:sp>
      <p:sp>
        <p:nvSpPr>
          <p:cNvPr id="3" name="Content Placeholder 2"/>
          <p:cNvSpPr>
            <a:spLocks noGrp="1"/>
          </p:cNvSpPr>
          <p:nvPr>
            <p:ph idx="1"/>
          </p:nvPr>
        </p:nvSpPr>
        <p:spPr/>
        <p:txBody>
          <a:bodyPr/>
          <a:lstStyle/>
          <a:p>
            <a:pPr marL="0" indent="0">
              <a:buNone/>
            </a:pPr>
            <a:r>
              <a:rPr lang="en-US" dirty="0" smtClean="0"/>
              <a:t>	1.R </a:t>
            </a:r>
            <a:r>
              <a:rPr lang="th-TH" dirty="0"/>
              <a:t>เป็นภาษาโปรแกรมที่ทำงานแบบทีละคำสั่งหรือคำสั่งต่อคำสั่ง (</a:t>
            </a:r>
            <a:r>
              <a:rPr lang="en-US" dirty="0"/>
              <a:t>interpreted language</a:t>
            </a:r>
            <a:r>
              <a:rPr lang="en-US" dirty="0" smtClean="0"/>
              <a:t>) </a:t>
            </a:r>
            <a:r>
              <a:rPr lang="th-TH" dirty="0" smtClean="0"/>
              <a:t>ไม่ใช่</a:t>
            </a:r>
            <a:r>
              <a:rPr lang="th-TH" dirty="0"/>
              <a:t>ภาษาที่แปลทีเดียวตั้งแต่ต้นจนจบ (</a:t>
            </a:r>
            <a:r>
              <a:rPr lang="en-US" dirty="0"/>
              <a:t>compiled language) </a:t>
            </a:r>
            <a:r>
              <a:rPr lang="th-TH" dirty="0"/>
              <a:t>นั่นหมายความว่าคำสั่ง (</a:t>
            </a:r>
            <a:r>
              <a:rPr lang="en-US" dirty="0"/>
              <a:t>command</a:t>
            </a:r>
            <a:r>
              <a:rPr lang="en-US" dirty="0" smtClean="0"/>
              <a:t>) </a:t>
            </a:r>
            <a:r>
              <a:rPr lang="th-TH" dirty="0" smtClean="0"/>
              <a:t>ของ </a:t>
            </a:r>
            <a:r>
              <a:rPr lang="en-US" dirty="0"/>
              <a:t>R </a:t>
            </a:r>
            <a:r>
              <a:rPr lang="th-TH" dirty="0"/>
              <a:t>ทั้งหมดที่ถูกพิมพ์บนคีย์บอร์ด จะถูกดำเนินการโดยตรงซึ่งไม่ต้องสร้างโปรแกรม</a:t>
            </a:r>
            <a:r>
              <a:rPr lang="th-TH" dirty="0" smtClean="0"/>
              <a:t>ที่สมบูรณ์</a:t>
            </a:r>
            <a:r>
              <a:rPr lang="th-TH" dirty="0"/>
              <a:t>ตั้งแต่ต้นจนจบแล้วจึงคอมไพล์โปรแกรม อย่างเช่นในภาษาคอมพิวเตอร์ส่วน</a:t>
            </a:r>
            <a:r>
              <a:rPr lang="th-TH" dirty="0" smtClean="0"/>
              <a:t>ใหญ่</a:t>
            </a:r>
            <a:r>
              <a:rPr lang="en-US" dirty="0" smtClean="0"/>
              <a:t> </a:t>
            </a:r>
            <a:r>
              <a:rPr lang="th-TH" dirty="0" smtClean="0"/>
              <a:t>เช่น </a:t>
            </a:r>
            <a:r>
              <a:rPr lang="en-US" dirty="0"/>
              <a:t>C, Fortran, Pascal </a:t>
            </a:r>
            <a:r>
              <a:rPr lang="th-TH" dirty="0"/>
              <a:t>เป็น</a:t>
            </a:r>
            <a:r>
              <a:rPr lang="th-TH" dirty="0" smtClean="0"/>
              <a:t>ต้น</a:t>
            </a:r>
            <a:endParaRPr lang="en-US" dirty="0" smtClean="0"/>
          </a:p>
          <a:p>
            <a:pPr marL="0" indent="0">
              <a:buNone/>
            </a:pPr>
            <a:r>
              <a:rPr lang="en-US" dirty="0"/>
              <a:t>	</a:t>
            </a:r>
            <a:r>
              <a:rPr lang="en-US" dirty="0" smtClean="0"/>
              <a:t>2.</a:t>
            </a:r>
            <a:r>
              <a:rPr lang="th-TH" dirty="0"/>
              <a:t> </a:t>
            </a:r>
            <a:r>
              <a:rPr lang="en-US" dirty="0" smtClean="0"/>
              <a:t>syntax </a:t>
            </a:r>
            <a:r>
              <a:rPr lang="th-TH" dirty="0"/>
              <a:t>ของ </a:t>
            </a:r>
            <a:r>
              <a:rPr lang="en-US" dirty="0"/>
              <a:t>R </a:t>
            </a:r>
            <a:r>
              <a:rPr lang="th-TH" dirty="0"/>
              <a:t>มีความเรียบง่ายและเป็นธรรมชาติมาก</a:t>
            </a:r>
            <a:endParaRPr lang="en-US" dirty="0"/>
          </a:p>
        </p:txBody>
      </p:sp>
    </p:spTree>
    <p:extLst>
      <p:ext uri="{BB962C8B-B14F-4D97-AF65-F5344CB8AC3E}">
        <p14:creationId xmlns:p14="http://schemas.microsoft.com/office/powerpoint/2010/main" val="48782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การวิเคราะห์ทางสถิติด้วย </a:t>
            </a:r>
            <a:r>
              <a:rPr lang="en-US" dirty="0"/>
              <a:t>R</a:t>
            </a:r>
          </a:p>
        </p:txBody>
      </p:sp>
      <p:sp>
        <p:nvSpPr>
          <p:cNvPr id="3" name="Content Placeholder 2"/>
          <p:cNvSpPr>
            <a:spLocks noGrp="1"/>
          </p:cNvSpPr>
          <p:nvPr>
            <p:ph idx="1"/>
          </p:nvPr>
        </p:nvSpPr>
        <p:spPr/>
        <p:txBody>
          <a:bodyPr>
            <a:normAutofit/>
          </a:bodyPr>
          <a:lstStyle/>
          <a:p>
            <a:pPr marL="0" indent="0" algn="just">
              <a:buNone/>
            </a:pPr>
            <a:r>
              <a:rPr lang="en-US" dirty="0" smtClean="0"/>
              <a:t>	</a:t>
            </a:r>
            <a:r>
              <a:rPr lang="th-TH" dirty="0" smtClean="0"/>
              <a:t>แพ็กเกจ </a:t>
            </a:r>
            <a:r>
              <a:rPr lang="en-US" dirty="0"/>
              <a:t>stats </a:t>
            </a:r>
            <a:r>
              <a:rPr lang="th-TH" dirty="0"/>
              <a:t>ประกอบด้วยกลุ่มฟังก์ชันมากมายของการวิเคราะห์สถิติพื้นฐาน </a:t>
            </a:r>
            <a:r>
              <a:rPr lang="th-TH" dirty="0" smtClean="0"/>
              <a:t>ได้แก่ </a:t>
            </a:r>
            <a:r>
              <a:rPr lang="th-TH" dirty="0"/>
              <a:t>การทดสอบแบบดั้งเดิม (</a:t>
            </a:r>
            <a:r>
              <a:rPr lang="en-US" dirty="0"/>
              <a:t>classical tests) </a:t>
            </a:r>
            <a:r>
              <a:rPr lang="th-TH" dirty="0"/>
              <a:t>ตัวแบบเชิงเส้น (</a:t>
            </a:r>
            <a:r>
              <a:rPr lang="en-US" dirty="0"/>
              <a:t>linear models) </a:t>
            </a:r>
            <a:r>
              <a:rPr lang="th-TH" dirty="0"/>
              <a:t>ซึ่ง</a:t>
            </a:r>
            <a:r>
              <a:rPr lang="th-TH" dirty="0" smtClean="0"/>
              <a:t>รวมถึง</a:t>
            </a:r>
            <a:r>
              <a:rPr lang="th-TH" dirty="0"/>
              <a:t>การถดถอยแบบกำลังสองน้อยสุด (</a:t>
            </a:r>
            <a:r>
              <a:rPr lang="en-US" dirty="0" smtClean="0"/>
              <a:t>least-squares regression</a:t>
            </a:r>
            <a:r>
              <a:rPr lang="en-US" dirty="0"/>
              <a:t>) </a:t>
            </a:r>
            <a:r>
              <a:rPr lang="th-TH" dirty="0"/>
              <a:t>ตัวแบบเชิงเส้นนัย</a:t>
            </a:r>
            <a:r>
              <a:rPr lang="th-TH" dirty="0" smtClean="0"/>
              <a:t>ทั่วไป</a:t>
            </a:r>
            <a:r>
              <a:rPr lang="en-US" dirty="0" smtClean="0"/>
              <a:t> (generalized </a:t>
            </a:r>
            <a:r>
              <a:rPr lang="en-US" dirty="0"/>
              <a:t>linear models) </a:t>
            </a:r>
            <a:r>
              <a:rPr lang="th-TH" dirty="0"/>
              <a:t>และการวิเคราะห์ความแปรปรวน (</a:t>
            </a:r>
            <a:r>
              <a:rPr lang="en-US" dirty="0"/>
              <a:t>analysis </a:t>
            </a:r>
            <a:r>
              <a:rPr lang="en-US" dirty="0" smtClean="0"/>
              <a:t>of variance) </a:t>
            </a:r>
            <a:r>
              <a:rPr lang="th-TH" dirty="0" smtClean="0"/>
              <a:t>การ</a:t>
            </a:r>
            <a:r>
              <a:rPr lang="th-TH" dirty="0"/>
              <a:t>แจกแจง (</a:t>
            </a:r>
            <a:r>
              <a:rPr lang="en-US" dirty="0"/>
              <a:t>distributions) </a:t>
            </a:r>
            <a:r>
              <a:rPr lang="th-TH" dirty="0"/>
              <a:t>ค่าทางสถิติโดยสรุป (</a:t>
            </a:r>
            <a:r>
              <a:rPr lang="en-US" dirty="0"/>
              <a:t>summary statistics) </a:t>
            </a:r>
            <a:r>
              <a:rPr lang="th-TH" dirty="0"/>
              <a:t>การจัดกลุ่ม</a:t>
            </a:r>
            <a:r>
              <a:rPr lang="th-TH" dirty="0" smtClean="0"/>
              <a:t>แบบ</a:t>
            </a:r>
            <a:r>
              <a:rPr lang="en-US" dirty="0" smtClean="0"/>
              <a:t> </a:t>
            </a:r>
            <a:r>
              <a:rPr lang="th-TH" dirty="0" smtClean="0"/>
              <a:t>ลำดับ</a:t>
            </a:r>
            <a:r>
              <a:rPr lang="th-TH" dirty="0"/>
              <a:t>ชั้น (</a:t>
            </a:r>
            <a:r>
              <a:rPr lang="en-US" dirty="0"/>
              <a:t>hierarchical clustering) </a:t>
            </a:r>
            <a:r>
              <a:rPr lang="th-TH" dirty="0"/>
              <a:t>การวิเคราะห์อนุกรมเวลา (</a:t>
            </a:r>
            <a:r>
              <a:rPr lang="en-US" dirty="0"/>
              <a:t>time-series analysis) </a:t>
            </a:r>
            <a:r>
              <a:rPr lang="th-TH" dirty="0" smtClean="0"/>
              <a:t>กำลัง</a:t>
            </a:r>
            <a:r>
              <a:rPr lang="th-TH" dirty="0"/>
              <a:t>สองน้อยที่สุดแบบไม่เป็นเชิงเส้น (</a:t>
            </a:r>
            <a:r>
              <a:rPr lang="en-US" dirty="0"/>
              <a:t>nonlinear least squares) </a:t>
            </a:r>
            <a:r>
              <a:rPr lang="th-TH" dirty="0"/>
              <a:t>และการวิเคราะห์</a:t>
            </a:r>
            <a:r>
              <a:rPr lang="th-TH" dirty="0" smtClean="0"/>
              <a:t>หลายตัว</a:t>
            </a:r>
            <a:r>
              <a:rPr lang="th-TH" dirty="0"/>
              <a:t>แปร (</a:t>
            </a:r>
            <a:r>
              <a:rPr lang="en-US" dirty="0"/>
              <a:t>multivariate analysis)</a:t>
            </a:r>
          </a:p>
        </p:txBody>
      </p:sp>
    </p:spTree>
    <p:extLst>
      <p:ext uri="{BB962C8B-B14F-4D97-AF65-F5344CB8AC3E}">
        <p14:creationId xmlns:p14="http://schemas.microsoft.com/office/powerpoint/2010/main" val="98062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2630</TotalTime>
  <Words>1203</Words>
  <Application>Microsoft Office PowerPoint</Application>
  <PresentationFormat>Widescreen</PresentationFormat>
  <Paragraphs>193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Unicode MS</vt:lpstr>
      <vt:lpstr>Calibri</vt:lpstr>
      <vt:lpstr>Calibri Light</vt:lpstr>
      <vt:lpstr>Courier New</vt:lpstr>
      <vt:lpstr>Times New Roman</vt:lpstr>
      <vt:lpstr>Office Theme</vt:lpstr>
      <vt:lpstr>PowerPoint Presentation</vt:lpstr>
      <vt:lpstr>Module 2:  Software Tools for IDSS Development </vt:lpstr>
      <vt:lpstr>R-software</vt:lpstr>
      <vt:lpstr>R-software</vt:lpstr>
      <vt:lpstr>R-software</vt:lpstr>
      <vt:lpstr>R-software</vt:lpstr>
      <vt:lpstr>R-software</vt:lpstr>
      <vt:lpstr>R-software</vt:lpstr>
      <vt:lpstr>การวิเคราะห์ทางสถิติด้วย R</vt:lpstr>
      <vt:lpstr>การวิเคราะห์ทางสถิติด้วย R</vt:lpstr>
      <vt:lpstr>การเขียนโปรแกรมด้วย R ในทางปฏิบัติ</vt:lpstr>
      <vt:lpstr>ที่มา</vt:lpstr>
      <vt:lpstr>R-software</vt:lpstr>
      <vt:lpstr>What is R?</vt:lpstr>
      <vt:lpstr>What is R?</vt:lpstr>
      <vt:lpstr>What is R?</vt:lpstr>
      <vt:lpstr>What is R?</vt:lpstr>
      <vt:lpstr>Getting Help with R</vt:lpstr>
      <vt:lpstr>How do I install R for Windows?</vt:lpstr>
      <vt:lpstr>R-software</vt:lpstr>
      <vt:lpstr>R-software : Download</vt:lpstr>
      <vt:lpstr>CRAN Task Views https://cran.r-project.org/</vt:lpstr>
      <vt:lpstr>CRAN Task Views https://cran.r-project.org/: Topics</vt:lpstr>
      <vt:lpstr>The R Manuals</vt:lpstr>
      <vt:lpstr>Source Code for all Platforms</vt:lpstr>
      <vt:lpstr>R-software: R for Windows FAQ Version for R-3.6.1</vt:lpstr>
      <vt:lpstr>The R Manuals</vt:lpstr>
      <vt:lpstr>R-software</vt:lpstr>
      <vt:lpstr>R-software</vt:lpstr>
      <vt:lpstr>R-software: The R Journal https://journal.r-project.org/archive/accepted/</vt:lpstr>
      <vt:lpstr>The R Journal</vt:lpstr>
      <vt:lpstr>Contributed Documentation  https://cran.r-project.org/index.html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VPM</cp:lastModifiedBy>
  <cp:revision>171</cp:revision>
  <dcterms:created xsi:type="dcterms:W3CDTF">2018-02-11T14:22:08Z</dcterms:created>
  <dcterms:modified xsi:type="dcterms:W3CDTF">2020-05-27T07:32:25Z</dcterms:modified>
</cp:coreProperties>
</file>