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90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37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41" r:id="rId26"/>
    <p:sldId id="338" r:id="rId27"/>
    <p:sldId id="339" r:id="rId28"/>
    <p:sldId id="340" r:id="rId29"/>
    <p:sldId id="31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172" autoAdjust="0"/>
    <p:restoredTop sz="94660"/>
  </p:normalViewPr>
  <p:slideViewPr>
    <p:cSldViewPr snapToGrid="0">
      <p:cViewPr varScale="1">
        <p:scale>
          <a:sx n="48" d="100"/>
          <a:sy n="48" d="100"/>
        </p:scale>
        <p:origin x="56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674088"/>
            <a:ext cx="8950284" cy="1305161"/>
          </a:xfrm>
        </p:spPr>
        <p:txBody>
          <a:bodyPr/>
          <a:lstStyle/>
          <a:p>
            <a:r>
              <a:rPr lang="en-US" sz="2400" dirty="0" err="1">
                <a:solidFill>
                  <a:srgbClr val="002060"/>
                </a:solidFill>
              </a:rPr>
              <a:t>Suriya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Jirasatitsin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Warapoj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Meethom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Thitipoing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Jamrus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72625" y="2204653"/>
            <a:ext cx="10574731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500" b="1" dirty="0">
                <a:effectLst/>
              </a:rPr>
              <a:t>Course 8: Intelligent Decision Support Systems</a:t>
            </a:r>
            <a:endParaRPr lang="en-US" sz="3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</a:t>
            </a:r>
            <a:r>
              <a:rPr lang="th-TH" dirty="0"/>
              <a:t>ขั้นตอนของกระบวนการลำดับชั้นเชิงวิเคราะห์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th-TH" sz="3300" b="1" dirty="0"/>
              <a:t>ชุด</a:t>
            </a:r>
            <a:r>
              <a:rPr lang="th-TH" sz="3300" b="1" dirty="0" smtClean="0"/>
              <a:t>วัตถุประสงค์ </a:t>
            </a:r>
            <a:r>
              <a:rPr lang="th-TH" sz="3300" b="1" dirty="0"/>
              <a:t>จะต้องประกอบด้วย</a:t>
            </a:r>
            <a:endParaRPr lang="en-US" sz="3300" dirty="0"/>
          </a:p>
          <a:p>
            <a:pPr marL="0" indent="0">
              <a:buNone/>
            </a:pPr>
            <a:r>
              <a:rPr lang="en-US" sz="3300" dirty="0"/>
              <a:t>1)	</a:t>
            </a:r>
            <a:r>
              <a:rPr lang="th-TH" sz="3300" dirty="0"/>
              <a:t>ความพร้อมมูล กล่าวคือ ทุกแง่มุมของวัตถุประสงค์ได้รับการรวบรวมอยู่ในชุดวัตถุประสงค์นี้แล้ว</a:t>
            </a:r>
            <a:endParaRPr lang="en-US" sz="3300" dirty="0"/>
          </a:p>
          <a:p>
            <a:pPr marL="0" indent="0">
              <a:buNone/>
            </a:pPr>
            <a:r>
              <a:rPr lang="en-US" sz="3300" dirty="0"/>
              <a:t>2)	</a:t>
            </a:r>
            <a:r>
              <a:rPr lang="th-TH" sz="3300" dirty="0"/>
              <a:t>ต้องผ่านการทดสอบความสำคัญ นั่นคือ ผลการตัดสินใจจะเปลี่ยนไปหรือไม่ถ้าวัตถุประสงค์หนึ่งถูกตัดไป</a:t>
            </a:r>
            <a:endParaRPr lang="en-US" sz="3300" dirty="0"/>
          </a:p>
          <a:p>
            <a:pPr marL="0" indent="0">
              <a:buNone/>
            </a:pPr>
            <a:r>
              <a:rPr lang="en-US" sz="3300" dirty="0"/>
              <a:t>	</a:t>
            </a:r>
            <a:endParaRPr lang="en-US" sz="3300" dirty="0" smtClean="0"/>
          </a:p>
          <a:p>
            <a:pPr marL="0" indent="0">
              <a:buNone/>
            </a:pPr>
            <a:r>
              <a:rPr lang="th-TH" sz="3300" b="1" dirty="0" smtClean="0"/>
              <a:t>เกณฑ์</a:t>
            </a:r>
            <a:r>
              <a:rPr lang="th-TH" sz="3300" b="1" dirty="0"/>
              <a:t>ตัดสินใจแต่ละเกณฑ์ต้องมีคุณสมบัติ ดังนี้</a:t>
            </a:r>
            <a:endParaRPr lang="en-US" sz="3300" dirty="0"/>
          </a:p>
          <a:p>
            <a:pPr marL="0" indent="0">
              <a:buNone/>
            </a:pPr>
            <a:r>
              <a:rPr lang="en-US" sz="3300" dirty="0"/>
              <a:t>1)	</a:t>
            </a:r>
            <a:r>
              <a:rPr lang="th-TH" sz="3300" dirty="0"/>
              <a:t>วัดได้ คือ สามารถทำนายและประเมินความชอบมากน้อยของผู้ตัดสินใจได้</a:t>
            </a:r>
            <a:endParaRPr lang="en-US" sz="3300" dirty="0"/>
          </a:p>
          <a:p>
            <a:pPr marL="0" indent="0">
              <a:buNone/>
            </a:pPr>
            <a:r>
              <a:rPr lang="en-US" sz="3300" dirty="0"/>
              <a:t>2)	</a:t>
            </a:r>
            <a:r>
              <a:rPr lang="th-TH" sz="3300" dirty="0"/>
              <a:t>เข้าใจได้ดี คือ การรู้ค่าของเกณฑ์ตัดสินใจ หมายถึง การเข้าใจโดยแน่ชัดถึงขีดการบรรลุถึงวัตถุประสงค์ที่</a:t>
            </a:r>
            <a:r>
              <a:rPr lang="th-TH" sz="3300" dirty="0" smtClean="0"/>
              <a:t>เกี่ยวข้อง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3850504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</a:t>
            </a:r>
            <a:r>
              <a:rPr lang="th-TH" dirty="0"/>
              <a:t>ขั้นตอนของกระบวนการลำดับชั้นเชิงวิเคราะห์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th-TH" sz="3300" b="1" dirty="0" smtClean="0"/>
              <a:t>ชุด</a:t>
            </a:r>
            <a:r>
              <a:rPr lang="th-TH" sz="3300" b="1" dirty="0"/>
              <a:t>ของเกณฑ์ตัดสินใจจะต้องประกอบด้วย</a:t>
            </a:r>
            <a:endParaRPr lang="en-US" sz="3300" dirty="0"/>
          </a:p>
          <a:p>
            <a:pPr marL="0" indent="0">
              <a:buNone/>
            </a:pPr>
            <a:r>
              <a:rPr lang="en-US" sz="3300" dirty="0" smtClean="0"/>
              <a:t>1) </a:t>
            </a:r>
            <a:r>
              <a:rPr lang="th-TH" sz="3300" dirty="0" smtClean="0"/>
              <a:t>ความ</a:t>
            </a:r>
            <a:r>
              <a:rPr lang="th-TH" sz="3300" dirty="0"/>
              <a:t>ครบถ้วน นั่นคือ เกณฑ์ตัดสินใจต่างๆ รวมกันเป็นตัวแทนของการบรรลุถึงวัตถุประสงค์รวม หรือเกณฑ์ตัดสินใจชุดนี้ต้องวัดวัตถุประสงค์ได้อย่างครบถ้วน</a:t>
            </a:r>
            <a:endParaRPr lang="en-US" sz="3300" dirty="0"/>
          </a:p>
          <a:p>
            <a:pPr marL="0" indent="0">
              <a:buNone/>
            </a:pPr>
            <a:r>
              <a:rPr lang="en-US" sz="3300" dirty="0" smtClean="0"/>
              <a:t>2) </a:t>
            </a:r>
            <a:r>
              <a:rPr lang="th-TH" sz="3300" dirty="0" smtClean="0"/>
              <a:t>ใช้</a:t>
            </a:r>
            <a:r>
              <a:rPr lang="th-TH" sz="3300" dirty="0"/>
              <a:t>งานได้ กล่าวคือ มีความสำคัญต่อผู้ตัดสินใจและช่วยอธิบายต่อผู้อื่น</a:t>
            </a:r>
            <a:endParaRPr lang="en-US" sz="3300" dirty="0"/>
          </a:p>
          <a:p>
            <a:pPr marL="0" indent="0">
              <a:buNone/>
            </a:pPr>
            <a:r>
              <a:rPr lang="en-US" sz="3300" dirty="0" smtClean="0"/>
              <a:t>3) </a:t>
            </a:r>
            <a:r>
              <a:rPr lang="th-TH" sz="3300" dirty="0" smtClean="0"/>
              <a:t>แยก</a:t>
            </a:r>
            <a:r>
              <a:rPr lang="th-TH" sz="3300" dirty="0"/>
              <a:t>ย่อยได้ นั่นคือ สามารถแยกเกณฑ์ตัดสินใจชุดนี้ออกเป็นกลุ่มย่อยได้โดยไม่มีผลกระทบซึ่งกันและกัน เช่น อาจแยกเกณฑ์ตัดสินใจ </a:t>
            </a:r>
            <a:r>
              <a:rPr lang="en-US" sz="3300" dirty="0"/>
              <a:t>5 </a:t>
            </a:r>
            <a:r>
              <a:rPr lang="th-TH" sz="3300" dirty="0"/>
              <a:t>อย่างออกเป็น </a:t>
            </a:r>
            <a:r>
              <a:rPr lang="en-US" sz="3300" dirty="0"/>
              <a:t>2 </a:t>
            </a:r>
            <a:r>
              <a:rPr lang="th-TH" sz="3300" dirty="0"/>
              <a:t>กลุ่ม โดย กลุ่มที่ </a:t>
            </a:r>
            <a:r>
              <a:rPr lang="en-US" sz="3300" dirty="0"/>
              <a:t>1</a:t>
            </a:r>
            <a:r>
              <a:rPr lang="th-TH" sz="3300" dirty="0"/>
              <a:t> มีเกณฑ์ตัดสินใจ </a:t>
            </a:r>
            <a:r>
              <a:rPr lang="en-US" sz="3300" dirty="0"/>
              <a:t>3 </a:t>
            </a:r>
            <a:r>
              <a:rPr lang="th-TH" sz="3300" dirty="0"/>
              <a:t>อย่าง และอีกกลุ่มมีเกณฑ์ตัดสินใจ</a:t>
            </a:r>
            <a:r>
              <a:rPr lang="en-US" sz="3300" dirty="0"/>
              <a:t> 2 </a:t>
            </a:r>
            <a:r>
              <a:rPr lang="th-TH" sz="3300" dirty="0"/>
              <a:t>อย่าง โดยทั้ง </a:t>
            </a:r>
            <a:r>
              <a:rPr lang="en-US" sz="3300" dirty="0"/>
              <a:t>2 </a:t>
            </a:r>
            <a:r>
              <a:rPr lang="th-TH" sz="3300" dirty="0"/>
              <a:t>กลุ่มไม่มีผลกระทบซึ่งกันและกันเลย</a:t>
            </a:r>
            <a:endParaRPr lang="en-US" sz="3300" dirty="0"/>
          </a:p>
          <a:p>
            <a:pPr marL="0" indent="0">
              <a:buNone/>
            </a:pPr>
            <a:r>
              <a:rPr lang="en-US" sz="3300" dirty="0" smtClean="0"/>
              <a:t>4) </a:t>
            </a:r>
            <a:r>
              <a:rPr lang="th-TH" sz="3300" dirty="0" smtClean="0"/>
              <a:t>ไม่</a:t>
            </a:r>
            <a:r>
              <a:rPr lang="th-TH" sz="3300" dirty="0"/>
              <a:t>ซ้ำซ้อน คือ เกณฑ์ตัดสินใจต่างๆ ไม่มีรายละเอียดซ้ำกันโดยแง่มุมของเกณฑ์ตัดสินใจหนึ่งไม่ไปปรากฏอยู่ในอีกเกณฑ์หนึ่ง</a:t>
            </a:r>
            <a:endParaRPr lang="en-US" sz="3300" dirty="0"/>
          </a:p>
          <a:p>
            <a:pPr marL="0" indent="0">
              <a:buNone/>
            </a:pPr>
            <a:r>
              <a:rPr lang="en-US" sz="3300" dirty="0" smtClean="0"/>
              <a:t>5) </a:t>
            </a:r>
            <a:r>
              <a:rPr lang="th-TH" sz="3300" dirty="0" smtClean="0"/>
              <a:t>มี</a:t>
            </a:r>
            <a:r>
              <a:rPr lang="th-TH" sz="3300" dirty="0"/>
              <a:t>ขนาดเล็กที่สุด กล่าวคือ ชุดของเกณฑ์ตัดสินใจประกอบด้วยเกณฑ์ตัดสินใจจำนวนน้อยที่สุดที่จะทำ</a:t>
            </a:r>
            <a:r>
              <a:rPr lang="th-TH" sz="3300" dirty="0" smtClean="0"/>
              <a:t>ได้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00395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</a:t>
            </a:r>
            <a:r>
              <a:rPr lang="th-TH" dirty="0"/>
              <a:t>ขั้นตอนของกระบวนการลำดับชั้นเชิงวิเคราะห์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u="sng" dirty="0"/>
              <a:t>ขั้นตอนที่ </a:t>
            </a:r>
            <a:r>
              <a:rPr lang="en-US" b="1" u="sng" dirty="0"/>
              <a:t>2</a:t>
            </a:r>
            <a:r>
              <a:rPr lang="en-US" b="1" dirty="0"/>
              <a:t> </a:t>
            </a:r>
            <a:r>
              <a:rPr lang="th-TH" dirty="0"/>
              <a:t>การพิจารณาเปรียบเทียบความสำคัญเป็นคู่ๆ เพื่อจัดลำดับความสำคัญ</a:t>
            </a:r>
            <a:endParaRPr lang="en-US" dirty="0"/>
          </a:p>
          <a:p>
            <a:r>
              <a:rPr lang="th-TH" dirty="0"/>
              <a:t>หลังจากมีการจัดโครงสร้างปัญหาเรียบร้อยแล้วต้องมีการประเมินความสำคัญโดยเปรียบเทียบทางเลือกโดยอิงเกณฑ์ตัดสินใจทีละเกณฑ์ ประเมินความสำคัญโดยเปรียบเทียบการตัดสินใจโดยอิงวัตถุประสงค์ย่อย และประเมินความสำคัญโดยเปรียบเทียบของวัตถุประสงค์ย่อยอิงวัตถุประสงค์รวม โดยใช้วิธีการเปรียบเทียบเป็นคู่ (</a:t>
            </a:r>
            <a:r>
              <a:rPr lang="en-US" dirty="0"/>
              <a:t>Pairwise Comparison)</a:t>
            </a:r>
            <a:r>
              <a:rPr lang="th-TH" dirty="0"/>
              <a:t> แล้วนำข้อมูลที่ได้มาสรุปหาน้ำหนักความสำคัญโดยเปรียบเทียบ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512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</a:t>
            </a:r>
            <a:r>
              <a:rPr lang="th-TH" dirty="0"/>
              <a:t>ขั้นตอนของกระบวนการลำดับชั้นเชิงวิเคราะห์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dirty="0"/>
              <a:t>และคำนวณหาค่าอัตราความสอดคล้องของข้อมูล (</a:t>
            </a:r>
            <a:r>
              <a:rPr lang="en-US" dirty="0"/>
              <a:t>Consistency Ratio: C.R.)</a:t>
            </a:r>
            <a:r>
              <a:rPr lang="th-TH" dirty="0"/>
              <a:t> ที่ได้จากผู้ตัดสินใจแต่ละคนด้วย ซึ่งการเปรียบเทียบความสำคัญนี้สามารถทำได้โดยใช้ผู้ตัดสินใจคนเดียวหรือเป็นกลุ่มทั้งที่เป็นผู้เชี่ยวชาญหรือไม่ก็ได้ แต่ทุกคนจะต้องทราบหรือคุ้นเคยกับปัญหาที่ตัดสินใจนั้นๆ โดยโครงสร้างปัญหาที่เป็นลำดับชั้นจะถูกจัดอยู่ในเมทริกซ์ของการเปรียบเทียบเป็นคู่ๆ และผลที่ได้จากการตอบแบบสอบถามการเปรียบเทียบความสำคัญทีละคู่ จะประเมินความสัมพันธ์เพียงครึ่งเดียวของสมาชิกในเมทริกซ์ทั้งหมด ซึ่งอีกครึ่งหนึ่งจะเป็นการทำซ้ำในตำแหน่งเดิม แสดงดังรูปที่ </a:t>
            </a:r>
            <a:r>
              <a:rPr lang="en-US" dirty="0"/>
              <a:t>2 </a:t>
            </a:r>
            <a:r>
              <a:rPr lang="th-TH" dirty="0"/>
              <a:t>เป็นเมทริกซ์ของการเปรียบเทียบเป็นคู่ๆ ของการตัดสินใจของปัญหารูปที่ </a:t>
            </a:r>
            <a:r>
              <a:rPr lang="en-US" dirty="0"/>
              <a:t>3</a:t>
            </a:r>
          </a:p>
          <a:p>
            <a:r>
              <a:rPr lang="th-TH" dirty="0"/>
              <a:t>การเปรียบเทียบเป็นคู่ๆ ต้องใช้ชุดตัวเลขสำหรับการเปรียบเทียบ ชุดตัวเลขนี้มีความสำคัญมาก ต้องเป็นชุดตัวเลขซึ่งมีความสำคัญในระดับต่างๆ แต่ละระดับ และชุดตัวเลขนี้ได้สร้างขึ้นมาจากการศึกษาของ </a:t>
            </a:r>
            <a:r>
              <a:rPr lang="en-US" dirty="0" err="1"/>
              <a:t>Saaty</a:t>
            </a:r>
            <a:r>
              <a:rPr lang="en-US" dirty="0"/>
              <a:t> (1980) </a:t>
            </a:r>
            <a:r>
              <a:rPr lang="th-TH" dirty="0"/>
              <a:t>ซึ่งมีความเชื่อถือได้สูง ชุดตัวเลขที่ใช้เปรียบเทียบและมีความหมายของค่าตัวเลขแต่ละตัว แสดงดังตารางที่ </a:t>
            </a:r>
            <a:r>
              <a:rPr lang="en-US" dirty="0"/>
              <a:t>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316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</a:t>
            </a:r>
            <a:r>
              <a:rPr lang="th-TH" dirty="0"/>
              <a:t>ขั้นตอนของกระบวนการลำดับชั้นเชิงวิเคราะห์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934" y="1336705"/>
            <a:ext cx="7242899" cy="4870620"/>
          </a:xfrm>
        </p:spPr>
      </p:pic>
    </p:spTree>
    <p:extLst>
      <p:ext uri="{BB962C8B-B14F-4D97-AF65-F5344CB8AC3E}">
        <p14:creationId xmlns:p14="http://schemas.microsoft.com/office/powerpoint/2010/main" val="1784456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</a:t>
            </a:r>
            <a:r>
              <a:rPr lang="th-TH" dirty="0"/>
              <a:t>ขั้นตอนของกระบวนการลำดับชั้นเชิงวิเคราะห์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u="sng" dirty="0"/>
              <a:t>ขั้นตอนที่ </a:t>
            </a:r>
            <a:r>
              <a:rPr lang="en-US" b="1" u="sng" dirty="0"/>
              <a:t>3 </a:t>
            </a:r>
            <a:r>
              <a:rPr lang="th-TH" dirty="0"/>
              <a:t>การหาน้ำหนักความสำคัญ และการหาน้ำหนักความสำคัญโดยสรุปสำหรับการตัดสินใจแบบกลุ่ม (หากมีการตัดสินใจเป็นกลุ่ม)</a:t>
            </a:r>
            <a:endParaRPr lang="en-US" dirty="0"/>
          </a:p>
          <a:p>
            <a:r>
              <a:rPr lang="en-US" dirty="0"/>
              <a:t>3.1) </a:t>
            </a:r>
            <a:r>
              <a:rPr lang="th-TH" dirty="0"/>
              <a:t>การหาน้ำหนักความสำคัญ ขั้นตอนในการคำนวณหาน้ำหนักความสำคัญสามารถทำได้ ดังกรณีศึกษา นี้</a:t>
            </a:r>
            <a:endParaRPr lang="en-US" dirty="0"/>
          </a:p>
          <a:p>
            <a:r>
              <a:rPr lang="th-TH" b="1" dirty="0"/>
              <a:t>กรณีศึกษาเลือกเส้นทางการขนส่งต่อเนื่องหลายรูปแบบ </a:t>
            </a:r>
            <a:endParaRPr lang="en-US" dirty="0"/>
          </a:p>
          <a:p>
            <a:r>
              <a:rPr lang="th-TH" dirty="0"/>
              <a:t>จาก </a:t>
            </a:r>
            <a:r>
              <a:rPr lang="en-US" dirty="0" err="1"/>
              <a:t>Meethom</a:t>
            </a:r>
            <a:r>
              <a:rPr lang="en-US" dirty="0"/>
              <a:t> </a:t>
            </a:r>
            <a:r>
              <a:rPr lang="th-TH" dirty="0"/>
              <a:t>และ </a:t>
            </a:r>
            <a:r>
              <a:rPr lang="en-US" dirty="0" err="1"/>
              <a:t>Kengpol</a:t>
            </a:r>
            <a:r>
              <a:rPr lang="en-US" dirty="0"/>
              <a:t> (2009) </a:t>
            </a:r>
            <a:r>
              <a:rPr lang="th-TH" dirty="0"/>
              <a:t>ในการเลือกเส้นทางการขนส่งต่อเนื่องหลายรูปแบบ </a:t>
            </a:r>
            <a:r>
              <a:rPr lang="en-US" dirty="0"/>
              <a:t>(Multimodal Transportation) </a:t>
            </a:r>
            <a:r>
              <a:rPr lang="th-TH" dirty="0"/>
              <a:t>เพื่อขนส่งสินค้า มีทางเลือกอยู่ </a:t>
            </a:r>
            <a:r>
              <a:rPr lang="en-US" dirty="0"/>
              <a:t>3 </a:t>
            </a:r>
            <a:r>
              <a:rPr lang="th-TH" dirty="0"/>
              <a:t>เส้นทาง ในการตัดสินใจใช้เกณฑ์ตัดสินใจ </a:t>
            </a:r>
            <a:r>
              <a:rPr lang="en-US" dirty="0"/>
              <a:t>3 </a:t>
            </a:r>
            <a:r>
              <a:rPr lang="th-TH" dirty="0"/>
              <a:t>เกณฑ์ คือ งบประมาณการขนส่ง เวลาในการขนส่ง และความเสี่ยงของเส้นทาง มีโครงสร้างปัญหา ดังรูปที่ </a:t>
            </a:r>
            <a:r>
              <a:rPr lang="en-US" dirty="0"/>
              <a:t>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024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</a:t>
            </a:r>
            <a:r>
              <a:rPr lang="th-TH" dirty="0"/>
              <a:t>ขั้นตอนของกระบวนการลำดับชั้นเชิงวิเคราะห์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8" y="1784177"/>
            <a:ext cx="8479087" cy="3768483"/>
          </a:xfrm>
        </p:spPr>
      </p:pic>
    </p:spTree>
    <p:extLst>
      <p:ext uri="{BB962C8B-B14F-4D97-AF65-F5344CB8AC3E}">
        <p14:creationId xmlns:p14="http://schemas.microsoft.com/office/powerpoint/2010/main" val="437891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</a:t>
            </a:r>
            <a:r>
              <a:rPr lang="th-TH" dirty="0"/>
              <a:t>ขั้นตอนของกระบวนการลำดับชั้นเชิงวิเคราะห์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008" y="1495081"/>
            <a:ext cx="4287584" cy="4797498"/>
          </a:xfrm>
        </p:spPr>
      </p:pic>
    </p:spTree>
    <p:extLst>
      <p:ext uri="{BB962C8B-B14F-4D97-AF65-F5344CB8AC3E}">
        <p14:creationId xmlns:p14="http://schemas.microsoft.com/office/powerpoint/2010/main" val="2573065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</a:t>
            </a:r>
            <a:r>
              <a:rPr lang="th-TH" dirty="0"/>
              <a:t>ขั้นตอนของกระบวนการลำดับชั้นเชิงวิเคราะห์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23" y="1470668"/>
            <a:ext cx="4279834" cy="4665089"/>
          </a:xfrm>
        </p:spPr>
      </p:pic>
    </p:spTree>
    <p:extLst>
      <p:ext uri="{BB962C8B-B14F-4D97-AF65-F5344CB8AC3E}">
        <p14:creationId xmlns:p14="http://schemas.microsoft.com/office/powerpoint/2010/main" val="1704582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</a:t>
            </a:r>
            <a:r>
              <a:rPr lang="th-TH" dirty="0"/>
              <a:t>ขั้นตอนของกระบวนการลำดับชั้นเชิงวิเคราะห์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814" y="1524000"/>
            <a:ext cx="4233063" cy="4740220"/>
          </a:xfrm>
        </p:spPr>
      </p:pic>
    </p:spTree>
    <p:extLst>
      <p:ext uri="{BB962C8B-B14F-4D97-AF65-F5344CB8AC3E}">
        <p14:creationId xmlns:p14="http://schemas.microsoft.com/office/powerpoint/2010/main" val="1958374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Module 2:</a:t>
            </a:r>
            <a:r>
              <a:rPr lang="en-US" dirty="0"/>
              <a:t>  Software Tools for IDSS Development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/>
          <a:lstStyle/>
          <a:p>
            <a:pPr lvl="0"/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Analytic Hierarchy Process (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AHP)</a:t>
            </a:r>
          </a:p>
          <a:p>
            <a:pPr lvl="0"/>
            <a:r>
              <a:rPr lang="en-US" dirty="0"/>
              <a:t>R-software</a:t>
            </a:r>
          </a:p>
          <a:p>
            <a:pPr lvl="0"/>
            <a:r>
              <a:rPr lang="en-US" dirty="0" err="1"/>
              <a:t>RapidMiner</a:t>
            </a:r>
            <a:endParaRPr lang="en-US" dirty="0"/>
          </a:p>
          <a:p>
            <a:pPr lvl="0"/>
            <a:r>
              <a:rPr lang="en-US" dirty="0"/>
              <a:t>WEKA</a:t>
            </a:r>
          </a:p>
          <a:p>
            <a:pPr lvl="0"/>
            <a:r>
              <a:rPr lang="en-US" dirty="0"/>
              <a:t>Deep Learning for Smart Production</a:t>
            </a:r>
          </a:p>
        </p:txBody>
      </p:sp>
    </p:spTree>
    <p:extLst>
      <p:ext uri="{BB962C8B-B14F-4D97-AF65-F5344CB8AC3E}">
        <p14:creationId xmlns:p14="http://schemas.microsoft.com/office/powerpoint/2010/main" val="207347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</a:t>
            </a:r>
            <a:r>
              <a:rPr lang="th-TH" dirty="0"/>
              <a:t>ขั้นตอนของกระบวนการลำดับชั้นเชิงวิเคราะห์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693" y="1496888"/>
            <a:ext cx="4276671" cy="4500687"/>
          </a:xfrm>
        </p:spPr>
      </p:pic>
    </p:spTree>
    <p:extLst>
      <p:ext uri="{BB962C8B-B14F-4D97-AF65-F5344CB8AC3E}">
        <p14:creationId xmlns:p14="http://schemas.microsoft.com/office/powerpoint/2010/main" val="514523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</a:t>
            </a:r>
            <a:r>
              <a:rPr lang="th-TH" dirty="0"/>
              <a:t>ขั้นตอนของกระบวนการลำดับชั้นเชิงวิเคราะห์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u="sng" dirty="0"/>
              <a:t>ขั้นตอนที่ </a:t>
            </a:r>
            <a:r>
              <a:rPr lang="en-US" b="1" u="sng" dirty="0"/>
              <a:t>4 </a:t>
            </a:r>
            <a:r>
              <a:rPr lang="th-TH" dirty="0"/>
              <a:t>การหาค่าอัตราส่วนความสอดคล้องของข้อมูล (</a:t>
            </a:r>
            <a:r>
              <a:rPr lang="en-US" dirty="0"/>
              <a:t>Consistency Ratio: C.R.) </a:t>
            </a:r>
            <a:r>
              <a:rPr lang="th-TH" dirty="0"/>
              <a:t>ในกระบวนการลำดับชั้นเชิงวิเคราะห์ ใช้ทฤษฎีไอเกนเวคเตอร์ </a:t>
            </a:r>
            <a:r>
              <a:rPr lang="en-US" dirty="0"/>
              <a:t>(Eigen Vector) </a:t>
            </a:r>
            <a:r>
              <a:rPr lang="th-TH" dirty="0"/>
              <a:t>ในการตรวจสอบลำดับความสำคัญของข้อมูลการเปรียบเทียบในเมทริกซ์และการหาความสอดคล้องของข้อมูลดิบที่ได้จากการตัดสินใจของผู้ตัดสินใจต่างๆ ในกลุ่มที่ตอบแบบสัมภาษณ์นั้น</a:t>
            </a:r>
            <a:endParaRPr lang="en-US" dirty="0"/>
          </a:p>
          <a:p>
            <a:r>
              <a:rPr lang="th-TH" dirty="0"/>
              <a:t>	การตรวจสอบความสอดคล้องของการตัดสินใจจะพิจารณาโดยใช้ค่าไอเกน </a:t>
            </a:r>
            <a:r>
              <a:rPr lang="en-US" dirty="0"/>
              <a:t>(Eigen Vector)</a:t>
            </a:r>
            <a:r>
              <a:rPr lang="th-TH" dirty="0"/>
              <a:t> วัดได้จากอัตราส่วนความสอดคล้อง </a:t>
            </a:r>
            <a:r>
              <a:rPr lang="en-US" dirty="0"/>
              <a:t>(Consistency Ratio: C.R.) </a:t>
            </a:r>
            <a:r>
              <a:rPr lang="th-TH" dirty="0"/>
              <a:t>ซึ่งเป็นอัตราส่วนระหว่างดัชนีความสอดคล้องของข้อมูล </a:t>
            </a:r>
            <a:r>
              <a:rPr lang="en-US" dirty="0"/>
              <a:t>(Consistency Index: C.I.) </a:t>
            </a:r>
            <a:r>
              <a:rPr lang="th-TH" dirty="0"/>
              <a:t>และดัชนีความสอดคล้องของข้อมูลเชิงสุ่ม </a:t>
            </a:r>
            <a:r>
              <a:rPr lang="en-US" dirty="0"/>
              <a:t>(Random Consistency Index: R.I.)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259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</a:t>
            </a:r>
            <a:r>
              <a:rPr lang="th-TH" dirty="0"/>
              <a:t>ขั้นตอนของกระบวนการลำดับชั้นเชิงวิเคราะห์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635" y="1470990"/>
            <a:ext cx="5556313" cy="4677641"/>
          </a:xfrm>
        </p:spPr>
      </p:pic>
    </p:spTree>
    <p:extLst>
      <p:ext uri="{BB962C8B-B14F-4D97-AF65-F5344CB8AC3E}">
        <p14:creationId xmlns:p14="http://schemas.microsoft.com/office/powerpoint/2010/main" val="252093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</a:t>
            </a:r>
            <a:r>
              <a:rPr lang="th-TH" dirty="0"/>
              <a:t>ขั้นตอนของกระบวนการลำดับชั้นเชิงวิเคราะห์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อัตราส่วนความสอดคล้อง (</a:t>
            </a:r>
            <a:r>
              <a:rPr lang="en-US" dirty="0"/>
              <a:t>C.R.) </a:t>
            </a:r>
            <a:r>
              <a:rPr lang="th-TH" dirty="0"/>
              <a:t>ที่ยอมรับได้มีค่าไม่เกิน </a:t>
            </a:r>
            <a:r>
              <a:rPr lang="en-US" dirty="0"/>
              <a:t>0.1</a:t>
            </a:r>
            <a:r>
              <a:rPr lang="th-TH" dirty="0"/>
              <a:t> หรือ </a:t>
            </a:r>
            <a:r>
              <a:rPr lang="en-US" dirty="0"/>
              <a:t>10% </a:t>
            </a:r>
            <a:r>
              <a:rPr lang="th-TH" dirty="0"/>
              <a:t>ถ้าอัตราส่วนความสอดคล้องเป็น </a:t>
            </a:r>
            <a:r>
              <a:rPr lang="en-US" dirty="0"/>
              <a:t>0.1 </a:t>
            </a:r>
            <a:r>
              <a:rPr lang="th-TH" dirty="0"/>
              <a:t>หรือเกินกว่า แสดงว่าต้องทำการเปรียบเทียบใหม่หรือตัดข้อมูลทิ้งไป การหาอัตราส่วนความสอดคล้อง จะทำทุกระดับชั้นถึงระดับสุดท้าย เพื่อยืนยันน้ำหนักความสำคัญที่</a:t>
            </a:r>
            <a:r>
              <a:rPr lang="th-TH" dirty="0" smtClean="0"/>
              <a:t>ได้มา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081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</a:t>
            </a:r>
            <a:r>
              <a:rPr lang="th-TH" dirty="0"/>
              <a:t>ขั้นตอนของกระบวนการลำดับชั้นเชิงวิเคราะห์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u="sng" dirty="0"/>
              <a:t>ขั้นตอนที่ </a:t>
            </a:r>
            <a:r>
              <a:rPr lang="en-US" b="1" u="sng" dirty="0"/>
              <a:t>5</a:t>
            </a:r>
            <a:r>
              <a:rPr lang="en-US" dirty="0"/>
              <a:t> </a:t>
            </a:r>
            <a:r>
              <a:rPr lang="th-TH" dirty="0"/>
              <a:t>การวิเคราะห์ความไว</a:t>
            </a:r>
            <a:endParaRPr lang="en-US" dirty="0"/>
          </a:p>
          <a:p>
            <a:r>
              <a:rPr lang="en-US" dirty="0"/>
              <a:t>Dyer </a:t>
            </a:r>
            <a:r>
              <a:rPr lang="th-TH" dirty="0"/>
              <a:t>และ</a:t>
            </a:r>
            <a:r>
              <a:rPr lang="en-US" dirty="0"/>
              <a:t>Forman (1992)</a:t>
            </a:r>
            <a:r>
              <a:rPr lang="th-TH" dirty="0"/>
              <a:t> กล่าวว่า การวิเคราะห์ความไว เป็นการช่วยตอบคำถามเกี่ยวกับความสำคัญโดยเปรียบเทียบของข้อมูล หรือความเป็นไปได้ของการเปลี่ยนแปลงของข้อมูลที่มีผลกระทบกับผลการตัดสินใจ การวิเคราะห์ความไวเป็นการดำเนินการ เพื่อให้บรรลุถึงความเข้าใจการตัดสินใจในครั้งนั้นว่า เกณฑ์ตัดสินใจใดมีอิทธิพลต่อผลการตัดสินใจมากน้อยอย่างไร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6265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Article Reviews Assignments: </a:t>
            </a:r>
            <a:endParaRPr lang="en-US" b="1" dirty="0" smtClean="0"/>
          </a:p>
          <a:p>
            <a:r>
              <a:rPr lang="en-US" dirty="0"/>
              <a:t>Discussion forums </a:t>
            </a:r>
          </a:p>
        </p:txBody>
      </p:sp>
    </p:spTree>
    <p:extLst>
      <p:ext uri="{BB962C8B-B14F-4D97-AF65-F5344CB8AC3E}">
        <p14:creationId xmlns:p14="http://schemas.microsoft.com/office/powerpoint/2010/main" val="1605895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IDSS with AHP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13" y="1516966"/>
            <a:ext cx="11262523" cy="412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103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IDSS with AHP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45" y="1693703"/>
            <a:ext cx="11153583" cy="449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374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13" y="4127863"/>
            <a:ext cx="11229516" cy="209950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“In </a:t>
            </a:r>
            <a:r>
              <a:rPr lang="en-US" dirty="0"/>
              <a:t>particular, if a few experts involved in </a:t>
            </a:r>
            <a:r>
              <a:rPr lang="en-US" dirty="0" smtClean="0"/>
              <a:t>national defense </a:t>
            </a:r>
            <a:r>
              <a:rPr lang="en-US" dirty="0"/>
              <a:t>affairs were to participate in evaluating the rules </a:t>
            </a:r>
            <a:r>
              <a:rPr lang="en-US" dirty="0" smtClean="0"/>
              <a:t>in the </a:t>
            </a:r>
            <a:r>
              <a:rPr lang="en-US" dirty="0"/>
              <a:t>rule base, the accuracy of the system would be </a:t>
            </a:r>
            <a:r>
              <a:rPr lang="en-US" dirty="0" smtClean="0"/>
              <a:t>much better</a:t>
            </a:r>
            <a:r>
              <a:rPr lang="en-US" dirty="0"/>
              <a:t>. Furthermore, if the Analytic Hierarchy </a:t>
            </a:r>
            <a:r>
              <a:rPr lang="en-US" dirty="0" smtClean="0"/>
              <a:t>Process (</a:t>
            </a:r>
            <a:r>
              <a:rPr lang="en-US" dirty="0"/>
              <a:t>AHP) approach was used to select key factors, the rules </a:t>
            </a:r>
            <a:r>
              <a:rPr lang="en-US" dirty="0" smtClean="0"/>
              <a:t>in the </a:t>
            </a:r>
            <a:r>
              <a:rPr lang="en-US" dirty="0"/>
              <a:t>rule base would be more precise</a:t>
            </a:r>
            <a:r>
              <a:rPr lang="en-US" dirty="0" smtClean="0"/>
              <a:t>.”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344" y="243659"/>
            <a:ext cx="9347455" cy="388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846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Article Reviews Assignments: </a:t>
            </a:r>
            <a:endParaRPr lang="en-US" b="1" dirty="0" smtClean="0"/>
          </a:p>
          <a:p>
            <a:r>
              <a:rPr lang="en-US" dirty="0"/>
              <a:t>Discussion forums </a:t>
            </a:r>
          </a:p>
        </p:txBody>
      </p:sp>
    </p:spTree>
    <p:extLst>
      <p:ext uri="{BB962C8B-B14F-4D97-AF65-F5344CB8AC3E}">
        <p14:creationId xmlns:p14="http://schemas.microsoft.com/office/powerpoint/2010/main" val="839005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4C37D-FE81-4272-A934-739CA71BB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</a:t>
            </a:r>
            <a:r>
              <a:rPr lang="th-TH" dirty="0"/>
              <a:t>ความสำคัญของกระบวนการลำดับชั้นเชิง</a:t>
            </a:r>
            <a:r>
              <a:rPr lang="th-TH" dirty="0" smtClean="0"/>
              <a:t>วิเคราะห์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32FCF-78CC-486D-9106-2FA977C0A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778" y="1429469"/>
            <a:ext cx="11610169" cy="48520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100" dirty="0"/>
              <a:t>จากการศึกษาของ </a:t>
            </a:r>
            <a:r>
              <a:rPr lang="en-US" sz="2100" dirty="0" err="1"/>
              <a:t>Steuer</a:t>
            </a:r>
            <a:r>
              <a:rPr lang="en-US" sz="2100" dirty="0"/>
              <a:t> </a:t>
            </a:r>
            <a:r>
              <a:rPr lang="th-TH" sz="2100" dirty="0"/>
              <a:t>และ</a:t>
            </a:r>
            <a:r>
              <a:rPr lang="en-US" sz="2100" dirty="0"/>
              <a:t> Na (2003) </a:t>
            </a:r>
            <a:r>
              <a:rPr lang="th-TH" sz="2100" dirty="0"/>
              <a:t>ได้ศึกษาเกี่ยวกับการเงินโดยใช้</a:t>
            </a:r>
            <a:r>
              <a:rPr lang="en-US" sz="2100" dirty="0"/>
              <a:t> AHP </a:t>
            </a:r>
            <a:r>
              <a:rPr lang="th-TH" sz="2100" dirty="0"/>
              <a:t>นอกจากนี้</a:t>
            </a:r>
            <a:r>
              <a:rPr lang="en-US" sz="2100" dirty="0"/>
              <a:t> AHP </a:t>
            </a:r>
            <a:r>
              <a:rPr lang="th-TH" sz="2100" dirty="0"/>
              <a:t>ถูกปรับใช้ในงานด้านการศึกษา ด้านวิศวกรรม การตัดสินใจของรัฐบาล ในอุตสาหกรรม ด้านการจัดการ ด้านการผลิตและกระบวนการทำงานในโรงงาน และการตัดสินใจส่วนบุคคล นอกจากนี้ยังมีด้านที่เกี่ยวข้องกับการเมืองและสังคม และด้านการกีฬา จากการศึกษาของ </a:t>
            </a:r>
            <a:r>
              <a:rPr lang="en-US" sz="2100" dirty="0"/>
              <a:t>Vaidya </a:t>
            </a:r>
            <a:r>
              <a:rPr lang="th-TH" sz="2100" dirty="0"/>
              <a:t>และ</a:t>
            </a:r>
            <a:r>
              <a:rPr lang="en-US" sz="2100" dirty="0"/>
              <a:t> Kumar (2006) </a:t>
            </a:r>
            <a:r>
              <a:rPr lang="th-TH" sz="2100" dirty="0"/>
              <a:t>กล่าวว่าการที่มีการนำ </a:t>
            </a:r>
            <a:r>
              <a:rPr lang="en-US" sz="2100" dirty="0"/>
              <a:t>AHP </a:t>
            </a:r>
            <a:r>
              <a:rPr lang="th-TH" sz="2100" dirty="0"/>
              <a:t>ไปใช้งานอย่างกว้าง เนื่องจากความง่าย ความสะดวกในการใช้งาน และความยืดหยุ่นได้ นอกจากนี้ จากการศึกษาของ </a:t>
            </a:r>
            <a:r>
              <a:rPr lang="en-US" sz="2100" dirty="0"/>
              <a:t>Ho (2008)</a:t>
            </a:r>
            <a:r>
              <a:rPr lang="th-TH" sz="2100" dirty="0"/>
              <a:t> พบว่า</a:t>
            </a:r>
            <a:r>
              <a:rPr lang="en-US" sz="2100" dirty="0"/>
              <a:t> 20 </a:t>
            </a:r>
            <a:r>
              <a:rPr lang="th-TH" sz="2100" dirty="0"/>
              <a:t>ปีที่ผ่านมามีการใช้ </a:t>
            </a:r>
            <a:r>
              <a:rPr lang="en-US" sz="2100" dirty="0"/>
              <a:t>AHP </a:t>
            </a:r>
            <a:r>
              <a:rPr lang="th-TH" sz="2100" dirty="0"/>
              <a:t>กับงานวิจัยจำนวนมากมีกว่า</a:t>
            </a:r>
            <a:r>
              <a:rPr lang="en-US" sz="2100" dirty="0"/>
              <a:t> 150 </a:t>
            </a:r>
            <a:r>
              <a:rPr lang="th-TH" sz="2100" dirty="0"/>
              <a:t>บทความที่ใช้</a:t>
            </a:r>
            <a:r>
              <a:rPr lang="en-US" sz="2100" dirty="0"/>
              <a:t> AHP </a:t>
            </a:r>
            <a:r>
              <a:rPr lang="th-TH" sz="2100" dirty="0"/>
              <a:t>เป็นเครื่องมือในการตัดสินใจร่วมกับเครื่องมืออื่นๆ ได้ เช่น การโปรแกรมเชิงเส้นที่ต้องการวิเคราะห์ทั้งปัจจัยเชิงปริมาณและเชิงคุณภาพ ซึ่งทำให้สามารถหาผลลัพธ์ที่ใกล้เคียงกับสภาพปัญหาจริง และการนำ </a:t>
            </a:r>
            <a:r>
              <a:rPr lang="en-US" sz="2100" dirty="0"/>
              <a:t>AHP </a:t>
            </a:r>
            <a:r>
              <a:rPr lang="th-TH" sz="2100" dirty="0"/>
              <a:t>มาใช้ร่วมกับเครื่องมืออื่นๆ นั้นจะช่วยให้สามารถช่วยในการตัดสินใจได้อย่างชัดเจนกว่าการใช้ </a:t>
            </a:r>
            <a:r>
              <a:rPr lang="en-US" sz="2100" dirty="0"/>
              <a:t>AHP </a:t>
            </a:r>
            <a:r>
              <a:rPr lang="th-TH" sz="2100" dirty="0"/>
              <a:t>หรือเครื่องมืออื่นๆ แต่เพียงลำพัง ในการศึกษาของ </a:t>
            </a:r>
            <a:r>
              <a:rPr lang="en-US" sz="2100" dirty="0"/>
              <a:t>Ho </a:t>
            </a:r>
            <a:r>
              <a:rPr lang="th-TH" sz="2100" dirty="0"/>
              <a:t>และคณะ</a:t>
            </a:r>
            <a:r>
              <a:rPr lang="en-US" sz="2100" dirty="0"/>
              <a:t> (2006)</a:t>
            </a:r>
            <a:r>
              <a:rPr lang="th-TH" sz="2100" dirty="0"/>
              <a:t> กล่าวว่ามีการนำ</a:t>
            </a:r>
            <a:r>
              <a:rPr lang="en-US" sz="2100" dirty="0"/>
              <a:t> AHP </a:t>
            </a:r>
            <a:r>
              <a:rPr lang="th-TH" sz="2100" dirty="0"/>
              <a:t>มาใช่งานร่วมกับ </a:t>
            </a:r>
            <a:r>
              <a:rPr lang="en-US" sz="2100" dirty="0"/>
              <a:t>multi-commodity transportation model </a:t>
            </a:r>
            <a:r>
              <a:rPr lang="en-US" sz="2100" dirty="0" err="1"/>
              <a:t>Kengpol</a:t>
            </a:r>
            <a:r>
              <a:rPr lang="en-US" sz="2100" dirty="0"/>
              <a:t> (2008) </a:t>
            </a:r>
            <a:r>
              <a:rPr lang="th-TH" sz="2100" dirty="0"/>
              <a:t>มีการนำมาใช้ร่วมกับการโปรแกรมเป้าหมายแบบศูนย์หนึ่ง </a:t>
            </a:r>
            <a:r>
              <a:rPr lang="en-US" sz="2100" dirty="0"/>
              <a:t>(Zero-One Goal Programming: ZOGP) </a:t>
            </a:r>
            <a:r>
              <a:rPr lang="th-TH" sz="2100" dirty="0"/>
              <a:t>ในการเลือกเส้นทางการขนส่งต่อเนื่องหลายรูปแบบ </a:t>
            </a:r>
            <a:r>
              <a:rPr lang="en-US" sz="2100" dirty="0" err="1"/>
              <a:t>Kengpol</a:t>
            </a:r>
            <a:r>
              <a:rPr lang="en-US" sz="2100" dirty="0"/>
              <a:t> </a:t>
            </a:r>
            <a:r>
              <a:rPr lang="th-TH" sz="2100" dirty="0"/>
              <a:t>และ </a:t>
            </a:r>
            <a:r>
              <a:rPr lang="en-US" sz="2100" dirty="0" err="1"/>
              <a:t>Meethom</a:t>
            </a:r>
            <a:r>
              <a:rPr lang="en-US" sz="2100" dirty="0"/>
              <a:t> (2009)</a:t>
            </a:r>
            <a:r>
              <a:rPr lang="th-TH" sz="2100" dirty="0"/>
              <a:t> และ</a:t>
            </a:r>
            <a:r>
              <a:rPr lang="en-US" sz="2100" dirty="0"/>
              <a:t> </a:t>
            </a:r>
            <a:r>
              <a:rPr lang="en-US" sz="2100" dirty="0" err="1"/>
              <a:t>Meethom</a:t>
            </a:r>
            <a:r>
              <a:rPr lang="en-US" sz="2100" dirty="0"/>
              <a:t> </a:t>
            </a:r>
            <a:r>
              <a:rPr lang="th-TH" sz="2100" dirty="0"/>
              <a:t>และ</a:t>
            </a:r>
            <a:r>
              <a:rPr lang="en-US" sz="2100" dirty="0" err="1"/>
              <a:t>Kengpol</a:t>
            </a:r>
            <a:r>
              <a:rPr lang="en-US" sz="2100" dirty="0"/>
              <a:t> (2009)</a:t>
            </a:r>
            <a:r>
              <a:rPr lang="th-TH" sz="2100" dirty="0"/>
              <a:t> และงานวิจัยอื่นๆ อีก เช่น </a:t>
            </a:r>
            <a:r>
              <a:rPr lang="en-US" sz="2100" dirty="0" err="1"/>
              <a:t>Badri</a:t>
            </a:r>
            <a:r>
              <a:rPr lang="en-US" sz="2100" dirty="0"/>
              <a:t> (1999), </a:t>
            </a:r>
            <a:r>
              <a:rPr lang="en-US" sz="2100" dirty="0" err="1"/>
              <a:t>Schniederjans</a:t>
            </a:r>
            <a:r>
              <a:rPr lang="en-US" sz="2100" dirty="0"/>
              <a:t> </a:t>
            </a:r>
            <a:r>
              <a:rPr lang="th-TH" sz="2100" dirty="0"/>
              <a:t>และ</a:t>
            </a:r>
            <a:r>
              <a:rPr lang="en-US" sz="2100" dirty="0"/>
              <a:t> Garvin (1997) </a:t>
            </a:r>
            <a:r>
              <a:rPr lang="th-TH" sz="2100" dirty="0"/>
              <a:t>นอกจากนี้ </a:t>
            </a:r>
            <a:r>
              <a:rPr lang="en-US" sz="2100" dirty="0"/>
              <a:t>AHP </a:t>
            </a:r>
            <a:r>
              <a:rPr lang="th-TH" sz="2100" dirty="0"/>
              <a:t>ถูกใช้กว้างขวางในการตัดสินใจทั้งการประมวลผลทางวิชาการและในสถานประกอบการ อุตสาหกรรมต่างๆ เช่น </a:t>
            </a:r>
            <a:r>
              <a:rPr lang="en-US" sz="2100" dirty="0" err="1"/>
              <a:t>Korpela</a:t>
            </a:r>
            <a:r>
              <a:rPr lang="en-US" sz="2100" dirty="0"/>
              <a:t> </a:t>
            </a:r>
            <a:r>
              <a:rPr lang="th-TH" sz="2100" dirty="0"/>
              <a:t>และ</a:t>
            </a:r>
            <a:r>
              <a:rPr lang="en-US" sz="2100" dirty="0" err="1"/>
              <a:t>Tuominen</a:t>
            </a:r>
            <a:r>
              <a:rPr lang="en-US" sz="2100" dirty="0"/>
              <a:t> (1996), </a:t>
            </a:r>
            <a:r>
              <a:rPr lang="en-US" sz="2100" dirty="0" err="1"/>
              <a:t>Ghodsypour</a:t>
            </a:r>
            <a:r>
              <a:rPr lang="en-US" sz="2100" dirty="0"/>
              <a:t> </a:t>
            </a:r>
            <a:r>
              <a:rPr lang="th-TH" sz="2100" dirty="0"/>
              <a:t>และ</a:t>
            </a:r>
            <a:r>
              <a:rPr lang="en-US" sz="2100" dirty="0"/>
              <a:t>O’Brien (1998), </a:t>
            </a:r>
            <a:r>
              <a:rPr lang="en-US" sz="2100" dirty="0" err="1"/>
              <a:t>Korpela</a:t>
            </a:r>
            <a:r>
              <a:rPr lang="en-US" sz="2100" dirty="0"/>
              <a:t> </a:t>
            </a:r>
            <a:r>
              <a:rPr lang="th-TH" sz="2100" dirty="0"/>
              <a:t>และ</a:t>
            </a:r>
            <a:r>
              <a:rPr lang="en-US" sz="2100" dirty="0" err="1"/>
              <a:t>Lehmusvaara</a:t>
            </a:r>
            <a:r>
              <a:rPr lang="en-US" sz="2100" dirty="0"/>
              <a:t> (1999), </a:t>
            </a:r>
            <a:r>
              <a:rPr lang="en-US" sz="2100" dirty="0" err="1"/>
              <a:t>Kengpol</a:t>
            </a:r>
            <a:r>
              <a:rPr lang="en-US" sz="2100" dirty="0"/>
              <a:t> </a:t>
            </a:r>
            <a:r>
              <a:rPr lang="th-TH" sz="2100" dirty="0"/>
              <a:t>และ</a:t>
            </a:r>
            <a:r>
              <a:rPr lang="en-US" sz="2100" dirty="0"/>
              <a:t>O’Brien (2001), </a:t>
            </a:r>
            <a:r>
              <a:rPr lang="en-US" sz="2100" dirty="0" err="1"/>
              <a:t>Kengpol</a:t>
            </a:r>
            <a:r>
              <a:rPr lang="en-US" sz="2100" dirty="0"/>
              <a:t> (2004), </a:t>
            </a:r>
            <a:r>
              <a:rPr lang="th-TH" sz="2100" dirty="0"/>
              <a:t>วรพจน์ (</a:t>
            </a:r>
            <a:r>
              <a:rPr lang="en-US" sz="2100" dirty="0"/>
              <a:t>2539), </a:t>
            </a:r>
            <a:r>
              <a:rPr lang="th-TH" sz="2100" dirty="0"/>
              <a:t>วรพจน์ และอรรถกร (</a:t>
            </a:r>
            <a:r>
              <a:rPr lang="en-US" sz="2100" dirty="0"/>
              <a:t>2552)</a:t>
            </a:r>
            <a:r>
              <a:rPr lang="th-TH" sz="2100" dirty="0"/>
              <a:t> และอรรถกร และวรพจน์ (</a:t>
            </a:r>
            <a:r>
              <a:rPr lang="en-US" sz="2100" dirty="0"/>
              <a:t>2552</a:t>
            </a:r>
          </a:p>
        </p:txBody>
      </p:sp>
    </p:spTree>
    <p:extLst>
      <p:ext uri="{BB962C8B-B14F-4D97-AF65-F5344CB8AC3E}">
        <p14:creationId xmlns:p14="http://schemas.microsoft.com/office/powerpoint/2010/main" val="38414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</a:t>
            </a:r>
            <a:r>
              <a:rPr lang="th-TH" dirty="0"/>
              <a:t>ความสำคัญของกระบวนการลำดับชั้นเชิงวิเคราะห์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	นอกจากจะนำกระบวนการลำดับชั้นไปตัดสินใจเลือกทางเลือกต่างๆ แล้วยังมีการนำไปใช้ในการหาความสำคัญของปัจจัยต่างๆ อีกด้วย เพื่อให้ความสำคัญของปัจจัยที่ได้มีความเชื่อมั่นสูงเนื่องจากต้องมีค่าอัตราส่วนความสอดคล้องที่เป็นไปตามที่กำหนด เช่น นำไปหาความสำคัญของเกณฑ์รางวัลคุณภาพแห่งชาติในมุมมองของผู้ปฎิบัติ ในงานวิจัยของ </a:t>
            </a:r>
            <a:r>
              <a:rPr lang="en-US" dirty="0" err="1"/>
              <a:t>Meethom</a:t>
            </a:r>
            <a:r>
              <a:rPr lang="en-US" dirty="0"/>
              <a:t> and </a:t>
            </a:r>
            <a:r>
              <a:rPr lang="en-US" dirty="0" err="1"/>
              <a:t>Kengpol</a:t>
            </a:r>
            <a:r>
              <a:rPr lang="en-US" dirty="0"/>
              <a:t> (2008) </a:t>
            </a:r>
            <a:r>
              <a:rPr lang="th-TH" dirty="0"/>
              <a:t>และงานอื่นๆ อีก เช่น วรพจน์ และคณะ </a:t>
            </a:r>
            <a:r>
              <a:rPr lang="en-US" dirty="0"/>
              <a:t>(2551)</a:t>
            </a:r>
            <a:r>
              <a:rPr lang="th-TH" dirty="0"/>
              <a:t>, วรพจน์ และสิริรักษ์ </a:t>
            </a:r>
            <a:r>
              <a:rPr lang="en-US" dirty="0"/>
              <a:t>(2551), </a:t>
            </a:r>
            <a:r>
              <a:rPr lang="th-TH" dirty="0"/>
              <a:t>วรพจน์ (</a:t>
            </a:r>
            <a:r>
              <a:rPr lang="en-US" dirty="0"/>
              <a:t>2551) </a:t>
            </a:r>
            <a:r>
              <a:rPr lang="th-TH" dirty="0"/>
              <a:t>และ วรพจน์ และอรรถกร (</a:t>
            </a:r>
            <a:r>
              <a:rPr lang="en-US" dirty="0"/>
              <a:t>2550), Chin </a:t>
            </a:r>
            <a:r>
              <a:rPr lang="th-TH" dirty="0"/>
              <a:t>และคณะ</a:t>
            </a:r>
            <a:r>
              <a:rPr lang="en-US" dirty="0"/>
              <a:t> (2002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097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</a:t>
            </a:r>
            <a:r>
              <a:rPr lang="th-TH" dirty="0"/>
              <a:t>ขั้นตอนของกระบวนการลำดับชั้นเชิงวิเคราะห์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dirty="0"/>
              <a:t>จากการศึกษางานวิจัยของ </a:t>
            </a:r>
            <a:r>
              <a:rPr lang="en-US" dirty="0" err="1"/>
              <a:t>Korpela</a:t>
            </a:r>
            <a:r>
              <a:rPr lang="en-US" dirty="0"/>
              <a:t> </a:t>
            </a:r>
            <a:r>
              <a:rPr lang="th-TH" dirty="0"/>
              <a:t>และ</a:t>
            </a:r>
            <a:r>
              <a:rPr lang="en-US" dirty="0" err="1"/>
              <a:t>Lehmusvaara</a:t>
            </a:r>
            <a:r>
              <a:rPr lang="en-US" dirty="0"/>
              <a:t> (1999)</a:t>
            </a:r>
            <a:r>
              <a:rPr lang="th-TH" dirty="0"/>
              <a:t> กล่าวถึงกระบวนการลำดับชั้นเชิงวิเคราะห์ว่า ประกอบด้วย </a:t>
            </a:r>
            <a:r>
              <a:rPr lang="en-US" dirty="0"/>
              <a:t>3 </a:t>
            </a:r>
            <a:r>
              <a:rPr lang="th-TH" dirty="0"/>
              <a:t>ส่วนหลัก คือ การกำหนดเป้าหมายของปัญหา (</a:t>
            </a:r>
            <a:r>
              <a:rPr lang="en-US" dirty="0"/>
              <a:t>Decomposition) </a:t>
            </a:r>
            <a:r>
              <a:rPr lang="th-TH" dirty="0"/>
              <a:t>การพิจารณาเปรียบเทียบ (</a:t>
            </a:r>
            <a:r>
              <a:rPr lang="en-US" dirty="0"/>
              <a:t>Comparative Judgment</a:t>
            </a:r>
            <a:r>
              <a:rPr lang="th-TH" dirty="0"/>
              <a:t>) และการสังเคราะห์</a:t>
            </a:r>
            <a:r>
              <a:rPr lang="en-US" dirty="0"/>
              <a:t> (Synthesizing)</a:t>
            </a:r>
            <a:r>
              <a:rPr lang="th-TH" dirty="0"/>
              <a:t> จากงานวิจัยของ </a:t>
            </a:r>
            <a:r>
              <a:rPr lang="en-US" dirty="0"/>
              <a:t>Ho </a:t>
            </a:r>
            <a:r>
              <a:rPr lang="th-TH" dirty="0"/>
              <a:t>และคณะ</a:t>
            </a:r>
            <a:r>
              <a:rPr lang="en-US" dirty="0"/>
              <a:t> (2006)</a:t>
            </a:r>
            <a:r>
              <a:rPr lang="th-TH" dirty="0"/>
              <a:t> กล่าวว่าขั้นตอนการทำงานของกระบวนการลำดับชั้นเชิงวิเคราะห์เป็นดังรูปที่ </a:t>
            </a:r>
            <a:r>
              <a:rPr lang="en-US" dirty="0"/>
              <a:t>1</a:t>
            </a:r>
          </a:p>
          <a:p>
            <a:r>
              <a:rPr lang="th-TH" dirty="0"/>
              <a:t>จุดเด่นของกระบวนการนี้ คือ สามารถนำปัจจัยเชิงปริมาณและเชิงคุณภาพมาเป็นเกณ์ในการตัดสินใจร่วมกันได้ นอกจากนี้การเปรียบเทียบความสำคัญเป็นคู่ๆ (</a:t>
            </a:r>
            <a:r>
              <a:rPr lang="en-US" dirty="0"/>
              <a:t>Pairwise Comparison) </a:t>
            </a:r>
            <a:r>
              <a:rPr lang="th-TH" dirty="0"/>
              <a:t>ทำให้ผู้ตัดสินใจมั่นใจได้ว่า น้ำหนักความสำคัญที่ได้จากการเปรียบเทียบมีความน่าเชื่อถือสูง เนื่องจากจะต้องการพิจารณาความสอดคล้อง (</a:t>
            </a:r>
            <a:r>
              <a:rPr lang="en-US" dirty="0"/>
              <a:t>Consistency</a:t>
            </a:r>
            <a:r>
              <a:rPr lang="th-TH" dirty="0"/>
              <a:t>) ของการเปรียบเทียบด้วย โดยกำหนดค่าความไม่สอดคล้องของการเปรียบเทียบความสำคัญเป็นคู่ ของแต่ละชุดซึ่งเรียกว่า อัตราส่วนความสอดคล้อง (</a:t>
            </a:r>
            <a:r>
              <a:rPr lang="en-US" dirty="0"/>
              <a:t>Consistency</a:t>
            </a:r>
            <a:r>
              <a:rPr lang="th-TH" dirty="0"/>
              <a:t> </a:t>
            </a:r>
            <a:r>
              <a:rPr lang="en-US" dirty="0"/>
              <a:t>Ratio: C.R.)</a:t>
            </a:r>
          </a:p>
          <a:p>
            <a:r>
              <a:rPr lang="en-US" dirty="0"/>
              <a:t>Dyer </a:t>
            </a:r>
            <a:r>
              <a:rPr lang="th-TH" dirty="0"/>
              <a:t>และ</a:t>
            </a:r>
            <a:r>
              <a:rPr lang="en-US" dirty="0"/>
              <a:t> Forman (1991) </a:t>
            </a:r>
            <a:r>
              <a:rPr lang="th-TH" dirty="0"/>
              <a:t>ได้อธิบายขั้นตอนของกระบวนการลำดับชั้นเชิงวิเคราะห์ไว้ </a:t>
            </a:r>
            <a:r>
              <a:rPr lang="th-TH" dirty="0" smtClean="0"/>
              <a:t>ดังนี้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814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</a:t>
            </a:r>
            <a:r>
              <a:rPr lang="th-TH" dirty="0"/>
              <a:t>ขั้นตอนของกระบวนการลำดับชั้นเชิงวิเคราะห์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u="sng" dirty="0"/>
              <a:t>ขั้นตอนที่ </a:t>
            </a:r>
            <a:r>
              <a:rPr lang="en-US" b="1" u="sng" dirty="0"/>
              <a:t>1</a:t>
            </a:r>
            <a:r>
              <a:rPr lang="th-TH" dirty="0"/>
              <a:t> คือการกระจายความสลับซับซ้อนของปัญหาให้อยู่ในรูปของลำดับชั้นโครงสร้างปัญหาพื้นฐานประกอบ </a:t>
            </a:r>
            <a:r>
              <a:rPr lang="en-US" dirty="0"/>
              <a:t>3 </a:t>
            </a:r>
            <a:r>
              <a:rPr lang="th-TH" dirty="0"/>
              <a:t>ลำดับหลัก คือ เป้าหมายหรือวัตถุประสงค์ เกณฑ์ตัดสินใจและทางเลือกต่างๆ แสดงดังรูปที่ </a:t>
            </a:r>
            <a:r>
              <a:rPr lang="en-US" dirty="0"/>
              <a:t>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516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</a:t>
            </a:r>
            <a:r>
              <a:rPr lang="th-TH" dirty="0"/>
              <a:t>ขั้นตอนของกระบวนการลำดับชั้นเชิงวิเคราะห์</a:t>
            </a:r>
            <a:endParaRPr lang="en-US" dirty="0"/>
          </a:p>
        </p:txBody>
      </p:sp>
      <p:pic>
        <p:nvPicPr>
          <p:cNvPr id="51" name="Content Placeholder 5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383" y="1336705"/>
            <a:ext cx="5567042" cy="4767869"/>
          </a:xfrm>
        </p:spPr>
      </p:pic>
    </p:spTree>
    <p:extLst>
      <p:ext uri="{BB962C8B-B14F-4D97-AF65-F5344CB8AC3E}">
        <p14:creationId xmlns:p14="http://schemas.microsoft.com/office/powerpoint/2010/main" val="2465926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</a:t>
            </a:r>
            <a:r>
              <a:rPr lang="th-TH" dirty="0"/>
              <a:t>ขั้นตอนของกระบวนการลำดับชั้นเชิงวิเคราะห์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dirty="0"/>
              <a:t>การแบ่งกลุ่มองค์ประกอบของปัญหาออกเป็นลำดับชั้น โดยการจัดทำเป็นแผนภูมิ มีหลักเกณฑ์ดังนี้</a:t>
            </a:r>
            <a:endParaRPr lang="en-US" dirty="0"/>
          </a:p>
          <a:p>
            <a:pPr marL="0" indent="0">
              <a:buNone/>
            </a:pPr>
            <a:r>
              <a:rPr lang="th-TH" dirty="0"/>
              <a:t>ระดับที่ </a:t>
            </a:r>
            <a:r>
              <a:rPr lang="en-US" dirty="0"/>
              <a:t>1	</a:t>
            </a:r>
            <a:r>
              <a:rPr lang="th-TH" dirty="0"/>
              <a:t>เป้าหมาย คือ การแจ้งถึงวัตถุประสงค์โดยรวมของปัญหาการตัดสินใจ</a:t>
            </a:r>
            <a:endParaRPr lang="en-US" dirty="0"/>
          </a:p>
          <a:p>
            <a:pPr marL="0" indent="0">
              <a:buNone/>
            </a:pPr>
            <a:r>
              <a:rPr lang="th-TH" dirty="0"/>
              <a:t>ระดับที่</a:t>
            </a:r>
            <a:r>
              <a:rPr lang="en-US" dirty="0"/>
              <a:t> 2 	</a:t>
            </a:r>
            <a:r>
              <a:rPr lang="th-TH" dirty="0"/>
              <a:t>เกณฑ์ตัดสินใจ คือ สิ่งที่สามารถทำให้เป้าหมายประสบความสำเร็จได้ตามวัตถุประสงค์ที่กำหนดขึ้น</a:t>
            </a:r>
            <a:endParaRPr lang="en-US" dirty="0"/>
          </a:p>
          <a:p>
            <a:pPr marL="0" indent="0">
              <a:buNone/>
            </a:pPr>
            <a:r>
              <a:rPr lang="th-TH" dirty="0"/>
              <a:t>ระดับที่ </a:t>
            </a:r>
            <a:r>
              <a:rPr lang="en-US" dirty="0"/>
              <a:t>3 	</a:t>
            </a:r>
            <a:r>
              <a:rPr lang="th-TH" dirty="0"/>
              <a:t>เกณฑ์ย่อย คือ สิ่งที่สามารถทำให้เป้าหมายประสบความสำเร็จได้ตามวัตถุประสงค์ที่กำหนดขึ้นเพื่อใช้ประเมินหาทางเลือกที่เหมาะสมที่สุดสำหรับวัตถุประสงค์นั้นๆ</a:t>
            </a:r>
            <a:endParaRPr lang="en-US" dirty="0"/>
          </a:p>
          <a:p>
            <a:pPr marL="0" indent="0">
              <a:buNone/>
            </a:pPr>
            <a:r>
              <a:rPr lang="th-TH" dirty="0"/>
              <a:t>ระดับที่ </a:t>
            </a:r>
            <a:r>
              <a:rPr lang="en-US" dirty="0"/>
              <a:t>4 	</a:t>
            </a:r>
            <a:r>
              <a:rPr lang="th-TH" dirty="0"/>
              <a:t>ทางเลือกคือสิ่งที่ต้องการจะเลือกเพื่อให้เกิดประโยชน์สูงสุดต่อวัตถุประสงค์ที่ตั้งไว้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995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</a:t>
            </a:r>
            <a:r>
              <a:rPr lang="th-TH" dirty="0"/>
              <a:t>ขั้นตอนของกระบวนการลำดับชั้นเชิงวิเคราะห์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549" y="1631419"/>
            <a:ext cx="8993938" cy="4220354"/>
          </a:xfrm>
        </p:spPr>
      </p:pic>
    </p:spTree>
    <p:extLst>
      <p:ext uri="{BB962C8B-B14F-4D97-AF65-F5344CB8AC3E}">
        <p14:creationId xmlns:p14="http://schemas.microsoft.com/office/powerpoint/2010/main" val="378787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2879</TotalTime>
  <Words>1448</Words>
  <Application>Microsoft Office PowerPoint</Application>
  <PresentationFormat>Widescreen</PresentationFormat>
  <Paragraphs>74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Module 2:  Software Tools for IDSS Development </vt:lpstr>
      <vt:lpstr>1.ความสำคัญของกระบวนการลำดับชั้นเชิงวิเคราะห์</vt:lpstr>
      <vt:lpstr>1.ความสำคัญของกระบวนการลำดับชั้นเชิงวิเคราะห์</vt:lpstr>
      <vt:lpstr>2.ขั้นตอนของกระบวนการลำดับชั้นเชิงวิเคราะห์</vt:lpstr>
      <vt:lpstr>2.ขั้นตอนของกระบวนการลำดับชั้นเชิงวิเคราะห์</vt:lpstr>
      <vt:lpstr>2.ขั้นตอนของกระบวนการลำดับชั้นเชิงวิเคราะห์</vt:lpstr>
      <vt:lpstr>2.ขั้นตอนของกระบวนการลำดับชั้นเชิงวิเคราะห์</vt:lpstr>
      <vt:lpstr>2.ขั้นตอนของกระบวนการลำดับชั้นเชิงวิเคราะห์</vt:lpstr>
      <vt:lpstr>2.ขั้นตอนของกระบวนการลำดับชั้นเชิงวิเคราะห์</vt:lpstr>
      <vt:lpstr>2.ขั้นตอนของกระบวนการลำดับชั้นเชิงวิเคราะห์</vt:lpstr>
      <vt:lpstr>2.ขั้นตอนของกระบวนการลำดับชั้นเชิงวิเคราะห์</vt:lpstr>
      <vt:lpstr>2.ขั้นตอนของกระบวนการลำดับชั้นเชิงวิเคราะห์</vt:lpstr>
      <vt:lpstr>2.ขั้นตอนของกระบวนการลำดับชั้นเชิงวิเคราะห์</vt:lpstr>
      <vt:lpstr>2.ขั้นตอนของกระบวนการลำดับชั้นเชิงวิเคราะห์</vt:lpstr>
      <vt:lpstr>2.ขั้นตอนของกระบวนการลำดับชั้นเชิงวิเคราะห์</vt:lpstr>
      <vt:lpstr>2.ขั้นตอนของกระบวนการลำดับชั้นเชิงวิเคราะห์</vt:lpstr>
      <vt:lpstr>2.ขั้นตอนของกระบวนการลำดับชั้นเชิงวิเคราะห์</vt:lpstr>
      <vt:lpstr>2.ขั้นตอนของกระบวนการลำดับชั้นเชิงวิเคราะห์</vt:lpstr>
      <vt:lpstr>2.ขั้นตอนของกระบวนการลำดับชั้นเชิงวิเคราะห์</vt:lpstr>
      <vt:lpstr>2.ขั้นตอนของกระบวนการลำดับชั้นเชิงวิเคราะห์</vt:lpstr>
      <vt:lpstr>2.ขั้นตอนของกระบวนการลำดับชั้นเชิงวิเคราะห์</vt:lpstr>
      <vt:lpstr>2.ขั้นตอนของกระบวนการลำดับชั้นเชิงวิเคราะห์</vt:lpstr>
      <vt:lpstr>2.ขั้นตอนของกระบวนการลำดับชั้นเชิงวิเคราะห์</vt:lpstr>
      <vt:lpstr>PowerPoint Presentation</vt:lpstr>
      <vt:lpstr>IDSS with AHP</vt:lpstr>
      <vt:lpstr>IDSS with AHP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VPM</cp:lastModifiedBy>
  <cp:revision>194</cp:revision>
  <dcterms:created xsi:type="dcterms:W3CDTF">2018-02-11T14:22:08Z</dcterms:created>
  <dcterms:modified xsi:type="dcterms:W3CDTF">2020-05-25T07:22:12Z</dcterms:modified>
</cp:coreProperties>
</file>