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0" r:id="rId3"/>
    <p:sldId id="309" r:id="rId4"/>
    <p:sldId id="318" r:id="rId5"/>
    <p:sldId id="310" r:id="rId6"/>
    <p:sldId id="319" r:id="rId7"/>
    <p:sldId id="311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64" d="100"/>
          <a:sy n="64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3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2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7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83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55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3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50DBC-2896-0A4C-AFF9-CCB22DA1C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427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50DBC-2896-0A4C-AFF9-CCB22DA1C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26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Discover difference between agile and digital manufacturing, https://www.sculpteo.com/blog/2016/09/28/digital-manufacturing-or-agile-manufacturing/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50DBC-2896-0A4C-AFF9-CCB22DA1C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26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Discover difference between agile and digital manufacturing, https://www.sculpteo.com/blog/2016/09/28/digital-manufacturing-or-agile-manufacturing/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50DBC-2896-0A4C-AFF9-CCB22DA1C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0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35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Discover difference between agile and digital manufacturing, https://www.sculpteo.com/blog/2016/09/28/digital-manufacturing-or-agile-manufacturing/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50DBC-2896-0A4C-AFF9-CCB22DA1C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60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4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4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TULIP, Agile Manufacturing – A Complete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2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แนวทาง </a:t>
            </a:r>
            <a:r>
              <a:rPr lang="en-US" sz="3200" dirty="0">
                <a:solidFill>
                  <a:srgbClr val="002060"/>
                </a:solidFill>
              </a:rPr>
              <a:t>Agile </a:t>
            </a:r>
            <a:r>
              <a:rPr lang="th-TH" sz="3200" dirty="0">
                <a:solidFill>
                  <a:srgbClr val="002060"/>
                </a:solidFill>
              </a:rPr>
              <a:t>สำหรับการผลิตอย่างชาญฉลาด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Manufacturing </a:t>
            </a:r>
            <a:r>
              <a:rPr lang="th-TH" dirty="0"/>
              <a:t>คืออะไร?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FE61-E8A6-416B-9096-9F778AD3C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51622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การเปลี่ยนแปลงที่สำคัญสี่ประการในแนวการผลิตทำให้วิธีการ </a:t>
            </a:r>
            <a:r>
              <a:rPr lang="en-US" sz="2400" dirty="0"/>
              <a:t>Agile </a:t>
            </a:r>
            <a:r>
              <a:rPr lang="th-TH" sz="2400" dirty="0"/>
              <a:t>มีความจำเป็น</a:t>
            </a:r>
            <a:endParaRPr lang="en-US" sz="2400" dirty="0"/>
          </a:p>
          <a:p>
            <a:pPr lvl="1"/>
            <a:r>
              <a:rPr lang="en-US" sz="2000" dirty="0"/>
              <a:t>1. </a:t>
            </a:r>
            <a:r>
              <a:rPr lang="th-TH" sz="2000" dirty="0"/>
              <a:t>สภาพแวดล้อมที่พัฒนาอย่างรวดเร็ว – เทคโนโลยี ลูกค้า และกฎระเบียบต่าง ๆ กำลังผลักดันให้เกิดการเปลี่ยนแปลงที่สำคัญ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2. </a:t>
            </a:r>
            <a:r>
              <a:rPr lang="th-TH" sz="2000" dirty="0"/>
              <a:t>การพัฒนาทางเทคโนโลยีอย่างต่อเนื่อง - ตามรายงานที่ตีพิมพ์โดย </a:t>
            </a:r>
            <a:r>
              <a:rPr lang="en-US" sz="2000" dirty="0"/>
              <a:t>McKinsey </a:t>
            </a:r>
            <a:r>
              <a:rPr lang="th-TH" sz="2000" dirty="0"/>
              <a:t>ในปี 2018 การผลิตจะประสบกับปัญหาการหยุดชะงักในอีกห้าปีข้างหน้ามากกว่าในช่วงยี่สิบปีที่ผ่านมารวมกัน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3. </a:t>
            </a:r>
            <a:r>
              <a:rPr lang="th-TH" sz="2000" dirty="0"/>
              <a:t>เข้าถึงข้อมูลได้มากขึ้น - บริษัทต่าง ๆ จะสามารถดำเนินการกับข้อมูลแบบเรียลไทม์ได้ในทุกระดับ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4. </a:t>
            </a:r>
            <a:r>
              <a:rPr lang="th-TH" sz="2000" dirty="0"/>
              <a:t>การเปลี่ยนแปลงกำลังคน - ผู้ผลิตสามารถอยู่รอดจากอัตราการว่างงานที่ต่ำและช่องว่างของทักษะที่ยั่งยืนและยังคงสามารถแข่งขันได้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97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หลักการผลิตแบบ </a:t>
            </a:r>
            <a:r>
              <a:rPr lang="en-US" dirty="0"/>
              <a:t>Agile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E29BE-A736-4180-88CA-702CCA431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2" y="1732066"/>
            <a:ext cx="5895975" cy="41433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29AA1E-5A16-43B4-9FC8-B31028486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2417288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การผลิตแบบ</a:t>
            </a:r>
            <a:r>
              <a:rPr lang="th-TH" sz="2400" dirty="0" err="1"/>
              <a:t>ลีน</a:t>
            </a:r>
            <a:r>
              <a:rPr lang="th-TH" sz="2400" dirty="0"/>
              <a:t>มุ่งเน้นไปที่การเพิ่มประสิทธิภาพโดยการลดของเสีย</a:t>
            </a:r>
            <a:endParaRPr lang="en-US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6B94C3-C5D0-48E7-8DFA-2F42ACDEC926}"/>
              </a:ext>
            </a:extLst>
          </p:cNvPr>
          <p:cNvSpPr txBox="1">
            <a:spLocks/>
          </p:cNvSpPr>
          <p:nvPr/>
        </p:nvSpPr>
        <p:spPr>
          <a:xfrm>
            <a:off x="9089035" y="1732066"/>
            <a:ext cx="2417288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Agile Manufacturing </a:t>
            </a:r>
            <a:r>
              <a:rPr lang="th-TH" sz="2400" dirty="0"/>
              <a:t>มีจุดมุ่งหมายเพื่อเพิ่มประสิทธิภาพผ่านการแก้ปัญหาแบบคู่ขนานที่ยืดหยุ่น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37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หลักการสำคัญของการผลิตแบบ </a:t>
            </a:r>
            <a:r>
              <a:rPr lang="en-US" dirty="0"/>
              <a:t>Agile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29AA1E-5A16-43B4-9FC8-B31028486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096593" cy="4303509"/>
          </a:xfrm>
        </p:spPr>
        <p:txBody>
          <a:bodyPr>
            <a:normAutofit/>
          </a:bodyPr>
          <a:lstStyle/>
          <a:p>
            <a:r>
              <a:rPr lang="en-US" sz="2400" dirty="0"/>
              <a:t>1. </a:t>
            </a:r>
            <a:r>
              <a:rPr lang="th-TH" sz="2400" dirty="0"/>
              <a:t>ทำซ้ำได้เร็วขึ้น</a:t>
            </a:r>
            <a:endParaRPr lang="en-US" sz="2400" dirty="0"/>
          </a:p>
          <a:p>
            <a:pPr lvl="1"/>
            <a:r>
              <a:rPr lang="th-TH" sz="2000" dirty="0"/>
              <a:t>แนวคิดในการส่งมอบมูลค่าที่น้อยลงให้บ่อยขึ้นถือเป็นหัวใจสำคัญของ </a:t>
            </a:r>
            <a:r>
              <a:rPr lang="en-US" sz="2000" dirty="0"/>
              <a:t>Agile Manufacturing</a:t>
            </a:r>
          </a:p>
          <a:p>
            <a:pPr lvl="1"/>
            <a:r>
              <a:rPr lang="th-TH" sz="2000" dirty="0"/>
              <a:t>เพื่อผลิตหลาย</a:t>
            </a:r>
            <a:r>
              <a:rPr lang="th-TH" sz="2000" dirty="0" err="1"/>
              <a:t>เวอร์ชัน</a:t>
            </a:r>
            <a:r>
              <a:rPr lang="th-TH" sz="2000" dirty="0"/>
              <a:t>อย่างรวดเร็ว</a:t>
            </a:r>
            <a:endParaRPr lang="en-US" sz="2000" dirty="0"/>
          </a:p>
          <a:p>
            <a:pPr lvl="1"/>
            <a:r>
              <a:rPr lang="th-TH" sz="2000" dirty="0" err="1"/>
              <a:t>การทำ</a:t>
            </a:r>
            <a:r>
              <a:rPr lang="th-TH" sz="2000" dirty="0"/>
              <a:t>ซ้ำช่วยให้วิศวกรกระบวนการทดสอบโซลูชันต่าง ๆ และรวบรวมข้อมูลเกี่ยวกับตัวแปรแต่ละตัว</a:t>
            </a:r>
            <a:r>
              <a:rPr lang="en-US" sz="2000" dirty="0"/>
              <a:t>.</a:t>
            </a:r>
          </a:p>
          <a:p>
            <a:r>
              <a:rPr lang="en-US" sz="2400" dirty="0"/>
              <a:t>2. </a:t>
            </a:r>
            <a:r>
              <a:rPr lang="th-TH" sz="2400" dirty="0"/>
              <a:t>ความยืดหยุ่น</a:t>
            </a:r>
            <a:endParaRPr lang="en-US" sz="2400" dirty="0"/>
          </a:p>
          <a:p>
            <a:pPr lvl="1"/>
            <a:r>
              <a:rPr lang="th-TH" sz="2000" dirty="0"/>
              <a:t>เพื่อไม่ให้โค้งงอภายใต้แรงภายนอก บริษัท ผู้ผลิตจำเป็นต้องมีระบบที่ยืดหยุ่น</a:t>
            </a:r>
            <a:endParaRPr lang="en-US" sz="2000" dirty="0"/>
          </a:p>
          <a:p>
            <a:pPr lvl="1"/>
            <a:r>
              <a:rPr lang="th-TH" sz="2000" dirty="0"/>
              <a:t>โครงสร้างภายในของ บริษัท ต้องมี</a:t>
            </a:r>
            <a:r>
              <a:rPr lang="th-TH" sz="2000" dirty="0" err="1"/>
              <a:t>ได</a:t>
            </a:r>
            <a:r>
              <a:rPr lang="th-TH" sz="2000" dirty="0"/>
              <a:t>นาม</a:t>
            </a:r>
            <a:r>
              <a:rPr lang="th-TH" sz="2000" dirty="0" err="1"/>
              <a:t>ิก</a:t>
            </a:r>
            <a:r>
              <a:rPr lang="th-TH" sz="2000" dirty="0"/>
              <a:t>เพียงพอที่จะฟื้นตัวจากการหยุดชะงักภายนอกได้อย่างรวดเร็ว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36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หลักการสำคัญของการผลิตแบบ </a:t>
            </a:r>
            <a:r>
              <a:rPr lang="en-US" dirty="0"/>
              <a:t>Agile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29AA1E-5A16-43B4-9FC8-B31028486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096593" cy="4303509"/>
          </a:xfrm>
        </p:spPr>
        <p:txBody>
          <a:bodyPr>
            <a:normAutofit/>
          </a:bodyPr>
          <a:lstStyle/>
          <a:p>
            <a:r>
              <a:rPr lang="en-US" sz="2400" dirty="0"/>
              <a:t>3. </a:t>
            </a:r>
            <a:r>
              <a:rPr lang="th-TH" sz="2400" dirty="0"/>
              <a:t>ด้านล่างขึ้นบน</a:t>
            </a:r>
            <a:endParaRPr lang="en-US" sz="2400" dirty="0"/>
          </a:p>
          <a:p>
            <a:pPr lvl="1"/>
            <a:r>
              <a:rPr lang="th-TH" sz="2000" dirty="0"/>
              <a:t>แนวคิดและคำสั่งไหลลื่นระหว่างทุกชั้นของบริษัท</a:t>
            </a:r>
            <a:endParaRPr lang="en-US" sz="2000" dirty="0"/>
          </a:p>
          <a:p>
            <a:pPr lvl="1"/>
            <a:r>
              <a:rPr lang="th-TH" sz="2000" dirty="0"/>
              <a:t>กรรมการและผู้จัดการให้เสียงผู้ประกอบการและพนักงานในร้าน</a:t>
            </a:r>
            <a:endParaRPr lang="en-US" sz="2000" dirty="0"/>
          </a:p>
          <a:p>
            <a:pPr lvl="1"/>
            <a:r>
              <a:rPr lang="th-TH" sz="2000" dirty="0"/>
              <a:t>ยิ่งผู้ปฏิบัติงาน วิศวกร ผู้จัดการ และผู้บริหารธุรกิจ ทำงานร่วมกันมากเท่าไหร่ การดำเนินงานโดยรวมก็จะมีประสิทธิผลมากขึ้นเท่านั้น</a:t>
            </a:r>
            <a:r>
              <a:rPr lang="en-US" sz="2000" dirty="0"/>
              <a:t>.</a:t>
            </a:r>
          </a:p>
          <a:p>
            <a:r>
              <a:rPr lang="en-US" sz="2400" dirty="0"/>
              <a:t>4. </a:t>
            </a:r>
            <a:r>
              <a:rPr lang="th-TH" sz="2400" dirty="0"/>
              <a:t>การเสริม</a:t>
            </a:r>
            <a:endParaRPr lang="en-US" sz="2400" dirty="0"/>
          </a:p>
          <a:p>
            <a:pPr lvl="1"/>
            <a:r>
              <a:rPr lang="th-TH" sz="2000" dirty="0"/>
              <a:t>เพื่อเพิ่มขีดความสามารถของพนักงานด้วยเทคโนโลยี</a:t>
            </a:r>
            <a:endParaRPr lang="en-US" sz="2000" dirty="0"/>
          </a:p>
          <a:p>
            <a:pPr lvl="1"/>
            <a:r>
              <a:rPr lang="th-TH" sz="2000" dirty="0"/>
              <a:t>มนุษย์จะทำงานได้ดีที่สุดหากมีเครื่องมือที่ช่วยให้สามารถพัฒนางานได้</a:t>
            </a:r>
            <a:endParaRPr lang="en-US" sz="2000" dirty="0"/>
          </a:p>
          <a:p>
            <a:pPr lvl="1"/>
            <a:r>
              <a:rPr lang="th-TH" sz="2000" dirty="0"/>
              <a:t>ตั้งแต่การตรวจสอบคุณภาพโดยใช้คอมพิวเตอร์วิสัยทัศน์ไปจนถึงคำแนะนำในการทำงานที่ป้องกันข้อผิดพลาด ผู้ผลิตที่ใช้หลัก </a:t>
            </a:r>
            <a:r>
              <a:rPr lang="en-US" sz="2000" dirty="0"/>
              <a:t>Agile </a:t>
            </a:r>
            <a:r>
              <a:rPr lang="th-TH" sz="2000" dirty="0"/>
              <a:t>ใช้เทคโนโลยีเพื่อช่วยให้พนักงานทำงานได้มากขึ้นและดีขึ้น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014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หลักการสำคัญของการผลิตแบบ </a:t>
            </a:r>
            <a:r>
              <a:rPr lang="en-US" dirty="0"/>
              <a:t>Agile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7B83D-10EB-414B-865C-ECE5CC662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11" y="1838908"/>
            <a:ext cx="8081807" cy="40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การประยุกต์ใช้การผลิตแบบ </a:t>
            </a:r>
            <a:r>
              <a:rPr lang="en-US" dirty="0"/>
              <a:t>Agile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0CB19B-6394-4D60-90F7-A7D81ED61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096593" cy="4303509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th-TH" sz="2000" dirty="0"/>
              <a:t>เพื่อให้ทำซ้ำได้เร็วขึ้นผู้ผลิต </a:t>
            </a:r>
            <a:r>
              <a:rPr lang="en-US" sz="2000" dirty="0"/>
              <a:t>Agile </a:t>
            </a:r>
            <a:r>
              <a:rPr lang="th-TH" sz="2000" dirty="0"/>
              <a:t>จึงหันไปใช้เทคโนโลยีที่ช่วยในการรวบรวมข้อมูล เพื่อให้มีความยืดหยุ่นเครื่องมือและซอฟต์แวร์ที่ช่วยให้การหมุนเวียนอย่างรวดเร็วเป็นสิ่งสำคัญ เพื่อทำตามแนวทางล่างขึ้นบนผู้ผลิต </a:t>
            </a:r>
            <a:r>
              <a:rPr lang="en-US" sz="2000" dirty="0"/>
              <a:t>Agile </a:t>
            </a:r>
            <a:r>
              <a:rPr lang="th-TH" sz="2000" dirty="0"/>
              <a:t>จะมอบความไว้วางใจและพลังให้กับพนักงานมากขึ้น เพื่อเพิ่มคนงานพวกเขาเตรียมเครื่องมือและการฝึกอบรมที่เหมาะสม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85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การประยุกต์ใช้การผลิตแบบ </a:t>
            </a:r>
            <a:r>
              <a:rPr lang="en-US" dirty="0"/>
              <a:t>Agile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0CB19B-6394-4D60-90F7-A7D81ED61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096593" cy="43035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sz="2000" b="1" dirty="0"/>
              <a:t>การใช้ข้อมูลแบบเรียลไทม์เพื่อเป็นแนวทางใน</a:t>
            </a:r>
            <a:r>
              <a:rPr lang="th-TH" sz="2000" b="1" dirty="0" err="1"/>
              <a:t>การทำ</a:t>
            </a:r>
            <a:r>
              <a:rPr lang="th-TH" sz="2000" b="1" dirty="0"/>
              <a:t>ซ้ำ</a:t>
            </a: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Jabil </a:t>
            </a:r>
            <a:r>
              <a:rPr lang="th-TH" sz="2000" dirty="0"/>
              <a:t>ผู้ผลิตตามสัญญารองรับลูกค้าที่หลากหลายและอยู่ภายใต้ข้อกำหนดที่เปลี่ยนแปลงอย่างรวดเร็ว ยิ่งไปกว่านั้นลูกค้าของ </a:t>
            </a:r>
            <a:r>
              <a:rPr lang="en-US" sz="2000" dirty="0"/>
              <a:t>Jabil </a:t>
            </a:r>
            <a:r>
              <a:rPr lang="th-TH" sz="2000" dirty="0"/>
              <a:t>จำเป็นต้องได้รับผลิตภัณฑ์ของตนโดยเร็วที่สุด นั่นหมายความว่า </a:t>
            </a:r>
            <a:r>
              <a:rPr lang="en-US" sz="2000" dirty="0"/>
              <a:t>Jabil </a:t>
            </a:r>
            <a:r>
              <a:rPr lang="th-TH" sz="2000" dirty="0"/>
              <a:t>ต้องเพิ่มความเร็วด้วย</a:t>
            </a:r>
            <a:r>
              <a:rPr lang="en-US" sz="2000" dirty="0"/>
              <a:t>.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2000" dirty="0"/>
              <a:t>ดังนั้นจึงต้องมีการระบุและกำจัดขั้นตอนที่ไม่เพิ่มมูลค่าโดยเร็ว วิธีเดียวที่จะบรรลุเป้าหมายนี้คือเรียกใช้กระบวนการซ้ำแล้วซ้ำอีกและรวบรวมข้อมูลใน</a:t>
            </a:r>
            <a:r>
              <a:rPr lang="th-TH" sz="2000" dirty="0" err="1"/>
              <a:t>การทำ</a:t>
            </a:r>
            <a:r>
              <a:rPr lang="th-TH" sz="2000" dirty="0"/>
              <a:t>ซ้ำแต่ละครั้ง </a:t>
            </a:r>
            <a:r>
              <a:rPr lang="en-US" sz="2000" dirty="0"/>
              <a:t>Jabil </a:t>
            </a:r>
            <a:r>
              <a:rPr lang="th-TH" sz="2000" dirty="0"/>
              <a:t>เริ่มใช้เครื่องมือและเซ็นเซอร์ที่เชื่อมต่อ </a:t>
            </a:r>
            <a:r>
              <a:rPr lang="en-US" sz="2000" dirty="0"/>
              <a:t>IoT </a:t>
            </a:r>
            <a:r>
              <a:rPr lang="th-TH" sz="2000" dirty="0"/>
              <a:t>เพื่อรวบรวมข้อมูลแบบเรียลไทม์ใน</a:t>
            </a:r>
            <a:r>
              <a:rPr lang="th-TH" sz="2000" dirty="0" err="1"/>
              <a:t>การทำ</a:t>
            </a:r>
            <a:r>
              <a:rPr lang="th-TH" sz="2000" dirty="0"/>
              <a:t>ซ้ำทุกครั้ง ข้อมูลนี้รวบรวมผ่านการใช้แพลตฟอร์มแอปการผลิตทำให้วิศวกรกระบวนการสามารถรวมข้อเสนอแนะหลังจากเสร็จสิ้นแต่ละขั้นตอน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48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การประยุกต์ใช้การผลิตแบบ </a:t>
            </a:r>
            <a:r>
              <a:rPr lang="en-US" dirty="0"/>
              <a:t>Agile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0CB19B-6394-4D60-90F7-A7D81ED61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096593" cy="43035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sz="2000" b="1" dirty="0"/>
              <a:t>การพิมพ์ 3 มิติเพื่อสร้างต้นแบบได้เร็วขึ้น</a:t>
            </a: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th-TH" sz="2000" dirty="0"/>
              <a:t>ต้นแบบใหม่ไม่จำเป็นต้องได้รับการออกแบบและผลิตในกระบวนการที่ใช้เวลาหลายเดือนอีกต่อไป แต่เป็นเพียงการพิมพ์และทดลองใช้ทันที ดังนั้นผลิตภัณฑ์จึงได้รับการทดสอบในช่วงต้นและบ่อยครั้งและมีการปรับปรุงในแต่ละ</a:t>
            </a:r>
            <a:r>
              <a:rPr lang="th-TH" sz="2000" dirty="0" err="1"/>
              <a:t>เวอร์ชัน</a:t>
            </a:r>
            <a:r>
              <a:rPr lang="th-TH" sz="2000" dirty="0"/>
              <a:t> ผลลัพธ์: ผลิตภัณฑ์ขั้นสุดท้ายที่ดีที่สุดที่ตอบสนองความต้องการของลูกค้า</a:t>
            </a:r>
            <a:r>
              <a:rPr lang="en-US" sz="2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2000" b="1" dirty="0"/>
              <a:t>การใช้ </a:t>
            </a:r>
            <a:r>
              <a:rPr lang="en-US" sz="2000" b="1" dirty="0"/>
              <a:t>Computer Vision </a:t>
            </a:r>
            <a:r>
              <a:rPr lang="th-TH" sz="2000" b="1" dirty="0"/>
              <a:t>เพื่อรวมกับผู้ปฏิบัติงาน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2000" dirty="0"/>
              <a:t>เมื่อใช้เพื่อช่วยเหลือผู้ปฏิบัติงานในสายระบบคอมพิวเตอร์วิชันซิสเต็มสามารถช่วยให้คนงานที่เหนื่อยล้าตรวจจับข้อบกพร่องและให้การพิสูจน์ข้อผิดพลาดในชุดประกอบที่ซับซ้อนซึ่งคนงานหรือมีแนวโน้มที่จะพลาดหรือดำเนินการผิดขั้นตอน ด้วยการมองเห็นด้วยคอมพิวเตอร์ที่ช่วยในการจัดเก็บภาษีทางปัญญาผู้ปฏิบัติงานจึงให้ความสนใจและมุ่งเน้นไปที่การแก้ปัญหาและนวัตกรรมมากขึ้น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73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การประยุกต์ใช้การผลิตแบบ </a:t>
            </a:r>
            <a:r>
              <a:rPr lang="en-US" dirty="0"/>
              <a:t>Agile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0CB19B-6394-4D60-90F7-A7D81ED61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096593" cy="43035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sz="2000" b="1" dirty="0"/>
              <a:t>การใช้แอปการผลิตเพื่อเพิ่มประสิทธิภาพโปรแกรมการฝึกอบรม</a:t>
            </a: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th-TH" sz="2000" dirty="0"/>
              <a:t>ที่ </a:t>
            </a:r>
            <a:r>
              <a:rPr lang="en-US" sz="2000" dirty="0"/>
              <a:t>Merck </a:t>
            </a:r>
            <a:r>
              <a:rPr lang="th-TH" sz="2000" dirty="0"/>
              <a:t>แอปการฝึกอบรมแบบโต้ตอบพร้อมคำแนะนำการทำงานทีละขั้นตอนเป็นตัวเปลี่ยนเกม รูปภาพวิดีโอและข้อมูลเซ็นเซอร์สตรีมแบบสดเปลี่ยนประสบการณ์การฝึกอบรมทำให้มีการโต้ตอบและสร้างสรรค์มากขึ้น โปรแกรมการฝึกอบรมใหม่ช่วยเพิ่มขีดความสามารถของพนักงาน: แทนที่จะใช้เทคโนโลยีเพื่อทำให้งานของคนงานเป็นไปโดยอัตโนมัติ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th-TH" sz="2000" b="1" dirty="0"/>
              <a:t>การใช้คำแนะนำในการทำงานแบบดิจิทัลกับส่วนประกอบ </a:t>
            </a:r>
            <a:r>
              <a:rPr lang="en-US" sz="2000" b="1" dirty="0"/>
              <a:t>High-Mix </a:t>
            </a:r>
            <a:r>
              <a:rPr lang="th-TH" sz="2000" b="1" dirty="0"/>
              <a:t>ที่ป้องกันข้อผิดพลาด</a:t>
            </a: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th-TH" sz="2000" dirty="0"/>
              <a:t>วิศวกรกระบวนการอาวุโสของ </a:t>
            </a:r>
            <a:r>
              <a:rPr lang="en-US" sz="2000" dirty="0"/>
              <a:t>Dentsply </a:t>
            </a:r>
            <a:r>
              <a:rPr lang="th-TH" sz="2000" dirty="0"/>
              <a:t>ได้สร้างแอปเพื่อลดความซับซ้อนของกระบวนการ </a:t>
            </a:r>
            <a:r>
              <a:rPr lang="en-US" sz="2000" dirty="0"/>
              <a:t>kitting </a:t>
            </a:r>
            <a:r>
              <a:rPr lang="th-TH" sz="2000" dirty="0"/>
              <a:t>แอปน</a:t>
            </a:r>
            <a:r>
              <a:rPr lang="th-TH" sz="2000" dirty="0" err="1"/>
              <a:t>ี้</a:t>
            </a:r>
            <a:r>
              <a:rPr lang="th-TH" sz="2000" dirty="0"/>
              <a:t>เชื่อมต่อกับอุปกรณ์ </a:t>
            </a:r>
            <a:r>
              <a:rPr lang="en-US" sz="2000" dirty="0"/>
              <a:t>IoT </a:t>
            </a:r>
            <a:r>
              <a:rPr lang="th-TH" sz="2000" dirty="0"/>
              <a:t>เช่นการเลือกไฟและคานแบ่งซึ่งจะนำทางคนงานไปยังถังขยะด้วยส่วนที่ถูกต้องสำหรับแต่ละชุด วิศวกรกระบวนการสามารถปรับปรุงกระบวนการได้โดยการสร้างแอปเอง พวกเขาไม่จำเป็นต้องผ่าน </a:t>
            </a:r>
            <a:r>
              <a:rPr lang="en-US" sz="2000" dirty="0"/>
              <a:t>IT </a:t>
            </a:r>
            <a:r>
              <a:rPr lang="th-TH" sz="2000" dirty="0"/>
              <a:t>อีกต่อไปหรือได้รับการอนุมัติการเปลี่ยนแปลงอีกต่อไปโดยเป็นส่วนหนึ่งของระบบการจัดการคุณภาพ ยิ่งไปกว่านั้นการผลิตยังมีความยืดหยุ่นพอ ๆ กับผลิตภัณฑ์ที่กำหนดเองของ </a:t>
            </a:r>
            <a:r>
              <a:rPr lang="en-US" sz="2000" dirty="0"/>
              <a:t>Dentsply </a:t>
            </a:r>
            <a:r>
              <a:rPr lang="th-TH" sz="2000" dirty="0"/>
              <a:t>จำเป็นต้องมี</a:t>
            </a:r>
            <a:r>
              <a:rPr lang="en-US" sz="2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965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Manufacturing </a:t>
            </a:r>
            <a:r>
              <a:rPr lang="th-TH" dirty="0"/>
              <a:t>หรือ </a:t>
            </a:r>
            <a:r>
              <a:rPr lang="en-US" dirty="0"/>
              <a:t>Agile Manufacturing?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2B075-E945-48C8-9B2E-0348749D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488" y="1660160"/>
            <a:ext cx="5787452" cy="43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6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ข้อมูลเบื้องต้นเกี่ยวกับการผลิตแบบ </a:t>
            </a:r>
            <a:r>
              <a:rPr lang="en-US" dirty="0"/>
              <a:t>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34" y="1738149"/>
            <a:ext cx="301822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Agile Manufacturing </a:t>
            </a:r>
            <a:r>
              <a:rPr lang="th-TH" sz="2400" dirty="0"/>
              <a:t>เป็นกลยุทธ์ในศตวรรษที่ 21 เพื่อเพิ่มขีดความสามารถในการแข่งขันด้านการผลิต</a:t>
            </a:r>
          </a:p>
          <a:p>
            <a:pPr marL="0" indent="0">
              <a:buNone/>
            </a:pPr>
            <a:r>
              <a:rPr lang="en-US" sz="2400" dirty="0"/>
              <a:t>(Henrique Luiz Correa, 2001)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8" name="Picture 4" descr="The 4 core values of Agile Manufacturing: flexibility, rapid iteration, augmentation and bottom-up innovation.">
            <a:extLst>
              <a:ext uri="{FF2B5EF4-FFF2-40B4-BE49-F238E27FC236}">
                <a16:creationId xmlns:a16="http://schemas.microsoft.com/office/drawing/2014/main" id="{D4403F1F-A117-4010-AE65-980C46FA7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48" y="1738148"/>
            <a:ext cx="7130097" cy="42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Manufacturing </a:t>
            </a:r>
            <a:r>
              <a:rPr lang="th-TH" dirty="0"/>
              <a:t>หรือ </a:t>
            </a:r>
            <a:r>
              <a:rPr lang="en-US" dirty="0"/>
              <a:t>Agile Manufacturing?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90D8D-79C8-4BC5-8134-4B36EB243C15}"/>
              </a:ext>
            </a:extLst>
          </p:cNvPr>
          <p:cNvSpPr txBox="1"/>
          <p:nvPr/>
        </p:nvSpPr>
        <p:spPr>
          <a:xfrm>
            <a:off x="558129" y="1515679"/>
            <a:ext cx="110757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u="none" strike="noStrike" baseline="0" dirty="0">
                <a:solidFill>
                  <a:srgbClr val="282828"/>
                </a:solidFill>
                <a:latin typeface="OpenSans-Regular"/>
              </a:rPr>
              <a:t>การผลิตแบบ </a:t>
            </a:r>
            <a:r>
              <a:rPr lang="en-US" sz="2800" b="0" i="0" u="none" strike="noStrike" baseline="0" dirty="0">
                <a:solidFill>
                  <a:srgbClr val="282828"/>
                </a:solidFill>
                <a:latin typeface="OpenSans-Regular"/>
              </a:rPr>
              <a:t>Agile </a:t>
            </a:r>
            <a:r>
              <a:rPr lang="th-TH" sz="2800" b="0" i="0" u="none" strike="noStrike" baseline="0" dirty="0">
                <a:solidFill>
                  <a:srgbClr val="282828"/>
                </a:solidFill>
                <a:latin typeface="OpenSans-Regular"/>
              </a:rPr>
              <a:t>คือความสามารถในการปรับตัวให้เข้ากับตลาด สายการผลิตทั้งหมดสามารถเปลี่ยนจากวันหนึ่งไปเป็นอีกวันเพื่อผลิตผลิตภัณฑ์ใหม่ได้ การผลิตแบบ </a:t>
            </a:r>
            <a:r>
              <a:rPr lang="en-US" sz="2800" b="0" i="0" u="none" strike="noStrike" baseline="0" dirty="0">
                <a:solidFill>
                  <a:srgbClr val="282828"/>
                </a:solidFill>
                <a:latin typeface="OpenSans-Regular"/>
              </a:rPr>
              <a:t>Agile </a:t>
            </a:r>
            <a:r>
              <a:rPr lang="th-TH" sz="2800" b="0" i="0" u="none" strike="noStrike" baseline="0" dirty="0">
                <a:solidFill>
                  <a:srgbClr val="282828"/>
                </a:solidFill>
                <a:latin typeface="OpenSans-Regular"/>
              </a:rPr>
              <a:t>มุ่งเน้นไปที่ประสิทธิภาพของสายการผลิตและความสามารถในการรวบรวมทรัพยากรทั้งหมดของบริษัท เพื่อปรับตัว สิ่งนี้ค่อนข้างจะต้านทานต่อสภาพแวดล้อมที่เคลื่อนไหว</a:t>
            </a:r>
            <a:r>
              <a:rPr lang="en-US" sz="2800" b="0" i="0" u="none" strike="noStrike" baseline="0" dirty="0">
                <a:solidFill>
                  <a:srgbClr val="282828"/>
                </a:solidFill>
                <a:latin typeface="OpenSans-Regular"/>
              </a:rPr>
              <a:t>.</a:t>
            </a:r>
          </a:p>
          <a:p>
            <a:pPr algn="l"/>
            <a:r>
              <a:rPr lang="th-TH" sz="2800" b="0" i="0" u="none" strike="noStrike" baseline="0" dirty="0">
                <a:solidFill>
                  <a:srgbClr val="282828"/>
                </a:solidFill>
                <a:latin typeface="OpenSans-Regular"/>
              </a:rPr>
              <a:t>ในการเปรียบเทียบการผลิตแบบดิจิทัลเป็นกระบวนการที่ช่วยให้สามารถปรับตัวเข้ากับตลาดได้ ช่วยให้สามารถสร้างต้นแบบได้อย่างรวดเร็วและให้การทดสอบใกล้เคียงกับความเป็นจริง จากนั้นการผลิตจะมีประสิทธิภาพมากขึ้นและมุ่งเน้นไปที่ความต้องการของผู้บริโภคมากขึ้น ด้วยการผลิตแบบดิจิทัลทำให้สามารถวางแผนการผลิตขนาดเล็กได้ดังนั้นจึงทำงานในการตรวจสอบสินค้าคงคลังแบบเรียลไทม์ การผลิตแบบดิจิทัลไม่เพียงแต่เกี่ยวกับการผลิตเท่านั้น แต่ยังรวมเอาการออกแบบและกระบวนการทดสอบทั้งหมดเข้าด้วยกันด้วยต้นทุนที่ต่ำและใช้เวลาสั้น ๆ</a:t>
            </a:r>
            <a:r>
              <a:rPr lang="en-US" sz="2800" b="0" i="0" u="none" strike="noStrike" baseline="0" dirty="0">
                <a:solidFill>
                  <a:srgbClr val="282828"/>
                </a:solidFill>
                <a:latin typeface="OpenSans-Regular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492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Manufacturing </a:t>
            </a:r>
            <a:r>
              <a:rPr lang="th-TH" dirty="0"/>
              <a:t>หรือ </a:t>
            </a:r>
            <a:r>
              <a:rPr lang="en-US" dirty="0"/>
              <a:t>Agile Manufacturing?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90D8D-79C8-4BC5-8134-4B36EB243C15}"/>
              </a:ext>
            </a:extLst>
          </p:cNvPr>
          <p:cNvSpPr txBox="1"/>
          <p:nvPr/>
        </p:nvSpPr>
        <p:spPr>
          <a:xfrm>
            <a:off x="558129" y="1515679"/>
            <a:ext cx="110757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1" i="0" u="none" strike="noStrike" baseline="0" dirty="0">
                <a:solidFill>
                  <a:srgbClr val="282828"/>
                </a:solidFill>
                <a:latin typeface="OpenSans-Regular"/>
              </a:rPr>
              <a:t>อย่างไรก็ตามการผลิตแบบดิจิทัลช่วยเสริมสร้างการผลิตที่คล่องตัว</a:t>
            </a:r>
            <a:endParaRPr lang="en-US" sz="2800" b="1" i="0" u="none" strike="noStrike" baseline="0" dirty="0">
              <a:solidFill>
                <a:srgbClr val="282828"/>
              </a:solidFill>
              <a:latin typeface="OpenSans-Regular"/>
            </a:endParaRPr>
          </a:p>
          <a:p>
            <a:pPr algn="l"/>
            <a:r>
              <a:rPr lang="th-TH" sz="2800" dirty="0"/>
              <a:t>การผลิตแบบดิจิทัลสามารถเสริมสร้างการผลิตที่คล่องตัว ในความเป็นจริงการผลิตแบบ </a:t>
            </a:r>
            <a:r>
              <a:rPr lang="en-US" sz="2800" dirty="0"/>
              <a:t>Agile </a:t>
            </a:r>
            <a:r>
              <a:rPr lang="th-TH" sz="2800" dirty="0"/>
              <a:t>พยายามอย่างต่อเนื่องเพื่อบรรลุประสิทธิภาพผ่านการปรับตัวให้เข้ากับตลาด และการผลิตแบบดิจิทัลช่วยให้ บริษัท ผ่านการสร้างต้นแบบอย่างรวดเร็วและโหมดการผลิตที่รวดเร็วโดยทั่วไปและชุดเล็ก ๆ เพื่อปรับให้เข้ากับความต้องการของผู้บริโภค</a:t>
            </a:r>
            <a:r>
              <a:rPr lang="en-US" sz="2800" dirty="0"/>
              <a:t>.</a:t>
            </a:r>
          </a:p>
        </p:txBody>
      </p:sp>
      <p:pic>
        <p:nvPicPr>
          <p:cNvPr id="1026" name="Picture 2" descr="Pros and Cons of Agile and Waterfall Methods - Online Software Development Company">
            <a:extLst>
              <a:ext uri="{FF2B5EF4-FFF2-40B4-BE49-F238E27FC236}">
                <a16:creationId xmlns:a16="http://schemas.microsoft.com/office/drawing/2014/main" id="{A49635A5-F2C9-4D64-A6D4-342B1C59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03" y="3429000"/>
            <a:ext cx="8144922" cy="29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5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ข้อมูลเบื้องต้นเกี่ยวกับการผลิตแบบ </a:t>
            </a:r>
            <a:r>
              <a:rPr lang="en-US" dirty="0"/>
              <a:t>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ความจำเป็นในการจัดการเชิงกลยุทธ์ของหน่วยการผลิต</a:t>
            </a:r>
            <a:r>
              <a:rPr lang="en-US" sz="2400" dirty="0"/>
              <a:t>:</a:t>
            </a:r>
          </a:p>
          <a:p>
            <a:pPr>
              <a:buFontTx/>
              <a:buChar char="-"/>
            </a:pPr>
            <a:r>
              <a:rPr lang="th-TH" sz="2400" dirty="0"/>
              <a:t>การผลิตโดยทั่วไปเกี่ยวข้องกับทรัพย์สินและทรัพยากรบุคคลจำนวนมากของบริษัท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การตัดสินใจหลายอย่างเกี่ยวกับทรัพยากรการผลิตต้องใช้เวลานานกว่าจะมีผลดังนั้นจึงต้องมีการมองอนาคตในระยะยาวเพื่อสนับสนุนสิ่งเหล่านี้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เมื่อได้ตัดสินใจแล้วการตัดสินใจหลายอย่างมักใช้เวลานานและทรัพยากรจำนวนมากในการเปลี่ยนกลับ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657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ข้อมูลเบื้องต้นเกี่ยวกับการผลิตแบบ </a:t>
            </a:r>
            <a:r>
              <a:rPr lang="en-US" dirty="0"/>
              <a:t>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sz="2400" dirty="0"/>
              <a:t>การตัดสินใจด้านการผลิตส่งผลโดยตรงต่อวิธีที่บริษัทต่าง ๆ สามารถแข่งขันในตลาดได้เนื่องจากเป็นที่ยอมรับกันมากขึ้นว่าไม่มี "วิธีที่ดีที่สุด" ในการจัดการทรัพยากรการผลิตการกำหนดค่าทรัพยากรการผลิตที่แตกต่างกันจะส่งผลให้ประสิทธิภาพการผลิตในระดับต่าง ๆแตกต่างกันไป (เช่น การส่งมอบความยืดหยุ่น คุณภาพและต้นทุน)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การตัดสินใจด้านการผลิตต้องได้รับการสนับสนุนและได้รับการสนับสนุนจากหน้าที่อื่น ๆ เพื่อสนับสนุนกลยุทธ์ทางธุรกิจของ บริษัท อย่างเหมาะสมดังนั้นจึงต้องมีการวางแนวกลยุทธ์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47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สภาพแวดล้อมการผลิตใหม่ของยุค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th-TH" sz="2400" dirty="0"/>
              <a:t>เทคโนโลยีสารสนเทศ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- </a:t>
            </a:r>
            <a:r>
              <a:rPr lang="th-TH" sz="2400" dirty="0"/>
              <a:t>มีการเปลี่ยนแปลงรูปแบบของการผสมผสานและการสื่อสารภายในและระหว่างบริษัท และระหว่างบริษัท และผู้บริโภคอย่างมีนัยสำคัญ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- </a:t>
            </a:r>
            <a:r>
              <a:rPr lang="th-TH" sz="2400" dirty="0"/>
              <a:t>ด้วยระบบบูรณาการที่เชื่อมต่อกับอินเทอร์เน็ตจึงมีโอกาสใหม่ ๆ ที่ไม่มีที่สิ้นสุดสำหรับ บริษัทที่มีความสามารถเพียงพอที่จะใช้เพื่อประโยชน์ในการแข่งขัน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th-TH" sz="2400" dirty="0"/>
              <a:t>อัตราที่เทคโนโลยีมีการพัฒนาต้องใช้มากกว่าที่เคยผู้จัดการฝ่ายผลิตมีความกระตือรือร้นในการคาดการณ์และทำความเข้าใจเทคโนโลยีใหม่ ๆ ที่มีอยู่และผลกระทบต่อประสิทธิภาพการแข่งขันของ บริษัท ทั้งในแง่ของข้อมูลเทคโนโลยีผลิตภัณฑ์และกระบวนการ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30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สภาพแวดล้อมการผลิตใหม่ของยุค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2. </a:t>
            </a:r>
            <a:r>
              <a:rPr lang="th-TH" sz="2400" dirty="0"/>
              <a:t>ความต้องการของลูกค้า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- </a:t>
            </a:r>
            <a:r>
              <a:rPr lang="th-TH" sz="2400" dirty="0"/>
              <a:t>ลูกค้ามีความต้องการมากขึ้นเนื่องจากการแข่งขันในระดับโลกและรุนแรงมากขึ้นและคู่แข่งก็มีความสามารถมากขึ้น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- </a:t>
            </a:r>
            <a:r>
              <a:rPr lang="th-TH" sz="2400" dirty="0"/>
              <a:t>การเปลี่ยนแปลงที่จำเป็นในทิศทางเชิงกลยุทธ์จะต้องสะท้อนอย่างรวดเร็วโดยการเปลี่ยนแปลงรูปแบบของการตัดสินใจในการผลิต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th-TH" sz="2400" dirty="0"/>
              <a:t>การเปลี่ยนแปลงทรัพยากรการผลิตความสามารถที่พัฒนาขึ้นใหม่และเทคโนโลยีที่มีอยู่ใหม่ควรจะสามารถเปลี่ยนทิศทางเชิงกลยุทธ์ของ บริษัท ที่เปลี่ยนไปได้อย่างรวดเร็ว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75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ความต้องการกระบวนการกลยุทธ์การผลิตแบบ </a:t>
            </a:r>
            <a:r>
              <a:rPr lang="en-US" dirty="0"/>
              <a:t>Agile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DCF448-B48C-46D2-AC9A-67E920E8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th-TH" sz="2400" dirty="0"/>
              <a:t>การเปลี่ยนแปลงคือกฎ ไม่ใช่ข้อยกเว้น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การเปลี่ยนแปลงภายในและภายนอกที่ส่งผลกระทบต่อองค์กรจะเกิดขึ้นบ่อยครั้งและมีความเกี่ยวข้องซึ่งการเปลี่ยนแปลงควรเป็นตัวกระตุ้นหลักสำหรับกระบวนการทบทวนกลยุทธ์แทนที่จะใช้เวลาเพียงอย่างเดียว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th-TH" sz="2400" dirty="0"/>
              <a:t>การเปลี่ยนแปลงมักจะส่งผลกระทบต่อพื้นที่การทำงานจำนวนมากจนเป็นไปไม่ได้ที่จะมีเพียงหนึ่งหรือสองสามส่วนเท่านั้นที่คอยตรวจสอบการเปลี่ยนแปลงดังกล่าวและอยู่ภายใต้การควบคุม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77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ความต้องการกระบวนการกลยุทธ์การผลิตแบบ </a:t>
            </a:r>
            <a:r>
              <a:rPr lang="en-US" dirty="0"/>
              <a:t>Agile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DCF448-B48C-46D2-AC9A-67E920E8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2. Change is rule, not the exception</a:t>
            </a:r>
          </a:p>
          <a:p>
            <a:pPr>
              <a:buFontTx/>
              <a:buChar char="-"/>
            </a:pPr>
            <a:r>
              <a:rPr lang="en-US" sz="2400" dirty="0"/>
              <a:t>The internal and external changes affecting the organization will be so frequent and relevant that change should be the main trigger for the strategy reviewing process rather than only time.</a:t>
            </a:r>
          </a:p>
          <a:p>
            <a:pPr>
              <a:buFontTx/>
              <a:buChar char="-"/>
            </a:pPr>
            <a:r>
              <a:rPr lang="en-US" sz="2400" dirty="0"/>
              <a:t>Changes may frequently affect so many functional areas that it is impossible that just one or a few of them keep such changes monitors and under control.</a:t>
            </a:r>
          </a:p>
        </p:txBody>
      </p:sp>
    </p:spTree>
    <p:extLst>
      <p:ext uri="{BB962C8B-B14F-4D97-AF65-F5344CB8AC3E}">
        <p14:creationId xmlns:p14="http://schemas.microsoft.com/office/powerpoint/2010/main" val="413017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A521-2022-4B56-8186-65E2534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Manufacturing </a:t>
            </a:r>
            <a:r>
              <a:rPr lang="th-TH" dirty="0"/>
              <a:t>คืออะไร?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FE61-E8A6-416B-9096-9F778AD3C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6089878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เป็นแนวทางในการผลิตที่ใช้ประโยชน์จากความยืดหยุ่น นวัตกรรมจากด้านล่างและการเสริมเพื่อปรับตัวโดยผ่านกระบวนการซ้ำ ๆ กับเงื่อนไขที่เปลี่ยนแปลง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EC3BC-7A30-4FF6-9225-69A2C6577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32" y="1526423"/>
            <a:ext cx="4171459" cy="46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1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4030</TotalTime>
  <Words>2089</Words>
  <Application>Microsoft Office PowerPoint</Application>
  <PresentationFormat>Widescreen</PresentationFormat>
  <Paragraphs>123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OpenSans-Regular</vt:lpstr>
      <vt:lpstr>Office Theme</vt:lpstr>
      <vt:lpstr>PowerPoint Presentation</vt:lpstr>
      <vt:lpstr>ข้อมูลเบื้องต้นเกี่ยวกับการผลิตแบบ Agile</vt:lpstr>
      <vt:lpstr>ข้อมูลเบื้องต้นเกี่ยวกับการผลิตแบบ Agile</vt:lpstr>
      <vt:lpstr>ข้อมูลเบื้องต้นเกี่ยวกับการผลิตแบบ Agile</vt:lpstr>
      <vt:lpstr>สภาพแวดล้อมการผลิตใหม่ของยุค 2000</vt:lpstr>
      <vt:lpstr>สภาพแวดล้อมการผลิตใหม่ของยุค 2000</vt:lpstr>
      <vt:lpstr>ความต้องการกระบวนการกลยุทธ์การผลิตแบบ Agile</vt:lpstr>
      <vt:lpstr>ความต้องการกระบวนการกลยุทธ์การผลิตแบบ Agile</vt:lpstr>
      <vt:lpstr>Agile Manufacturing คืออะไร?</vt:lpstr>
      <vt:lpstr>Agile Manufacturing คืออะไร?</vt:lpstr>
      <vt:lpstr>หลักการผลิตแบบ Agile</vt:lpstr>
      <vt:lpstr>หลักการสำคัญของการผลิตแบบ Agile</vt:lpstr>
      <vt:lpstr>หลักการสำคัญของการผลิตแบบ Agile</vt:lpstr>
      <vt:lpstr>หลักการสำคัญของการผลิตแบบ Agile</vt:lpstr>
      <vt:lpstr>การประยุกต์ใช้การผลิตแบบ Agile</vt:lpstr>
      <vt:lpstr>การประยุกต์ใช้การผลิตแบบ Agile</vt:lpstr>
      <vt:lpstr>การประยุกต์ใช้การผลิตแบบ Agile</vt:lpstr>
      <vt:lpstr>การประยุกต์ใช้การผลิตแบบ Agile</vt:lpstr>
      <vt:lpstr>Digital Manufacturing หรือ Agile Manufacturing?</vt:lpstr>
      <vt:lpstr>Digital Manufacturing หรือ Agile Manufacturing?</vt:lpstr>
      <vt:lpstr>Digital Manufacturing หรือ Agile Manufacturing?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223</cp:revision>
  <dcterms:created xsi:type="dcterms:W3CDTF">2018-02-11T14:22:08Z</dcterms:created>
  <dcterms:modified xsi:type="dcterms:W3CDTF">2020-10-31T15:53:00Z</dcterms:modified>
</cp:coreProperties>
</file>