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74EF1-21BD-40A2-96D8-BD72F61C2F0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1C109-6FC2-491F-9006-59115C31A886}">
      <dgm:prSet phldrT="[Text]" custT="1"/>
      <dgm:spPr/>
      <dgm:t>
        <a:bodyPr/>
        <a:lstStyle/>
        <a:p>
          <a:r>
            <a:rPr lang="th-TH" sz="3600" dirty="0"/>
            <a:t>ตัวควบคุม</a:t>
          </a:r>
          <a:endParaRPr lang="en-US" sz="3600" dirty="0"/>
        </a:p>
      </dgm:t>
    </dgm:pt>
    <dgm:pt modelId="{FEFA0991-CC6C-43AB-A4CA-5DCEF959422F}" type="parTrans" cxnId="{1B6C3286-7CB1-4F8D-B5A5-311481699F22}">
      <dgm:prSet/>
      <dgm:spPr/>
      <dgm:t>
        <a:bodyPr/>
        <a:lstStyle/>
        <a:p>
          <a:endParaRPr lang="en-US"/>
        </a:p>
      </dgm:t>
    </dgm:pt>
    <dgm:pt modelId="{CD70942D-DE54-4F52-A304-A589EB3F3679}" type="sibTrans" cxnId="{1B6C3286-7CB1-4F8D-B5A5-311481699F22}">
      <dgm:prSet/>
      <dgm:spPr/>
      <dgm:t>
        <a:bodyPr/>
        <a:lstStyle/>
        <a:p>
          <a:endParaRPr lang="en-US"/>
        </a:p>
      </dgm:t>
    </dgm:pt>
    <dgm:pt modelId="{E52AA303-72DB-4A6E-A6DA-4654FE9A0E80}">
      <dgm:prSet phldrT="[Text]" custT="1"/>
      <dgm:spPr/>
      <dgm:t>
        <a:bodyPr anchor="t"/>
        <a:lstStyle/>
        <a:p>
          <a:r>
            <a:rPr lang="th-TH" sz="3600" dirty="0"/>
            <a:t>ตัวจัดสรรงาน</a:t>
          </a:r>
          <a:br>
            <a:rPr lang="en-US" sz="3600" dirty="0"/>
          </a:br>
          <a:r>
            <a:rPr lang="en-US" sz="3200" dirty="0"/>
            <a:t>- </a:t>
          </a:r>
          <a:r>
            <a:rPr lang="th-TH" sz="3200" dirty="0"/>
            <a:t>จัดสรรปัญหาย่อยให้กับ</a:t>
          </a:r>
          <a:r>
            <a:rPr lang="th-TH" sz="3200" dirty="0" err="1"/>
            <a:t>โปรเซสเซอร์</a:t>
          </a:r>
          <a:r>
            <a:rPr lang="th-TH" sz="3200" dirty="0"/>
            <a:t>ในระบบย่อยความรู้</a:t>
          </a:r>
          <a:endParaRPr lang="en-US" sz="3200" dirty="0"/>
        </a:p>
      </dgm:t>
    </dgm:pt>
    <dgm:pt modelId="{5DFBB872-CC80-4F0C-857C-F9A7A6CD7686}" type="parTrans" cxnId="{26E67491-4488-4912-9466-2DD69199D344}">
      <dgm:prSet/>
      <dgm:spPr/>
      <dgm:t>
        <a:bodyPr/>
        <a:lstStyle/>
        <a:p>
          <a:endParaRPr lang="en-US"/>
        </a:p>
      </dgm:t>
    </dgm:pt>
    <dgm:pt modelId="{B26A20FF-ED68-4F17-8EB3-B904C3169C31}" type="sibTrans" cxnId="{26E67491-4488-4912-9466-2DD69199D344}">
      <dgm:prSet/>
      <dgm:spPr/>
      <dgm:t>
        <a:bodyPr/>
        <a:lstStyle/>
        <a:p>
          <a:endParaRPr lang="en-US"/>
        </a:p>
      </dgm:t>
    </dgm:pt>
    <dgm:pt modelId="{0D3F44E8-0D27-4B40-B34B-33D0B8F39985}">
      <dgm:prSet phldrT="[Text]" custT="1"/>
      <dgm:spPr/>
      <dgm:t>
        <a:bodyPr anchor="t"/>
        <a:lstStyle/>
        <a:p>
          <a:r>
            <a:rPr lang="th-TH" sz="4000" dirty="0"/>
            <a:t>ตัวแก้ไขความขัดแย้ง</a:t>
          </a:r>
          <a:br>
            <a:rPr lang="en-US" sz="4000" dirty="0"/>
          </a:br>
          <a:r>
            <a:rPr lang="en-US" sz="3200" dirty="0"/>
            <a:t>- </a:t>
          </a:r>
          <a:r>
            <a:rPr lang="th-TH" sz="3200" dirty="0"/>
            <a:t>การแก้ไขความขัดแย้งของตัวแปรภายในระบบย่อยความรู้</a:t>
          </a:r>
          <a:endParaRPr lang="en-US" sz="3200" dirty="0"/>
        </a:p>
      </dgm:t>
    </dgm:pt>
    <dgm:pt modelId="{2691E8B1-D0E6-4C62-A58A-A389EF328402}" type="parTrans" cxnId="{38CFF9D4-B9D6-405F-9B44-9F7AA1754C26}">
      <dgm:prSet/>
      <dgm:spPr/>
      <dgm:t>
        <a:bodyPr/>
        <a:lstStyle/>
        <a:p>
          <a:endParaRPr lang="en-US"/>
        </a:p>
      </dgm:t>
    </dgm:pt>
    <dgm:pt modelId="{E17F833B-D37A-4969-AD0A-28BA7FD1EAF0}" type="sibTrans" cxnId="{38CFF9D4-B9D6-405F-9B44-9F7AA1754C26}">
      <dgm:prSet/>
      <dgm:spPr/>
      <dgm:t>
        <a:bodyPr/>
        <a:lstStyle/>
        <a:p>
          <a:endParaRPr lang="en-US"/>
        </a:p>
      </dgm:t>
    </dgm:pt>
    <dgm:pt modelId="{77719B75-4CEB-4F9D-B9A0-A6CAE332BBF2}" type="pres">
      <dgm:prSet presAssocID="{03474EF1-21BD-40A2-96D8-BD72F61C2F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81418A-FC46-49C9-A56B-AAB9C7E1EAC4}" type="pres">
      <dgm:prSet presAssocID="{9921C109-6FC2-491F-9006-59115C31A886}" presName="vertOne" presStyleCnt="0"/>
      <dgm:spPr/>
    </dgm:pt>
    <dgm:pt modelId="{F6334D2C-4CC1-4270-B0EE-8085317EC8AF}" type="pres">
      <dgm:prSet presAssocID="{9921C109-6FC2-491F-9006-59115C31A886}" presName="txOne" presStyleLbl="node0" presStyleIdx="0" presStyleCnt="1" custScaleY="20629">
        <dgm:presLayoutVars>
          <dgm:chPref val="3"/>
        </dgm:presLayoutVars>
      </dgm:prSet>
      <dgm:spPr/>
    </dgm:pt>
    <dgm:pt modelId="{2ED0E3A6-5ECB-4B76-9B80-4CE9F06CA476}" type="pres">
      <dgm:prSet presAssocID="{9921C109-6FC2-491F-9006-59115C31A886}" presName="parTransOne" presStyleCnt="0"/>
      <dgm:spPr/>
    </dgm:pt>
    <dgm:pt modelId="{91FF55CF-233D-469B-9B26-A992B38C4D72}" type="pres">
      <dgm:prSet presAssocID="{9921C109-6FC2-491F-9006-59115C31A886}" presName="horzOne" presStyleCnt="0"/>
      <dgm:spPr/>
    </dgm:pt>
    <dgm:pt modelId="{D3FAFA6A-2B2F-41A5-B108-C24564BEE8EF}" type="pres">
      <dgm:prSet presAssocID="{E52AA303-72DB-4A6E-A6DA-4654FE9A0E80}" presName="vertTwo" presStyleCnt="0"/>
      <dgm:spPr/>
    </dgm:pt>
    <dgm:pt modelId="{F2D703A7-2863-40DB-8B5B-1A2BF9309A6F}" type="pres">
      <dgm:prSet presAssocID="{E52AA303-72DB-4A6E-A6DA-4654FE9A0E80}" presName="txTwo" presStyleLbl="node2" presStyleIdx="0" presStyleCnt="2">
        <dgm:presLayoutVars>
          <dgm:chPref val="3"/>
        </dgm:presLayoutVars>
      </dgm:prSet>
      <dgm:spPr/>
    </dgm:pt>
    <dgm:pt modelId="{CB4386AF-CAC1-439D-A4F8-D515894CE101}" type="pres">
      <dgm:prSet presAssocID="{E52AA303-72DB-4A6E-A6DA-4654FE9A0E80}" presName="horzTwo" presStyleCnt="0"/>
      <dgm:spPr/>
    </dgm:pt>
    <dgm:pt modelId="{73AE8778-18EF-4A04-9258-B20E9627386C}" type="pres">
      <dgm:prSet presAssocID="{B26A20FF-ED68-4F17-8EB3-B904C3169C31}" presName="sibSpaceTwo" presStyleCnt="0"/>
      <dgm:spPr/>
    </dgm:pt>
    <dgm:pt modelId="{5C5D06C5-6441-4765-B641-5FF7124DA775}" type="pres">
      <dgm:prSet presAssocID="{0D3F44E8-0D27-4B40-B34B-33D0B8F39985}" presName="vertTwo" presStyleCnt="0"/>
      <dgm:spPr/>
    </dgm:pt>
    <dgm:pt modelId="{6889543E-6EC8-46D2-8021-F4EAF21C465D}" type="pres">
      <dgm:prSet presAssocID="{0D3F44E8-0D27-4B40-B34B-33D0B8F39985}" presName="txTwo" presStyleLbl="node2" presStyleIdx="1" presStyleCnt="2">
        <dgm:presLayoutVars>
          <dgm:chPref val="3"/>
        </dgm:presLayoutVars>
      </dgm:prSet>
      <dgm:spPr/>
    </dgm:pt>
    <dgm:pt modelId="{D0E2DA67-D16F-49CE-AEC1-3C462F7626A4}" type="pres">
      <dgm:prSet presAssocID="{0D3F44E8-0D27-4B40-B34B-33D0B8F39985}" presName="horzTwo" presStyleCnt="0"/>
      <dgm:spPr/>
    </dgm:pt>
  </dgm:ptLst>
  <dgm:cxnLst>
    <dgm:cxn modelId="{72756C20-7311-4824-B70B-341629564166}" type="presOf" srcId="{9921C109-6FC2-491F-9006-59115C31A886}" destId="{F6334D2C-4CC1-4270-B0EE-8085317EC8AF}" srcOrd="0" destOrd="0" presId="urn:microsoft.com/office/officeart/2005/8/layout/hierarchy4"/>
    <dgm:cxn modelId="{1B6C3286-7CB1-4F8D-B5A5-311481699F22}" srcId="{03474EF1-21BD-40A2-96D8-BD72F61C2F0C}" destId="{9921C109-6FC2-491F-9006-59115C31A886}" srcOrd="0" destOrd="0" parTransId="{FEFA0991-CC6C-43AB-A4CA-5DCEF959422F}" sibTransId="{CD70942D-DE54-4F52-A304-A589EB3F3679}"/>
    <dgm:cxn modelId="{A30A5B8B-7037-4F07-829D-501D7F44A47B}" type="presOf" srcId="{E52AA303-72DB-4A6E-A6DA-4654FE9A0E80}" destId="{F2D703A7-2863-40DB-8B5B-1A2BF9309A6F}" srcOrd="0" destOrd="0" presId="urn:microsoft.com/office/officeart/2005/8/layout/hierarchy4"/>
    <dgm:cxn modelId="{26E67491-4488-4912-9466-2DD69199D344}" srcId="{9921C109-6FC2-491F-9006-59115C31A886}" destId="{E52AA303-72DB-4A6E-A6DA-4654FE9A0E80}" srcOrd="0" destOrd="0" parTransId="{5DFBB872-CC80-4F0C-857C-F9A7A6CD7686}" sibTransId="{B26A20FF-ED68-4F17-8EB3-B904C3169C31}"/>
    <dgm:cxn modelId="{38CFF9D4-B9D6-405F-9B44-9F7AA1754C26}" srcId="{9921C109-6FC2-491F-9006-59115C31A886}" destId="{0D3F44E8-0D27-4B40-B34B-33D0B8F39985}" srcOrd="1" destOrd="0" parTransId="{2691E8B1-D0E6-4C62-A58A-A389EF328402}" sibTransId="{E17F833B-D37A-4969-AD0A-28BA7FD1EAF0}"/>
    <dgm:cxn modelId="{D9DAE5E0-0003-46D4-AF52-EEE60AC76C33}" type="presOf" srcId="{03474EF1-21BD-40A2-96D8-BD72F61C2F0C}" destId="{77719B75-4CEB-4F9D-B9A0-A6CAE332BBF2}" srcOrd="0" destOrd="0" presId="urn:microsoft.com/office/officeart/2005/8/layout/hierarchy4"/>
    <dgm:cxn modelId="{24BEF1E9-56D7-41F2-896A-7B25CD283B22}" type="presOf" srcId="{0D3F44E8-0D27-4B40-B34B-33D0B8F39985}" destId="{6889543E-6EC8-46D2-8021-F4EAF21C465D}" srcOrd="0" destOrd="0" presId="urn:microsoft.com/office/officeart/2005/8/layout/hierarchy4"/>
    <dgm:cxn modelId="{823D95CF-F5A1-4D3D-81AA-CD0A93B76EE5}" type="presParOf" srcId="{77719B75-4CEB-4F9D-B9A0-A6CAE332BBF2}" destId="{4581418A-FC46-49C9-A56B-AAB9C7E1EAC4}" srcOrd="0" destOrd="0" presId="urn:microsoft.com/office/officeart/2005/8/layout/hierarchy4"/>
    <dgm:cxn modelId="{8A6E8806-ED4E-460D-9BF6-A3BC002D530B}" type="presParOf" srcId="{4581418A-FC46-49C9-A56B-AAB9C7E1EAC4}" destId="{F6334D2C-4CC1-4270-B0EE-8085317EC8AF}" srcOrd="0" destOrd="0" presId="urn:microsoft.com/office/officeart/2005/8/layout/hierarchy4"/>
    <dgm:cxn modelId="{26EBD89A-A4E6-4D25-BCF6-CB0AC1431C06}" type="presParOf" srcId="{4581418A-FC46-49C9-A56B-AAB9C7E1EAC4}" destId="{2ED0E3A6-5ECB-4B76-9B80-4CE9F06CA476}" srcOrd="1" destOrd="0" presId="urn:microsoft.com/office/officeart/2005/8/layout/hierarchy4"/>
    <dgm:cxn modelId="{D423116D-A831-4436-AAB7-E437CB8708BA}" type="presParOf" srcId="{4581418A-FC46-49C9-A56B-AAB9C7E1EAC4}" destId="{91FF55CF-233D-469B-9B26-A992B38C4D72}" srcOrd="2" destOrd="0" presId="urn:microsoft.com/office/officeart/2005/8/layout/hierarchy4"/>
    <dgm:cxn modelId="{03E06029-7EE3-4226-93CE-B921C5F522AD}" type="presParOf" srcId="{91FF55CF-233D-469B-9B26-A992B38C4D72}" destId="{D3FAFA6A-2B2F-41A5-B108-C24564BEE8EF}" srcOrd="0" destOrd="0" presId="urn:microsoft.com/office/officeart/2005/8/layout/hierarchy4"/>
    <dgm:cxn modelId="{E53024AB-6AA5-4F2C-8C9D-580643634888}" type="presParOf" srcId="{D3FAFA6A-2B2F-41A5-B108-C24564BEE8EF}" destId="{F2D703A7-2863-40DB-8B5B-1A2BF9309A6F}" srcOrd="0" destOrd="0" presId="urn:microsoft.com/office/officeart/2005/8/layout/hierarchy4"/>
    <dgm:cxn modelId="{2847B2D0-ADC7-4455-9444-4C617C769460}" type="presParOf" srcId="{D3FAFA6A-2B2F-41A5-B108-C24564BEE8EF}" destId="{CB4386AF-CAC1-439D-A4F8-D515894CE101}" srcOrd="1" destOrd="0" presId="urn:microsoft.com/office/officeart/2005/8/layout/hierarchy4"/>
    <dgm:cxn modelId="{EE6FE8CF-BF69-4EFD-8E57-F85838ADAF11}" type="presParOf" srcId="{91FF55CF-233D-469B-9B26-A992B38C4D72}" destId="{73AE8778-18EF-4A04-9258-B20E9627386C}" srcOrd="1" destOrd="0" presId="urn:microsoft.com/office/officeart/2005/8/layout/hierarchy4"/>
    <dgm:cxn modelId="{1B522B1A-6E0A-4FC0-9A3B-AA155F6FB565}" type="presParOf" srcId="{91FF55CF-233D-469B-9B26-A992B38C4D72}" destId="{5C5D06C5-6441-4765-B641-5FF7124DA775}" srcOrd="2" destOrd="0" presId="urn:microsoft.com/office/officeart/2005/8/layout/hierarchy4"/>
    <dgm:cxn modelId="{56BE2792-9874-4024-9D76-B6F12AD0856D}" type="presParOf" srcId="{5C5D06C5-6441-4765-B641-5FF7124DA775}" destId="{6889543E-6EC8-46D2-8021-F4EAF21C465D}" srcOrd="0" destOrd="0" presId="urn:microsoft.com/office/officeart/2005/8/layout/hierarchy4"/>
    <dgm:cxn modelId="{6DCC7B33-A718-46F8-8909-7037C8C701FC}" type="presParOf" srcId="{5C5D06C5-6441-4765-B641-5FF7124DA775}" destId="{D0E2DA67-D16F-49CE-AEC1-3C462F7626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34D2C-4CC1-4270-B0EE-8085317EC8AF}">
      <dsp:nvSpPr>
        <dsp:cNvPr id="0" name=""/>
        <dsp:cNvSpPr/>
      </dsp:nvSpPr>
      <dsp:spPr>
        <a:xfrm>
          <a:off x="2572" y="724"/>
          <a:ext cx="6964614" cy="667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ตัวควบคุม</a:t>
          </a:r>
          <a:endParaRPr lang="en-US" sz="3600" kern="1200" dirty="0"/>
        </a:p>
      </dsp:txBody>
      <dsp:txXfrm>
        <a:off x="22137" y="20289"/>
        <a:ext cx="6925484" cy="628865"/>
      </dsp:txXfrm>
    </dsp:sp>
    <dsp:sp modelId="{F2D703A7-2863-40DB-8B5B-1A2BF9309A6F}">
      <dsp:nvSpPr>
        <dsp:cNvPr id="0" name=""/>
        <dsp:cNvSpPr/>
      </dsp:nvSpPr>
      <dsp:spPr>
        <a:xfrm>
          <a:off x="2572" y="969072"/>
          <a:ext cx="3341945" cy="323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ตัวจัดสรรงาน</a:t>
          </a:r>
          <a:br>
            <a:rPr lang="en-US" sz="3600" kern="1200" dirty="0"/>
          </a:br>
          <a:r>
            <a:rPr lang="en-US" sz="3200" kern="1200" dirty="0"/>
            <a:t>- </a:t>
          </a:r>
          <a:r>
            <a:rPr lang="th-TH" sz="3200" kern="1200" dirty="0"/>
            <a:t>จัดสรรปัญหาย่อยให้กับ</a:t>
          </a:r>
          <a:r>
            <a:rPr lang="th-TH" sz="3200" kern="1200" dirty="0" err="1"/>
            <a:t>โปรเซสเซอร์</a:t>
          </a:r>
          <a:r>
            <a:rPr lang="th-TH" sz="3200" kern="1200" dirty="0"/>
            <a:t>ในระบบย่อยความรู้</a:t>
          </a:r>
          <a:endParaRPr lang="en-US" sz="3200" kern="1200" dirty="0"/>
        </a:p>
      </dsp:txBody>
      <dsp:txXfrm>
        <a:off x="97414" y="1063914"/>
        <a:ext cx="3152261" cy="3048451"/>
      </dsp:txXfrm>
    </dsp:sp>
    <dsp:sp modelId="{6889543E-6EC8-46D2-8021-F4EAF21C465D}">
      <dsp:nvSpPr>
        <dsp:cNvPr id="0" name=""/>
        <dsp:cNvSpPr/>
      </dsp:nvSpPr>
      <dsp:spPr>
        <a:xfrm>
          <a:off x="3625241" y="969072"/>
          <a:ext cx="3341945" cy="323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ตัวแก้ไขความขัดแย้ง</a:t>
          </a:r>
          <a:br>
            <a:rPr lang="en-US" sz="4000" kern="1200" dirty="0"/>
          </a:br>
          <a:r>
            <a:rPr lang="en-US" sz="3200" kern="1200" dirty="0"/>
            <a:t>- </a:t>
          </a:r>
          <a:r>
            <a:rPr lang="th-TH" sz="3200" kern="1200" dirty="0"/>
            <a:t>การแก้ไขความขัดแย้งของตัวแปรภายในระบบย่อยความรู้</a:t>
          </a:r>
          <a:endParaRPr lang="en-US" sz="3200" kern="1200" dirty="0"/>
        </a:p>
      </dsp:txBody>
      <dsp:txXfrm>
        <a:off x="3720083" y="1063914"/>
        <a:ext cx="3152261" cy="304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 Mahdavi and B. Shirazi, 2010, A review of simulation-based intelligent decision support system architecture for the adaptive control of flexible </a:t>
            </a:r>
            <a:r>
              <a:rPr lang="en-US" dirty="0" err="1"/>
              <a:t>manufuctring</a:t>
            </a:r>
            <a:r>
              <a:rPr lang="en-US" dirty="0"/>
              <a:t> systems, Journal of Artificial Intelligent 3 (40) 201-219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 Mahdavi and B. Shirazi, 2010, A review of simulation-based intelligent decision support system architecture for the adaptive control of flexible </a:t>
            </a:r>
            <a:r>
              <a:rPr lang="en-US" dirty="0" err="1"/>
              <a:t>manufuctring</a:t>
            </a:r>
            <a:r>
              <a:rPr lang="en-US" dirty="0"/>
              <a:t> systems, Journal of Artificial Intelligent 3 (40) 201-219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Marco Gomes, F´abio Silva, Filipa Ferraz, Ant´onio Silva, Cesar Analide and Paulo Novais, </a:t>
            </a:r>
            <a:r>
              <a:rPr lang="en-US" dirty="0"/>
              <a:t>Developing an Ambient Intelligent-Based Decision Support System for Production and Control Planning, International Conference on Intelligent Systems Design and Applications, ISDA 2016, pp 984-994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Marco Gomes, F´abio Silva, Filipa Ferraz, Ant´onio Silva, Cesar Analide and Paulo Novais, </a:t>
            </a:r>
            <a:r>
              <a:rPr lang="en-US" dirty="0"/>
              <a:t>Developing an Ambient Intelligent-Based Decision Support System for Production and Control Planning, International Conference on Intelligent Systems Design and Applications, ISDA 2016, pp 984-994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02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Marco Gomes, F´abio Silva, Filipa Ferraz, Ant´onio Silva, Cesar Analide and Paulo Novais, </a:t>
            </a:r>
            <a:r>
              <a:rPr lang="en-US" dirty="0"/>
              <a:t>Developing an Ambient Intelligent-Based Decision Support System for Production and Control Planning, International Conference on Intelligent Systems Design and Applications, ISDA 2016, pp 984-994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6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0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 </a:t>
            </a:r>
            <a:r>
              <a:rPr lang="en-US" dirty="0" err="1"/>
              <a:t>Shabi</a:t>
            </a:r>
            <a:r>
              <a:rPr lang="en-US" dirty="0"/>
              <a:t>, Yoram Reich and Roee Diamant, 2017, Planning the verification, validation, and testing process: a case study demonstrating a decision support model, JOURNAL OF ENGINEERING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 </a:t>
            </a:r>
            <a:r>
              <a:rPr lang="en-US" dirty="0" err="1"/>
              <a:t>Shabi</a:t>
            </a:r>
            <a:r>
              <a:rPr lang="en-US" dirty="0"/>
              <a:t>, Yoram Reich and Roee Diamant, 2017, Planning the verification, validation, and testing process: a case study demonstrating a decision support model, JOURNAL OF ENGINEERING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8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 </a:t>
            </a:r>
            <a:r>
              <a:rPr lang="en-US" dirty="0" err="1"/>
              <a:t>Shabi</a:t>
            </a:r>
            <a:r>
              <a:rPr lang="en-US" dirty="0"/>
              <a:t>, Yoram Reich and Roee Diamant, 2017, Planning the verification, validation, and testing process: a case study demonstrating a decision support model, JOURNAL OF ENGINEERING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Raghav Rao, Ramalingam Sridhar and Sudeep </a:t>
            </a:r>
            <a:r>
              <a:rPr lang="en-US" dirty="0" err="1"/>
              <a:t>Narain</a:t>
            </a:r>
            <a:r>
              <a:rPr lang="en-US" dirty="0"/>
              <a:t>, 1994, An active intelligent decision support system - Architecture and simulation, Decision Support Systems 12 (1994) 79-91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Yury</a:t>
            </a:r>
            <a:r>
              <a:rPr lang="en-US" dirty="0"/>
              <a:t> </a:t>
            </a:r>
            <a:r>
              <a:rPr lang="en-US" dirty="0" err="1"/>
              <a:t>Zagorulko</a:t>
            </a:r>
            <a:r>
              <a:rPr lang="en-US" dirty="0"/>
              <a:t>, Galina </a:t>
            </a:r>
            <a:r>
              <a:rPr lang="en-US" dirty="0" err="1"/>
              <a:t>Zagorulko</a:t>
            </a:r>
            <a:r>
              <a:rPr lang="en-US" dirty="0"/>
              <a:t>, 2011, Architecture of Extensible Tools for Development of Intelligent Decision Support Systems,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 Mahdavi and B. Shirazi, 2010, A review of simulation-based intelligent decision support system architecture for the adaptive control of flexible </a:t>
            </a:r>
            <a:r>
              <a:rPr lang="en-US" dirty="0" err="1"/>
              <a:t>manufuctring</a:t>
            </a:r>
            <a:r>
              <a:rPr lang="en-US" dirty="0"/>
              <a:t> systems, Journal of Artificial Intelligent 3 (40) 201-219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สถาปัตยกรรม </a:t>
            </a:r>
            <a:r>
              <a:rPr lang="en-US" sz="3200" dirty="0">
                <a:solidFill>
                  <a:srgbClr val="002060"/>
                </a:solidFill>
              </a:rPr>
              <a:t>IDSS </a:t>
            </a:r>
            <a:r>
              <a:rPr lang="th-TH" sz="3200" dirty="0">
                <a:solidFill>
                  <a:srgbClr val="002060"/>
                </a:solidFill>
              </a:rPr>
              <a:t>การวิเคราะห์การออกแบบ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th-TH" sz="3200" dirty="0">
                <a:solidFill>
                  <a:srgbClr val="002060"/>
                </a:solidFill>
              </a:rPr>
              <a:t>ความต้องการ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th-TH" sz="3200" dirty="0">
                <a:solidFill>
                  <a:srgbClr val="002060"/>
                </a:solidFill>
              </a:rPr>
              <a:t>และการตรวจสอบความถูกต้อง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/>
              <a:t>ระบบสนับสนุนการตัดสินใจอัจฉริยะจากการจำลอง</a:t>
            </a:r>
            <a:endParaRPr lang="en-US" sz="2400" b="1" dirty="0"/>
          </a:p>
          <a:p>
            <a:r>
              <a:rPr lang="en-US" sz="2400" dirty="0"/>
              <a:t>IDSS </a:t>
            </a:r>
            <a:r>
              <a:rPr lang="th-TH" sz="2400" dirty="0"/>
              <a:t>ที่ใช้การจำลองแบบถือเป็นกรอบของตัวควบคุมแบบปรับได้ที่สนับสนุนการประสานงานและความสัมพันธ์ในการทำงานร่วมกันโดยการเชื่อมต่อกับตัวจำลองเวลาจริงเครื่องมือเพิ่มประสิทธิภาพการจำลองและ </a:t>
            </a:r>
            <a:r>
              <a:rPr lang="en-US" sz="2400" dirty="0"/>
              <a:t>DSS </a:t>
            </a:r>
            <a:r>
              <a:rPr lang="th-TH" sz="2400" dirty="0"/>
              <a:t>อัจฉริยะสำหรับการใช้กลยุทธ์แบบ</a:t>
            </a:r>
            <a:r>
              <a:rPr lang="th-TH" sz="2400" dirty="0" err="1"/>
              <a:t>ได</a:t>
            </a:r>
            <a:r>
              <a:rPr lang="th-TH" sz="2400" dirty="0"/>
              <a:t>นาม</a:t>
            </a:r>
            <a:r>
              <a:rPr lang="th-TH" sz="2400" dirty="0" err="1"/>
              <a:t>ิก</a:t>
            </a:r>
            <a:endParaRPr lang="en-US" sz="2400" dirty="0"/>
          </a:p>
          <a:p>
            <a:r>
              <a:rPr lang="en-US" sz="2400" dirty="0"/>
              <a:t>IDSS </a:t>
            </a:r>
            <a:r>
              <a:rPr lang="th-TH" sz="2400" dirty="0"/>
              <a:t>ที่ใช้การจำลองแบบใช้กลไกการตรวจสอบกระบวนการตัดเฉือนแบบเรียลไทม์แบบปรับตัวหลังซึ่งอยู่ในวิธีการควบคุมแบบออนไลน์ที่ทำหน้าที่หลังจากเหตุการณ์เกิดขึ้นเทียบกับวิธีการควบคุมปฏิกิริยาที่เป็นที่นิยมดังกล่าว</a:t>
            </a:r>
            <a:endParaRPr lang="en-US" sz="2400" dirty="0"/>
          </a:p>
          <a:p>
            <a:r>
              <a:rPr lang="th-TH" sz="2400" dirty="0"/>
              <a:t>ตัวควบคุมแบบปรับได้เสนอกลไกทวิภาคีใหม่สำหรับการเพิ่มประสิทธิภาพการจำลองตามกฎการควบคุมที่เหมาะสมซึ่งช่วยเพิ่มประสิทธิภาพการเพิ่มประสิทธิภาพของเกณฑ์การจำลองแบบหลายเกณฑ์</a:t>
            </a:r>
            <a:endParaRPr lang="en-US" sz="2400" dirty="0"/>
          </a:p>
          <a:p>
            <a:r>
              <a:rPr lang="th-TH" sz="2400" dirty="0"/>
              <a:t>ค่าที่คาดหวังของเกณฑ์ประสิทธิภาพหลายเกณฑ์ถูกควบคุมโดยระบบที่เสนอที่เวกเตอร์พารามิเตอร์ที่ควบคุมได้ในระดับ</a:t>
            </a:r>
            <a:r>
              <a:rPr lang="th-TH" sz="2400" dirty="0" err="1"/>
              <a:t>ต่างๆ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6041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4BE61-4F36-47ED-8493-B433D023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84" y="1704897"/>
            <a:ext cx="88773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242CD-06CC-4F50-8D6D-A333321C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304" y="1537896"/>
            <a:ext cx="7704007" cy="44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D3E7C-9AF2-4948-8E1D-4F67A9957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ระบบสนับสนุนการตัดสินใจโดยใช้ </a:t>
            </a:r>
            <a:r>
              <a:rPr lang="en-US" sz="2400" b="1" dirty="0"/>
              <a:t>Ambient Intelligence </a:t>
            </a:r>
            <a:r>
              <a:rPr lang="th-TH" sz="2400" b="1" dirty="0"/>
              <a:t>เพื่อเพิ่มประสิทธิภาพการวางแผนการผลิตและการควบคุม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เพื่อเปลี่ยนแปลงกระบวนการจริงซึ่งรวมถึงส่วนต่าง ๆ ของกระบวนการโดยอัตโนมัติด้วยระบบสารสนเทศเพิ่มประสิทธิภาพและปรับปรุงประสิทธิภาพในกระบวนการตลอดจนลดข้อผิดพลาด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สถาปัตยกรรมประกอบด้วย </a:t>
            </a:r>
            <a:r>
              <a:rPr lang="en-US" sz="2400" dirty="0"/>
              <a:t>Core Server </a:t>
            </a:r>
            <a:r>
              <a:rPr lang="th-TH" sz="2400" dirty="0"/>
              <a:t>ที่ประกอบด้วยองค์ประกอบ 4 ส่วน ได้แก่ </a:t>
            </a:r>
            <a:r>
              <a:rPr lang="en-US" sz="2400" dirty="0"/>
              <a:t>Database Handler, Authentication Agent, Standard Worksheet Handler </a:t>
            </a:r>
            <a:r>
              <a:rPr lang="th-TH" sz="2400" dirty="0"/>
              <a:t>และ </a:t>
            </a:r>
            <a:r>
              <a:rPr lang="en-US" sz="2400" dirty="0"/>
              <a:t>Standard Worksheet Engine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3794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0688F-EA57-4FFB-A7F2-1F5ABAB2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57" y="1634297"/>
            <a:ext cx="10584885" cy="41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 –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ตัวจัดการฐานข้อมูล</a:t>
            </a:r>
            <a:r>
              <a:rPr lang="en-US" sz="2400" b="1" dirty="0"/>
              <a:t> </a:t>
            </a:r>
            <a:r>
              <a:rPr lang="th-TH" sz="2400" dirty="0"/>
              <a:t>มีหน้าที่จัดการการเข้าถึงฐานข้อมูลซึ่งมีข้อ จำกัด ของการวางแผนการผลิตและการควบคุมข้อมูลผลิตภัณฑ์คำแนะนำในการทำงานตารางลำดับความสำคัญ (ซึ่งให้การไหลระหว่างสถานี) งานที่ต้องดำเนินการโดย ผู้ประกอบการ ฯลฯ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b="1" dirty="0"/>
              <a:t>คอมโพ</a:t>
            </a:r>
            <a:r>
              <a:rPr lang="th-TH" sz="2400" b="1" dirty="0" err="1"/>
              <a:t>เนนต์</a:t>
            </a:r>
            <a:r>
              <a:rPr lang="th-TH" sz="2400" b="1" dirty="0"/>
              <a:t>การพิสูจน์ตัวตน</a:t>
            </a:r>
            <a:r>
              <a:rPr lang="en-US" sz="2400" dirty="0"/>
              <a:t> </a:t>
            </a:r>
            <a:r>
              <a:rPr lang="th-TH" sz="2400" dirty="0"/>
              <a:t>รับผิดชอบในการพิสูจน์ตัวตนผู้ใช้เข้าสู่ระบบ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ตัวจัดการแผ่นงานมาตรฐาน</a:t>
            </a:r>
            <a:r>
              <a:rPr lang="en-US" sz="2400" b="1" dirty="0"/>
              <a:t> </a:t>
            </a:r>
            <a:r>
              <a:rPr lang="th-TH" sz="2400" dirty="0"/>
              <a:t>จัดการการเข้าถึงข้อมูลแผ่นงานมาตรฐานใน </a:t>
            </a:r>
            <a:r>
              <a:rPr lang="en-US" sz="2400" dirty="0"/>
              <a:t>Production and Control Planning Repository</a:t>
            </a:r>
          </a:p>
          <a:p>
            <a:pPr marL="0" indent="0">
              <a:buNone/>
            </a:pPr>
            <a:r>
              <a:rPr lang="th-TH" sz="2400" b="1" dirty="0"/>
              <a:t>เครื่องมือแผ่นงานมาตรฐาน</a:t>
            </a:r>
            <a:r>
              <a:rPr lang="en-US" sz="2400" b="1" dirty="0"/>
              <a:t> </a:t>
            </a:r>
            <a:r>
              <a:rPr lang="th-TH" sz="2400" dirty="0"/>
              <a:t>ตีความข้อจำกัดในการควบคุมและการวางแผนข้อมูลผลิตภัณฑ์คำแนะนำในการทำงานและให้ทางเลือกในแผ่นงานมาตรฐาน</a:t>
            </a:r>
            <a:endParaRPr lang="en-US" sz="2400" dirty="0"/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2672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ข้อกำหนด </a:t>
            </a:r>
            <a:r>
              <a:rPr lang="en-US" dirty="0"/>
              <a:t>IDSS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 lnSpcReduction="10000"/>
          </a:bodyPr>
          <a:lstStyle/>
          <a:p>
            <a:r>
              <a:rPr lang="th-TH" sz="2400" dirty="0"/>
              <a:t>ประเภทของปัญหาการตัดสินใจ (นโยบาย การดำเนินงาน การจัดสรรทรัพยากร ฯลฯ )</a:t>
            </a:r>
            <a:endParaRPr lang="en-US" sz="2400" dirty="0"/>
          </a:p>
          <a:p>
            <a:r>
              <a:rPr lang="th-TH" sz="2400" dirty="0"/>
              <a:t>โดเมนและขอบเขตของปัญหาการตัดสินใจ</a:t>
            </a:r>
            <a:endParaRPr lang="en-US" sz="2400" dirty="0"/>
          </a:p>
          <a:p>
            <a:r>
              <a:rPr lang="th-TH" sz="2400" dirty="0"/>
              <a:t>ความพร้อมของข้อมูลและความรู้</a:t>
            </a:r>
            <a:endParaRPr lang="en-US" sz="2400" dirty="0"/>
          </a:p>
          <a:p>
            <a:r>
              <a:rPr lang="th-TH" sz="2400" dirty="0"/>
              <a:t>ขอบเขตขององค์กรและโครงสร้าง</a:t>
            </a:r>
            <a:endParaRPr lang="en-US" sz="2400" dirty="0"/>
          </a:p>
          <a:p>
            <a:r>
              <a:rPr lang="th-TH" sz="2400" dirty="0"/>
              <a:t>กระบวนการตัดสินใจ</a:t>
            </a:r>
            <a:endParaRPr lang="en-US" sz="2400" dirty="0"/>
          </a:p>
          <a:p>
            <a:r>
              <a:rPr lang="th-TH" sz="2400" dirty="0"/>
              <a:t>ผลกระทบและการทำงานร่วมกันกับระบบที่มีอยู่</a:t>
            </a:r>
            <a:endParaRPr lang="en-US" sz="2400" dirty="0"/>
          </a:p>
          <a:p>
            <a:r>
              <a:rPr lang="th-TH" sz="2400" dirty="0"/>
              <a:t>ผลที่คาดว่าจะได้รับจากการดำเนินการตัดสินใจ</a:t>
            </a:r>
            <a:endParaRPr lang="en-US" sz="2400" dirty="0"/>
          </a:p>
          <a:p>
            <a:r>
              <a:rPr lang="th-TH" sz="2400" dirty="0"/>
              <a:t>โปรไฟล์ของผู้มีอำนาจตัดสินใจ (ผู้ใช้ระบบ)</a:t>
            </a:r>
            <a:endParaRPr lang="en-US" sz="2400" dirty="0"/>
          </a:p>
          <a:p>
            <a:r>
              <a:rPr lang="th-TH" sz="2400" dirty="0"/>
              <a:t>ข้อจำกัดภายนอกและบริบท</a:t>
            </a:r>
            <a:endParaRPr lang="en-US" sz="2400" dirty="0"/>
          </a:p>
          <a:p>
            <a:r>
              <a:rPr lang="th-TH" sz="2400" dirty="0"/>
              <a:t>วัตถุประสงค์ของ </a:t>
            </a:r>
            <a:r>
              <a:rPr lang="en-US" sz="2400" dirty="0"/>
              <a:t>IDSS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53895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IDSS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เกณฑ์การตรวจสอบ </a:t>
            </a:r>
            <a:r>
              <a:rPr lang="en-US" sz="2400" dirty="0"/>
              <a:t>IDSS</a:t>
            </a:r>
          </a:p>
          <a:p>
            <a:r>
              <a:rPr lang="th-TH" sz="2400" dirty="0"/>
              <a:t>ประสิทธิภาพของระบบ</a:t>
            </a:r>
            <a:endParaRPr lang="en-US" sz="2400" dirty="0"/>
          </a:p>
          <a:p>
            <a:pPr lvl="1"/>
            <a:r>
              <a:rPr lang="th-TH" sz="2000" dirty="0"/>
              <a:t>ประสิทธิภาพและเวลาตอบสนอง</a:t>
            </a:r>
            <a:endParaRPr lang="en-US" sz="2000" dirty="0"/>
          </a:p>
          <a:p>
            <a:pPr lvl="1"/>
            <a:r>
              <a:rPr lang="th-TH" sz="2000" dirty="0"/>
              <a:t>การป้อนข้อมูล</a:t>
            </a:r>
            <a:endParaRPr lang="en-US" sz="2000" dirty="0"/>
          </a:p>
          <a:p>
            <a:pPr lvl="1"/>
            <a:r>
              <a:rPr lang="th-TH" sz="2000" dirty="0"/>
              <a:t>รูปแบบผลลัพธ์</a:t>
            </a:r>
            <a:endParaRPr lang="en-US" sz="2000" dirty="0"/>
          </a:p>
          <a:p>
            <a:pPr lvl="1"/>
            <a:r>
              <a:rPr lang="th-TH" sz="2000" dirty="0"/>
              <a:t>ฮาร์ดแวร์</a:t>
            </a:r>
            <a:endParaRPr lang="en-US" sz="2000" dirty="0"/>
          </a:p>
          <a:p>
            <a:pPr lvl="1"/>
            <a:r>
              <a:rPr lang="th-TH" sz="2000" dirty="0"/>
              <a:t>การใช้งาน</a:t>
            </a:r>
            <a:endParaRPr lang="en-US" sz="2000" dirty="0"/>
          </a:p>
          <a:p>
            <a:pPr lvl="1"/>
            <a:r>
              <a:rPr lang="th-TH" sz="2000" dirty="0"/>
              <a:t>ส่วนต่อประสานกับเครื่องจักรกับคน</a:t>
            </a:r>
            <a:endParaRPr lang="en-US" sz="2000" dirty="0"/>
          </a:p>
          <a:p>
            <a:r>
              <a:rPr lang="th-TH" sz="2400" dirty="0"/>
              <a:t>ประสิทธิภาพของงาน</a:t>
            </a:r>
            <a:endParaRPr lang="en-US" sz="2400" dirty="0"/>
          </a:p>
          <a:p>
            <a:pPr lvl="1"/>
            <a:r>
              <a:rPr lang="th-TH" sz="2000" dirty="0"/>
              <a:t>เวลาในการตัดสินใจทางเลือกการวิเคราะห์คุณภาพและผู้เข้าร่วม</a:t>
            </a:r>
            <a:endParaRPr lang="en-US" sz="2000" dirty="0"/>
          </a:p>
          <a:p>
            <a:pPr lvl="1"/>
            <a:r>
              <a:rPr lang="th-TH" sz="2000" dirty="0"/>
              <a:t>การรับรู้ของผู้ใช้เกี่ยวกับความไว้วางใจ ความพึงพอใจ และความเข้าใจ</a:t>
            </a:r>
          </a:p>
        </p:txBody>
      </p:sp>
    </p:spTree>
    <p:extLst>
      <p:ext uri="{BB962C8B-B14F-4D97-AF65-F5344CB8AC3E}">
        <p14:creationId xmlns:p14="http://schemas.microsoft.com/office/powerpoint/2010/main" val="150767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IDSS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เกณฑ์การตรวจสอบ </a:t>
            </a:r>
            <a:r>
              <a:rPr lang="en-US" sz="2400" dirty="0"/>
              <a:t>IDSS</a:t>
            </a:r>
          </a:p>
          <a:p>
            <a:r>
              <a:rPr lang="th-TH" sz="2400" dirty="0"/>
              <a:t>โอกาสทางธุรกิจ</a:t>
            </a:r>
            <a:endParaRPr lang="en-US" sz="2400" dirty="0"/>
          </a:p>
          <a:p>
            <a:pPr lvl="1"/>
            <a:r>
              <a:rPr lang="th-TH" sz="2000" dirty="0"/>
              <a:t>ค่าใช้จ่ายในการพัฒนา การดำเนินการ และการบำรุงรักษา</a:t>
            </a:r>
            <a:endParaRPr lang="en-US" sz="2000" dirty="0"/>
          </a:p>
          <a:p>
            <a:pPr lvl="1"/>
            <a:r>
              <a:rPr lang="th-TH" sz="2000" dirty="0"/>
              <a:t>ผลประโยชน์ที่เกี่ยวข้องกับรายได้ที่เพิ่มขึ้นและต้นทุนที่ลดลง</a:t>
            </a:r>
            <a:endParaRPr lang="en-US" sz="2000" dirty="0"/>
          </a:p>
          <a:p>
            <a:pPr lvl="1"/>
            <a:r>
              <a:rPr lang="th-TH" sz="2000" dirty="0"/>
              <a:t>คุณค่าต่อองค์กรในการบริการที่ดีขึ้น ความได้เปรียบในการแข่งขัน และการฝึกอบรม</a:t>
            </a:r>
            <a:endParaRPr lang="en-US" sz="2000" dirty="0"/>
          </a:p>
          <a:p>
            <a:r>
              <a:rPr lang="th-TH" sz="2400" dirty="0"/>
              <a:t>ด้านวิวัฒนาการ</a:t>
            </a:r>
            <a:endParaRPr lang="en-US" sz="2400" dirty="0"/>
          </a:p>
          <a:p>
            <a:pPr lvl="1"/>
            <a:r>
              <a:rPr lang="th-TH" sz="2000" dirty="0"/>
              <a:t>ระดับความยืดหยุ่นความสามารถในการเปลี่ยนแปลง</a:t>
            </a:r>
            <a:endParaRPr lang="en-US" sz="2000" dirty="0"/>
          </a:p>
          <a:p>
            <a:pPr lvl="1"/>
            <a:r>
              <a:rPr lang="th-TH" sz="2000" dirty="0"/>
              <a:t>การทำงานโดยรวมของเครื่องมือการพัฒนา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8591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IDSS -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โครงการ </a:t>
            </a:r>
            <a:r>
              <a:rPr lang="en-US" sz="2400" b="1" dirty="0"/>
              <a:t>Mid Life Upgrade (MLU)</a:t>
            </a:r>
          </a:p>
          <a:p>
            <a:r>
              <a:rPr lang="th-TH" sz="2400" dirty="0"/>
              <a:t>งบประมาณโครงการประมาณ 20 </a:t>
            </a:r>
            <a:r>
              <a:rPr lang="en-US" sz="2400" dirty="0"/>
              <a:t>M $ </a:t>
            </a:r>
            <a:r>
              <a:rPr lang="th-TH" sz="2400" dirty="0"/>
              <a:t>โดยมีระยะเวลา 4 ปีตั้งแต่เริ่มต้นจนถึงส่งมอบให้กับลูกค้า</a:t>
            </a:r>
            <a:r>
              <a:rPr lang="en-US" sz="2400" dirty="0"/>
              <a:t>.</a:t>
            </a:r>
          </a:p>
          <a:p>
            <a:r>
              <a:rPr lang="th-TH" sz="2400" dirty="0"/>
              <a:t>โครงการนี้ใช้กระบวนการของ </a:t>
            </a:r>
            <a:r>
              <a:rPr lang="en-US" sz="2400" dirty="0"/>
              <a:t>VVT </a:t>
            </a:r>
            <a:r>
              <a:rPr lang="th-TH" sz="2400" dirty="0"/>
              <a:t>และการประเมินโดยลูกค้า</a:t>
            </a:r>
            <a:r>
              <a:rPr lang="en-US" sz="2400" dirty="0"/>
              <a:t>.</a:t>
            </a:r>
          </a:p>
          <a:p>
            <a:r>
              <a:rPr lang="th-TH" sz="2400" dirty="0"/>
              <a:t>โครงการนี้ประกอบไปด้วยการออกแบบซอฟต์แวร์การพัฒนาฮาร์ดแวร์และการอ</a:t>
            </a:r>
            <a:r>
              <a:rPr lang="th-TH" sz="2400" dirty="0" err="1"/>
              <a:t>ัปเ</a:t>
            </a:r>
            <a:r>
              <a:rPr lang="th-TH" sz="2400" dirty="0"/>
              <a:t>กรดเป็นระบบ </a:t>
            </a:r>
            <a:r>
              <a:rPr lang="en-US" sz="2400" dirty="0"/>
              <a:t>avionics </a:t>
            </a:r>
            <a:r>
              <a:rPr lang="th-TH" sz="2400" dirty="0"/>
              <a:t>ของระบบที่มีอยู่และความสามารถในการปฏิบัติงานเพิ่มเติม</a:t>
            </a:r>
            <a:r>
              <a:rPr lang="en-US" sz="2400" dirty="0"/>
              <a:t>.</a:t>
            </a:r>
          </a:p>
          <a:p>
            <a:r>
              <a:rPr lang="th-TH" sz="2400" dirty="0"/>
              <a:t>การประเมินลูกค้าจะรวมถึงการตรวจสอบความต้องการของลูกค้าและการตรวจสอบข้อกำหนดทางวิศวกรรมบางอย่างที่อ้างว่าได้รับการตรวจสอบโดยผู้จัดการโครงการที่ไซ</a:t>
            </a:r>
            <a:r>
              <a:rPr lang="th-TH" sz="2400" dirty="0" err="1"/>
              <a:t>ต์</a:t>
            </a:r>
            <a:r>
              <a:rPr lang="th-TH" sz="2400" dirty="0"/>
              <a:t>ทดสอบของบริษัท</a:t>
            </a:r>
          </a:p>
        </p:txBody>
      </p:sp>
    </p:spTree>
    <p:extLst>
      <p:ext uri="{BB962C8B-B14F-4D97-AF65-F5344CB8AC3E}">
        <p14:creationId xmlns:p14="http://schemas.microsoft.com/office/powerpoint/2010/main" val="294067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กระบวนการตัดสินใจนั้นคล้ายคลึงกับกลุ่มผู้ตัดสินใจซึ่งร่วมมือกันในการสร้างโซลูชันร่วมกัน</a:t>
            </a:r>
            <a:endParaRPr lang="en-US" sz="2400" dirty="0"/>
          </a:p>
          <a:p>
            <a:r>
              <a:rPr lang="th-TH" sz="2400" dirty="0"/>
              <a:t>แต่ละหน่วยมีฐานความรู้ที่เกี่ยวข้องกับพื้นที่เฉพาะภายในโดเมนการแก้ปัญหาและความเชี่ยวชาญในการแก้ปัญหาจากพื้นที่นั้น ๆ</a:t>
            </a:r>
            <a:endParaRPr lang="en-US" sz="2400" dirty="0"/>
          </a:p>
          <a:p>
            <a:r>
              <a:rPr lang="th-TH" sz="2400" dirty="0"/>
              <a:t>การประสานงานและความร่วมมือระหว่างตัวแทนได้รับผลกระทบจากตัวควบคุมที่ฝึกควบคุมตัวแทนเหล่านี้</a:t>
            </a:r>
            <a:endParaRPr lang="en-US" sz="2400" dirty="0"/>
          </a:p>
          <a:p>
            <a:r>
              <a:rPr lang="en-US" sz="2400" dirty="0"/>
              <a:t>IDSS </a:t>
            </a:r>
            <a:r>
              <a:rPr lang="th-TH" sz="2400" dirty="0"/>
              <a:t>ได้รับการออกแบบมาเพื่อสนับสนุนการตัดสินใจแบบเชิงรุก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85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IDSS -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โครงการ </a:t>
            </a:r>
            <a:r>
              <a:rPr lang="en-US" sz="2400" b="1" dirty="0"/>
              <a:t>Mid Life Upgrade (MLU)</a:t>
            </a:r>
          </a:p>
          <a:p>
            <a:pPr marL="0" indent="0">
              <a:buNone/>
            </a:pPr>
            <a:r>
              <a:rPr lang="th-TH" sz="2400" b="1" i="1" dirty="0"/>
              <a:t>วิธี </a:t>
            </a:r>
            <a:r>
              <a:rPr lang="en-US" sz="2400" b="1" i="1" dirty="0"/>
              <a:t>VVT – </a:t>
            </a:r>
            <a:r>
              <a:rPr lang="th-TH" sz="2400" b="1" i="1" dirty="0"/>
              <a:t>พิสูจน์ ตรวจสอบ และทดสอบ</a:t>
            </a:r>
            <a:endParaRPr lang="en-US" sz="2400" b="1" i="1" dirty="0"/>
          </a:p>
          <a:p>
            <a:pPr marL="0" indent="0">
              <a:buNone/>
            </a:pPr>
            <a:r>
              <a:rPr lang="th-TH" sz="2400" dirty="0"/>
              <a:t>การตรวจสอบความต้องการของลูกค้าดำเนินการระหว่างการตรวจสอบความต้องการของระบบ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ใช้วิธี </a:t>
            </a:r>
            <a:r>
              <a:rPr lang="en-US" sz="2400" dirty="0"/>
              <a:t>VVT </a:t>
            </a:r>
            <a:r>
              <a:rPr lang="th-TH" sz="2400" dirty="0"/>
              <a:t>สี่วิธีต่อไปนี้ (</a:t>
            </a:r>
            <a:r>
              <a:rPr lang="en-US" sz="2400" dirty="0"/>
              <a:t>l = 4) </a:t>
            </a:r>
            <a:r>
              <a:rPr lang="th-TH" sz="2400" dirty="0"/>
              <a:t>เพื่อดำเนินกิจกรรม </a:t>
            </a:r>
            <a:r>
              <a:rPr lang="en-US" sz="2400" dirty="0"/>
              <a:t>VVT </a:t>
            </a:r>
            <a:r>
              <a:rPr lang="th-TH" sz="2400" dirty="0"/>
              <a:t>ที่จำเป็น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(1) VVT </a:t>
            </a:r>
            <a:r>
              <a:rPr lang="th-TH" sz="2400" dirty="0"/>
              <a:t>โดยการวิเคราะห์ (</a:t>
            </a:r>
            <a:r>
              <a:rPr lang="en-US" sz="2400" dirty="0"/>
              <a:t>A): </a:t>
            </a:r>
            <a:r>
              <a:rPr lang="th-TH" sz="2400" dirty="0"/>
              <a:t>ผลิตภัณฑ์ได้รับการตรวจสอบโดยใช้ข้อมูลการวิเคราะห์หรือการจำลองแบบจำลองเพื่อแสดงการปฏิบัติตามทฤษฎี ตัวอย่าง ได้แก่ การวิเคราะห์โครงสร้างเพื่อตรวจสอบความสอดคล้องกับข้อกำหนดการโหลดแบบคงที่หรือแบบ</a:t>
            </a:r>
            <a:r>
              <a:rPr lang="th-TH" sz="2400" dirty="0" err="1"/>
              <a:t>ได</a:t>
            </a:r>
            <a:r>
              <a:rPr lang="th-TH" sz="2400" dirty="0"/>
              <a:t>นาม</a:t>
            </a:r>
            <a:r>
              <a:rPr lang="th-TH" sz="2400" dirty="0" err="1"/>
              <a:t>ิก</a:t>
            </a:r>
            <a:r>
              <a:rPr lang="th-TH" sz="2400" dirty="0"/>
              <a:t>การวิเคราะห์ </a:t>
            </a:r>
            <a:r>
              <a:rPr lang="en-US" sz="2400" dirty="0"/>
              <a:t>Fault Tree (FTA) </a:t>
            </a:r>
            <a:r>
              <a:rPr lang="th-TH" sz="2400" dirty="0"/>
              <a:t>เพื่อตรวจสอบการปฏิบัติตามข้อกำหนดด้านความปลอดภัยหรือการจำลองแบบจำลอง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67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IDSS -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3160B-39F0-4C87-B772-887BC51E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โครงการ </a:t>
            </a:r>
            <a:r>
              <a:rPr lang="en-US" sz="2400" b="1" dirty="0"/>
              <a:t>Mid Life Upgrade (MLU)</a:t>
            </a:r>
          </a:p>
          <a:p>
            <a:pPr marL="0" indent="0">
              <a:buNone/>
            </a:pPr>
            <a:r>
              <a:rPr lang="en-US" sz="2400" dirty="0"/>
              <a:t>(2) VVT </a:t>
            </a:r>
            <a:r>
              <a:rPr lang="th-TH" sz="2400" dirty="0"/>
              <a:t>โดยการทดสอบ (</a:t>
            </a:r>
            <a:r>
              <a:rPr lang="en-US" sz="2400" dirty="0"/>
              <a:t>T): </a:t>
            </a:r>
            <a:r>
              <a:rPr lang="th-TH" sz="2400" dirty="0"/>
              <a:t>วิธีการของ </a:t>
            </a:r>
            <a:r>
              <a:rPr lang="en-US" sz="2400" dirty="0"/>
              <a:t>VVT </a:t>
            </a:r>
            <a:r>
              <a:rPr lang="th-TH" sz="2400" dirty="0"/>
              <a:t>นี้เช่นการทดสอบในห้องปฏิบัติการเช่นการทดสอบการสั่นสะเทือนแบบสุ่มใช้เพื่อเปิดใช้งานหรือใช้งานผลิตภัณฑ์ภายใต้เงื่อนไขที่กำหนดและสังเกตหรือบันทึกพฤติกรรมที่แสดงโดยอุปกรณ์ทดสอบ เราอ้างถึงการทดสอบส่วนประกอบหรือฟังก์ชันในระดับระบบย่อย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(3) VVT by Simulations (S): </a:t>
            </a:r>
            <a:r>
              <a:rPr lang="th-TH" sz="2400" dirty="0"/>
              <a:t>ผลิตภัณฑ์ได้รับการตรวจสอบโดยทำการทดสอบการจำลองที่ไซ</a:t>
            </a:r>
            <a:r>
              <a:rPr lang="th-TH" sz="2400" dirty="0" err="1"/>
              <a:t>ต์</a:t>
            </a:r>
            <a:r>
              <a:rPr lang="th-TH" sz="2400" dirty="0"/>
              <a:t>เรียบพร้อมฮาร์ดแวร์ในลูปและที่ระดับระบบ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(4) VVT by Demonstration (D): </a:t>
            </a:r>
            <a:r>
              <a:rPr lang="th-TH" sz="2400" dirty="0"/>
              <a:t>ผลิตภัณฑ์ได้รับการตรวจสอบโดยการใช้งานในสภาพแวดล้อมจริงและโดยทำการทดสอบหรือทำงานบนระบบจริง (ฮาร์ดแวร์และซอฟต์แวร์)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88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F8A307-06BA-43C3-873A-6DE4C7DC8CC9}"/>
              </a:ext>
            </a:extLst>
          </p:cNvPr>
          <p:cNvGrpSpPr/>
          <p:nvPr/>
        </p:nvGrpSpPr>
        <p:grpSpPr>
          <a:xfrm>
            <a:off x="1066800" y="1615440"/>
            <a:ext cx="9181064" cy="4429760"/>
            <a:chOff x="1066800" y="1615440"/>
            <a:chExt cx="9181064" cy="44297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E98FE58-5794-4559-9E42-A00D29B45B24}"/>
                </a:ext>
              </a:extLst>
            </p:cNvPr>
            <p:cNvSpPr/>
            <p:nvPr/>
          </p:nvSpPr>
          <p:spPr>
            <a:xfrm>
              <a:off x="1066800" y="1615440"/>
              <a:ext cx="7284720" cy="442976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3A700-0CD0-4ABE-B750-B81F1D09FCB6}"/>
                </a:ext>
              </a:extLst>
            </p:cNvPr>
            <p:cNvSpPr/>
            <p:nvPr/>
          </p:nvSpPr>
          <p:spPr>
            <a:xfrm>
              <a:off x="1239520" y="1950720"/>
              <a:ext cx="3332480" cy="157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FCFB74-0AB1-492E-87E6-F54C84BDC221}"/>
                </a:ext>
              </a:extLst>
            </p:cNvPr>
            <p:cNvSpPr/>
            <p:nvPr/>
          </p:nvSpPr>
          <p:spPr>
            <a:xfrm>
              <a:off x="1239520" y="5273040"/>
              <a:ext cx="6979920" cy="559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MESSAGE BOARD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F72606-64AE-4136-A53B-EADCBFC99766}"/>
                </a:ext>
              </a:extLst>
            </p:cNvPr>
            <p:cNvSpPr/>
            <p:nvPr/>
          </p:nvSpPr>
          <p:spPr>
            <a:xfrm>
              <a:off x="6299200" y="1950720"/>
              <a:ext cx="1198880" cy="772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Facilitating</a:t>
              </a:r>
              <a:br>
                <a:rPr lang="en-US" dirty="0"/>
              </a:br>
              <a:r>
                <a:rPr lang="en-US" dirty="0"/>
                <a:t>Element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49EF12-679E-46DA-A13A-64A1927297E5}"/>
                </a:ext>
              </a:extLst>
            </p:cNvPr>
            <p:cNvSpPr/>
            <p:nvPr/>
          </p:nvSpPr>
          <p:spPr>
            <a:xfrm>
              <a:off x="6299200" y="3088640"/>
              <a:ext cx="1198880" cy="772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History</a:t>
              </a:r>
            </a:p>
            <a:p>
              <a:pPr algn="ctr"/>
              <a:r>
                <a:rPr lang="en-US" dirty="0"/>
                <a:t>Recorder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0849D0-0239-4E2C-B3CA-8D5B0611201C}"/>
                </a:ext>
              </a:extLst>
            </p:cNvPr>
            <p:cNvSpPr/>
            <p:nvPr/>
          </p:nvSpPr>
          <p:spPr>
            <a:xfrm>
              <a:off x="9197815" y="1838960"/>
              <a:ext cx="972345" cy="995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C9CFC0-2F8D-4B12-9F3C-2008CEEBBE54}"/>
                </a:ext>
              </a:extLst>
            </p:cNvPr>
            <p:cNvSpPr/>
            <p:nvPr/>
          </p:nvSpPr>
          <p:spPr>
            <a:xfrm>
              <a:off x="1650047" y="4358640"/>
              <a:ext cx="833119" cy="436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Knowledge Processor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DB67CD-E31C-40CF-A1E8-611FFC0020AC}"/>
                </a:ext>
              </a:extLst>
            </p:cNvPr>
            <p:cNvSpPr/>
            <p:nvPr/>
          </p:nvSpPr>
          <p:spPr>
            <a:xfrm>
              <a:off x="2671126" y="4358640"/>
              <a:ext cx="833118" cy="436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Knowledge Processor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4F971D-ED49-419E-BA25-D5F5DC472BF5}"/>
                </a:ext>
              </a:extLst>
            </p:cNvPr>
            <p:cNvSpPr/>
            <p:nvPr/>
          </p:nvSpPr>
          <p:spPr>
            <a:xfrm>
              <a:off x="3752058" y="4358640"/>
              <a:ext cx="877889" cy="436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Knowledge Processor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AAE7AB-E13D-4806-8008-F30F91AAAE11}"/>
                </a:ext>
              </a:extLst>
            </p:cNvPr>
            <p:cNvSpPr/>
            <p:nvPr/>
          </p:nvSpPr>
          <p:spPr>
            <a:xfrm>
              <a:off x="5528151" y="4389120"/>
              <a:ext cx="828041" cy="436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Knowledge Processor 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4AE6B9-236C-4584-A4F9-5E8149B27948}"/>
                </a:ext>
              </a:extLst>
            </p:cNvPr>
            <p:cNvSpPr/>
            <p:nvPr/>
          </p:nvSpPr>
          <p:spPr>
            <a:xfrm>
              <a:off x="1706880" y="2722880"/>
              <a:ext cx="2428240" cy="2844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 Allocator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29CA98-D73B-49C4-BBF9-4F72D3B13E05}"/>
                </a:ext>
              </a:extLst>
            </p:cNvPr>
            <p:cNvSpPr/>
            <p:nvPr/>
          </p:nvSpPr>
          <p:spPr>
            <a:xfrm>
              <a:off x="1691640" y="3124200"/>
              <a:ext cx="2428240" cy="2844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Conflict Resolver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125BA3A-1EAF-4030-A189-8C6D205BAD5F}"/>
                </a:ext>
              </a:extLst>
            </p:cNvPr>
            <p:cNvCxnSpPr/>
            <p:nvPr/>
          </p:nvCxnSpPr>
          <p:spPr>
            <a:xfrm>
              <a:off x="1463040" y="3525520"/>
              <a:ext cx="0" cy="17475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18F1185-B636-4160-BEE3-603CCD89AD1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898640" y="3860800"/>
              <a:ext cx="0" cy="141224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C12377-482B-4A28-88D0-EA466DFD01F1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6898640" y="2722880"/>
              <a:ext cx="0" cy="3657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02C1CE-56B3-4329-A44B-739329FDFB7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2058909" y="4795520"/>
              <a:ext cx="7698" cy="50799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5D1CD05-3861-4805-B8DF-6DEAC4CF805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3087685" y="4795520"/>
              <a:ext cx="0" cy="50799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5AEC07B-4F99-4A55-8AAE-3691534570A0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191003" y="4795520"/>
              <a:ext cx="0" cy="50799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26ED64F-F8D4-4E59-A8B6-AF62EE7035B5}"/>
                </a:ext>
              </a:extLst>
            </p:cNvPr>
            <p:cNvCxnSpPr>
              <a:cxnSpLocks/>
            </p:cNvCxnSpPr>
            <p:nvPr/>
          </p:nvCxnSpPr>
          <p:spPr>
            <a:xfrm>
              <a:off x="5942172" y="4826000"/>
              <a:ext cx="0" cy="4775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066AAB7-695D-45A9-BC45-54D55A9665E3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4599465" y="2336800"/>
              <a:ext cx="169973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110D08-A0F0-47B8-889A-F804844EB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3266440"/>
              <a:ext cx="172720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134E3FE-DB3D-4975-B44D-65CE72D843FF}"/>
                </a:ext>
              </a:extLst>
            </p:cNvPr>
            <p:cNvCxnSpPr>
              <a:cxnSpLocks/>
              <a:stCxn id="10" idx="2"/>
              <a:endCxn id="8" idx="3"/>
            </p:cNvCxnSpPr>
            <p:nvPr/>
          </p:nvCxnSpPr>
          <p:spPr>
            <a:xfrm flipH="1">
              <a:off x="7498080" y="2336800"/>
              <a:ext cx="169973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8ABC97-CA6A-4752-AA1F-E3F0AB8F2A36}"/>
                </a:ext>
              </a:extLst>
            </p:cNvPr>
            <p:cNvSpPr txBox="1"/>
            <p:nvPr/>
          </p:nvSpPr>
          <p:spPr>
            <a:xfrm>
              <a:off x="9120109" y="3124200"/>
              <a:ext cx="11277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Decision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BEB7C79-B62F-4C0C-A53A-534E8BD4212D}"/>
                </a:ext>
              </a:extLst>
            </p:cNvPr>
            <p:cNvCxnSpPr>
              <a:stCxn id="10" idx="4"/>
              <a:endCxn id="52" idx="0"/>
            </p:cNvCxnSpPr>
            <p:nvPr/>
          </p:nvCxnSpPr>
          <p:spPr>
            <a:xfrm flipH="1">
              <a:off x="9683987" y="2834640"/>
              <a:ext cx="1" cy="2895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AD63EA-807D-4808-B2C0-7373EFC4D46C}"/>
                </a:ext>
              </a:extLst>
            </p:cNvPr>
            <p:cNvCxnSpPr>
              <a:cxnSpLocks/>
              <a:stCxn id="6" idx="2"/>
              <a:endCxn id="17" idx="0"/>
            </p:cNvCxnSpPr>
            <p:nvPr/>
          </p:nvCxnSpPr>
          <p:spPr>
            <a:xfrm rot="16200000" flipH="1">
              <a:off x="3992166" y="2439114"/>
              <a:ext cx="863600" cy="3036412"/>
            </a:xfrm>
            <a:prstGeom prst="bentConnector3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8327E50E-8E86-481D-98D5-F892529F7525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5400000">
              <a:off x="2069624" y="3522504"/>
              <a:ext cx="833120" cy="839153"/>
            </a:xfrm>
            <a:prstGeom prst="bentConnector3">
              <a:avLst>
                <a:gd name="adj1" fmla="val 50000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00DF09D8-E1F8-44EE-9637-19F55D74B766}"/>
                </a:ext>
              </a:extLst>
            </p:cNvPr>
            <p:cNvCxnSpPr>
              <a:cxnSpLocks/>
              <a:stCxn id="6" idx="2"/>
              <a:endCxn id="13" idx="0"/>
            </p:cNvCxnSpPr>
            <p:nvPr/>
          </p:nvCxnSpPr>
          <p:spPr>
            <a:xfrm rot="16200000" flipH="1">
              <a:off x="2580162" y="3851117"/>
              <a:ext cx="833120" cy="181925"/>
            </a:xfrm>
            <a:prstGeom prst="bentConnector3">
              <a:avLst>
                <a:gd name="adj1" fmla="val 50000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9FE0F068-D162-45B0-9B1E-ACF22D24DD29}"/>
                </a:ext>
              </a:extLst>
            </p:cNvPr>
            <p:cNvCxnSpPr>
              <a:cxnSpLocks/>
              <a:stCxn id="6" idx="2"/>
              <a:endCxn id="15" idx="0"/>
            </p:cNvCxnSpPr>
            <p:nvPr/>
          </p:nvCxnSpPr>
          <p:spPr>
            <a:xfrm rot="16200000" flipH="1">
              <a:off x="3131821" y="3299458"/>
              <a:ext cx="833120" cy="1285243"/>
            </a:xfrm>
            <a:prstGeom prst="bentConnector3">
              <a:avLst>
                <a:gd name="adj1" fmla="val 50000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F3965E-6130-4825-95DA-A265F186C69A}"/>
                </a:ext>
              </a:extLst>
            </p:cNvPr>
            <p:cNvCxnSpPr/>
            <p:nvPr/>
          </p:nvCxnSpPr>
          <p:spPr>
            <a:xfrm>
              <a:off x="4846320" y="4612640"/>
              <a:ext cx="538480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31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ตัวควบคุม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ในการพัฒนาวิธีแก้ปัญหาที่กำหนด ตัวควบคุมจะใช้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ตัวช่วยเหลือ (</a:t>
            </a:r>
            <a:r>
              <a:rPr lang="en-US" sz="2400" dirty="0"/>
              <a:t>FE) </a:t>
            </a:r>
            <a:r>
              <a:rPr lang="th-TH" sz="2400" dirty="0"/>
              <a:t>เพื่อสื่อสารกับผู้ใช้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ระบบย่อยของโมเดลเพื่อเลือกโมเดลที่เหมาะสมสำหรับการแก้ปัญหา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ระบบย่อยข้อมูลเพื่อดำเนินงานที่เกี่ยวข้องกับข้อมูลทั้งหมด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ระบบย่อยความรู้เพื่อสร้างโซลูชันทางเลือกเดียวหรือชุดเดียว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0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27429D-C00B-4E06-875C-D0E16C5D7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91982"/>
              </p:ext>
            </p:extLst>
          </p:nvPr>
        </p:nvGraphicFramePr>
        <p:xfrm>
          <a:off x="3098800" y="1656080"/>
          <a:ext cx="6969760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49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ตัวช่วยเหลือ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ตัวช่วยเหลือประกอบด้วยอินเทอร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การสื่อสารระหว่างผู้ใช้และ </a:t>
            </a:r>
            <a:r>
              <a:rPr lang="en-US" sz="2400" dirty="0"/>
              <a:t>IDSS.</a:t>
            </a:r>
            <a:endParaRPr lang="th-TH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นี้ถูกนำไปใช้เป็นอินเทอร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ที่ขับเคลื่อนด้วยเมนูซึ่ง </a:t>
            </a:r>
            <a:r>
              <a:rPr lang="en-US" sz="2400" dirty="0"/>
              <a:t>IDSS </a:t>
            </a:r>
            <a:r>
              <a:rPr lang="th-TH" sz="2400" dirty="0"/>
              <a:t>จะนำเสนอคำถามต่อผู้ใช้ในรูปแบบของเมนูที่มีการเลือกอื่น</a:t>
            </a:r>
            <a:r>
              <a:rPr lang="en-US" sz="2400" dirty="0"/>
              <a:t>.</a:t>
            </a:r>
            <a:endParaRPr lang="th-TH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FE </a:t>
            </a:r>
            <a:r>
              <a:rPr lang="th-TH" sz="2400" dirty="0"/>
              <a:t>มีความสามารถในการตีความการตอบสนองดังกล่าวโดยการแยกวิเคราะห์ผ่านข้อความ</a:t>
            </a:r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r>
              <a:rPr lang="th-TH" sz="2400" b="1" dirty="0"/>
              <a:t>ตัวบันทึกประวัติ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บันทึกขั้นตอนต่าง ๆ ที่ดำเนินการในกระบวนการตัดสินใจ</a:t>
            </a:r>
            <a:r>
              <a:rPr lang="en-US" sz="2400" dirty="0"/>
              <a:t>.</a:t>
            </a:r>
            <a:endParaRPr lang="th-TH" sz="2400" dirty="0"/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ตอบคำถามต่าง ๆ ของผู้ใช้</a:t>
            </a:r>
            <a:r>
              <a:rPr lang="en-US" sz="2400" dirty="0"/>
              <a:t>.</a:t>
            </a:r>
            <a:endParaRPr lang="th-TH" sz="2400" dirty="0"/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54750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ระบบย่อยข้อมูล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ระบบย่อยข้อมูลจัดเก็บข้อมูลข้อเท็จจริงเกี่ยวกับโดเมนการแก้ปัญหาโดยทั่วไปและปัญหาปัจจุบันโดยเฉพาะ</a:t>
            </a:r>
            <a:r>
              <a:rPr lang="en-US" sz="2400" dirty="0"/>
              <a:t>.</a:t>
            </a:r>
            <a:endParaRPr lang="th-TH" sz="2400" dirty="0"/>
          </a:p>
          <a:p>
            <a:r>
              <a:rPr lang="th-TH" sz="2400" dirty="0"/>
              <a:t>ให้ข้อมูลกับองค์ประกอบคอมพิวเตอร์และผู้ใช้ในระหว่างกระบวนการแก้ปัญหา</a:t>
            </a:r>
          </a:p>
          <a:p>
            <a:r>
              <a:rPr lang="th-TH" sz="2400" dirty="0"/>
              <a:t>ส่วนหนึ่งของระบบย่อยคอนโทรลเลอร์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ระบบย่อยแบบจำลอง</a:t>
            </a:r>
            <a:endParaRPr lang="en-US" sz="2400" b="1" dirty="0"/>
          </a:p>
          <a:p>
            <a:r>
              <a:rPr lang="th-TH" sz="2400" dirty="0"/>
              <a:t>จัดเก็บเทคนิคการแก้ปัญหาทั่วไปสำหรับโดเมนการแก้ปัญหา</a:t>
            </a:r>
            <a:r>
              <a:rPr lang="en-US" sz="2400" dirty="0"/>
              <a:t>.</a:t>
            </a:r>
          </a:p>
          <a:p>
            <a:r>
              <a:rPr lang="th-TH" sz="2400" dirty="0"/>
              <a:t>จัดเตรียมแบบจำลองเชิงวิเคราะห์และคณิตศาสตร์ให้กับองค์ประกอบการคำนวณ</a:t>
            </a: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27206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ระบบย่อยความรู้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ระบบย่อยความรู้ของ </a:t>
            </a:r>
            <a:r>
              <a:rPr lang="en-US" sz="2400" dirty="0"/>
              <a:t>IDSS </a:t>
            </a:r>
            <a:r>
              <a:rPr lang="th-TH" sz="2400" dirty="0"/>
              <a:t>ประกอบด้วยความรู้เกี่ยวกับโดเมนการแก้ปัญหา</a:t>
            </a:r>
            <a:r>
              <a:rPr lang="en-US" sz="2400" dirty="0"/>
              <a:t>.</a:t>
            </a:r>
            <a:endParaRPr lang="th-TH" sz="2400" dirty="0"/>
          </a:p>
          <a:p>
            <a:r>
              <a:rPr lang="th-TH" sz="2400" dirty="0" err="1"/>
              <a:t>โปรเซสเซอร์</a:t>
            </a:r>
            <a:r>
              <a:rPr lang="th-TH" sz="2400" dirty="0"/>
              <a:t>เหล่านี้แต่ละตัวเรียกว่าตัวประมวลผลความรู้ (</a:t>
            </a:r>
            <a:r>
              <a:rPr lang="en-US" sz="2400" dirty="0"/>
              <a:t>KP) </a:t>
            </a:r>
            <a:r>
              <a:rPr lang="th-TH" sz="2400" dirty="0"/>
              <a:t>ประกอบด้วยความรู้ในโดเมนเฉพาะและฟังก์ชันภายใต้การดูแลของตัวควบคุมส่วนกลาง</a:t>
            </a:r>
          </a:p>
          <a:p>
            <a:r>
              <a:rPr lang="th-TH" sz="2400" dirty="0"/>
              <a:t>ตัวประมวลผลความรู้เหล่านี้ใช้แหล่งความรู้ของระบบ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กระดานข้อความ</a:t>
            </a:r>
            <a:endParaRPr lang="en-US" sz="2400" b="1" dirty="0"/>
          </a:p>
          <a:p>
            <a:r>
              <a:rPr lang="th-TH" sz="2400" dirty="0"/>
              <a:t>วิธีการสื่อสารระหว่าง </a:t>
            </a:r>
            <a:r>
              <a:rPr lang="en-US" sz="2400" dirty="0"/>
              <a:t>KPs.</a:t>
            </a:r>
          </a:p>
          <a:p>
            <a:r>
              <a:rPr lang="th-TH" sz="2400" dirty="0"/>
              <a:t>ระบบย่อยหน่วยความจำที่สามารถจัดเก็บโครงสร้างข้อมูลเพื่อใช้โดยส่วน</a:t>
            </a:r>
            <a:r>
              <a:rPr lang="th-TH" sz="2400" dirty="0" err="1"/>
              <a:t>ต่างๆ</a:t>
            </a:r>
            <a:r>
              <a:rPr lang="th-TH" sz="2400" dirty="0"/>
              <a:t>ของระบบย่อยความรู้</a:t>
            </a: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84089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/>
              <a:t>IDSS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65F33-E784-4F26-BFD2-0358796F2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66" y="1577159"/>
            <a:ext cx="4974868" cy="45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4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4206</TotalTime>
  <Words>1959</Words>
  <Application>Microsoft Office PowerPoint</Application>
  <PresentationFormat>Widescreen</PresentationFormat>
  <Paragraphs>164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สถาปัตยกรรม IDSS</vt:lpstr>
      <vt:lpstr>สถาปัตยกรรม IDSS</vt:lpstr>
      <vt:lpstr>สถาปัตยกรรม IDSS</vt:lpstr>
      <vt:lpstr>สถาปัตยกรรม IDSS</vt:lpstr>
      <vt:lpstr>สถาปัตยกรรม IDSS</vt:lpstr>
      <vt:lpstr>สถาปัตยกรรม IDSS</vt:lpstr>
      <vt:lpstr>สถาปัตยกรรม IDSS</vt:lpstr>
      <vt:lpstr>สถาปัตยกรรม IDSS</vt:lpstr>
      <vt:lpstr>สถาปัตยกรรม IDSS – กรณีศึกษา</vt:lpstr>
      <vt:lpstr>สถาปัตยกรรม IDSS – กรณีศึกษา</vt:lpstr>
      <vt:lpstr>สถาปัตยกรรม IDSS – กรณีศึกษา</vt:lpstr>
      <vt:lpstr>สถาปัตยกรรม IDSS – กรณีศึกษา</vt:lpstr>
      <vt:lpstr>สถาปัตยกรรม IDSS – กรณีศึกษา</vt:lpstr>
      <vt:lpstr>สถาปัตยกรรม IDSS – กรณีศึกษา</vt:lpstr>
      <vt:lpstr>ข้อกำหนด IDSS</vt:lpstr>
      <vt:lpstr>การตรวจสอบ IDSS</vt:lpstr>
      <vt:lpstr>การตรวจสอบ IDSS</vt:lpstr>
      <vt:lpstr>การตรวจสอบ IDSS - กรณีศึกษา</vt:lpstr>
      <vt:lpstr>การตรวจสอบ IDSS - กรณีศึกษา</vt:lpstr>
      <vt:lpstr>การตรวจสอบ IDSS - 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236</cp:revision>
  <dcterms:created xsi:type="dcterms:W3CDTF">2018-02-11T14:22:08Z</dcterms:created>
  <dcterms:modified xsi:type="dcterms:W3CDTF">2020-10-31T18:52:35Z</dcterms:modified>
</cp:coreProperties>
</file>