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72" autoAdjust="0"/>
    <p:restoredTop sz="76796" autoAdjust="0"/>
  </p:normalViewPr>
  <p:slideViewPr>
    <p:cSldViewPr snapToGrid="0">
      <p:cViewPr varScale="1">
        <p:scale>
          <a:sx n="64" d="100"/>
          <a:sy n="64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E09072-DD83-4718-9298-7E61102ED69B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2EC9AAED-78E7-4146-B35C-7BAEB485016D}">
      <dgm:prSet phldrT="[Text]" custT="1"/>
      <dgm:spPr/>
      <dgm:t>
        <a:bodyPr/>
        <a:lstStyle/>
        <a:p>
          <a:pPr algn="ctr"/>
          <a:r>
            <a:rPr lang="th-TH" sz="2800" dirty="0"/>
            <a:t>การแก้ปัญหา</a:t>
          </a:r>
          <a:endParaRPr lang="en-US" sz="2800" dirty="0"/>
        </a:p>
      </dgm:t>
    </dgm:pt>
    <dgm:pt modelId="{EF85B55D-4DC5-4069-BC97-AFEF70ACABA8}" type="parTrans" cxnId="{E3D47EE5-174A-4776-9FAE-71BB924B996B}">
      <dgm:prSet/>
      <dgm:spPr/>
      <dgm:t>
        <a:bodyPr/>
        <a:lstStyle/>
        <a:p>
          <a:endParaRPr lang="en-US"/>
        </a:p>
      </dgm:t>
    </dgm:pt>
    <dgm:pt modelId="{D9840CDF-D8B0-47C8-9BDE-5B5F2BEFCD76}" type="sibTrans" cxnId="{E3D47EE5-174A-4776-9FAE-71BB924B996B}">
      <dgm:prSet/>
      <dgm:spPr/>
      <dgm:t>
        <a:bodyPr/>
        <a:lstStyle/>
        <a:p>
          <a:endParaRPr lang="en-US"/>
        </a:p>
      </dgm:t>
    </dgm:pt>
    <dgm:pt modelId="{0DA9EFB5-497D-432C-8885-3D4BA58CC148}">
      <dgm:prSet phldrT="[Text]"/>
      <dgm:spPr/>
      <dgm:t>
        <a:bodyPr/>
        <a:lstStyle/>
        <a:p>
          <a:pPr algn="ctr"/>
          <a:r>
            <a:rPr lang="th-TH" dirty="0"/>
            <a:t>การตัดสินใจ</a:t>
          </a:r>
          <a:endParaRPr lang="en-US" dirty="0"/>
        </a:p>
      </dgm:t>
    </dgm:pt>
    <dgm:pt modelId="{EA008AFA-EDD3-4F35-940F-B060C542F771}" type="parTrans" cxnId="{04C6E744-1B70-48E2-BD17-50C49DF691BE}">
      <dgm:prSet/>
      <dgm:spPr/>
      <dgm:t>
        <a:bodyPr/>
        <a:lstStyle/>
        <a:p>
          <a:endParaRPr lang="en-US"/>
        </a:p>
      </dgm:t>
    </dgm:pt>
    <dgm:pt modelId="{C9D7303C-5A79-4BFF-8F80-613AF1D688D7}" type="sibTrans" cxnId="{04C6E744-1B70-48E2-BD17-50C49DF691BE}">
      <dgm:prSet/>
      <dgm:spPr/>
      <dgm:t>
        <a:bodyPr/>
        <a:lstStyle/>
        <a:p>
          <a:endParaRPr lang="en-US"/>
        </a:p>
      </dgm:t>
    </dgm:pt>
    <dgm:pt modelId="{3D406A71-2352-4A35-9E84-F3D97DFC16BB}">
      <dgm:prSet phldrT="[Text]" custT="1"/>
      <dgm:spPr/>
      <dgm:t>
        <a:bodyPr/>
        <a:lstStyle/>
        <a:p>
          <a:pPr algn="l"/>
          <a:r>
            <a:rPr lang="th-TH" sz="2800" dirty="0"/>
            <a:t>กระบวนการดำเนินการแก้ไขเพื่อให้บรรลุวัตถุประสงค์</a:t>
          </a:r>
          <a:endParaRPr lang="en-US" sz="2800" dirty="0"/>
        </a:p>
      </dgm:t>
    </dgm:pt>
    <dgm:pt modelId="{2FFA2B1B-2E1D-4B7B-B208-584EB6B29D24}" type="parTrans" cxnId="{98AB2799-CBEF-4641-A6DA-7ADD00678A71}">
      <dgm:prSet/>
      <dgm:spPr/>
      <dgm:t>
        <a:bodyPr/>
        <a:lstStyle/>
        <a:p>
          <a:endParaRPr lang="en-US"/>
        </a:p>
      </dgm:t>
    </dgm:pt>
    <dgm:pt modelId="{99BD7424-7D0C-454E-BD0C-A265C27F4562}" type="sibTrans" cxnId="{98AB2799-CBEF-4641-A6DA-7ADD00678A71}">
      <dgm:prSet/>
      <dgm:spPr/>
      <dgm:t>
        <a:bodyPr/>
        <a:lstStyle/>
        <a:p>
          <a:endParaRPr lang="en-US"/>
        </a:p>
      </dgm:t>
    </dgm:pt>
    <dgm:pt modelId="{E71D0B2D-8417-44AD-9F7B-72D8CCF85C92}">
      <dgm:prSet/>
      <dgm:spPr/>
      <dgm:t>
        <a:bodyPr/>
        <a:lstStyle/>
        <a:p>
          <a:pPr algn="l"/>
          <a:r>
            <a:rPr lang="th-TH" dirty="0"/>
            <a:t>ขั้นตอนการเลือกแนวทางการดำเนินการที่จะช่วยแก้ปัญหา</a:t>
          </a:r>
          <a:endParaRPr lang="en-US" dirty="0"/>
        </a:p>
      </dgm:t>
    </dgm:pt>
    <dgm:pt modelId="{4726896A-3D3C-4A65-898D-BDEFFBA7712F}" type="parTrans" cxnId="{FF3246E8-4427-4D87-967C-10E43278A408}">
      <dgm:prSet/>
      <dgm:spPr/>
      <dgm:t>
        <a:bodyPr/>
        <a:lstStyle/>
        <a:p>
          <a:endParaRPr lang="en-US"/>
        </a:p>
      </dgm:t>
    </dgm:pt>
    <dgm:pt modelId="{88B0EEA1-1A6B-4655-B5F1-ED2FC42DA9E7}" type="sibTrans" cxnId="{FF3246E8-4427-4D87-967C-10E43278A408}">
      <dgm:prSet/>
      <dgm:spPr/>
      <dgm:t>
        <a:bodyPr/>
        <a:lstStyle/>
        <a:p>
          <a:endParaRPr lang="en-US"/>
        </a:p>
      </dgm:t>
    </dgm:pt>
    <dgm:pt modelId="{2175C467-10CB-48D6-A4E0-A66D499C67CE}" type="pres">
      <dgm:prSet presAssocID="{78E09072-DD83-4718-9298-7E61102ED69B}" presName="Name0" presStyleCnt="0">
        <dgm:presLayoutVars>
          <dgm:dir/>
          <dgm:resizeHandles val="exact"/>
        </dgm:presLayoutVars>
      </dgm:prSet>
      <dgm:spPr/>
    </dgm:pt>
    <dgm:pt modelId="{47CA526E-E831-4CB3-9782-67274E03E53C}" type="pres">
      <dgm:prSet presAssocID="{78E09072-DD83-4718-9298-7E61102ED69B}" presName="bkgdShp" presStyleLbl="alignAccFollowNode1" presStyleIdx="0" presStyleCnt="1"/>
      <dgm:spPr/>
    </dgm:pt>
    <dgm:pt modelId="{C816E2E3-7B77-4614-A772-032286D7A01A}" type="pres">
      <dgm:prSet presAssocID="{78E09072-DD83-4718-9298-7E61102ED69B}" presName="linComp" presStyleCnt="0"/>
      <dgm:spPr/>
    </dgm:pt>
    <dgm:pt modelId="{3E1B0218-3080-42AC-97DD-A2B7C458CD31}" type="pres">
      <dgm:prSet presAssocID="{2EC9AAED-78E7-4146-B35C-7BAEB485016D}" presName="compNode" presStyleCnt="0"/>
      <dgm:spPr/>
    </dgm:pt>
    <dgm:pt modelId="{D52A6D5B-013B-48F9-9F82-25DBA8D794D1}" type="pres">
      <dgm:prSet presAssocID="{2EC9AAED-78E7-4146-B35C-7BAEB485016D}" presName="node" presStyleLbl="node1" presStyleIdx="0" presStyleCnt="2">
        <dgm:presLayoutVars>
          <dgm:bulletEnabled val="1"/>
        </dgm:presLayoutVars>
      </dgm:prSet>
      <dgm:spPr/>
    </dgm:pt>
    <dgm:pt modelId="{FC1A6818-F504-48C3-A7FA-E84BF162FB5E}" type="pres">
      <dgm:prSet presAssocID="{2EC9AAED-78E7-4146-B35C-7BAEB485016D}" presName="invisiNode" presStyleLbl="node1" presStyleIdx="0" presStyleCnt="2"/>
      <dgm:spPr/>
    </dgm:pt>
    <dgm:pt modelId="{5434F7BE-745B-4E34-B33B-51CB889BC5AB}" type="pres">
      <dgm:prSet presAssocID="{2EC9AAED-78E7-4146-B35C-7BAEB485016D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7000" b="-57000"/>
          </a:stretch>
        </a:blipFill>
      </dgm:spPr>
    </dgm:pt>
    <dgm:pt modelId="{E4EB282F-C404-4262-BB93-05D0BCF4D90E}" type="pres">
      <dgm:prSet presAssocID="{D9840CDF-D8B0-47C8-9BDE-5B5F2BEFCD76}" presName="sibTrans" presStyleLbl="sibTrans2D1" presStyleIdx="0" presStyleCnt="0"/>
      <dgm:spPr/>
    </dgm:pt>
    <dgm:pt modelId="{996306DD-C18C-4A8B-AD4B-BDB639DB635F}" type="pres">
      <dgm:prSet presAssocID="{0DA9EFB5-497D-432C-8885-3D4BA58CC148}" presName="compNode" presStyleCnt="0"/>
      <dgm:spPr/>
    </dgm:pt>
    <dgm:pt modelId="{85D77C97-C0BB-409E-96DA-F55D0DAC77BA}" type="pres">
      <dgm:prSet presAssocID="{0DA9EFB5-497D-432C-8885-3D4BA58CC148}" presName="node" presStyleLbl="node1" presStyleIdx="1" presStyleCnt="2">
        <dgm:presLayoutVars>
          <dgm:bulletEnabled val="1"/>
        </dgm:presLayoutVars>
      </dgm:prSet>
      <dgm:spPr/>
    </dgm:pt>
    <dgm:pt modelId="{1FA39AE1-6BA3-48DB-945A-1B5680383136}" type="pres">
      <dgm:prSet presAssocID="{0DA9EFB5-497D-432C-8885-3D4BA58CC148}" presName="invisiNode" presStyleLbl="node1" presStyleIdx="1" presStyleCnt="2"/>
      <dgm:spPr/>
    </dgm:pt>
    <dgm:pt modelId="{E44096FE-1ED0-48F3-B247-5BEF39BDBC5B}" type="pres">
      <dgm:prSet presAssocID="{0DA9EFB5-497D-432C-8885-3D4BA58CC148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7000" b="-127000"/>
          </a:stretch>
        </a:blipFill>
      </dgm:spPr>
    </dgm:pt>
  </dgm:ptLst>
  <dgm:cxnLst>
    <dgm:cxn modelId="{04C6E744-1B70-48E2-BD17-50C49DF691BE}" srcId="{78E09072-DD83-4718-9298-7E61102ED69B}" destId="{0DA9EFB5-497D-432C-8885-3D4BA58CC148}" srcOrd="1" destOrd="0" parTransId="{EA008AFA-EDD3-4F35-940F-B060C542F771}" sibTransId="{C9D7303C-5A79-4BFF-8F80-613AF1D688D7}"/>
    <dgm:cxn modelId="{131A4E7A-8919-4053-B80C-BE4A62C24DCE}" type="presOf" srcId="{78E09072-DD83-4718-9298-7E61102ED69B}" destId="{2175C467-10CB-48D6-A4E0-A66D499C67CE}" srcOrd="0" destOrd="0" presId="urn:microsoft.com/office/officeart/2005/8/layout/pList2"/>
    <dgm:cxn modelId="{9A3CDC86-1F84-4C28-BA1A-40FE19458C12}" type="presOf" srcId="{D9840CDF-D8B0-47C8-9BDE-5B5F2BEFCD76}" destId="{E4EB282F-C404-4262-BB93-05D0BCF4D90E}" srcOrd="0" destOrd="0" presId="urn:microsoft.com/office/officeart/2005/8/layout/pList2"/>
    <dgm:cxn modelId="{AA270E92-089F-4C4A-BD83-C79B0921C250}" type="presOf" srcId="{3D406A71-2352-4A35-9E84-F3D97DFC16BB}" destId="{D52A6D5B-013B-48F9-9F82-25DBA8D794D1}" srcOrd="0" destOrd="1" presId="urn:microsoft.com/office/officeart/2005/8/layout/pList2"/>
    <dgm:cxn modelId="{98AB2799-CBEF-4641-A6DA-7ADD00678A71}" srcId="{2EC9AAED-78E7-4146-B35C-7BAEB485016D}" destId="{3D406A71-2352-4A35-9E84-F3D97DFC16BB}" srcOrd="0" destOrd="0" parTransId="{2FFA2B1B-2E1D-4B7B-B208-584EB6B29D24}" sibTransId="{99BD7424-7D0C-454E-BD0C-A265C27F4562}"/>
    <dgm:cxn modelId="{951CEB9A-7149-45F1-BE98-26DA3CD69C69}" type="presOf" srcId="{2EC9AAED-78E7-4146-B35C-7BAEB485016D}" destId="{D52A6D5B-013B-48F9-9F82-25DBA8D794D1}" srcOrd="0" destOrd="0" presId="urn:microsoft.com/office/officeart/2005/8/layout/pList2"/>
    <dgm:cxn modelId="{C1A5AFAE-1EB8-4152-888A-E88BC3D0F269}" type="presOf" srcId="{0DA9EFB5-497D-432C-8885-3D4BA58CC148}" destId="{85D77C97-C0BB-409E-96DA-F55D0DAC77BA}" srcOrd="0" destOrd="0" presId="urn:microsoft.com/office/officeart/2005/8/layout/pList2"/>
    <dgm:cxn modelId="{E3D47EE5-174A-4776-9FAE-71BB924B996B}" srcId="{78E09072-DD83-4718-9298-7E61102ED69B}" destId="{2EC9AAED-78E7-4146-B35C-7BAEB485016D}" srcOrd="0" destOrd="0" parTransId="{EF85B55D-4DC5-4069-BC97-AFEF70ACABA8}" sibTransId="{D9840CDF-D8B0-47C8-9BDE-5B5F2BEFCD76}"/>
    <dgm:cxn modelId="{FF3246E8-4427-4D87-967C-10E43278A408}" srcId="{0DA9EFB5-497D-432C-8885-3D4BA58CC148}" destId="{E71D0B2D-8417-44AD-9F7B-72D8CCF85C92}" srcOrd="0" destOrd="0" parTransId="{4726896A-3D3C-4A65-898D-BDEFFBA7712F}" sibTransId="{88B0EEA1-1A6B-4655-B5F1-ED2FC42DA9E7}"/>
    <dgm:cxn modelId="{5EE243F2-20D2-42A7-ABFA-9640C647A08A}" type="presOf" srcId="{E71D0B2D-8417-44AD-9F7B-72D8CCF85C92}" destId="{85D77C97-C0BB-409E-96DA-F55D0DAC77BA}" srcOrd="0" destOrd="1" presId="urn:microsoft.com/office/officeart/2005/8/layout/pList2"/>
    <dgm:cxn modelId="{336824B2-AAB3-4DBE-B312-B8E2BE873454}" type="presParOf" srcId="{2175C467-10CB-48D6-A4E0-A66D499C67CE}" destId="{47CA526E-E831-4CB3-9782-67274E03E53C}" srcOrd="0" destOrd="0" presId="urn:microsoft.com/office/officeart/2005/8/layout/pList2"/>
    <dgm:cxn modelId="{0596D74B-48AC-465B-9B0E-3D6E9F1E41D1}" type="presParOf" srcId="{2175C467-10CB-48D6-A4E0-A66D499C67CE}" destId="{C816E2E3-7B77-4614-A772-032286D7A01A}" srcOrd="1" destOrd="0" presId="urn:microsoft.com/office/officeart/2005/8/layout/pList2"/>
    <dgm:cxn modelId="{88AAFB4F-3670-46DE-9205-A4207457EA99}" type="presParOf" srcId="{C816E2E3-7B77-4614-A772-032286D7A01A}" destId="{3E1B0218-3080-42AC-97DD-A2B7C458CD31}" srcOrd="0" destOrd="0" presId="urn:microsoft.com/office/officeart/2005/8/layout/pList2"/>
    <dgm:cxn modelId="{830B36AE-5864-4957-83CB-FF46FDB00209}" type="presParOf" srcId="{3E1B0218-3080-42AC-97DD-A2B7C458CD31}" destId="{D52A6D5B-013B-48F9-9F82-25DBA8D794D1}" srcOrd="0" destOrd="0" presId="urn:microsoft.com/office/officeart/2005/8/layout/pList2"/>
    <dgm:cxn modelId="{98B55D9F-AF33-4C99-9009-B2A1A5CF889F}" type="presParOf" srcId="{3E1B0218-3080-42AC-97DD-A2B7C458CD31}" destId="{FC1A6818-F504-48C3-A7FA-E84BF162FB5E}" srcOrd="1" destOrd="0" presId="urn:microsoft.com/office/officeart/2005/8/layout/pList2"/>
    <dgm:cxn modelId="{1E3342A2-6088-4B3F-BB66-119D8D5C93F0}" type="presParOf" srcId="{3E1B0218-3080-42AC-97DD-A2B7C458CD31}" destId="{5434F7BE-745B-4E34-B33B-51CB889BC5AB}" srcOrd="2" destOrd="0" presId="urn:microsoft.com/office/officeart/2005/8/layout/pList2"/>
    <dgm:cxn modelId="{BF96240F-F15E-4E83-AE51-70133BEAF2E1}" type="presParOf" srcId="{C816E2E3-7B77-4614-A772-032286D7A01A}" destId="{E4EB282F-C404-4262-BB93-05D0BCF4D90E}" srcOrd="1" destOrd="0" presId="urn:microsoft.com/office/officeart/2005/8/layout/pList2"/>
    <dgm:cxn modelId="{4E698077-03D5-4E1A-9DBF-5A739AB3B1D1}" type="presParOf" srcId="{C816E2E3-7B77-4614-A772-032286D7A01A}" destId="{996306DD-C18C-4A8B-AD4B-BDB639DB635F}" srcOrd="2" destOrd="0" presId="urn:microsoft.com/office/officeart/2005/8/layout/pList2"/>
    <dgm:cxn modelId="{632A1928-60F1-4270-9217-4E9E8B4029F5}" type="presParOf" srcId="{996306DD-C18C-4A8B-AD4B-BDB639DB635F}" destId="{85D77C97-C0BB-409E-96DA-F55D0DAC77BA}" srcOrd="0" destOrd="0" presId="urn:microsoft.com/office/officeart/2005/8/layout/pList2"/>
    <dgm:cxn modelId="{26F9C058-E008-49F8-A147-06A66E6B8DAA}" type="presParOf" srcId="{996306DD-C18C-4A8B-AD4B-BDB639DB635F}" destId="{1FA39AE1-6BA3-48DB-945A-1B5680383136}" srcOrd="1" destOrd="0" presId="urn:microsoft.com/office/officeart/2005/8/layout/pList2"/>
    <dgm:cxn modelId="{94A52C44-BF66-4CA9-A275-D7BFC8180E3A}" type="presParOf" srcId="{996306DD-C18C-4A8B-AD4B-BDB639DB635F}" destId="{E44096FE-1ED0-48F3-B247-5BEF39BDBC5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A526E-E831-4CB3-9782-67274E03E53C}">
      <dsp:nvSpPr>
        <dsp:cNvPr id="0" name=""/>
        <dsp:cNvSpPr/>
      </dsp:nvSpPr>
      <dsp:spPr>
        <a:xfrm>
          <a:off x="0" y="0"/>
          <a:ext cx="7010400" cy="193667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4F7BE-745B-4E34-B33B-51CB889BC5AB}">
      <dsp:nvSpPr>
        <dsp:cNvPr id="0" name=""/>
        <dsp:cNvSpPr/>
      </dsp:nvSpPr>
      <dsp:spPr>
        <a:xfrm>
          <a:off x="211116" y="258222"/>
          <a:ext cx="3137222" cy="14202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7000" b="-5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A6D5B-013B-48F9-9F82-25DBA8D794D1}">
      <dsp:nvSpPr>
        <dsp:cNvPr id="0" name=""/>
        <dsp:cNvSpPr/>
      </dsp:nvSpPr>
      <dsp:spPr>
        <a:xfrm rot="10800000">
          <a:off x="211116" y="1936670"/>
          <a:ext cx="3137222" cy="236704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/>
            <a:t>การแก้ปัญหา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kern="1200" dirty="0"/>
            <a:t>กระบวนการดำเนินการแก้ไขเพื่อให้บรรลุวัตถุประสงค์</a:t>
          </a:r>
          <a:endParaRPr lang="en-US" sz="2800" kern="1200" dirty="0"/>
        </a:p>
      </dsp:txBody>
      <dsp:txXfrm rot="10800000">
        <a:off x="283911" y="1936670"/>
        <a:ext cx="2991632" cy="2294246"/>
      </dsp:txXfrm>
    </dsp:sp>
    <dsp:sp modelId="{E44096FE-1ED0-48F3-B247-5BEF39BDBC5B}">
      <dsp:nvSpPr>
        <dsp:cNvPr id="0" name=""/>
        <dsp:cNvSpPr/>
      </dsp:nvSpPr>
      <dsp:spPr>
        <a:xfrm>
          <a:off x="3662061" y="258222"/>
          <a:ext cx="3137222" cy="14202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7000" b="-1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D77C97-C0BB-409E-96DA-F55D0DAC77BA}">
      <dsp:nvSpPr>
        <dsp:cNvPr id="0" name=""/>
        <dsp:cNvSpPr/>
      </dsp:nvSpPr>
      <dsp:spPr>
        <a:xfrm rot="10800000">
          <a:off x="3662061" y="1936670"/>
          <a:ext cx="3137222" cy="236704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kern="1200" dirty="0"/>
            <a:t>การตัดสินใจ</a:t>
          </a:r>
          <a:endParaRPr 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300" kern="1200" dirty="0"/>
            <a:t>ขั้นตอนการเลือกแนวทางการดำเนินการที่จะช่วยแก้ปัญหา</a:t>
          </a:r>
          <a:endParaRPr lang="en-US" sz="2300" kern="1200" dirty="0"/>
        </a:p>
      </dsp:txBody>
      <dsp:txXfrm rot="10800000">
        <a:off x="3734856" y="1936670"/>
        <a:ext cx="2991632" cy="2294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Efraim Turban, Jay E. Aronson, Ting-Peng Liang, 2007, Decision Support Systems and Intelligent Systems, Prentice-Hall of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28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Efraim Turban, Jay E. Aronson, Ting-Peng Liang, 2007, Decision Support Systems and Intelligent Systems, Prentice-Hall of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3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Efraim Turban, Jay E. Aronson, Ting-Peng Liang, 2007, Decision Support Systems and Intelligent Systems, Prentice-Hall of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90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Efraim Turban, Jay E. Aronson, Ting-Peng Liang, 2007, Decision Support Systems and Intelligent Systems, Prentice-Hall of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45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Efraim Turban, Jay E. Aronson, Ting-Peng Liang, 2007, Decision Support Systems and Intelligent Systems, Prentice-Hall of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53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Efraim Turban, Jay E. Aronson, Ting-Peng Liang, 2007, Decision Support Systems and Intelligent Systems, Prentice-Hall of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34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Efraim Turban, Jay E. Aronson, Ting-Peng Liang, 2007, Decision Support Systems and Intelligent Systems, Prentice-Hall of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71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Efraim Turban, Jay E. Aronson, Ting-Peng Liang, 2007, Decision Support Systems and Intelligent Systems, Prentice-Hall of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41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Efraim Turban, Jay E. Aronson, Ting-Peng Liang, 2007, Decision Support Systems and Intelligent Systems, Prentice-Hall of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56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Efraim Turban, Jay E. Aronson, Ting-Peng Liang, 2007, Decision Support Systems and Intelligent Systems, Prentice-Hall of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1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Efraim Turban, Jay E. Aronson, Ting-Peng Liang, 2007, Decision Support Systems and Intelligent Systems, Prentice-Hall of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4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674088"/>
            <a:ext cx="8950284" cy="1305161"/>
          </a:xfrm>
        </p:spPr>
        <p:txBody>
          <a:bodyPr/>
          <a:lstStyle/>
          <a:p>
            <a:r>
              <a:rPr lang="th-TH" sz="3200" dirty="0">
                <a:solidFill>
                  <a:srgbClr val="002060"/>
                </a:solidFill>
              </a:rPr>
              <a:t>แบบจำลองกระบวนการตัดสินใจ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Intelligent Decision Support Systems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ขั้นการออกแบบ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2E732-8369-4432-97D6-E72F7D0463D2}"/>
              </a:ext>
            </a:extLst>
          </p:cNvPr>
          <p:cNvSpPr txBox="1"/>
          <p:nvPr/>
        </p:nvSpPr>
        <p:spPr>
          <a:xfrm>
            <a:off x="937834" y="1530605"/>
            <a:ext cx="104807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/>
              <a:t>การพัฒนา (สร้าง) ทางเลือก</a:t>
            </a: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/>
              <a:t>ส่วนสำคัญของกระบวนการสร้างแบบจำลองคือการสร้างทางเลือก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/>
              <a:t>ทางเลือกสามารถสร้างและประเมินด้วยการวิเคราะห์พฤติกรรม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/>
              <a:t>ทางเลือกถูกสร้างขึ้นจากบุคคลหรือกลุ่ม</a:t>
            </a:r>
            <a:endParaRPr lang="en-US" sz="2800" dirty="0"/>
          </a:p>
          <a:p>
            <a:r>
              <a:rPr lang="th-TH" sz="2800" b="1" dirty="0"/>
              <a:t>การวัดผลลัพธ์</a:t>
            </a: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/>
              <a:t>แสดงออกโดยตรงในแง่ของเป้าหมาย</a:t>
            </a:r>
            <a:endParaRPr lang="en-US" sz="2800" dirty="0"/>
          </a:p>
          <a:p>
            <a:r>
              <a:rPr lang="th-TH" sz="2800" b="1" dirty="0"/>
              <a:t>สถานการณ์</a:t>
            </a: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/>
              <a:t>ข้อสมมติฐานเกี่ยวกับสภาพแวดล้อมการทำงานของระบบเฉพาะในช่วงเวลาที่กำหนด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/>
              <a:t>อธิบายการตัดสินใจและตัวแปรและพารามิเตอร์ที่ไม่สามารถควบคุมได้สำหรับสถานการณ์การสร้างแบบจำลองเฉพา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5367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ขั้นการเลือก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2E732-8369-4432-97D6-E72F7D0463D2}"/>
              </a:ext>
            </a:extLst>
          </p:cNvPr>
          <p:cNvSpPr txBox="1"/>
          <p:nvPr/>
        </p:nvSpPr>
        <p:spPr>
          <a:xfrm>
            <a:off x="937834" y="1530605"/>
            <a:ext cx="104807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/>
              <a:t>ทางเลือกส่วนที่สำคัญของการตัดสินใจ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/>
              <a:t>รวมถึงการค้นหาการประเมินผลและคำแนะนำของการแก้ไขปัญหาที่เหมาะสมสำหรับโมเดล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/>
              <a:t>เพื่อแก้ไขข้อผิดพลาดของข้อมูลและการหาทางเลือกที่ดีที่สุด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/>
              <a:t>วิธีการค้นหา – เทคนิคการวิเคราะห์ อัลกอริทึม</a:t>
            </a:r>
            <a:r>
              <a:rPr lang="th-TH" sz="2800" dirty="0" err="1"/>
              <a:t>ฮิวริส</a:t>
            </a:r>
            <a:r>
              <a:rPr lang="th-TH" sz="2800" dirty="0"/>
              <a:t>ติก กการค้นหาแบบ</a:t>
            </a:r>
            <a:r>
              <a:rPr lang="th-TH" sz="2800" dirty="0" err="1"/>
              <a:t>ไบล์ด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/>
              <a:t>หากทางเลือกมีหลายเป้าหมาย เป้าหมายทั้งหมดจะต้องได้รับการตรวจสอบและทำให้สมดุลกับเป้าหมายอื่น ๆ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/>
              <a:t>การวิเคราะห์แบบ </a:t>
            </a:r>
            <a:r>
              <a:rPr lang="en-US" sz="2800" dirty="0"/>
              <a:t>What-if </a:t>
            </a:r>
            <a:r>
              <a:rPr lang="th-TH" sz="2800" dirty="0"/>
              <a:t>ใช้เพื่อสำรวจการเปลี่ยนแปลงที่สำคัญในพารามิเตอร์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1736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ขั้นการดำเนินการ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2E732-8369-4432-97D6-E72F7D0463D2}"/>
              </a:ext>
            </a:extLst>
          </p:cNvPr>
          <p:cNvSpPr txBox="1"/>
          <p:nvPr/>
        </p:nvSpPr>
        <p:spPr>
          <a:xfrm>
            <a:off x="937834" y="1530605"/>
            <a:ext cx="104807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/>
              <a:t>กระบวนการที่ยาวนานเกี่ยวข้องกับขอบเขตที่คลุมเครือ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/>
              <a:t>นำโซลูชันที่แนะนำไปใช้งานได้จริง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/>
              <a:t>เป็นขั้นตอนที่เกี่ยวข้องกับการปรับปรุงระบบคอมพิวเตอร์ แบบจำลองการทดสอบ และสถานการณ์สำหรับผลกระทบ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9283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การตัดสินใจและการแก้ปัญหา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BA1DAD8-6337-4EB4-B915-BF47F9E0E9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891869"/>
              </p:ext>
            </p:extLst>
          </p:nvPr>
        </p:nvGraphicFramePr>
        <p:xfrm>
          <a:off x="2830830" y="1671003"/>
          <a:ext cx="7010400" cy="430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หลักการตัดสินใจ</a:t>
            </a:r>
            <a:endParaRPr lang="en-US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300E824C-C748-4AB9-A360-9236212A21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02720"/>
              </p:ext>
            </p:extLst>
          </p:nvPr>
        </p:nvGraphicFramePr>
        <p:xfrm>
          <a:off x="1633928" y="2316655"/>
          <a:ext cx="9488774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2413">
                  <a:extLst>
                    <a:ext uri="{9D8B030D-6E8A-4147-A177-3AD203B41FA5}">
                      <a16:colId xmlns:a16="http://schemas.microsoft.com/office/drawing/2014/main" val="3387766681"/>
                    </a:ext>
                  </a:extLst>
                </a:gridCol>
                <a:gridCol w="5546361">
                  <a:extLst>
                    <a:ext uri="{9D8B030D-6E8A-4147-A177-3AD203B41FA5}">
                      <a16:colId xmlns:a16="http://schemas.microsoft.com/office/drawing/2014/main" val="584332749"/>
                    </a:ext>
                  </a:extLst>
                </a:gridCol>
              </a:tblGrid>
              <a:tr h="499344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หลักการทางพฤติกรรม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หลักการทางวิทยาศาสตร์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89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800" dirty="0"/>
                        <a:t>มานุษยวิทยา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800" dirty="0"/>
                        <a:t>กฎหมาย</a:t>
                      </a:r>
                      <a:endParaRPr lang="en-US" sz="28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800" dirty="0"/>
                        <a:t>ปรัชญา</a:t>
                      </a:r>
                      <a:endParaRPr lang="en-US" sz="28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800" dirty="0"/>
                        <a:t>รัฐศาสตร์</a:t>
                      </a:r>
                      <a:endParaRPr lang="en-US" sz="28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800" dirty="0"/>
                        <a:t>จิตวิทยา</a:t>
                      </a:r>
                      <a:endParaRPr lang="en-US" sz="28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800" dirty="0"/>
                        <a:t>จิตวิทยาสังคม</a:t>
                      </a:r>
                      <a:endParaRPr lang="en-US" sz="28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800" dirty="0"/>
                        <a:t>สังคมวิทยา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800" dirty="0"/>
                        <a:t>วิทยาการคอมพิวเตอร์</a:t>
                      </a:r>
                      <a:endParaRPr lang="en-US" sz="28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800" dirty="0"/>
                        <a:t>การวิเคราะห์การตัดสินใจ</a:t>
                      </a:r>
                      <a:endParaRPr lang="en-US" sz="28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800" dirty="0"/>
                        <a:t>เศรษฐศาสตร์</a:t>
                      </a:r>
                      <a:endParaRPr lang="en-US" sz="28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800" dirty="0"/>
                        <a:t>วิศวกรรม</a:t>
                      </a:r>
                      <a:endParaRPr lang="en-US" sz="28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800" dirty="0"/>
                        <a:t>วิทยาศาสตร์พื้นฐาน: ชีววิทยา เคมี ฟิสิกส์ ฯลฯ</a:t>
                      </a:r>
                      <a:endParaRPr lang="en-US" sz="28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800" dirty="0"/>
                        <a:t>วิทยาการจัดการ/การวิจัยการดำเนินงาน</a:t>
                      </a:r>
                      <a:endParaRPr lang="en-US" sz="28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800" dirty="0"/>
                        <a:t>คณิตศาสตร์</a:t>
                      </a:r>
                      <a:endParaRPr lang="en-US" sz="28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800" dirty="0"/>
                        <a:t>สถิติ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78627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E79EEB3-71B1-40D2-8BD0-EB4A31DEE7D1}"/>
              </a:ext>
            </a:extLst>
          </p:cNvPr>
          <p:cNvSpPr txBox="1"/>
          <p:nvPr/>
        </p:nvSpPr>
        <p:spPr>
          <a:xfrm>
            <a:off x="1854546" y="1793086"/>
            <a:ext cx="5686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/>
              <a:t>การตัดสินใจได้รับอิทธิพลโดยตรงจากหลักการต่าง ๆ ดังนี้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2401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ขั้นตอนของกระบวนการตัดสินใจ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79EEB3-71B1-40D2-8BD0-EB4A31DEE7D1}"/>
              </a:ext>
            </a:extLst>
          </p:cNvPr>
          <p:cNvSpPr txBox="1"/>
          <p:nvPr/>
        </p:nvSpPr>
        <p:spPr>
          <a:xfrm>
            <a:off x="7303770" y="1793086"/>
            <a:ext cx="43095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/>
              <a:t>มีความต่อเนื่องของกิจกรรมในแต่ละขั้นตั้งแต่ อัจฉริยะ ไปสู่ การออกแบบ จนถึง การเลือก (ขั้นตอนสำคัญ) แต่ในทุกช่วงอาจมีการย้อนกลับไปยังขั้นก่อนหน้าได้ (ข้อเสนอแนะ)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E033C1-5B82-4101-A187-C375A3248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84" y="1613121"/>
            <a:ext cx="5982615" cy="44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38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ขั้นตอนของกระบวนการตัดสินใจ</a:t>
            </a:r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78A6283-B275-483A-BDBB-50CB8FD575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716388"/>
              </p:ext>
            </p:extLst>
          </p:nvPr>
        </p:nvGraphicFramePr>
        <p:xfrm>
          <a:off x="486671" y="1911851"/>
          <a:ext cx="11218657" cy="4269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883">
                  <a:extLst>
                    <a:ext uri="{9D8B030D-6E8A-4147-A177-3AD203B41FA5}">
                      <a16:colId xmlns:a16="http://schemas.microsoft.com/office/drawing/2014/main" val="932360658"/>
                    </a:ext>
                  </a:extLst>
                </a:gridCol>
                <a:gridCol w="4976735">
                  <a:extLst>
                    <a:ext uri="{9D8B030D-6E8A-4147-A177-3AD203B41FA5}">
                      <a16:colId xmlns:a16="http://schemas.microsoft.com/office/drawing/2014/main" val="2680818924"/>
                    </a:ext>
                  </a:extLst>
                </a:gridCol>
                <a:gridCol w="4525039">
                  <a:extLst>
                    <a:ext uri="{9D8B030D-6E8A-4147-A177-3AD203B41FA5}">
                      <a16:colId xmlns:a16="http://schemas.microsoft.com/office/drawing/2014/main" val="2020047367"/>
                    </a:ext>
                  </a:extLst>
                </a:gridCol>
              </a:tblGrid>
              <a:tr h="336674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ขั้น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ผลกระทบจากเทคโนโลยีเว็บ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ผลกระทบในระบบเว็บ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453024"/>
                  </a:ext>
                </a:extLst>
              </a:tr>
              <a:tr h="612025">
                <a:tc>
                  <a:txBody>
                    <a:bodyPr/>
                    <a:lstStyle/>
                    <a:p>
                      <a:r>
                        <a:rPr lang="en-US" sz="2400" dirty="0"/>
                        <a:t>1. </a:t>
                      </a:r>
                      <a:r>
                        <a:rPr lang="th-TH" sz="2400" dirty="0"/>
                        <a:t>อัจฉริยะ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เข้าถึงวิธีการ </a:t>
                      </a:r>
                      <a:r>
                        <a:rPr lang="en-US" sz="2400" dirty="0"/>
                        <a:t>AI </a:t>
                      </a:r>
                      <a:r>
                        <a:rPr lang="th-TH" sz="2400" dirty="0"/>
                        <a:t>และวิธีการขุดข้อมูลอื่น ๆ เพื่อระบุโอกาส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เครื่องมือค้นหาอัจฉริยะ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115363"/>
                  </a:ext>
                </a:extLst>
              </a:tr>
              <a:tr h="565765">
                <a:tc>
                  <a:txBody>
                    <a:bodyPr/>
                    <a:lstStyle/>
                    <a:p>
                      <a:r>
                        <a:rPr lang="en-US" sz="2400" dirty="0"/>
                        <a:t>2. </a:t>
                      </a:r>
                      <a:r>
                        <a:rPr lang="th-TH" sz="2400" dirty="0"/>
                        <a:t>การออกแบบ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การใช้ </a:t>
                      </a:r>
                      <a:r>
                        <a:rPr lang="en-US" sz="2400" dirty="0"/>
                        <a:t>OLAP </a:t>
                      </a:r>
                      <a:r>
                        <a:rPr lang="th-TH" sz="2400" dirty="0"/>
                        <a:t>เหมือง</a:t>
                      </a:r>
                      <a:r>
                        <a:rPr lang="th-TH" sz="2400" dirty="0" err="1"/>
                        <a:t>ช้อ</a:t>
                      </a:r>
                      <a:r>
                        <a:rPr lang="th-TH" sz="2400" dirty="0"/>
                        <a:t>มูล คลังข้อมูล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วิธีการระดมความคิดเพื่อทำงานร่วมกันในการออกแบบโครงสร้างพื้นฐานของเว็บ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909107"/>
                  </a:ext>
                </a:extLst>
              </a:tr>
              <a:tr h="565765">
                <a:tc>
                  <a:txBody>
                    <a:bodyPr/>
                    <a:lstStyle/>
                    <a:p>
                      <a:r>
                        <a:rPr lang="en-US" sz="2400" dirty="0"/>
                        <a:t>3. </a:t>
                      </a:r>
                      <a:r>
                        <a:rPr lang="th-TH" sz="2400" dirty="0"/>
                        <a:t>การเลือก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เข้าถึงวิธีการประเมิน</a:t>
                      </a:r>
                    </a:p>
                    <a:p>
                      <a:r>
                        <a:rPr lang="th-TH" sz="2400" dirty="0"/>
                        <a:t>ผลกระทบของแนวทางแก้ไขที่นำเสนอ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โมเดลและแนวทางแก้ไขปัญหาโครงสร้างพื้นฐานของเว็บ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965899"/>
                  </a:ext>
                </a:extLst>
              </a:tr>
              <a:tr h="565765">
                <a:tc>
                  <a:txBody>
                    <a:bodyPr/>
                    <a:lstStyle/>
                    <a:p>
                      <a:r>
                        <a:rPr lang="en-US" sz="2400" dirty="0"/>
                        <a:t>4. </a:t>
                      </a:r>
                      <a:r>
                        <a:rPr lang="th-TH" sz="2400" dirty="0"/>
                        <a:t>การดำเนินการ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เครื่องมือการทำงานร่วมกันบนเว็บและ </a:t>
                      </a:r>
                      <a:r>
                        <a:rPr lang="en-US" sz="2400" dirty="0"/>
                        <a:t>KMS </a:t>
                      </a:r>
                      <a:r>
                        <a:rPr lang="th-TH" sz="2400" dirty="0"/>
                        <a:t>สามารถช่วยในการดำเนินการตัดสินใจ</a:t>
                      </a:r>
                      <a:endParaRPr lang="en-US" sz="2400" dirty="0"/>
                    </a:p>
                    <a:p>
                      <a:r>
                        <a:rPr lang="th-TH" sz="2400" dirty="0"/>
                        <a:t>เครื่องมือตรวจสอบประสิทธิภาพของอีคอมเมิร์ซและไซ</a:t>
                      </a:r>
                      <a:r>
                        <a:rPr lang="th-TH" sz="2400" dirty="0" err="1"/>
                        <a:t>ต์</a:t>
                      </a:r>
                      <a:r>
                        <a:rPr lang="th-TH" sz="2400" dirty="0"/>
                        <a:t>อื่น ๆ อินทราเน็ตเอ็กซ์ทรา</a:t>
                      </a:r>
                      <a:r>
                        <a:rPr lang="th-TH" sz="2400" dirty="0" err="1"/>
                        <a:t>เน็ตแ</a:t>
                      </a:r>
                      <a:r>
                        <a:rPr lang="th-TH" sz="2400" dirty="0"/>
                        <a:t>ละอินเทอร์เน็ตเอง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เครื่องมือ </a:t>
                      </a:r>
                      <a:r>
                        <a:rPr lang="en-US" sz="2400" dirty="0"/>
                        <a:t>DSS </a:t>
                      </a:r>
                      <a:r>
                        <a:rPr lang="th-TH" sz="2400" dirty="0"/>
                        <a:t>ตรวจสอบและกำหนดเกณฑ์จากแบบจำลองไปจนถึงโครงสร้างพื้นฐานของเว็บอินทราเน็ตและเอ็กซ์ทราเน็ต</a:t>
                      </a:r>
                      <a:endParaRPr lang="en-US" sz="2400" dirty="0"/>
                    </a:p>
                    <a:p>
                      <a:r>
                        <a:rPr lang="th-TH" sz="2400" dirty="0"/>
                        <a:t>เครื่องมือ </a:t>
                      </a:r>
                      <a:r>
                        <a:rPr lang="en-US" sz="2400" dirty="0"/>
                        <a:t>DSS </a:t>
                      </a:r>
                      <a:r>
                        <a:rPr lang="th-TH" sz="2400" dirty="0"/>
                        <a:t>กำหนดวิธีกำหนดเส้นทางข้อความ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17254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162E732-8369-4432-97D6-E72F7D0463D2}"/>
              </a:ext>
            </a:extLst>
          </p:cNvPr>
          <p:cNvSpPr txBox="1"/>
          <p:nvPr/>
        </p:nvSpPr>
        <p:spPr>
          <a:xfrm>
            <a:off x="1224592" y="1388631"/>
            <a:ext cx="10480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/>
              <a:t>สี่ขั้นตอนของการตัดสินใจของ </a:t>
            </a:r>
            <a:r>
              <a:rPr lang="en-US" sz="2800" dirty="0"/>
              <a:t>Simon</a:t>
            </a:r>
            <a:r>
              <a:rPr lang="th-TH" sz="2800" dirty="0"/>
              <a:t> และการนำไปประยุกต์ใช้ในระบบออนไลน์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23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ขั้นอัจฉริยะ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2E732-8369-4432-97D6-E72F7D0463D2}"/>
              </a:ext>
            </a:extLst>
          </p:cNvPr>
          <p:cNvSpPr txBox="1"/>
          <p:nvPr/>
        </p:nvSpPr>
        <p:spPr>
          <a:xfrm>
            <a:off x="937834" y="1530605"/>
            <a:ext cx="104807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/>
              <a:t>ความอัจฉริยะในการตัดสินใจเกี่ยวข้องกับการสแกนสภาพแวดล้อม ไม่ว่าจะเป็นแบบช่วงหรือต่อเนื่อง</a:t>
            </a:r>
            <a:endParaRPr lang="en-US" sz="3200" dirty="0"/>
          </a:p>
          <a:p>
            <a:r>
              <a:rPr lang="th-TH" sz="3200" b="1" dirty="0"/>
              <a:t>การระบุปัญหา (หรือโอกาส)</a:t>
            </a:r>
            <a:endParaRPr lang="en-US" sz="3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3200" dirty="0"/>
              <a:t>เพื่อระบุเป้าหมายและวัตถุประสงค์ขององค์กรที่เกี่ยวข้องกับประเด็นที่มีปัญหา</a:t>
            </a:r>
            <a:r>
              <a:rPr lang="en-US" sz="3200" dirty="0"/>
              <a:t> (</a:t>
            </a:r>
            <a:r>
              <a:rPr lang="th-TH" sz="3200" dirty="0"/>
              <a:t>เช่น การจัดการสินค้าคงคลัง การเลือกงานการขาดหรือการแสดงตนบนเว็บที่ไม่ถูกต้อง</a:t>
            </a:r>
            <a:r>
              <a:rPr lang="en-US" sz="32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3200" dirty="0"/>
              <a:t>โอกาสและปัญหาใหม่ ๆ อาจถูกเปิดเผยในขณะที่ตรวจสอบสาเหตุของอาการ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3200" dirty="0"/>
              <a:t>กำหนดโดยการตรวจสอบและวิเคราะห์ระดับผลผลิตขององค์กร</a:t>
            </a:r>
            <a:endParaRPr lang="en-US" sz="3200" dirty="0"/>
          </a:p>
          <a:p>
            <a:r>
              <a:rPr lang="th-TH" sz="3200" b="1" dirty="0"/>
              <a:t>การจำแนกปัญหา</a:t>
            </a:r>
            <a:endParaRPr lang="en-US" sz="3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3200" dirty="0"/>
              <a:t>เพื่อกำหนดแนวความคิดของปัญหาโดยพยายามวางไว้ในหมวดหมู่ที่กำหนดได้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63736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ขั้นอัจฉริยะ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2E732-8369-4432-97D6-E72F7D0463D2}"/>
              </a:ext>
            </a:extLst>
          </p:cNvPr>
          <p:cNvSpPr txBox="1"/>
          <p:nvPr/>
        </p:nvSpPr>
        <p:spPr>
          <a:xfrm>
            <a:off x="937834" y="1530605"/>
            <a:ext cx="104807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/>
              <a:t>ปัญหาแบบโปรแกรมกับปัญหาที่ไม่ได้ตั้งโปรแกรม</a:t>
            </a: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/>
              <a:t>ปัญหาที่ตั้งโปรแกรมไว้ – ปัญหาที่มีโครงสร้างซึ่งเกิดขึ้นซ้ำ ๆ และเป็นประจำ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/>
              <a:t>ปัญหาที่ไม่มีโปรแกรม - ปัญหาที่ไม่มีโครงสร้าง</a:t>
            </a:r>
            <a:endParaRPr lang="en-US" sz="2800" dirty="0"/>
          </a:p>
          <a:p>
            <a:r>
              <a:rPr lang="th-TH" sz="2800" b="1" dirty="0"/>
              <a:t>การแยกปัญหา</a:t>
            </a: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/>
              <a:t>ปัญหาที่ซับซ้อนมากมายสามารถแบ่งออกเป็นปัญหาย่อยได้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/>
              <a:t>การแยกปัญหาเป็นการรวมทั้งปัจจัยเชิงคุณภาพและเชิงปริมาณไว้ในแบบจำลองการตัดสินใจ</a:t>
            </a:r>
            <a:endParaRPr lang="en-US" sz="2800" dirty="0"/>
          </a:p>
          <a:p>
            <a:r>
              <a:rPr lang="th-TH" sz="2800" b="1" dirty="0"/>
              <a:t>การเป็นเจ้าของปัญหา</a:t>
            </a: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/>
              <a:t>ปัญหาจะเกิดขึ้นก็ต่อเมื่อมีใครบางคนหรือบางกลุ่มรับผิดชอบในการโจมตีและหากองค์กรสามารถแก้ไขได้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/>
              <a:t>เป็นสิ่งสำคัญสำหรับใครบางคนที่จะอาสา "เป็นเจ้าของ" หรือมอบหมายให้ใครก็ได้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7268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ขั้นการออกแบบ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2E732-8369-4432-97D6-E72F7D0463D2}"/>
              </a:ext>
            </a:extLst>
          </p:cNvPr>
          <p:cNvSpPr txBox="1"/>
          <p:nvPr/>
        </p:nvSpPr>
        <p:spPr>
          <a:xfrm>
            <a:off x="937834" y="1530605"/>
            <a:ext cx="104807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/>
              <a:t>ขั้นตอนการออกแบบเกี่ยวข้องกับการค้นหาหรือพัฒนาและวิเคราะห์แนวทางปฏิบัติที่เป็นไปได้ โมเดลมีตัวแปรในการตัดสินใจซึ่งอธิบายถึงทางเลือกที่ผู้จัดการต้องเลือก</a:t>
            </a:r>
            <a:r>
              <a:rPr lang="en-US" sz="2800" dirty="0"/>
              <a:t>.</a:t>
            </a:r>
          </a:p>
          <a:p>
            <a:r>
              <a:rPr lang="th-TH" sz="2800" b="1" dirty="0"/>
              <a:t>การเลือกวิธีการในการเลือกแนวทาง</a:t>
            </a: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/>
              <a:t>วิธีกำหนดวัตถุประสงค์ในการตัดสินใจและวิธีรวมเข้ากับแบบจำลอง</a:t>
            </a:r>
            <a:endParaRPr lang="en-US" sz="2800" dirty="0"/>
          </a:p>
          <a:p>
            <a:r>
              <a:rPr lang="th-TH" sz="2800" b="1" dirty="0"/>
              <a:t>แบบจำลองเชิงปทัฏฐาน</a:t>
            </a: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/>
              <a:t>ทางเลือกที่เลือกนั้นเป็นทางเลือกที่ดีที่สุดที่เป็นไปได้ทั้งหมด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/>
              <a:t>ขึ้นอยู่กับสมมติฐานของผู้มีอำนาจตัดสินใจอย่างมีเหตุผล</a:t>
            </a:r>
            <a:endParaRPr lang="en-US" sz="2800" dirty="0"/>
          </a:p>
          <a:p>
            <a:r>
              <a:rPr lang="th-TH" sz="2800" b="1" dirty="0"/>
              <a:t>ประเด็นปลีกย่อย</a:t>
            </a: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/>
              <a:t>วิเคราะห์เฉพาะบางส่วนของระบบโดยไม่สนใจรายละเอียดมากเกินไป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0075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ขั้นการออกแบบ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2E732-8369-4432-97D6-E72F7D0463D2}"/>
              </a:ext>
            </a:extLst>
          </p:cNvPr>
          <p:cNvSpPr txBox="1"/>
          <p:nvPr/>
        </p:nvSpPr>
        <p:spPr>
          <a:xfrm>
            <a:off x="937834" y="1530605"/>
            <a:ext cx="104807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/>
              <a:t>แบบจำลองเชิงพรรณนา</a:t>
            </a: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/>
              <a:t>อธิบายสิ่งต่าง ๆ ตามความเป็นจริงหรือตามที่เชื่อกัน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/>
              <a:t>เป็นไปตามหลักคณิตศาสตร์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/>
              <a:t>สำหรับการตรวจสอบผลของแนวทางการดำเนินการทางเลือกต่าง ๆ ภายใต้การกำหนดค่าปัจจัยนำเข้าและกระบวนการที่แตกต่างกัน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/>
              <a:t>การจำลองอาจเป็นวิธีการสร้างแบบจำลองเชิงพรรณนาที่พบบ่อยที่สุด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/>
              <a:t>แผนที่ความรู้ความเข้าใจ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/>
              <a:t>การบรรยายใช้เพื่ออธิบายสถานการณ์การตัดสินใจ</a:t>
            </a:r>
            <a:endParaRPr lang="en-US" sz="2800" dirty="0"/>
          </a:p>
          <a:p>
            <a:r>
              <a:rPr lang="th-TH" sz="2800" b="1" dirty="0"/>
              <a:t>ดีเพียงพอหรือน่าพอใจ</a:t>
            </a: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/>
              <a:t>ความเต็มใจที่จะหาทางออกที่น่าพอใจ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/>
              <a:t>รูปแบบปลีกย่อย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8381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3988</TotalTime>
  <Words>1134</Words>
  <Application>Microsoft Office PowerPoint</Application>
  <PresentationFormat>Widescreen</PresentationFormat>
  <Paragraphs>129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การตัดสินใจและการแก้ปัญหา</vt:lpstr>
      <vt:lpstr>หลักการตัดสินใจ</vt:lpstr>
      <vt:lpstr>ขั้นตอนของกระบวนการตัดสินใจ</vt:lpstr>
      <vt:lpstr>ขั้นตอนของกระบวนการตัดสินใจ</vt:lpstr>
      <vt:lpstr>ขั้นอัจฉริยะ</vt:lpstr>
      <vt:lpstr>ขั้นอัจฉริยะ</vt:lpstr>
      <vt:lpstr>ขั้นการออกแบบ</vt:lpstr>
      <vt:lpstr>ขั้นการออกแบบ</vt:lpstr>
      <vt:lpstr>ขั้นการออกแบบ</vt:lpstr>
      <vt:lpstr>ขั้นการเลือก</vt:lpstr>
      <vt:lpstr>ขั้นการดำเนินการ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SURIYA JIRASATITSIN (สุริยา จิรสถิตสิน)</cp:lastModifiedBy>
  <cp:revision>216</cp:revision>
  <dcterms:created xsi:type="dcterms:W3CDTF">2018-02-11T14:22:08Z</dcterms:created>
  <dcterms:modified xsi:type="dcterms:W3CDTF">2020-10-31T11:32:49Z</dcterms:modified>
</cp:coreProperties>
</file>