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0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1" r:id="rId14"/>
    <p:sldId id="319" r:id="rId15"/>
    <p:sldId id="320" r:id="rId16"/>
    <p:sldId id="322" r:id="rId17"/>
    <p:sldId id="323" r:id="rId18"/>
    <p:sldId id="324" r:id="rId19"/>
    <p:sldId id="325" r:id="rId20"/>
    <p:sldId id="326" r:id="rId21"/>
    <p:sldId id="327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72" d="100"/>
          <a:sy n="72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Ahmad Tariq, Khan Rafi, 2012, Intelligent Decision Support Systems- A Framework, Information and Knowledge Management, Vol 2, No.6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Andreas </a:t>
            </a:r>
            <a:r>
              <a:rPr lang="en-US" dirty="0" err="1"/>
              <a:t>Felsberger</a:t>
            </a:r>
            <a:r>
              <a:rPr lang="en-US" dirty="0"/>
              <a:t>, Bernhard </a:t>
            </a:r>
            <a:r>
              <a:rPr lang="en-US" dirty="0" err="1"/>
              <a:t>Oberegger</a:t>
            </a:r>
            <a:r>
              <a:rPr lang="en-US" dirty="0"/>
              <a:t>, Gerald Reiner, A Review of Decision Support Systems for Manufacturing</a:t>
            </a:r>
          </a:p>
          <a:p>
            <a:r>
              <a:rPr lang="en-US" dirty="0"/>
              <a:t>Systems, SamI40 workshop at </a:t>
            </a:r>
            <a:r>
              <a:rPr lang="en-US" dirty="0" err="1"/>
              <a:t>i</a:t>
            </a:r>
            <a:r>
              <a:rPr lang="en-US" dirty="0"/>
              <a:t>-KNOW ’16 October 18–19, 2016, Graz, Austria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Ahmad Tariq, Khan Rafi, 2012, Intelligent Decision Support Systems- A Framework, Information and Knowledge Management, Vol 2, No.6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Ahmad Tariq, Khan Rafi, 2012, Intelligent Decision Support Systems- A Framework, Information and Knowledge Management, Vol 2, No.6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Khac-Hoai</a:t>
            </a:r>
            <a:r>
              <a:rPr lang="en-US" dirty="0"/>
              <a:t> Nam Bui, Jason J. Jung, and David Camacho, 2018, Consensual Negotiation-Based Decision Making for Connected Appliances in Smart Home Management Systems, Sensors 2018,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Khac-Hoai</a:t>
            </a:r>
            <a:r>
              <a:rPr lang="en-US" dirty="0"/>
              <a:t> Nam Bui, Jason J. Jung, and David Camacho, 2018, Consensual Negotiation-Based Decision Making for Connected Appliances in Smart Home Management Systems, Sensors 2018,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Khac-Hoai</a:t>
            </a:r>
            <a:r>
              <a:rPr lang="en-US" dirty="0"/>
              <a:t> Nam Bui, Jason J. Jung, and David Camacho, 2018, Consensual Negotiation-Based Decision Making for Connected Appliances in Smart Home Management Systems, Sensors 2018,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8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Khac-Hoai</a:t>
            </a:r>
            <a:r>
              <a:rPr lang="en-US" dirty="0"/>
              <a:t> Nam Bui, Jason J. Jung, and David Camacho, 2018, Consensual Negotiation-Based Decision Making for Connected Appliances in Smart Home Management Systems, Sensors 2018,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Khac-Hoai</a:t>
            </a:r>
            <a:r>
              <a:rPr lang="en-US" dirty="0"/>
              <a:t> Nam Bui, Jason J. Jung, and David Camacho, 2018, Consensual Negotiation-Based Decision Making for Connected Appliances in Smart Home Management Systems, Sensors 2018,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7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ความจำเป็นของเครื่องมือสนับสนุนการตัดสินใจ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ทฤษฎีการตัดสินใจ - ชนิดของการตัดสินใจ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2. </a:t>
            </a:r>
            <a:r>
              <a:rPr lang="th-TH" sz="2600" dirty="0"/>
              <a:t>การตัดสินใจแบบกึ่งโครงสร้าง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ความไม่แน่นอนระดับกลาง/สูง</a:t>
            </a:r>
            <a:r>
              <a:rPr lang="en-US" sz="2600" dirty="0"/>
              <a:t>		</a:t>
            </a:r>
            <a:r>
              <a:rPr lang="th-TH" sz="2600" dirty="0"/>
              <a:t>	</a:t>
            </a:r>
            <a:r>
              <a:rPr lang="en-US" sz="2600" dirty="0"/>
              <a:t>- </a:t>
            </a:r>
            <a:r>
              <a:rPr lang="th-TH" sz="2600" dirty="0"/>
              <a:t>ส่วนใหญ่เป็นเรื่องทั่วไ</a:t>
            </a:r>
            <a:r>
              <a:rPr lang="en-US" sz="2600" dirty="0"/>
              <a:t>	</a:t>
            </a:r>
          </a:p>
          <a:p>
            <a:pPr>
              <a:buFontTx/>
              <a:buChar char="-"/>
            </a:pPr>
            <a:r>
              <a:rPr lang="th-TH" sz="2600" dirty="0"/>
              <a:t>บริบทที่มีเสถียรภาพปานกลาง</a:t>
            </a:r>
            <a:r>
              <a:rPr lang="en-US" sz="2600" dirty="0"/>
              <a:t>		</a:t>
            </a:r>
            <a:r>
              <a:rPr lang="th-TH" sz="2600" dirty="0"/>
              <a:t>	</a:t>
            </a:r>
            <a:r>
              <a:rPr lang="en-US" sz="2600" dirty="0"/>
              <a:t>- </a:t>
            </a:r>
            <a:r>
              <a:rPr lang="th-TH" sz="2600" dirty="0"/>
              <a:t>กึ่งโปรแกรมได้</a:t>
            </a:r>
            <a:r>
              <a:rPr lang="en-US" sz="2600" dirty="0"/>
              <a:t>  	</a:t>
            </a:r>
          </a:p>
          <a:p>
            <a:pPr marL="0" indent="0">
              <a:buNone/>
            </a:pPr>
            <a:r>
              <a:rPr lang="en-US" sz="2600" dirty="0"/>
              <a:t>- </a:t>
            </a:r>
            <a:r>
              <a:rPr lang="th-TH" sz="2600" dirty="0"/>
              <a:t>การตัดสินใจทางยุทธวิธี / การจัดการ</a:t>
            </a:r>
            <a:r>
              <a:rPr lang="en-US" sz="2600" dirty="0"/>
              <a:t>	</a:t>
            </a:r>
            <a:r>
              <a:rPr lang="th-TH" sz="2600" dirty="0"/>
              <a:t>	</a:t>
            </a:r>
            <a:r>
              <a:rPr lang="en-US" sz="2600" dirty="0"/>
              <a:t>- </a:t>
            </a:r>
            <a:r>
              <a:rPr lang="th-TH" sz="2600" dirty="0"/>
              <a:t>ระยะสั้น</a:t>
            </a:r>
          </a:p>
          <a:p>
            <a:pPr>
              <a:buFontTx/>
              <a:buChar char="-"/>
            </a:pPr>
            <a:r>
              <a:rPr lang="th-TH" sz="2600" dirty="0"/>
              <a:t>ปรากฏบางครั้งในรอบปี</a:t>
            </a:r>
            <a:r>
              <a:rPr lang="en-US" sz="2600" dirty="0"/>
              <a:t>			</a:t>
            </a:r>
            <a:r>
              <a:rPr lang="th-TH" sz="2600" dirty="0"/>
              <a:t>	</a:t>
            </a:r>
            <a:r>
              <a:rPr lang="en-US" sz="2600" dirty="0"/>
              <a:t>- </a:t>
            </a:r>
            <a:r>
              <a:rPr lang="th-TH" sz="2600" dirty="0"/>
              <a:t>มีปฏิกิริยาตอบโต้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การประนีประนอม - กลยุทธ์การตัดสิน</a:t>
            </a:r>
            <a:r>
              <a:rPr lang="en-US" sz="2600" dirty="0"/>
              <a:t>		- </a:t>
            </a:r>
            <a:r>
              <a:rPr lang="th-TH" sz="2600" dirty="0"/>
              <a:t>เชิงสร้างสรรค์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ข้อมูลที่เข้าถึงได้บางส่วน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เข้าใจเกณฑ์การตัดสินใจบางส่วน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กลยุทธ์การตัดสินใจที่เน้นบางส่วน</a:t>
            </a: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0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ทฤษฎีการตัดสินใจ - ชนิดของการตัดสินใจ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3. </a:t>
            </a:r>
            <a:r>
              <a:rPr lang="th-TH" sz="2600" dirty="0"/>
              <a:t>การตัดสินใจที่ไม่มีโครงสร้าง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มีความไม่แน่นอนสูงมาก</a:t>
            </a:r>
            <a:r>
              <a:rPr lang="en-US" sz="2600" dirty="0"/>
              <a:t>		- </a:t>
            </a:r>
            <a:r>
              <a:rPr lang="th-TH" sz="2600" dirty="0"/>
              <a:t>ผิดปกติ</a:t>
            </a:r>
            <a:r>
              <a:rPr lang="en-US" sz="2600" dirty="0"/>
              <a:t>/</a:t>
            </a:r>
            <a:r>
              <a:rPr lang="th-TH" sz="2600" dirty="0"/>
              <a:t>ไม่เหมือนใคร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บริบทที่ผันผวน</a:t>
            </a:r>
            <a:r>
              <a:rPr lang="en-US" sz="2600" dirty="0"/>
              <a:t>			- </a:t>
            </a:r>
            <a:r>
              <a:rPr lang="th-TH" sz="2600" dirty="0"/>
              <a:t>ไม่สามารถตั้งโปรแกรมได้/สร้างสรรค์</a:t>
            </a:r>
            <a:r>
              <a:rPr lang="en-US" sz="2600" dirty="0"/>
              <a:t>	</a:t>
            </a:r>
          </a:p>
          <a:p>
            <a:pPr marL="0" indent="0">
              <a:buNone/>
            </a:pPr>
            <a:r>
              <a:rPr lang="en-US" sz="2600" dirty="0"/>
              <a:t>- </a:t>
            </a:r>
            <a:r>
              <a:rPr lang="th-TH" sz="2600" dirty="0"/>
              <a:t> เชิงกลยุทธ์</a:t>
            </a:r>
            <a:r>
              <a:rPr lang="en-US" sz="2600" dirty="0"/>
              <a:t>	</a:t>
            </a:r>
            <a:r>
              <a:rPr lang="th-TH" sz="2600" dirty="0"/>
              <a:t>			</a:t>
            </a:r>
            <a:r>
              <a:rPr lang="en-US" sz="2600" dirty="0"/>
              <a:t>- </a:t>
            </a:r>
            <a:r>
              <a:rPr lang="th-TH" sz="2600" dirty="0"/>
              <a:t>ระยะยาว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ไม่ต่อเนื่อง หรือไม่เกิดบ่อย</a:t>
            </a:r>
            <a:r>
              <a:rPr lang="en-US" sz="2600" dirty="0"/>
              <a:t>		- </a:t>
            </a:r>
            <a:r>
              <a:rPr lang="th-TH" sz="2600" dirty="0"/>
              <a:t>เชิงรุกและตอบสนอง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กลยุทธ์ที่สร้างแรงบันดาลใจที่ใช้งานง่าย</a:t>
            </a:r>
            <a:r>
              <a:rPr lang="en-US" sz="2600" dirty="0"/>
              <a:t>		- </a:t>
            </a:r>
            <a:r>
              <a:rPr lang="th-TH" sz="2600" dirty="0"/>
              <a:t>เจรจาต่อรอง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การเข้าถึงข้อมูลตามสภาพปัญหา	</a:t>
            </a:r>
            <a:r>
              <a:rPr lang="en-US" sz="2600" dirty="0"/>
              <a:t>- </a:t>
            </a:r>
            <a:r>
              <a:rPr lang="th-TH" sz="2600" dirty="0"/>
              <a:t>กิจกรรมการวางแผน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เกณฑ์การตัดสินใจไม่ชัดเจน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กลยุทธ์การตัดสินใจหลายแบบ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228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dirty="0"/>
              <a:t>การตัดสินใจหมายถึงกระบวนการในการเลือกแนวทางอื่น ๆ ของการดำเนินการเพื่อจุดประสงค์ในการบรรลุเป้าหมายหรือเป้าหมาย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100FB-BEE7-4345-B4CA-7B5234ED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89" y="2631710"/>
            <a:ext cx="80962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3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A631-D2DE-4790-90D1-9AB88820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การตัดสินใจ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5F555-1626-443C-8721-BA526BE3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64" y="1714654"/>
            <a:ext cx="5691656" cy="40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ระบบสนับสนุนการตัดสินใจ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ระบบสนับสนุนการตัดสินใจ - ระบบสารสนเทศระดับเฉพาะที่สนับสนุนกิจกรรมการตัดสินใจทางธุรกิจและองค์กร</a:t>
            </a:r>
            <a:endParaRPr lang="en-US" sz="2400" dirty="0"/>
          </a:p>
          <a:p>
            <a:pPr marL="0" indent="0">
              <a:buNone/>
            </a:pPr>
            <a:r>
              <a:rPr lang="th-TH" sz="2400" dirty="0"/>
              <a:t>คุณสมบัติ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th-TH" sz="2400" dirty="0"/>
              <a:t>ระบบคอมพิวเตอร์แบบโต้ตอบยืดหยุ่นและปรับเปลี่ยนได้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th-TH" sz="2400" dirty="0"/>
              <a:t>แก้ปัญหาที่ไม่มีโครงสร้างหรือปัญหากึ่งโครงสร้าง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th-TH" sz="2400" dirty="0"/>
              <a:t>สนับสนุนการวิเคราะห์ข้อมูลเฉพาะกิจและแบบจำลองการตัดสินใจ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th-TH" sz="2400" dirty="0"/>
              <a:t>ใช้ในช่วงเวลาที่ไม่สม่ำเสมอและไม่ได้วางแผนไว้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4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BA3E-E3EF-4948-825A-A2327044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ระบบสนับสนุนการตัดสินใจ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33326-ED18-4FE0-B7F9-20D0BB387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5"/>
          <a:stretch/>
        </p:blipFill>
        <p:spPr>
          <a:xfrm>
            <a:off x="2845297" y="1528996"/>
            <a:ext cx="6913299" cy="45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ระบบสนับสนุนการตัดสินใจ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ปัจจัยต่าง ๆ ที่กระตุ้นให้องค์กรนำ </a:t>
            </a:r>
            <a:r>
              <a:rPr lang="en-US" sz="2400" dirty="0"/>
              <a:t>DSS </a:t>
            </a:r>
            <a:r>
              <a:rPr lang="th-TH" sz="2400" dirty="0"/>
              <a:t>ไปใช้ ได้แก่</a:t>
            </a:r>
            <a:r>
              <a:rPr lang="en-US" sz="2400" dirty="0"/>
              <a:t>:</a:t>
            </a:r>
          </a:p>
          <a:p>
            <a:r>
              <a:rPr lang="th-TH" sz="2400" dirty="0"/>
              <a:t>ความเร็ว - รวดเร็วและต้นทุนต่ำโดยใช้ระบบคอมพิวเตอร์</a:t>
            </a:r>
            <a:endParaRPr lang="en-US" sz="2400" dirty="0"/>
          </a:p>
          <a:p>
            <a:r>
              <a:rPr lang="th-TH" sz="2400" dirty="0"/>
              <a:t>เพิ่มผลผลิต - หลีกเลี่ยงการรวมกลุ่มคนในสถานที่</a:t>
            </a:r>
            <a:endParaRPr lang="en-US" sz="2400" dirty="0"/>
          </a:p>
          <a:p>
            <a:r>
              <a:rPr lang="th-TH" sz="2400" dirty="0"/>
              <a:t>การสนับสนุน - ไม่จำเป็นต้องมีผู้เชี่ยวชาญที่เป็นมนุษย์</a:t>
            </a:r>
            <a:endParaRPr lang="en-US" sz="2400" dirty="0"/>
          </a:p>
          <a:p>
            <a:r>
              <a:rPr lang="th-TH" sz="2400" dirty="0"/>
              <a:t>คุณภาพการตัดสินใจ - มีทางเลือกมากมาย</a:t>
            </a:r>
            <a:endParaRPr lang="en-US" sz="2400" dirty="0"/>
          </a:p>
          <a:p>
            <a:r>
              <a:rPr lang="th-TH" sz="2400" dirty="0"/>
              <a:t>ความได้เปรียบในการแข่งขัน – อำนวยความสะดวกในการวิจัย การปรับแต่งผลิตภัณฑ์ การบริการลูกค้า</a:t>
            </a:r>
            <a:endParaRPr lang="en-US" sz="2400" dirty="0"/>
          </a:p>
          <a:p>
            <a:r>
              <a:rPr lang="th-TH" sz="2400" dirty="0"/>
              <a:t>การประมวลผลและการจัดเก็บที่ขนาดใ</a:t>
            </a:r>
            <a:r>
              <a:rPr lang="th-TH" sz="2400" dirty="0" err="1"/>
              <a:t>หญ๋</a:t>
            </a:r>
            <a:r>
              <a:rPr lang="th-TH" sz="2400" dirty="0"/>
              <a:t> - ความสามารถในกระบวนการและการจัดเก็บข้อมูลที่ไร้ขีด จำกัด</a:t>
            </a:r>
            <a:endParaRPr lang="en-US" sz="2400" dirty="0"/>
          </a:p>
          <a:p>
            <a:r>
              <a:rPr lang="th-TH" sz="2400" dirty="0"/>
              <a:t>นิยมใช้คอมพิวเตอร์ - ใช้ </a:t>
            </a:r>
            <a:r>
              <a:rPr lang="en-US" sz="2400" dirty="0"/>
              <a:t>ICT </a:t>
            </a:r>
            <a:r>
              <a:rPr lang="th-TH" sz="2400" dirty="0"/>
              <a:t>โดยไม่วิตกกังวล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1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ระบบการจัดการพลังงานในบ้านอัจฉริยะ (</a:t>
            </a:r>
            <a:r>
              <a:rPr lang="en-US" sz="2400" dirty="0"/>
              <a:t>HEMS)</a:t>
            </a:r>
          </a:p>
          <a:p>
            <a:pPr marL="0" indent="0">
              <a:buNone/>
            </a:pPr>
            <a:r>
              <a:rPr lang="th-TH" sz="2400" u="sng" dirty="0"/>
              <a:t>แรงจูงใจ:</a:t>
            </a:r>
            <a:r>
              <a:rPr lang="th-TH" sz="2400" dirty="0"/>
              <a:t> </a:t>
            </a:r>
            <a:r>
              <a:rPr lang="en-US" sz="2400" dirty="0"/>
              <a:t>HEMS </a:t>
            </a:r>
            <a:r>
              <a:rPr lang="th-TH" sz="2400" dirty="0"/>
              <a:t>ควรมีความยืดหยุ่นมากขึ้นในการจัดการและควบคุมเครื่องใช้ในบ้านอัจฉริยะทรัพยากรพลังงานหมุนเวียนและระบบจัดเก็บพลังงานภายในบ้าน บริการควบคุมแบบแอคทีฟสามารถนำมาให้บริการแก่ผู้บริโภคบนพื้นฐานของ </a:t>
            </a:r>
            <a:r>
              <a:rPr lang="en-US" sz="2400" dirty="0"/>
              <a:t>HEMS </a:t>
            </a:r>
            <a:r>
              <a:rPr lang="th-TH" sz="2400" dirty="0"/>
              <a:t>โดยเป็นระบบอัตโนมัติและปรับตัวได้</a:t>
            </a:r>
            <a:endParaRPr lang="en-US" sz="2400" dirty="0"/>
          </a:p>
          <a:p>
            <a:pPr marL="0" indent="0">
              <a:buNone/>
            </a:pPr>
            <a:r>
              <a:rPr lang="th-TH" sz="2400" u="sng" dirty="0"/>
              <a:t>แนวคิด:</a:t>
            </a:r>
            <a:r>
              <a:rPr lang="th-TH" sz="2400" dirty="0"/>
              <a:t> ใช้ระบบอินเทอร์เน็ตประกอบกับการตรวจจับ การสื่อสาร และการทำงานร่วมกันระหว่างอุปกรณ์ที่เชื่อมต่อ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th-TH" sz="2400" u="sng" dirty="0"/>
              <a:t>วิธีการ:</a:t>
            </a:r>
            <a:r>
              <a:rPr lang="th-TH" sz="2400" dirty="0"/>
              <a:t> ใช้กลไกการเจรจาที่ยอมรับได้สำหรับอุปกรณ์ที่เชื่อมต่อกันแบบกำหนดเวลาเชิง</a:t>
            </a:r>
            <a:r>
              <a:rPr lang="th-TH" sz="2400" dirty="0" err="1"/>
              <a:t>ได</a:t>
            </a:r>
            <a:r>
              <a:rPr lang="th-TH" sz="2400" dirty="0"/>
              <a:t>นาม</a:t>
            </a:r>
            <a:r>
              <a:rPr lang="th-TH" sz="2400" dirty="0" err="1"/>
              <a:t>ิก</a:t>
            </a:r>
            <a:endParaRPr lang="en-US" sz="2400" dirty="0"/>
          </a:p>
          <a:p>
            <a:pPr marL="0" indent="0">
              <a:buNone/>
            </a:pPr>
            <a:r>
              <a:rPr lang="th-TH" sz="2400" u="sng" dirty="0"/>
              <a:t>ผลลัพธ์:</a:t>
            </a:r>
            <a:r>
              <a:rPr lang="th-TH" sz="2400" dirty="0"/>
              <a:t> ลดความต้องการไฟฟ้าในช่วงชั่วโมงเร่งด่วน</a:t>
            </a:r>
            <a:r>
              <a:rPr lang="en-US" sz="24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6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0EFB0-5B6C-48C3-9B7E-A8D234A2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92" y="1649702"/>
            <a:ext cx="6324444" cy="44803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23F528-3207-4329-9855-425AF1C7C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836" y="4860125"/>
            <a:ext cx="3717561" cy="1181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สถาปัตยกรรมโดยรวมของระบบการจัดการพลังงานภายในบ้าน (</a:t>
            </a:r>
            <a:r>
              <a:rPr lang="en-US" sz="2400" dirty="0"/>
              <a:t>HEMS)</a:t>
            </a:r>
          </a:p>
        </p:txBody>
      </p:sp>
    </p:spTree>
    <p:extLst>
      <p:ext uri="{BB962C8B-B14F-4D97-AF65-F5344CB8AC3E}">
        <p14:creationId xmlns:p14="http://schemas.microsoft.com/office/powerpoint/2010/main" val="379492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F25976-6F0E-4AFB-A49C-217B512B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1" y="1591600"/>
            <a:ext cx="6172927" cy="459660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207691-764A-4AFC-A567-260FD7EF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836" y="1963711"/>
            <a:ext cx="3717561" cy="4077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รูปแบบของแนวทางการเจรจา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th-TH" sz="2400" dirty="0"/>
              <a:t>แบบจำลองเชิงทฤษฎี - อธิบายระบุและให้เหตุผลเกี่ยวกับคุณลักษณะสำคัญ</a:t>
            </a:r>
            <a:endParaRPr lang="en-US" sz="2400" dirty="0"/>
          </a:p>
          <a:p>
            <a:pPr marL="0" indent="0">
              <a:buNone/>
            </a:pPr>
            <a:r>
              <a:rPr lang="th-TH" sz="2400" dirty="0"/>
              <a:t>แบบจำลองเชิงการคำนวณ - ระบุโครงสร้างข้อมูลสำคัญของตหน่วยเจรจาและกระบวนการที่ดำเนินการกับโครงสร้างเหล่านี้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357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ความซับซ้อนของระบบในโลกแห่งความเป็นจริง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</a:t>
            </a:r>
            <a:r>
              <a:rPr lang="th-TH" sz="2400" dirty="0"/>
              <a:t>ในชีวิตประจำวันของเราจะมีเรื่องของระบบ ขอบเขต หรือปัญหา ทีมีความซับซ้อนในการที่จะทำต้องทำความเข้าใจ วิเคราะห์ บริหารจัดการ หรือ แก้ไข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th-TH" sz="2400" dirty="0"/>
              <a:t>ความซับซ้อนของปัญหาหรือระบบส่งผลให้เกิดการตัดสินใจที่ยิ่งซับซ้อนและยุ่งยากมากขึ้น ซึ่งจำเป็นต้องอาศัยผู้เชี่ยวชาญในการตัดสินใจ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th-TH" sz="2400" dirty="0"/>
              <a:t>นอกจากนี้บางส่วนอาจมีผลร้ายแรงทั้งต่อมนุษย์หรือต่อสิ่งแวดล้อมหรือเศรษฐกิจขององค์กรหนึ่ง 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207691-764A-4AFC-A567-260FD7EF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628" y="1963711"/>
            <a:ext cx="4525770" cy="4077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กระบวนการเจรจาระหว่างอุปกรณ์ที่เชื่อมต่อใช้การสื่อสารระหว่างกระบวนการซึ่งรวมถึงข้อความ </a:t>
            </a:r>
            <a:r>
              <a:rPr lang="th-TH" sz="2400" i="1" dirty="0"/>
              <a:t>คำขอ</a:t>
            </a:r>
            <a:r>
              <a:rPr lang="th-TH" sz="2400" dirty="0"/>
              <a:t>และ </a:t>
            </a:r>
            <a:r>
              <a:rPr lang="th-TH" sz="2400" i="1" dirty="0"/>
              <a:t>ข้อความตอบกลับ</a:t>
            </a:r>
            <a:r>
              <a:rPr lang="en-US" sz="24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4F50A-4272-468E-A552-A993D0D66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45" y="1726668"/>
            <a:ext cx="6045683" cy="43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207691-764A-4AFC-A567-260FD7EF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693" y="4901783"/>
            <a:ext cx="2608290" cy="113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อินเทอร</a:t>
            </a:r>
            <a:r>
              <a:rPr lang="th-TH" sz="2400" dirty="0" err="1"/>
              <a:t>์เฟซ</a:t>
            </a:r>
            <a:r>
              <a:rPr lang="th-TH" sz="2400" dirty="0"/>
              <a:t>จำลองของ </a:t>
            </a:r>
            <a:r>
              <a:rPr lang="en-US" sz="2400" dirty="0"/>
              <a:t>HEMS </a:t>
            </a:r>
            <a:r>
              <a:rPr lang="th-TH" sz="2400" dirty="0"/>
              <a:t>อัจฉริยะ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ABD23-8435-4C0D-9DBB-FAD7B82B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0" y="1469923"/>
            <a:ext cx="8276679" cy="45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0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ความซับซ้อนของระบบในโลกแห่งความเป็นจริง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ตัวอย่าง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การจัดการกระบวนการเชิงอุตสาหกรรม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ระบบด้านสิ่งแวดล้อม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ระบบด้านการแพทย์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ระบบด้านการบริหารและจัดการธุรกิจ</a:t>
            </a:r>
            <a:endParaRPr lang="en-US" sz="2400" dirty="0"/>
          </a:p>
          <a:p>
            <a:pPr lvl="1">
              <a:buFontTx/>
              <a:buChar char="-"/>
            </a:pPr>
            <a:r>
              <a:rPr lang="th-TH" sz="2000" dirty="0"/>
              <a:t>การตรลาด</a:t>
            </a:r>
            <a:r>
              <a:rPr lang="en-US" sz="2000" dirty="0"/>
              <a:t>Marketing</a:t>
            </a:r>
          </a:p>
          <a:p>
            <a:pPr lvl="1">
              <a:buFontTx/>
              <a:buChar char="-"/>
            </a:pPr>
            <a:r>
              <a:rPr lang="th-TH" sz="2000" dirty="0"/>
              <a:t>การตัดสินใจด้านราคาและผลิตภัณฑ์</a:t>
            </a:r>
            <a:endParaRPr lang="en-US" sz="2000" dirty="0"/>
          </a:p>
          <a:p>
            <a:pPr lvl="1">
              <a:buFontTx/>
              <a:buChar char="-"/>
            </a:pPr>
            <a:r>
              <a:rPr lang="th-TH" sz="2000" dirty="0"/>
              <a:t>การตัดสินใจด้านทรัพยากรบุคคล</a:t>
            </a:r>
            <a:endParaRPr lang="en-US" sz="2000" dirty="0"/>
          </a:p>
          <a:p>
            <a:pPr lvl="1">
              <a:buFontTx/>
              <a:buChar char="-"/>
            </a:pPr>
            <a:r>
              <a:rPr lang="th-TH" sz="2000" dirty="0"/>
              <a:t>การตัดสินใจด้านกลยุทธ์และนโยบายของบริษัท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57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ความจำเป็นของเครื่องมือสนับสนุนการตัดสินใจ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2400" dirty="0"/>
              <a:t>ความซับซ้อนของกระบวนการตัดสินใจ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การประเมินทางเลือกที่ต้องแม่นยำ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ต้องการความสามารถในการพยากรณ์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ความไม่แน่นอน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การวิเคราะห์ข้อมูลและการแสวงหาประโยชน์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การต้องการประสบการณ์และความเชี่ยวชาญ (ความรู้)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30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ความจำเป็นของเครื่องมือสนับสนุนการตัดสินใจ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4525771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dirty="0"/>
              <a:t>เครื่องมือช่วยคำนวณ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th-TH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th-TH" dirty="0"/>
              <a:t>ระบบสนับสนุนการตัดสินใจ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6985BAA-F7F2-4C87-B5FE-4F3200051D94}"/>
              </a:ext>
            </a:extLst>
          </p:cNvPr>
          <p:cNvSpPr/>
          <p:nvPr/>
        </p:nvSpPr>
        <p:spPr>
          <a:xfrm>
            <a:off x="3089507" y="2643135"/>
            <a:ext cx="614856" cy="888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dirty="0"/>
              <a:t>เครื่องมือช่วยคำนวณแบบอัจริยะ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dirty="0"/>
              <a:t>ระบบสนับสนุนการตัดสินใจแบบอัจฉริยะ</a:t>
            </a: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9AF0C84-8432-4997-9CD2-A5DC9546AA5A}"/>
              </a:ext>
            </a:extLst>
          </p:cNvPr>
          <p:cNvSpPr/>
          <p:nvPr/>
        </p:nvSpPr>
        <p:spPr>
          <a:xfrm>
            <a:off x="8704265" y="2606499"/>
            <a:ext cx="614856" cy="888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ทฤษฎีการตัดสินใจ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/>
              <a:t>การตัดสินใจบนพื้นฐานของการเจรจาต่อรองตามแนวคิดของการเจรจาต่อรอง</a:t>
            </a:r>
            <a:r>
              <a:rPr lang="en-US" dirty="0"/>
              <a:t>:</a:t>
            </a:r>
          </a:p>
          <a:p>
            <a:pPr lvl="1">
              <a:buFontTx/>
              <a:buChar char="-"/>
            </a:pPr>
            <a:r>
              <a:rPr lang="th-TH" sz="2600" dirty="0"/>
              <a:t>การตัดสินใจตามปกติ</a:t>
            </a:r>
            <a:endParaRPr lang="en-US" sz="2600" dirty="0"/>
          </a:p>
          <a:p>
            <a:pPr lvl="1">
              <a:buFontTx/>
              <a:buChar char="-"/>
            </a:pPr>
            <a:r>
              <a:rPr lang="th-TH" sz="2600" dirty="0"/>
              <a:t>การตัดสินใจเชิงสร้างสรรค์</a:t>
            </a:r>
            <a:endParaRPr lang="en-US" sz="2600" dirty="0"/>
          </a:p>
          <a:p>
            <a:pPr lvl="1">
              <a:buFontTx/>
              <a:buChar char="-"/>
            </a:pPr>
            <a:r>
              <a:rPr lang="th-TH" sz="2600" dirty="0"/>
              <a:t>การตัดสินใจแบบต่อรอง</a:t>
            </a: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ทฤษฎีการตัดสินใจ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/>
              <a:t>การตัดสินใจตามกิจกรรมความสนใจ โดยมุ่งเน้นไปที่กิจกรรมที่เกี่ยวข้องกับการตัดสินใจมากที่สุด</a:t>
            </a:r>
            <a:r>
              <a:rPr lang="en-US" dirty="0"/>
              <a:t>:</a:t>
            </a:r>
          </a:p>
          <a:p>
            <a:pPr lvl="1">
              <a:buFontTx/>
              <a:buChar char="-"/>
            </a:pPr>
            <a:r>
              <a:rPr lang="th-TH" sz="2600" dirty="0"/>
              <a:t>กิจกรรมของผู้ประกอบการ</a:t>
            </a:r>
            <a:endParaRPr lang="en-US" sz="2600" dirty="0"/>
          </a:p>
          <a:p>
            <a:pPr lvl="1">
              <a:buFontTx/>
              <a:buChar char="-"/>
            </a:pPr>
            <a:r>
              <a:rPr lang="th-TH" sz="2600" dirty="0"/>
              <a:t>กิจกรรมแบบปรับเปลี่ยนได้</a:t>
            </a:r>
            <a:endParaRPr lang="en-US" sz="2600" dirty="0"/>
          </a:p>
          <a:p>
            <a:pPr lvl="1">
              <a:buFontTx/>
              <a:buChar char="-"/>
            </a:pPr>
            <a:r>
              <a:rPr lang="th-TH" sz="2600" dirty="0"/>
              <a:t>กิจกรรมจากแผนงานที่วางไว้</a:t>
            </a: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7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ทฤษฎีการตัดสินใจ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/>
              <a:t>การตัดสินใจตามกลยุทธ์ โดยกลยุทธ์หลักที่ใช้ในการตัดสินใจสำหรับทางเลือกสุดท้าย</a:t>
            </a:r>
            <a:r>
              <a:rPr lang="en-US" dirty="0"/>
              <a:t>:</a:t>
            </a:r>
          </a:p>
          <a:p>
            <a:pPr lvl="1">
              <a:buFontTx/>
              <a:buChar char="-"/>
            </a:pPr>
            <a:r>
              <a:rPr lang="th-TH" sz="2600" dirty="0"/>
              <a:t>กลยุทธ์จากการคำนวณ</a:t>
            </a:r>
            <a:endParaRPr lang="en-US" sz="2600" dirty="0"/>
          </a:p>
          <a:p>
            <a:pPr lvl="1">
              <a:buFontTx/>
              <a:buChar char="-"/>
            </a:pPr>
            <a:r>
              <a:rPr lang="th-TH" sz="2600" dirty="0"/>
              <a:t>กลยุทธ์จากการตัดสิน</a:t>
            </a:r>
            <a:endParaRPr lang="en-US" sz="2600" dirty="0"/>
          </a:p>
          <a:p>
            <a:pPr lvl="1">
              <a:buFontTx/>
              <a:buChar char="-"/>
            </a:pPr>
            <a:r>
              <a:rPr lang="th-TH" sz="2600" dirty="0"/>
              <a:t>กลยุทธ์แบบการประนีประนอม</a:t>
            </a:r>
            <a:endParaRPr lang="en-US" sz="2600" dirty="0"/>
          </a:p>
          <a:p>
            <a:pPr lvl="1">
              <a:buFontTx/>
              <a:buChar char="-"/>
            </a:pPr>
            <a:r>
              <a:rPr lang="th-TH" sz="2600" dirty="0"/>
              <a:t>กลยุทธ์แนวสร้างแรงบันดาลใจ</a:t>
            </a: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ทฤษฎีการตัดสินใจ </a:t>
            </a:r>
            <a:r>
              <a:rPr lang="en-US" dirty="0"/>
              <a:t>- </a:t>
            </a:r>
            <a:r>
              <a:rPr lang="th-TH" dirty="0"/>
              <a:t>ชนิดของการตัดสินใจ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140529" cy="430350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th-TH" sz="2600" dirty="0"/>
              <a:t>ลักษณะของการตัดสินใจแบบมีโครงสร้าง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ความไม่แน่นอนต่ำ</a:t>
            </a:r>
            <a:r>
              <a:rPr lang="en-US" sz="2600" dirty="0"/>
              <a:t>				- </a:t>
            </a:r>
            <a:r>
              <a:rPr lang="th-TH" sz="2600" dirty="0"/>
              <a:t>เชิงปฏิบัติการ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บริบทที่มีเสถียรภาพ</a:t>
            </a:r>
            <a:r>
              <a:rPr lang="en-US" sz="2600" dirty="0"/>
              <a:t>				- </a:t>
            </a:r>
            <a:r>
              <a:rPr lang="th-TH" sz="2600" dirty="0"/>
              <a:t>งานประจำ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ทั่วไป				</a:t>
            </a:r>
            <a:r>
              <a:rPr lang="en-US" sz="2600" dirty="0"/>
              <a:t>		- </a:t>
            </a:r>
            <a:r>
              <a:rPr lang="th-TH" sz="2600" dirty="0"/>
              <a:t>กิจกรรมของผู้ประกอบการ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เกิดซ้อน ๆ กัน</a:t>
            </a:r>
            <a:r>
              <a:rPr lang="en-US" sz="2600" dirty="0"/>
              <a:t>				- </a:t>
            </a:r>
            <a:r>
              <a:rPr lang="th-TH" sz="2600" dirty="0"/>
              <a:t>กลยุทธ์จากการคำนวณ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ตั้งโปรแกรมได้</a:t>
            </a:r>
            <a:r>
              <a:rPr lang="en-US" sz="2600" dirty="0"/>
              <a:t>				- </a:t>
            </a:r>
            <a:r>
              <a:rPr lang="th-TH" sz="2600" dirty="0"/>
              <a:t>ระยะเวลาอันใกล้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ข้อมูลที่เข้าถึงได้ง่าย		</a:t>
            </a:r>
            <a:r>
              <a:rPr lang="en-US" sz="2600" dirty="0"/>
              <a:t>		- </a:t>
            </a:r>
            <a:r>
              <a:rPr lang="th-TH" sz="2600" dirty="0"/>
              <a:t>เชิงรุก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เข้าใจเกณฑ์การตัดสินใจ</a:t>
            </a:r>
            <a:endParaRPr lang="en-US" sz="2600" dirty="0"/>
          </a:p>
          <a:p>
            <a:pPr>
              <a:buFontTx/>
              <a:buChar char="-"/>
            </a:pPr>
            <a:r>
              <a:rPr lang="th-TH" sz="2600" dirty="0"/>
              <a:t>กลยุทธ์การตัดสินใจที่มุ่งเป้า</a:t>
            </a: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1AF627-3C25-4A97-AD87-78DE767C8EDD}"/>
              </a:ext>
            </a:extLst>
          </p:cNvPr>
          <p:cNvSpPr txBox="1">
            <a:spLocks/>
          </p:cNvSpPr>
          <p:nvPr/>
        </p:nvSpPr>
        <p:spPr>
          <a:xfrm>
            <a:off x="6748808" y="1738148"/>
            <a:ext cx="4525771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2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3804</TotalTime>
  <Words>1292</Words>
  <Application>Microsoft Office PowerPoint</Application>
  <PresentationFormat>Widescreen</PresentationFormat>
  <Paragraphs>135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ความซับซ้อนของระบบในโลกแห่งความเป็นจริง</vt:lpstr>
      <vt:lpstr>ความซับซ้อนของระบบในโลกแห่งความเป็นจริง</vt:lpstr>
      <vt:lpstr>ความจำเป็นของเครื่องมือสนับสนุนการตัดสินใจ</vt:lpstr>
      <vt:lpstr>ความจำเป็นของเครื่องมือสนับสนุนการตัดสินใจ</vt:lpstr>
      <vt:lpstr>ทฤษฎีการตัดสินใจ</vt:lpstr>
      <vt:lpstr>ทฤษฎีการตัดสินใจ</vt:lpstr>
      <vt:lpstr>ทฤษฎีการตัดสินใจ</vt:lpstr>
      <vt:lpstr>ทฤษฎีการตัดสินใจ - ชนิดของการตัดสินใจ</vt:lpstr>
      <vt:lpstr>ทฤษฎีการตัดสินใจ - ชนิดของการตัดสินใจ</vt:lpstr>
      <vt:lpstr>ทฤษฎีการตัดสินใจ - ชนิดของการตัดสินใจ</vt:lpstr>
      <vt:lpstr>การตัดสินใจ</vt:lpstr>
      <vt:lpstr>การตัดสินใจ</vt:lpstr>
      <vt:lpstr>ระบบสนับสนุนการตัดสินใจ</vt:lpstr>
      <vt:lpstr>ระบบสนับสนุนการตัดสินใจ</vt:lpstr>
      <vt:lpstr>ระบบสนับสนุนการตัดสินใจ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208</cp:revision>
  <dcterms:created xsi:type="dcterms:W3CDTF">2018-02-11T14:22:08Z</dcterms:created>
  <dcterms:modified xsi:type="dcterms:W3CDTF">2020-10-31T08:47:49Z</dcterms:modified>
</cp:coreProperties>
</file>