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3" r:id="rId12"/>
    <p:sldId id="301" r:id="rId13"/>
    <p:sldId id="302" r:id="rId14"/>
    <p:sldId id="304" r:id="rId15"/>
    <p:sldId id="306" r:id="rId16"/>
    <p:sldId id="307" r:id="rId17"/>
    <p:sldId id="308" r:id="rId18"/>
    <p:sldId id="309" r:id="rId19"/>
    <p:sldId id="310" r:id="rId20"/>
    <p:sldId id="311" r:id="rId21"/>
    <p:sldId id="322" r:id="rId22"/>
    <p:sldId id="313" r:id="rId23"/>
    <p:sldId id="323" r:id="rId24"/>
    <p:sldId id="324" r:id="rId25"/>
    <p:sldId id="325" r:id="rId26"/>
    <p:sldId id="315" r:id="rId27"/>
    <p:sldId id="326" r:id="rId28"/>
    <p:sldId id="327" r:id="rId29"/>
    <p:sldId id="328" r:id="rId30"/>
    <p:sldId id="317" r:id="rId31"/>
    <p:sldId id="318" r:id="rId32"/>
    <p:sldId id="319" r:id="rId33"/>
    <p:sldId id="320" r:id="rId34"/>
    <p:sldId id="321" r:id="rId35"/>
    <p:sldId id="329" r:id="rId36"/>
    <p:sldId id="330" r:id="rId37"/>
    <p:sldId id="340" r:id="rId38"/>
    <p:sldId id="341" r:id="rId39"/>
    <p:sldId id="331" r:id="rId40"/>
    <p:sldId id="332" r:id="rId41"/>
    <p:sldId id="333" r:id="rId42"/>
    <p:sldId id="334" r:id="rId43"/>
    <p:sldId id="335" r:id="rId44"/>
    <p:sldId id="342" r:id="rId45"/>
    <p:sldId id="33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=""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=""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=""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1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Visio_2003-2010_Drawing1222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emf"/><Relationship Id="rId7" Type="http://schemas.openxmlformats.org/officeDocument/2006/relationships/image" Target="../media/image37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เทคนิคและการใช้งานการค้นหาคำตอบที่น่าพึงพอใจขั้นสูง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th-TH" dirty="0" smtClean="0"/>
                  <a:t>สามารถหาคำตอบได้ดังนี้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5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00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47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57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48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68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69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79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89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คำตอบจากสมการวนซ้ำไปด้านหน้าให้เส้นทางสั้นที่สุดจาก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1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ไปยังทุก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 </a:t>
                </a:r>
                <a:r>
                  <a:rPr lang="th-TH" dirty="0" smtClean="0"/>
                  <a:t>ในโครงข่าย</a:t>
                </a:r>
                <a:r>
                  <a:rPr lang="en-US" dirty="0" smtClean="0"/>
                  <a:t>, </a:t>
                </a:r>
                <a:r>
                  <a:rPr lang="th-TH" dirty="0" smtClean="0"/>
                  <a:t>ไม่เฉพาะเพียง </a:t>
                </a:r>
                <a:r>
                  <a:rPr lang="en-US" dirty="0" smtClean="0"/>
                  <a:t>node 9. 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r="-158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54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u="sng" dirty="0" smtClean="0"/>
              <a:t>บันทึก</a:t>
            </a:r>
            <a:r>
              <a:rPr lang="en-US" dirty="0" smtClean="0"/>
              <a:t>: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 smtClean="0"/>
              <a:t>ไม่ทั้งหมดของโปรแกรมพลวัตสามารถแก้ปัญหาโดยใช้เทคนิคสมการวนซ้ำไปด้านหน้าหรือด้านหลัง</a:t>
            </a:r>
            <a:r>
              <a:rPr lang="en-US" dirty="0" smtClean="0"/>
              <a:t> </a:t>
            </a:r>
            <a:r>
              <a:rPr lang="th-TH" dirty="0" smtClean="0"/>
              <a:t>การใช้วิธี</a:t>
            </a:r>
            <a:r>
              <a:rPr lang="th-TH" dirty="0"/>
              <a:t>แก้ปัญหาโดยใช้เทคนิคสมการวนซ้ำไปด้านหน้าหรือ</a:t>
            </a:r>
            <a:r>
              <a:rPr lang="th-TH" dirty="0" smtClean="0"/>
              <a:t>ด้านหลังขึ้นอยู่กับโครงสร้างเฉพาะของปัญหา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/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>
                <a:solidFill>
                  <a:srgbClr val="0070C0"/>
                </a:solidFill>
              </a:rPr>
              <a:t>วิธีการสำหรับค่าที่เหมาะสมมีคุณสมบัติใดที่ไม่ว่าสถานะและการตัดสินใจเบื้องต้นใดก็ตามคือการตัดสินใจที่เหลือจะต้องประกอบด้วยนโยบายสำหรับค่าที่เหมาะสมโดยคำนึงถึงสถานะซึ่งเป็นผลมาจากการตัดสินใจแรก</a:t>
            </a:r>
            <a:endParaRPr lang="en-US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/>
              <a:t>แนวทางโปรแกรมพลวัตเบื้องต้นสามารถแสดงได้ดังนี้</a:t>
            </a: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45E1533F-C9DB-4EE5-BC0C-4AAC1D965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58621"/>
              </p:ext>
            </p:extLst>
          </p:nvPr>
        </p:nvGraphicFramePr>
        <p:xfrm>
          <a:off x="4131873" y="3889903"/>
          <a:ext cx="4222680" cy="205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Visio" r:id="rId3" imgW="3019419" imgH="1476238" progId="Visio.Drawing.11">
                  <p:embed/>
                </p:oleObj>
              </mc:Choice>
              <mc:Fallback>
                <p:oleObj name="Visio" r:id="rId3" imgW="3019419" imgH="147623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73" y="3889903"/>
                        <a:ext cx="4222680" cy="2052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56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th-TH" dirty="0" smtClean="0"/>
                  <a:t>ที่สถานะ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ใ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นระยะ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th-TH" dirty="0" smtClean="0"/>
                  <a:t>ถ้า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การตัดสินใจ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เกิดขึ้นที่สถานะปัจจุบัน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จ</a:t>
                </a:r>
                <a:r>
                  <a:rPr lang="th-TH" dirty="0" smtClean="0"/>
                  <a:t>ะถูกถ่าย</a:t>
                </a:r>
                <a:r>
                  <a:rPr lang="th-TH" dirty="0" err="1" smtClean="0"/>
                  <a:t>โอ</a:t>
                </a:r>
                <a:r>
                  <a:rPr lang="th-TH" dirty="0" smtClean="0"/>
                  <a:t>นไปยั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ง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สถานะ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ใหม่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ใ</a:t>
                </a:r>
                <a14:m>
                  <m:oMath xmlns:m="http://schemas.openxmlformats.org/officeDocument/2006/math">
                    <m:r>
                      <a:rPr lang="th-TH">
                        <a:latin typeface="Cambria Math" panose="02040503050406030204" pitchFamily="18" charset="0"/>
                      </a:rPr>
                      <m:t>นระยะ</m:t>
                    </m:r>
                    <m:r>
                      <a:rPr lang="th-TH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th-TH" dirty="0" smtClean="0"/>
                  <a:t>รายรับ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จะได้มาจากการตัดสินใจ </a:t>
                </a:r>
                <a:r>
                  <a:rPr lang="en-US" dirty="0" smtClean="0"/>
                  <a:t>decision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กิดขึ้นที่สถานะ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/>
                <a:endParaRPr lang="en-US" dirty="0"/>
              </a:p>
              <a:p>
                <a:pPr algn="just"/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ถานะใหม่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ป็นฟังก์ชั่นของ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และยังสามารถแสดงให้อยู่ในรูปของ ฟังก์ชั่นการเปลี่ยนแปลง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058" t="-4391" r="-1939" b="-29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555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th-TH" dirty="0" smtClean="0"/>
                  <a:t>ในกรณีปัญหาค่าสูงสุด และเทคนิคการวนซ้ำไปด้านหลังถูกนำมาใช้</a:t>
                </a:r>
                <a:r>
                  <a:rPr lang="en-US" dirty="0" smtClean="0"/>
                  <a:t>, </a:t>
                </a:r>
                <a:r>
                  <a:rPr lang="th-TH" dirty="0"/>
                  <a:t>ถ</a:t>
                </a:r>
                <a:r>
                  <a:rPr lang="th-TH" dirty="0" smtClean="0"/>
                  <a:t>้า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กำหนด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เป็นรายได้สูงสุดที่ได้มาจากระบบที่ย้ายจากระยะ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ไปยังระยะ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th-TH" dirty="0" smtClean="0"/>
                  <a:t>ระยะสุดท้าย</a:t>
                </a:r>
                <a:r>
                  <a:rPr lang="en-US" dirty="0" smtClean="0"/>
                  <a:t>), </a:t>
                </a:r>
                <a:r>
                  <a:rPr lang="th-TH" dirty="0" smtClean="0"/>
                  <a:t>กำหนดให้</a:t>
                </a:r>
                <a:r>
                  <a:rPr lang="th-TH" dirty="0"/>
                  <a:t>ส</a:t>
                </a:r>
                <a:r>
                  <a:rPr lang="th-TH" dirty="0" smtClean="0"/>
                  <a:t>ถานะที่ถูกตรวจสอบในระยะ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คือ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ดังนั้น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b="0" dirty="0" smtClean="0"/>
                  <a:t>ที่ซึ่ง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คือเซตของการตัดสินใจที่เป็นไปได้ของสถานะที่กำหนดให้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ที่ระย</a:t>
                </a:r>
                <a:r>
                  <a:rPr lang="th-TH" dirty="0"/>
                  <a:t>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th-TH" dirty="0" smtClean="0"/>
                  <a:t>เซตการตัดสินใจ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821" t="-3258" r="-1763" b="-269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6B459539-BC1A-4063-9194-F61432004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A9A1DE78-356B-48E5-817A-42B91A491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60976"/>
              </p:ext>
            </p:extLst>
          </p:nvPr>
        </p:nvGraphicFramePr>
        <p:xfrm>
          <a:off x="3308562" y="3789887"/>
          <a:ext cx="584041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4" imgW="6121080" imgH="711000" progId="Equation.DSMT4">
                  <p:embed/>
                </p:oleObj>
              </mc:Choice>
              <mc:Fallback>
                <p:oleObj name="Equation" r:id="rId4" imgW="612108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562" y="3789887"/>
                        <a:ext cx="5840412" cy="706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4958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 smtClean="0"/>
                  <a:t>ในทำนองเดียวกัน</a:t>
                </a:r>
                <a:r>
                  <a:rPr lang="en-US" dirty="0" smtClean="0"/>
                  <a:t>, </a:t>
                </a:r>
                <a:r>
                  <a:rPr lang="th-TH" dirty="0" smtClean="0"/>
                  <a:t>เมื่อใช้เทคนิคการวนซ้ำไปด้านหน้ากำหนด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ให้เป็นรายได้รวมสูงสุด เมื่อระบบเคลื่อนที่จากระยะที่ </a:t>
                </a:r>
                <a:r>
                  <a:rPr lang="en-US" dirty="0" smtClean="0"/>
                  <a:t>1 </a:t>
                </a:r>
                <a:r>
                  <a:rPr lang="th-TH" dirty="0"/>
                  <a:t>กำหนดให้สถานะที่ถูกตรวจสอบในระยะ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คือ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ดังนั้น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th-TH" b="0" i="1" smtClean="0">
                        <a:latin typeface="Cambria Math" panose="02040503050406030204" pitchFamily="18" charset="0"/>
                      </a:rPr>
                      <m:t>ซึ่ง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คือเซตของการตัดสินใจที่เป็นไปได้คือเซตของการตัดสินใจที่เป็นไปได้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h-TH" b="0" i="0" smtClean="0">
                        <a:latin typeface="Cambria Math" panose="02040503050406030204" pitchFamily="18" charset="0"/>
                      </a:rPr>
                      <m:t>ที่ระยะ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ดังนั้นการตัดสินใจเหล่านี้จะช่วยในการย้ายสถานะ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’s </a:t>
                </a:r>
                <a:r>
                  <a:rPr lang="th-TH" dirty="0" smtClean="0"/>
                  <a:t>ที่ระยะ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 smtClean="0"/>
                  <a:t>ไปยังสถานะที่กำหนดไว้เบื้องต้น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ในระยะ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821" t="-5241" r="-17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0F2A8E24-E7C7-4602-AB77-3DC9E1424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D0569274-38A3-4CFD-8272-7F1624AFF7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175738"/>
              </p:ext>
            </p:extLst>
          </p:nvPr>
        </p:nvGraphicFramePr>
        <p:xfrm>
          <a:off x="3375028" y="3531128"/>
          <a:ext cx="52705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4" imgW="5511600" imgH="723600" progId="Equation.DSMT4">
                  <p:embed/>
                </p:oleObj>
              </mc:Choice>
              <mc:Fallback>
                <p:oleObj name="Equation" r:id="rId4" imgW="5511600" imgH="723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8" y="3531128"/>
                        <a:ext cx="5270500" cy="717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872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/>
              <a:t>กฎค่าที่เหมาะสมของ</a:t>
            </a:r>
            <a:r>
              <a:rPr lang="en-US" dirty="0" smtClean="0"/>
              <a:t> Bellman </a:t>
            </a:r>
            <a:r>
              <a:rPr lang="th-TH" dirty="0" smtClean="0"/>
              <a:t>ช่วยสร้างสมการวนซ้ำเมื่อโครงสร้างของปัญหาสามารถจัดเรียงเป็นขั้นตอนหลายๆ ขั้นตอน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53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h-TH" u="sng" dirty="0" smtClean="0"/>
              <a:t>ตัวอย่าง</a:t>
            </a:r>
            <a:r>
              <a:rPr lang="en-US" u="sng" dirty="0" smtClean="0"/>
              <a:t> </a:t>
            </a:r>
            <a:r>
              <a:rPr lang="en-US" u="sng" dirty="0"/>
              <a:t>2</a:t>
            </a:r>
            <a:r>
              <a:rPr lang="en-US" dirty="0"/>
              <a:t>: </a:t>
            </a:r>
            <a:r>
              <a:rPr lang="th-TH" dirty="0" smtClean="0"/>
              <a:t>หาเส้นทางสั้นสุดจาก </a:t>
            </a:r>
            <a:r>
              <a:rPr lang="en-US" dirty="0" smtClean="0"/>
              <a:t>node </a:t>
            </a:r>
            <a:r>
              <a:rPr lang="en-US" dirty="0"/>
              <a:t>1 </a:t>
            </a:r>
            <a:r>
              <a:rPr lang="th-TH" dirty="0" smtClean="0"/>
              <a:t>ถึง</a:t>
            </a:r>
            <a:r>
              <a:rPr lang="en-US" dirty="0" smtClean="0"/>
              <a:t> </a:t>
            </a:r>
            <a:r>
              <a:rPr lang="en-US" dirty="0"/>
              <a:t>node 10 </a:t>
            </a:r>
            <a:r>
              <a:rPr lang="th-TH" dirty="0" smtClean="0"/>
              <a:t>ของโครงข่ายต่อไปนี้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1633BC53-92BC-47D3-B30B-41FB0D9CB4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00776"/>
              </p:ext>
            </p:extLst>
          </p:nvPr>
        </p:nvGraphicFramePr>
        <p:xfrm>
          <a:off x="2820285" y="2517775"/>
          <a:ext cx="6551429" cy="3323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Visio" r:id="rId3" imgW="4505489" imgH="2305042" progId="Visio.Drawing.11">
                  <p:embed/>
                </p:oleObj>
              </mc:Choice>
              <mc:Fallback>
                <p:oleObj name="Visio" r:id="rId3" imgW="4505489" imgH="230504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285" y="2517775"/>
                        <a:ext cx="6551429" cy="3323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59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 smtClean="0"/>
                  <a:t>ใช้วิธีวนซ้ำจากด้านหลัง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คำตอบสามารถหาได้ดังนี้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u="sng" dirty="0" smtClean="0"/>
                  <a:t>ระยะ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4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ในระยะ </a:t>
                </a:r>
                <a:r>
                  <a:rPr lang="en-US" dirty="0" smtClean="0"/>
                  <a:t>4,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ถานะ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อาจจะเป็น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8</a:t>
                </a:r>
                <a:r>
                  <a:rPr lang="en-US" dirty="0"/>
                  <a:t> </a:t>
                </a:r>
                <a:r>
                  <a:rPr lang="th-TH" dirty="0" smtClean="0"/>
                  <a:t>หรือ</a:t>
                </a:r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node</a:t>
                </a:r>
                <a:r>
                  <a:rPr lang="en-US" dirty="0">
                    <a:solidFill>
                      <a:schemeClr val="accent1"/>
                    </a:solidFill>
                  </a:rPr>
                  <a:t> 9</a:t>
                </a:r>
                <a:r>
                  <a:rPr lang="en-US" dirty="0"/>
                  <a:t>, </a:t>
                </a:r>
                <a:r>
                  <a:rPr lang="th-TH" dirty="0" smtClean="0"/>
                  <a:t>และการตัดสินใจ</a:t>
                </a:r>
                <a:r>
                  <a:rPr lang="en-US" dirty="0" smtClean="0"/>
                  <a:t> </a:t>
                </a:r>
                <a:r>
                  <a:rPr lang="en-US" dirty="0"/>
                  <a:t>(i.e.,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  <a:r>
                  <a:rPr lang="th-TH" dirty="0" smtClean="0"/>
                  <a:t>ที่เกิดขึ้น ไปยัง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10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5241" r="-9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3C35FC-4357-4287-AB45-747EBC0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65" y="3162769"/>
            <a:ext cx="7455132" cy="169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2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1.5: </a:t>
            </a:r>
          </a:p>
          <a:p>
            <a:r>
              <a:rPr lang="th-TH" sz="4800" dirty="0" smtClean="0">
                <a:solidFill>
                  <a:srgbClr val="002060"/>
                </a:solidFill>
              </a:rPr>
              <a:t>โปรแกรมพลวัต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 smtClean="0"/>
                  <a:t>เมื่อ</a:t>
                </a:r>
                <a:r>
                  <a:rPr lang="th-TH" dirty="0" smtClean="0"/>
                  <a:t>สถานะอยู่ที่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8</a:t>
                </a:r>
                <a:r>
                  <a:rPr lang="en-US" dirty="0"/>
                  <a:t>:  </a:t>
                </a:r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เมื่อ</a:t>
                </a:r>
                <a:r>
                  <a:rPr lang="th-TH" dirty="0" smtClean="0"/>
                  <a:t>สถานะ</a:t>
                </a:r>
                <a:r>
                  <a:rPr lang="th-TH" dirty="0"/>
                  <a:t>อยู่ที่</a:t>
                </a:r>
                <a:r>
                  <a:rPr lang="th-TH" dirty="0" smtClean="0"/>
                  <a:t>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9</a:t>
                </a:r>
                <a:r>
                  <a:rPr lang="en-US" dirty="0"/>
                  <a:t>:  </a:t>
                </a:r>
              </a:p>
              <a:p>
                <a:pPr marL="0" indent="0" algn="just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จากความจริงที่มีเฉพาะการตัดสินใจเดียวที่เป็นไปได้ การตัดสินใจดังกล่าวคือคำตอบที่เหมาะสม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r="-17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71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th-TH" u="sng" dirty="0" smtClean="0"/>
                  <a:t>ระยะ </a:t>
                </a:r>
                <a:r>
                  <a:rPr lang="en-US" u="sng" dirty="0" smtClean="0"/>
                  <a:t>3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ในสถานะนี้</a:t>
                </a:r>
                <a:r>
                  <a:rPr lang="en-US" dirty="0" smtClean="0"/>
                  <a:t>,</a:t>
                </a:r>
                <a:r>
                  <a:rPr lang="th-TH" dirty="0" smtClean="0"/>
                  <a:t>ระยะ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อาจเป็น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5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node</a:t>
                </a:r>
                <a:r>
                  <a:rPr lang="en-US" dirty="0">
                    <a:solidFill>
                      <a:schemeClr val="accent1"/>
                    </a:solidFill>
                  </a:rPr>
                  <a:t> 6</a:t>
                </a:r>
                <a:r>
                  <a:rPr lang="en-US" dirty="0"/>
                  <a:t> </a:t>
                </a:r>
                <a:r>
                  <a:rPr lang="th-TH" dirty="0" smtClean="0"/>
                  <a:t>หรือ</a:t>
                </a:r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node</a:t>
                </a:r>
                <a:r>
                  <a:rPr lang="en-US" dirty="0">
                    <a:solidFill>
                      <a:schemeClr val="accent1"/>
                    </a:solidFill>
                  </a:rPr>
                  <a:t> 7</a:t>
                </a:r>
                <a:r>
                  <a:rPr lang="en-US" dirty="0"/>
                  <a:t>. </a:t>
                </a:r>
                <a:r>
                  <a:rPr lang="th-TH" dirty="0" smtClean="0"/>
                  <a:t>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ารตัดสินใจ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สามารถไปที่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8 </a:t>
                </a:r>
                <a:r>
                  <a:rPr lang="th-TH" dirty="0" smtClean="0"/>
                  <a:t>หรือ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h-TH" dirty="0"/>
                  <a:t>ไปที่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9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4391" r="-11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7EB516A-71A0-4E9D-8348-A73EB848C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739" y="2574879"/>
            <a:ext cx="7684521" cy="2059297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83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เมื่อ</a:t>
                </a:r>
                <a:r>
                  <a:rPr lang="th-TH" dirty="0" smtClean="0"/>
                  <a:t>สถานะอยู่ที่ 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node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u="sng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 smtClean="0"/>
                  <a:t>ถ้าการตัดสินใจไปที่</a:t>
                </a:r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8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:r>
                  <a:rPr lang="th-TH" dirty="0"/>
                  <a:t>การตัดสินใจ </a:t>
                </a:r>
                <a:r>
                  <a:rPr lang="en-US" dirty="0" smtClean="0"/>
                  <a:t>: 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8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086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เมื่อสถานะอยู่ที่ 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node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u="sng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8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:r>
                  <a:rPr lang="th-TH" dirty="0"/>
                  <a:t>การตัดสินใจ </a:t>
                </a:r>
                <a:r>
                  <a:rPr lang="en-US" dirty="0" smtClean="0"/>
                  <a:t>: </a:t>
                </a:r>
                <a:r>
                  <a:rPr lang="th-TH" i="1" dirty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726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เมื่อสถานะอยู่ที่ 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node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u="sng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8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9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:r>
                  <a:rPr lang="th-TH" dirty="0"/>
                  <a:t>การตัดสินใจ </a:t>
                </a:r>
                <a:r>
                  <a:rPr lang="en-US" dirty="0" smtClean="0"/>
                  <a:t>: </a:t>
                </a:r>
                <a:r>
                  <a:rPr lang="th-TH" i="1" dirty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8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93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th-TH" u="sng" dirty="0" smtClean="0"/>
                  <a:t>ระยะ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2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ในระยะนี้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ถา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นะ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อาจเป็น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node</a:t>
                </a:r>
                <a:r>
                  <a:rPr lang="en-US" dirty="0">
                    <a:solidFill>
                      <a:schemeClr val="accent1"/>
                    </a:solidFill>
                  </a:rPr>
                  <a:t> 3</a:t>
                </a:r>
                <a:r>
                  <a:rPr lang="en-US" dirty="0"/>
                  <a:t> </a:t>
                </a:r>
                <a:r>
                  <a:rPr lang="th-TH" dirty="0" smtClean="0"/>
                  <a:t>หรือ</a:t>
                </a:r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node</a:t>
                </a:r>
                <a:r>
                  <a:rPr lang="en-US" dirty="0">
                    <a:solidFill>
                      <a:schemeClr val="accent1"/>
                    </a:solidFill>
                  </a:rPr>
                  <a:t> 4</a:t>
                </a:r>
                <a:r>
                  <a:rPr lang="en-US" dirty="0"/>
                  <a:t>. </a:t>
                </a:r>
                <a:r>
                  <a:rPr lang="th-TH" dirty="0" smtClean="0"/>
                  <a:t>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ารตัดสินใจ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สามารถไปที่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5</a:t>
                </a:r>
                <a:r>
                  <a:rPr lang="en-US" dirty="0" smtClean="0"/>
                  <a:t>,</a:t>
                </a:r>
                <a:r>
                  <a:rPr lang="th-TH" dirty="0"/>
                  <a:t> ไปที่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6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 smtClean="0">
                    <a:solidFill>
                      <a:schemeClr val="accent1"/>
                    </a:solidFill>
                  </a:rPr>
                  <a:t>หรือ</a:t>
                </a:r>
                <a:r>
                  <a:rPr lang="th-TH" dirty="0" smtClean="0"/>
                  <a:t>ไป</a:t>
                </a:r>
                <a:r>
                  <a:rPr lang="th-TH" dirty="0"/>
                  <a:t>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7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4391" r="-11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0E386A-2096-43CC-ACED-396D54280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739" y="2574879"/>
            <a:ext cx="7684521" cy="205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0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เมื่อสถานะอยู่ที่ 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node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u="sng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i="1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:r>
                  <a:rPr lang="th-TH" dirty="0"/>
                  <a:t>การตัดสินใจ </a:t>
                </a:r>
                <a:r>
                  <a:rPr lang="en-US" dirty="0" smtClean="0"/>
                  <a:t>: 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5 </a:t>
                </a:r>
                <a:r>
                  <a:rPr lang="th-TH" dirty="0" smtClean="0"/>
                  <a:t>หรือ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th-TH" i="1" dirty="0">
                    <a:solidFill>
                      <a:srgbClr val="0070C0"/>
                    </a:solidFill>
                  </a:rPr>
                  <a:t>ไปที่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i="1" dirty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410" t="-4108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50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เมื่อสถานะอยู่ที่ 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node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u="sng" dirty="0">
                    <a:solidFill>
                      <a:srgbClr val="0070C0"/>
                    </a:solidFill>
                  </a:rPr>
                  <a:t>3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:r>
                  <a:rPr lang="th-TH" dirty="0"/>
                  <a:t>การตัดสินใจ </a:t>
                </a:r>
                <a:r>
                  <a:rPr lang="en-US" dirty="0" smtClean="0"/>
                  <a:t>: 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410" t="-4108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39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เมื่อสถานะอยู่ที่ </a:t>
                </a:r>
                <a:r>
                  <a:rPr lang="en-US" i="1" u="sng" dirty="0" smtClean="0">
                    <a:solidFill>
                      <a:srgbClr val="0070C0"/>
                    </a:solidFill>
                  </a:rPr>
                  <a:t>node</a:t>
                </a:r>
                <a:r>
                  <a:rPr lang="en-US" u="sng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u="sng" dirty="0">
                    <a:solidFill>
                      <a:srgbClr val="0070C0"/>
                    </a:solidFill>
                  </a:rPr>
                  <a:t>4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5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1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i="1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:r>
                  <a:rPr lang="th-TH" dirty="0"/>
                  <a:t>การตัดสินใจ </a:t>
                </a:r>
                <a:r>
                  <a:rPr lang="en-US" dirty="0" smtClean="0"/>
                  <a:t>: 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5 </a:t>
                </a:r>
                <a:r>
                  <a:rPr lang="th-TH" dirty="0" smtClean="0"/>
                  <a:t>หรือ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th-TH" i="1" dirty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6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410" t="-4108" b="-1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092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th-TH" u="sng" dirty="0" smtClean="0"/>
                  <a:t>ระยะ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1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ในระยะนี้</a:t>
                </a:r>
                <a:r>
                  <a:rPr lang="en-US" dirty="0" smtClean="0"/>
                  <a:t>,</a:t>
                </a:r>
                <a:r>
                  <a:rPr lang="th-TH" dirty="0" smtClean="0"/>
                  <a:t>สถานะ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คือ</a:t>
                </a:r>
                <a:r>
                  <a:rPr lang="en-US" dirty="0" smtClean="0"/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node</a:t>
                </a:r>
                <a:r>
                  <a:rPr lang="en-US" dirty="0">
                    <a:solidFill>
                      <a:schemeClr val="accent1"/>
                    </a:solidFill>
                  </a:rPr>
                  <a:t> 1</a:t>
                </a:r>
                <a:r>
                  <a:rPr lang="en-US" dirty="0"/>
                  <a:t>. </a:t>
                </a:r>
                <a:r>
                  <a:rPr lang="th-TH" dirty="0" smtClean="0"/>
                  <a:t>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ารตัดสินใจ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สามารถไปที่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/>
                  <a:t>,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th-TH" dirty="0"/>
                  <a:t>ไปที่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3</a:t>
                </a:r>
                <a:r>
                  <a:rPr lang="en-US" dirty="0"/>
                  <a:t>, </a:t>
                </a:r>
                <a:r>
                  <a:rPr lang="th-TH" dirty="0" smtClean="0"/>
                  <a:t>หรือไป</a:t>
                </a:r>
                <a:r>
                  <a:rPr lang="th-TH" dirty="0"/>
                  <a:t>ที่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node </a:t>
                </a:r>
                <a:r>
                  <a:rPr lang="en-US" dirty="0">
                    <a:solidFill>
                      <a:schemeClr val="accent1"/>
                    </a:solidFill>
                  </a:rPr>
                  <a:t>4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4391" r="-117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18B987-002B-413E-BB6B-3D9AA57F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45" y="2690930"/>
            <a:ext cx="7913909" cy="147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h-TH" dirty="0" smtClean="0"/>
              <a:t>การโปรแกรมทางคณิตศาสตร์อีกประเภทที่คำตอบได้จากการแก้ปัญหาปัญหาย่อหลายๆ ปัญหา</a:t>
            </a: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h-TH" dirty="0" smtClean="0"/>
              <a:t>ในโปรแกรมพลวัต</a:t>
            </a:r>
            <a:r>
              <a:rPr lang="en-US" dirty="0" smtClean="0"/>
              <a:t>, </a:t>
            </a:r>
            <a:r>
              <a:rPr lang="th-TH" dirty="0" smtClean="0"/>
              <a:t>คำตอบที่เหมาะสมของปัญหาย่อยจะถูกนำไปใช้ในปัญหาย่อยถัดไป เมื่อหาคำตอบในปัญหาย่อยสุดท้าย นั้นหมายถึงคำตอบที่เหมาะสมของปัญหาย่อยทั้งหมด ซึ่งรวมถึงปัญหาเริ่มต้นด้วย</a:t>
            </a:r>
            <a:endParaRPr lang="en-US" dirty="0"/>
          </a:p>
          <a:p>
            <a:pPr algn="thaiDist">
              <a:lnSpc>
                <a:spcPct val="120000"/>
              </a:lnSpc>
              <a:spcBef>
                <a:spcPts val="0"/>
              </a:spcBef>
            </a:pPr>
            <a:r>
              <a:rPr lang="th-TH" dirty="0" smtClean="0"/>
              <a:t>ความเชื่อมโยงระหว่างลำดับของโปรแกรมพลวัตที่ทำการคำนวณแบบวนซ้ำ</a:t>
            </a:r>
            <a:r>
              <a:rPr lang="en-US" dirty="0" smtClean="0"/>
              <a:t> </a:t>
            </a:r>
            <a:r>
              <a:rPr lang="th-TH" dirty="0" smtClean="0"/>
              <a:t>ขึ้นอยู่กับลักษณะของปัญหา สมการเวียนไปข้างหน้าหรือสมการเวียนไปข้างหลังจะถูกนำมาใช้ในการแก้ปัญหา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2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3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th-TH" dirty="0"/>
                  <a:t>ถ้าการตัดสินใจไปที่</a:t>
                </a:r>
                <a:r>
                  <a:rPr lang="en-US" dirty="0"/>
                  <a:t>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i="1" dirty="0">
                    <a:solidFill>
                      <a:srgbClr val="0070C0"/>
                    </a:solidFill>
                  </a:rPr>
                  <a:t>7</a:t>
                </a:r>
                <a:r>
                  <a:rPr lang="en-US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:r>
                  <a:rPr lang="th-TH" dirty="0" smtClean="0"/>
                  <a:t>การตัดสินใจ</a:t>
                </a:r>
                <a:r>
                  <a:rPr lang="en-US" dirty="0" smtClean="0"/>
                  <a:t>: 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3 </a:t>
                </a:r>
                <a:r>
                  <a:rPr lang="th-TH" dirty="0" smtClean="0"/>
                  <a:t>หรือ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th-TH" i="1" dirty="0">
                    <a:solidFill>
                      <a:srgbClr val="0070C0"/>
                    </a:solidFill>
                  </a:rPr>
                  <a:t>ไปที่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node </a:t>
                </a:r>
                <a:r>
                  <a:rPr lang="en-US" dirty="0">
                    <a:solidFill>
                      <a:srgbClr val="0070C0"/>
                    </a:solidFill>
                  </a:rPr>
                  <a:t>4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b="-25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88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th-TH" dirty="0" smtClean="0"/>
              <a:t>สามารถหาคำตอบที่เหมาะสมได้โดยมีเส้นทางสั้นที่สุดจาก</a:t>
            </a:r>
            <a:r>
              <a:rPr lang="en-US" dirty="0" smtClean="0"/>
              <a:t> node </a:t>
            </a:r>
            <a:r>
              <a:rPr lang="en-US" dirty="0"/>
              <a:t>1 </a:t>
            </a:r>
            <a:r>
              <a:rPr lang="th-TH" dirty="0" smtClean="0"/>
              <a:t>ไปยัง </a:t>
            </a:r>
            <a:r>
              <a:rPr lang="en-US" dirty="0" smtClean="0"/>
              <a:t>node 10 </a:t>
            </a:r>
            <a:r>
              <a:rPr lang="th-TH" dirty="0" smtClean="0"/>
              <a:t>จำนวน 3 ทางเลือก ดังนี้</a:t>
            </a:r>
            <a:r>
              <a:rPr lang="en-US" dirty="0" smtClean="0"/>
              <a:t>: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1-3-5-8-10, 1-4-5-8-10, 1-4-6-9-10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43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u="sng" dirty="0"/>
              <a:t>Example 3</a:t>
            </a:r>
            <a:r>
              <a:rPr lang="en-US" dirty="0"/>
              <a:t>: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CDF53D0-D090-4A8C-B626-CBB215F98D93}"/>
              </a:ext>
            </a:extLst>
          </p:cNvPr>
          <p:cNvSpPr txBox="1"/>
          <p:nvPr/>
        </p:nvSpPr>
        <p:spPr>
          <a:xfrm>
            <a:off x="928688" y="2473260"/>
            <a:ext cx="46434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Five medical teams will be dispatched to 3 regions to help improve medical care.  The performance is measured by the expected additional person-years of life. The estimated performance measures are given in the table: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A0F90CCD-265E-49AE-96EE-E1ABDA0E6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67939"/>
              </p:ext>
            </p:extLst>
          </p:nvPr>
        </p:nvGraphicFramePr>
        <p:xfrm>
          <a:off x="6434713" y="2473260"/>
          <a:ext cx="438912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="" xmlns:a16="http://schemas.microsoft.com/office/drawing/2014/main" val="2369224530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1902944120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2734892268"/>
                    </a:ext>
                  </a:extLst>
                </a:gridCol>
                <a:gridCol w="1097280">
                  <a:extLst>
                    <a:ext uri="{9D8B030D-6E8A-4147-A177-3AD203B41FA5}">
                      <a16:colId xmlns="" xmlns:a16="http://schemas.microsoft.com/office/drawing/2014/main" val="167834061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of Teams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Additional person-years life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(in 1000 units)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22556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Region 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Region 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Region 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480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3536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459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>กฎค่าที่เหมาะสมของ </a:t>
            </a:r>
            <a:r>
              <a:rPr lang="en-US" dirty="0">
                <a:solidFill>
                  <a:srgbClr val="FF0000"/>
                </a:solidFill>
              </a:rPr>
              <a:t>Bellman’s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dirty="0" smtClean="0"/>
                  <a:t>ปัญหาการจัดสรรกลุ่มแพทย์เพื่อที่ทำให้ชีวิตมนุษย์ยาวนานที่สุด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กำหนด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: </a:t>
                </a:r>
                <a:r>
                  <a:rPr lang="th-TH" dirty="0"/>
                  <a:t>จำนวนของกลุ่มแพทย์</a:t>
                </a:r>
                <a:r>
                  <a:rPr lang="th-TH" dirty="0" smtClean="0"/>
                  <a:t>ที่จะจัดสรรไปยังพื้นที่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n-US" i="1" dirty="0"/>
                  <a:t>n</a:t>
                </a:r>
                <a:r>
                  <a:rPr lang="en-US" dirty="0"/>
                  <a:t> = 1, 2, 3).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: </a:t>
                </a:r>
                <a:r>
                  <a:rPr lang="th-TH" dirty="0"/>
                  <a:t>จำนวน</a:t>
                </a:r>
                <a:r>
                  <a:rPr lang="th-TH" dirty="0" smtClean="0"/>
                  <a:t>ของ</a:t>
                </a:r>
                <a:r>
                  <a:rPr lang="th-TH" dirty="0"/>
                  <a:t>กลุ่ม</a:t>
                </a:r>
                <a:r>
                  <a:rPr lang="th-TH" dirty="0" smtClean="0"/>
                  <a:t>แพทย์ที่พร้อมจะถูกจะ</a:t>
                </a:r>
                <a:r>
                  <a:rPr lang="th-TH" dirty="0"/>
                  <a:t>จัดสรรไปยังพื้นที่</a:t>
                </a:r>
                <a:r>
                  <a:rPr lang="en-US" dirty="0"/>
                  <a:t> </a:t>
                </a:r>
                <a:r>
                  <a:rPr lang="en-US" dirty="0"/>
                  <a:t>	  </a:t>
                </a:r>
                <a:r>
                  <a:rPr lang="en-US" i="1" dirty="0"/>
                  <a:t>n</a:t>
                </a:r>
                <a:r>
                  <a:rPr lang="en-US" dirty="0"/>
                  <a:t>, </a:t>
                </a:r>
                <a:r>
                  <a:rPr lang="en-US" i="1" dirty="0"/>
                  <a:t>n</a:t>
                </a:r>
                <a:r>
                  <a:rPr lang="en-US" dirty="0"/>
                  <a:t> +1,…, 3.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 smtClean="0"/>
                  <a:t>การวัดประสิทธิภาพจากการจัดสรร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กลุ่ม</a:t>
                </a:r>
                <a:r>
                  <a:rPr lang="th-TH" dirty="0"/>
                  <a:t>ไปยังพื้นที่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	: </a:t>
                </a:r>
                <a:r>
                  <a:rPr lang="th-TH" dirty="0" smtClean="0"/>
                  <a:t>ประสิทธิภาพรวมสูงสุดได้มาจาก</a:t>
                </a:r>
                <a:r>
                  <a:rPr lang="en-US" dirty="0" smtClean="0"/>
                  <a:t> </a:t>
                </a:r>
                <a:r>
                  <a:rPr lang="th-TH" dirty="0" smtClean="0"/>
                  <a:t>เมื่อ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กลุ่ม</a:t>
                </a:r>
                <a:r>
                  <a:rPr lang="th-TH" dirty="0"/>
                  <a:t>ถูกจัดสรรกลุ่ม</a:t>
                </a:r>
                <a:r>
                  <a:rPr lang="th-TH" dirty="0" smtClean="0"/>
                  <a:t>ไป	 	ยัง</a:t>
                </a:r>
                <a:r>
                  <a:rPr lang="th-TH" dirty="0"/>
                  <a:t>พื้นที่</a:t>
                </a:r>
                <a:r>
                  <a:rPr lang="en-US" dirty="0"/>
                  <a:t> </a:t>
                </a:r>
                <a:r>
                  <a:rPr lang="en-US" i="1" dirty="0" smtClean="0"/>
                  <a:t>n</a:t>
                </a:r>
                <a:r>
                  <a:rPr lang="en-US" dirty="0"/>
                  <a:t>, </a:t>
                </a:r>
                <a:r>
                  <a:rPr lang="en-US" i="1" dirty="0"/>
                  <a:t>n</a:t>
                </a:r>
                <a:r>
                  <a:rPr lang="en-US" dirty="0"/>
                  <a:t> +1,…, 3.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r="-999" b="-255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73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ปัญหาสามารถกำหนดได้ดังนี้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integer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ปัญหาข้างต้นอาจจะถูกพิจารณาเป็นกลุ่มปัญหาย่อยดังต่อไปนี้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 </a:t>
                </a:r>
                <a:r>
                  <a:rPr lang="en-US" dirty="0" err="1"/>
                  <a:t>s.t.</a:t>
                </a:r>
                <a:r>
                  <a:rPr lang="en-US" dirty="0"/>
                  <a:t>	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	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integer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410" t="-1700" b="-69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5105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สมการวนซ้ำย้อนหลังสามารถกำหนดได้ดังนี้</a:t>
                </a: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สังเกตว่า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คำตอบสามารถคำนวณได้ดังนี้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998" t="-226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7D8CD90-5F3D-4A7A-98A5-487FF5C0A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77E59D5C-7285-403B-90AA-E1B14AFB1E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112925"/>
              </p:ext>
            </p:extLst>
          </p:nvPr>
        </p:nvGraphicFramePr>
        <p:xfrm>
          <a:off x="3359150" y="2690813"/>
          <a:ext cx="57038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4" imgW="6070320" imgH="1041120" progId="Equation.DSMT4">
                  <p:embed/>
                </p:oleObj>
              </mc:Choice>
              <mc:Fallback>
                <p:oleObj name="Equation" r:id="rId4" imgW="6070320" imgH="1041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150" y="2690813"/>
                        <a:ext cx="5703888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883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85BB0D-50A9-40D0-AF5F-28C78648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288" y="2048818"/>
            <a:ext cx="9260609" cy="39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74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471613"/>
                <a:ext cx="10372150" cy="45700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471613"/>
                <a:ext cx="10372150" cy="457004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4CED4-25DF-4898-AB52-B99717A26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94" y="2037385"/>
            <a:ext cx="8025861" cy="422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1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528763"/>
                <a:ext cx="10372150" cy="451289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u="sng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(*: </a:t>
                </a:r>
                <a:r>
                  <a:rPr lang="th-TH" dirty="0" smtClean="0"/>
                  <a:t>ไม่จำเป็นต้องทราบค่า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คำตอบที่เหมาะสม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</a:t>
                </a:r>
                <a:r>
                  <a:rPr lang="th-TH" dirty="0" smtClean="0"/>
                  <a:t>ค่าคำตอบสมการวัตถุประสงค์</a:t>
                </a:r>
                <a:r>
                  <a:rPr lang="en-US" dirty="0" smtClean="0"/>
                  <a:t>170.</a:t>
                </a:r>
                <a:endParaRPr lang="en-US" dirty="0"/>
              </a:p>
              <a:p>
                <a:pPr marL="0" indent="0" algn="ctr">
                  <a:buNone/>
                </a:pPr>
                <a:endParaRPr lang="en-US" b="1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528763"/>
                <a:ext cx="10372150" cy="4512895"/>
              </a:xfrm>
              <a:blipFill rotWithShape="0">
                <a:blip r:embed="rId2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6E9A43-AC21-4638-B743-ABFAEA060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18" y="2017883"/>
            <a:ext cx="8025861" cy="3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93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ตัวอย่าง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4</a:t>
                </a:r>
                <a:r>
                  <a:rPr lang="en-US" dirty="0"/>
                  <a:t>: </a:t>
                </a:r>
                <a:r>
                  <a:rPr lang="th-TH" dirty="0" smtClean="0"/>
                  <a:t>ปัญหาการจัดสรรทรัพยากร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พิจารณาปัญหาการจัดสรร</a:t>
                </a:r>
                <a:r>
                  <a:rPr lang="th-TH" dirty="0" err="1" smtClean="0"/>
                  <a:t>ทรัพยา</a:t>
                </a:r>
                <a:r>
                  <a:rPr lang="th-TH" dirty="0" smtClean="0"/>
                  <a:t>การเดี่ยวในการผลิต</a:t>
                </a:r>
                <a:r>
                  <a:rPr lang="en-US" dirty="0" smtClean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th-TH" dirty="0" smtClean="0"/>
                  <a:t>ผลิตภัณฑ์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Max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ที่ซึ่ง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:r>
                  <a:rPr lang="en-US" dirty="0" smtClean="0"/>
                  <a:t>:</a:t>
                </a:r>
                <a:r>
                  <a:rPr lang="th-TH" dirty="0" smtClean="0"/>
                  <a:t>กำไรที่ได้มาจากการผลิต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หน่วยของผลิตภัณฑ์ </a:t>
                </a:r>
                <a:r>
                  <a:rPr lang="en-US" i="1" dirty="0" smtClean="0"/>
                  <a:t>j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: </a:t>
                </a:r>
                <a:r>
                  <a:rPr lang="th-TH" dirty="0" smtClean="0"/>
                  <a:t>หน่วยของทรัพยากรที่ใช้ในการผลิต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/>
                  <a:t>หน่วยของผลิตภัณฑ์ </a:t>
                </a:r>
                <a:r>
                  <a:rPr lang="en-US" i="1" dirty="0" smtClean="0"/>
                  <a:t>j</a:t>
                </a:r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	: </a:t>
                </a:r>
                <a:r>
                  <a:rPr lang="th-TH" dirty="0" smtClean="0"/>
                  <a:t>เซตของระดับการผลิตที่เป็นไปได้</a:t>
                </a:r>
                <a:r>
                  <a:rPr lang="th-TH" dirty="0" smtClean="0"/>
                  <a:t>สำหรับผลิตภัณฑ์ </a:t>
                </a:r>
                <a:r>
                  <a:rPr lang="en-US" i="1" dirty="0" smtClean="0"/>
                  <a:t>j</a:t>
                </a:r>
                <a:r>
                  <a:rPr lang="en-US" dirty="0"/>
                  <a:t>.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ปัญหาข้างต้นสามารถหาคำตอบโดยใช้</a:t>
                </a:r>
                <a:r>
                  <a:rPr lang="th-TH" dirty="0" smtClean="0"/>
                  <a:t>โปรแกรม</a:t>
                </a:r>
                <a:r>
                  <a:rPr lang="th-TH" dirty="0" smtClean="0"/>
                  <a:t>พลวัต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999" t="-1416" b="-425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57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ตัวอย่าง</a:t>
                </a:r>
                <a:r>
                  <a:rPr lang="en-US" u="sng" dirty="0" smtClean="0"/>
                  <a:t>1</a:t>
                </a:r>
                <a:r>
                  <a:rPr lang="en-US" dirty="0" smtClean="0"/>
                  <a:t>: </a:t>
                </a:r>
                <a:r>
                  <a:rPr lang="th-TH" dirty="0" smtClean="0"/>
                  <a:t>ปัญหาเส้นทางสั้นที่สุด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 smtClean="0"/>
                  <a:t>หาเส้นทางสั้นสุดจาก </a:t>
                </a:r>
                <a:r>
                  <a:rPr lang="en-US" dirty="0" smtClean="0"/>
                  <a:t>node </a:t>
                </a:r>
                <a:r>
                  <a:rPr lang="en-US" dirty="0"/>
                  <a:t>1 </a:t>
                </a:r>
                <a:r>
                  <a:rPr lang="th-TH" dirty="0" smtClean="0"/>
                  <a:t>ถึง</a:t>
                </a:r>
                <a:r>
                  <a:rPr lang="en-US" dirty="0" smtClean="0"/>
                  <a:t> </a:t>
                </a:r>
                <a:r>
                  <a:rPr lang="en-US" dirty="0"/>
                  <a:t>node 9 </a:t>
                </a:r>
                <a:r>
                  <a:rPr lang="th-TH" dirty="0" smtClean="0"/>
                  <a:t>จากโครงข่ายด้านล่าง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 smtClean="0"/>
                  <a:t>กำหนด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th-TH" dirty="0" smtClean="0"/>
                  <a:t>เวลาเดินทางรวมต่ำสุดจาก</a:t>
                </a:r>
                <a:r>
                  <a:rPr lang="en-US" dirty="0" smtClean="0"/>
                  <a:t> </a:t>
                </a:r>
                <a:r>
                  <a:rPr lang="en-US" dirty="0"/>
                  <a:t>node </a:t>
                </a:r>
                <a:r>
                  <a:rPr lang="en-US" i="1" dirty="0" err="1"/>
                  <a:t>i</a:t>
                </a:r>
                <a:r>
                  <a:rPr lang="en-US" dirty="0"/>
                  <a:t> </a:t>
                </a:r>
                <a:r>
                  <a:rPr lang="th-TH" dirty="0" smtClean="0"/>
                  <a:t>ถึง </a:t>
                </a:r>
                <a:r>
                  <a:rPr lang="en-US" dirty="0" smtClean="0"/>
                  <a:t>node </a:t>
                </a:r>
                <a:r>
                  <a:rPr lang="en-US" dirty="0"/>
                  <a:t>9.</a:t>
                </a:r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 smtClean="0"/>
                  <a:t>เวลาเดินทางจากจุดเชื่อมโยงที่กำหนด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646" t="-240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07BD169F-AAF2-400D-94D6-333C9AF80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955378"/>
              </p:ext>
            </p:extLst>
          </p:nvPr>
        </p:nvGraphicFramePr>
        <p:xfrm>
          <a:off x="2762801" y="2666860"/>
          <a:ext cx="5272409" cy="23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4" imgW="3947040" imgH="1764720" progId="Visio.Drawing.11">
                  <p:embed/>
                </p:oleObj>
              </mc:Choice>
              <mc:Fallback>
                <p:oleObj name="Visio" r:id="rId4" imgW="3947040" imgH="176472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801" y="2666860"/>
                        <a:ext cx="5272409" cy="23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074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th-TH" b="1" u="sng" dirty="0" smtClean="0">
                    <a:solidFill>
                      <a:schemeClr val="accent1"/>
                    </a:solidFill>
                  </a:rPr>
                  <a:t>ปัญหาที่ฝังอยู่ในรูปแบบวนซ้ำย้อนหลัง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กำหนด</a:t>
                </a:r>
                <a:r>
                  <a:rPr lang="en-US" dirty="0"/>
                  <a:t>	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th-TH" dirty="0" smtClean="0"/>
                  <a:t>สถานะ</a:t>
                </a:r>
                <a:r>
                  <a:rPr lang="en-US" dirty="0" smtClean="0"/>
                  <a:t> </a:t>
                </a:r>
                <a:r>
                  <a:rPr lang="en-US" dirty="0"/>
                  <a:t>-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th-TH" dirty="0" smtClean="0"/>
                  <a:t>หน่วยของทรัพยากรที่ถูกจัดสรรเพื่อผลิตสินค้า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</a:t>
                </a:r>
                <a:r>
                  <a:rPr lang="th-TH" dirty="0" smtClean="0"/>
                  <a:t>ไปถึง</a:t>
                </a:r>
                <a:r>
                  <a:rPr lang="en-US" dirty="0" smtClean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th-TH" dirty="0" smtClean="0"/>
                  <a:t>กำไรสูงสุดได้จาก</a:t>
                </a:r>
                <a:r>
                  <a:rPr lang="th-TH" dirty="0"/>
                  <a:t>การผลิตสินค้า</a:t>
                </a:r>
                <a:r>
                  <a:rPr lang="en-US" dirty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 </a:t>
                </a:r>
                <a:r>
                  <a:rPr lang="th-TH" dirty="0"/>
                  <a:t>ไปถึง</a:t>
                </a:r>
                <a:r>
                  <a:rPr lang="en-US" dirty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.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h-TH" dirty="0" smtClean="0"/>
                  <a:t>เมื่อ</a:t>
                </a:r>
                <a:r>
                  <a:rPr lang="en-US" dirty="0" smtClean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th-TH" dirty="0"/>
                  <a:t>หน่วยของทรัพยากรที่ถูกจัดสรรเพื่อ</a:t>
                </a:r>
                <a:r>
                  <a:rPr lang="th-TH" dirty="0" smtClean="0"/>
                  <a:t>ผลิตสินค้าเหล่านี้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:</a:t>
                </a:r>
                <a:r>
                  <a:rPr lang="th-TH" dirty="0" smtClean="0"/>
                  <a:t>ค่าที่เหมาะสมที่ถูกกำหนด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4391" r="-19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403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th-TH" u="sng" dirty="0" smtClean="0"/>
                  <a:t>หมายเหตุ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1.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สามารถแสดงได้ดังนี้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Max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US" i="1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ปัญหา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ถูกฝังไว้ในปัญหาด้านบน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สำหรับ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782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2.	</a:t>
                </a:r>
                <a:r>
                  <a:rPr lang="th-TH" dirty="0" smtClean="0"/>
                  <a:t>เงื่อนไขขอบเขต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Max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 </a:t>
                </a:r>
                <a:r>
                  <a:rPr lang="en-US" dirty="0" err="1"/>
                  <a:t>s.t.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175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93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th-TH" u="sng" dirty="0" smtClean="0">
                    <a:solidFill>
                      <a:schemeClr val="accent1"/>
                    </a:solidFill>
                  </a:rPr>
                  <a:t>สมการวนซ้ำย้อนกลับ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ในกรณีนี้ จะได้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; and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2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th-TH" b="1" u="sng" dirty="0">
                    <a:solidFill>
                      <a:schemeClr val="accent1"/>
                    </a:solidFill>
                  </a:rPr>
                  <a:t>ปัญหาที่ฝังอยู่ในรูปแบบวน</a:t>
                </a:r>
                <a:r>
                  <a:rPr lang="th-TH" b="1" u="sng" dirty="0" smtClean="0">
                    <a:solidFill>
                      <a:schemeClr val="accent1"/>
                    </a:solidFill>
                  </a:rPr>
                  <a:t>ซ้ำไปข้างหน้า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กำหนด</a:t>
                </a:r>
                <a:r>
                  <a:rPr lang="en-US" dirty="0"/>
                  <a:t>	</a:t>
                </a:r>
              </a:p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สถานะ</a:t>
                </a:r>
                <a:r>
                  <a:rPr lang="en-US" dirty="0"/>
                  <a:t> -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th-TH" dirty="0"/>
                  <a:t>หน่วยของทรัพยากรที่ถูกจัดสรรเพื่อผลิตสินค้า</a:t>
                </a:r>
                <a:r>
                  <a:rPr lang="en-US" dirty="0"/>
                  <a:t> </a:t>
                </a:r>
                <a:r>
                  <a:rPr lang="en-US" i="1" dirty="0" smtClean="0"/>
                  <a:t>1</a:t>
                </a:r>
                <a:r>
                  <a:rPr lang="en-US" dirty="0" smtClean="0"/>
                  <a:t> </a:t>
                </a:r>
                <a:r>
                  <a:rPr lang="th-TH" dirty="0"/>
                  <a:t>ไปถึง</a:t>
                </a:r>
                <a:r>
                  <a:rPr lang="en-US" dirty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.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กำไรสูงสุดได้จากการผลิตสินค้า</a:t>
                </a:r>
                <a:r>
                  <a:rPr lang="en-US" dirty="0"/>
                  <a:t> </a:t>
                </a:r>
                <a:r>
                  <a:rPr lang="en-US" i="1" dirty="0" smtClean="0"/>
                  <a:t>1</a:t>
                </a:r>
                <a:r>
                  <a:rPr lang="en-US" dirty="0" smtClean="0"/>
                  <a:t> </a:t>
                </a:r>
                <a:r>
                  <a:rPr lang="th-TH" dirty="0"/>
                  <a:t>ไป</a:t>
                </a:r>
                <a:r>
                  <a:rPr lang="th-TH" dirty="0" smtClean="0"/>
                  <a:t>ถึง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.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th-TH" dirty="0"/>
                  <a:t>เมื่อ</a:t>
                </a:r>
                <a:r>
                  <a:rPr lang="en-US" dirty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th-TH" dirty="0"/>
                  <a:t>หน่วยของทรัพยากรที่ถูกจัดสรรเพื่อผลิตสินค้าเหล่านี้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/>
                  <a:t>ค่าที่เหมาะสมที่ถูกกำหนด</a:t>
                </a:r>
                <a:endParaRPr lang="en-US" dirty="0"/>
              </a:p>
              <a:p>
                <a:pPr algn="just"/>
                <a:r>
                  <a:rPr lang="en-US" dirty="0" smtClean="0"/>
                  <a:t>.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r="-176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3783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บทนำ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กฎค่าที่เหมาะสมของ </a:t>
            </a:r>
            <a:r>
              <a:rPr lang="en-US" dirty="0" smtClean="0">
                <a:solidFill>
                  <a:srgbClr val="FF0000"/>
                </a:solidFill>
              </a:rPr>
              <a:t>Bellman’s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th-TH" u="sng" dirty="0" smtClean="0">
                    <a:solidFill>
                      <a:srgbClr val="4472C4"/>
                    </a:solidFill>
                  </a:rPr>
                  <a:t>สมการวนซ้ำไปข้างหน้า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eqAr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lvl="0" indent="0" algn="just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 algn="just">
                  <a:buNone/>
                </a:pPr>
                <a:r>
                  <a:rPr lang="th-TH" dirty="0"/>
                  <a:t>ในกรณีนี้ จะได้</a:t>
                </a:r>
                <a:endParaRPr lang="en-US"/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; and </a:t>
                </a:r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b="-19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46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ณ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จุดเช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ื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่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อมโยงใดๆ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สามารถเห็นได้ว่า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ดังนั้น</a:t>
                </a:r>
                <a:r>
                  <a:rPr lang="en-US" dirty="0" smtClean="0"/>
                  <a:t>:</a:t>
                </a:r>
                <a:r>
                  <a:rPr lang="en-US" dirty="0"/>
                  <a:t>			  	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อย่างไรก็ตาม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ระยะทางสั้นสุดจาก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th-TH" dirty="0" smtClean="0"/>
                  <a:t>ถึง</a:t>
                </a:r>
                <a:r>
                  <a:rPr lang="en-US" dirty="0" smtClean="0"/>
                  <a:t> </a:t>
                </a:r>
                <a:r>
                  <a:rPr lang="en-US" dirty="0"/>
                  <a:t>node 9 </a:t>
                </a:r>
                <a:r>
                  <a:rPr lang="th-TH" dirty="0" smtClean="0"/>
                  <a:t>ควรจะรวม</a:t>
                </a:r>
                <a:r>
                  <a:rPr lang="en-US" dirty="0" smtClean="0"/>
                  <a:t> node </a:t>
                </a:r>
                <a:r>
                  <a:rPr lang="en-US" i="1" dirty="0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(node </a:t>
                </a:r>
                <a:r>
                  <a:rPr lang="th-TH" dirty="0" smtClean="0"/>
                  <a:t>ระหว่างทาง)</a:t>
                </a:r>
                <a:r>
                  <a:rPr lang="en-US" dirty="0" smtClean="0"/>
                  <a:t> </a:t>
                </a:r>
                <a:r>
                  <a:rPr lang="th-TH" dirty="0" smtClean="0"/>
                  <a:t>ดังนั้น</a:t>
                </a:r>
                <a:r>
                  <a:rPr lang="en-US" dirty="0" smtClean="0"/>
                  <a:t>,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dirty="0"/>
                              <m:t>+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สมการด้านบนคือ สมการวนซ้ำ ของปัญหาเส้นทางสั้นสุดในรูปแบบเวียนไปด้านหลัง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234" t="-14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89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th-TH" dirty="0" smtClean="0"/>
                  <a:t>จากพื้นฐานสมการวนซ้ำ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คำตอบที่เหมาะสมสามารถหาได้จาก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89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68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57</m:t>
                        </m:r>
                      </m:sub>
                    </m:sSub>
                    <m:r>
                      <m:rPr>
                        <m:nor/>
                      </m:rPr>
                      <a:rPr lang="en-US" dirty="0"/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46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48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en-US" dirty="0"/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4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467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78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dirty="0"/>
                                <m:t>+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/>
                  <a:t>ระยะทางสั้นสุดจาก </a:t>
                </a:r>
                <a:r>
                  <a:rPr lang="en-US" dirty="0" smtClean="0"/>
                  <a:t>node </a:t>
                </a:r>
                <a:r>
                  <a:rPr lang="en-US" dirty="0"/>
                  <a:t>1 </a:t>
                </a:r>
                <a:r>
                  <a:rPr lang="th-TH" dirty="0" smtClean="0"/>
                  <a:t>ถึง</a:t>
                </a:r>
                <a:r>
                  <a:rPr lang="en-US" dirty="0" smtClean="0"/>
                  <a:t> </a:t>
                </a:r>
                <a:r>
                  <a:rPr lang="en-US" dirty="0"/>
                  <a:t>node 9: </a:t>
                </a:r>
                <a:r>
                  <a:rPr lang="th-TH" dirty="0" smtClean="0"/>
                  <a:t>คือ </a:t>
                </a:r>
                <a:r>
                  <a:rPr lang="en-US" dirty="0" smtClean="0"/>
                  <a:t>1-3-4-5-7-9 </a:t>
                </a:r>
                <a:r>
                  <a:rPr lang="th-TH" dirty="0" smtClean="0"/>
                  <a:t>โดยมีระยะเวลาในการเดินทางรวมเท่ากับ</a:t>
                </a:r>
                <a:r>
                  <a:rPr lang="en-US" dirty="0" smtClean="0"/>
                  <a:t> </a:t>
                </a:r>
                <a:r>
                  <a:rPr lang="en-US" dirty="0"/>
                  <a:t>= 19.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r="-1939" b="-5524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2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th-TH" sz="2400" dirty="0" smtClean="0"/>
              <a:t>เป็นที่สังเกตว่าแต่ละปัญหาย่อยถูกเชื่อมต่อกับ </a:t>
            </a:r>
            <a:r>
              <a:rPr lang="en-US" sz="2400" dirty="0" smtClean="0"/>
              <a:t>node </a:t>
            </a:r>
            <a:r>
              <a:rPr lang="th-TH" sz="2400" dirty="0" smtClean="0"/>
              <a:t>ในโครงข่ายและเมื่อระยะทางสั้นสุดจาก</a:t>
            </a:r>
            <a:r>
              <a:rPr lang="en-US" sz="2400" dirty="0" smtClean="0"/>
              <a:t> node </a:t>
            </a:r>
            <a:r>
              <a:rPr lang="en-US" sz="2400" dirty="0"/>
              <a:t>1 </a:t>
            </a:r>
            <a:r>
              <a:rPr lang="th-TH" sz="2400" dirty="0" smtClean="0"/>
              <a:t>ถึง</a:t>
            </a:r>
            <a:r>
              <a:rPr lang="en-US" sz="2400" dirty="0" smtClean="0"/>
              <a:t> </a:t>
            </a:r>
            <a:r>
              <a:rPr lang="en-US" sz="2400" dirty="0"/>
              <a:t>node 9 </a:t>
            </a:r>
            <a:r>
              <a:rPr lang="th-TH" sz="2400" dirty="0" smtClean="0"/>
              <a:t>ถูกกำหนด</a:t>
            </a:r>
            <a:r>
              <a:rPr lang="en-US" sz="2400" dirty="0" smtClean="0"/>
              <a:t>, </a:t>
            </a:r>
            <a:r>
              <a:rPr lang="th-TH" sz="2400" dirty="0" smtClean="0"/>
              <a:t>เราจะรู้เส้นทางสั้นสุดจากทุกๆ </a:t>
            </a:r>
            <a:r>
              <a:rPr lang="en-US" sz="2400" dirty="0" smtClean="0">
                <a:solidFill>
                  <a:srgbClr val="0070C0"/>
                </a:solidFill>
              </a:rPr>
              <a:t>nodes </a:t>
            </a:r>
            <a:r>
              <a:rPr lang="th-TH" sz="2400" dirty="0" smtClean="0">
                <a:solidFill>
                  <a:srgbClr val="0070C0"/>
                </a:solidFill>
              </a:rPr>
              <a:t>ภายในโครงข่ายถึง </a:t>
            </a:r>
            <a:r>
              <a:rPr lang="en-US" sz="2400" dirty="0" smtClean="0">
                <a:solidFill>
                  <a:srgbClr val="0070C0"/>
                </a:solidFill>
              </a:rPr>
              <a:t>node </a:t>
            </a:r>
            <a:r>
              <a:rPr lang="en-US" sz="2400" dirty="0">
                <a:solidFill>
                  <a:srgbClr val="0070C0"/>
                </a:solidFill>
              </a:rPr>
              <a:t>9</a:t>
            </a:r>
            <a:r>
              <a:rPr lang="en-US" sz="2400" dirty="0"/>
              <a:t>.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FCCA3D85-E2BA-414F-9F46-B3C4DD9EA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297742"/>
              </p:ext>
            </p:extLst>
          </p:nvPr>
        </p:nvGraphicFramePr>
        <p:xfrm>
          <a:off x="3090704" y="3239269"/>
          <a:ext cx="6010592" cy="261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Visio" r:id="rId3" imgW="0" imgH="0" progId="Visio.Drawing.11">
                  <p:embed/>
                </p:oleObj>
              </mc:Choice>
              <mc:Fallback>
                <p:oleObj name="Visio" r:id="rId3" imgW="0" imgH="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704" y="3239269"/>
                        <a:ext cx="6010592" cy="26181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510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2900" dirty="0" smtClean="0"/>
                  <a:t>ปัญหาก่อนหน้ายังสามารถที่จะหาคำตอบโดยใช้สมการวนซ้ำไปด้านหน้าได้เช่นกัน ดังแสดงดังนี้</a:t>
                </a:r>
                <a:endParaRPr lang="en-US" sz="2900" dirty="0" smtClean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2900" dirty="0" smtClean="0">
                    <a:solidFill>
                      <a:prstClr val="black"/>
                    </a:solidFill>
                  </a:rPr>
                  <a:t>กำหนด</a:t>
                </a:r>
                <a:r>
                  <a:rPr lang="en-US" sz="2900" dirty="0" smtClean="0">
                    <a:solidFill>
                      <a:prstClr val="black"/>
                    </a:solidFill>
                  </a:rPr>
                  <a:t>:</a:t>
                </a:r>
                <a:endParaRPr lang="en-US" sz="2900" dirty="0">
                  <a:solidFill>
                    <a:prstClr val="black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2900" dirty="0">
                    <a:solidFill>
                      <a:prstClr val="black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: </a:t>
                </a:r>
                <a:r>
                  <a:rPr lang="th-TH" sz="2000" dirty="0"/>
                  <a:t>เวลาเดินทางรวมต่ำสุดจาก</a:t>
                </a:r>
                <a:r>
                  <a:rPr lang="en-US" sz="2000" dirty="0"/>
                  <a:t> node </a:t>
                </a:r>
                <a:r>
                  <a:rPr lang="en-US" sz="2000" i="1" dirty="0" err="1"/>
                  <a:t>i</a:t>
                </a:r>
                <a:r>
                  <a:rPr lang="en-US" sz="2000" dirty="0"/>
                  <a:t> </a:t>
                </a:r>
                <a:r>
                  <a:rPr lang="th-TH" sz="2000" dirty="0"/>
                  <a:t>ถึง </a:t>
                </a:r>
                <a:r>
                  <a:rPr lang="en-US" sz="2000" dirty="0"/>
                  <a:t>node </a:t>
                </a:r>
                <a:r>
                  <a:rPr lang="en-US" sz="2000" i="1" dirty="0" smtClean="0"/>
                  <a:t>j.</a:t>
                </a:r>
              </a:p>
              <a:p>
                <a:pPr marL="0" indent="0">
                  <a:buNone/>
                </a:pPr>
                <a:r>
                  <a:rPr lang="en-US" sz="29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900" dirty="0">
                    <a:solidFill>
                      <a:prstClr val="black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9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9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900" dirty="0">
                    <a:solidFill>
                      <a:prstClr val="black"/>
                    </a:solidFill>
                  </a:rPr>
                  <a:t>: </a:t>
                </a:r>
                <a:r>
                  <a:rPr lang="th-TH" sz="2000" dirty="0"/>
                  <a:t>เวลาเดินทางจากจุดเชื่อมโยงที่กำหนด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2000" dirty="0"/>
                  <a:t>ณ</a:t>
                </a:r>
                <a14:m>
                  <m:oMath xmlns:m="http://schemas.openxmlformats.org/officeDocument/2006/math">
                    <m:r>
                      <a:rPr lang="th-TH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sz="2000">
                        <a:latin typeface="Cambria Math" panose="02040503050406030204" pitchFamily="18" charset="0"/>
                      </a:rPr>
                      <m:t>จุดเช</m:t>
                    </m:r>
                    <m:r>
                      <a:rPr lang="th-TH" sz="2000" i="1">
                        <a:latin typeface="Cambria Math" panose="02040503050406030204" pitchFamily="18" charset="0"/>
                      </a:rPr>
                      <m:t>ื</m:t>
                    </m:r>
                    <m:r>
                      <a:rPr lang="th-TH" sz="2000">
                        <a:latin typeface="Cambria Math" panose="02040503050406030204" pitchFamily="18" charset="0"/>
                      </a:rPr>
                      <m:t>่</m:t>
                    </m:r>
                    <m:r>
                      <a:rPr lang="th-TH" sz="2000" i="1">
                        <a:latin typeface="Cambria Math" panose="02040503050406030204" pitchFamily="18" charset="0"/>
                      </a:rPr>
                      <m:t>อมโยงใดๆ</m:t>
                    </m:r>
                    <m:r>
                      <a:rPr lang="th-TH" sz="2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𝑎𝑟𝑐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:r>
                  <a:rPr lang="th-TH" sz="2000" dirty="0"/>
                  <a:t>สามารถเห็นได้ว่า</a:t>
                </a:r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900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9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900" dirty="0"/>
                  <a:t>	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2900" dirty="0" smtClean="0"/>
                  <a:t>ดังนั้น</a:t>
                </a:r>
                <a:r>
                  <a:rPr lang="en-US" sz="2900" dirty="0"/>
                  <a:t>			  	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9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900" dirty="0"/>
                              <m:t>+ </m:t>
                            </m:r>
                            <m:sSub>
                              <m:sSubPr>
                                <m:ctrlPr>
                                  <a:rPr lang="en-US" sz="29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900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sz="1800" dirty="0"/>
                  <a:t>อย่างไรก็ตาม</a:t>
                </a:r>
                <a:r>
                  <a:rPr lang="en-US" sz="1800" dirty="0"/>
                  <a:t>, </a:t>
                </a:r>
                <a:r>
                  <a:rPr lang="th-TH" sz="1800" dirty="0"/>
                  <a:t>ระยะทางสั้นสุดจาก </a:t>
                </a:r>
                <a:r>
                  <a:rPr lang="en-US" sz="1800" i="1" dirty="0" smtClean="0"/>
                  <a:t>1</a:t>
                </a:r>
                <a:r>
                  <a:rPr lang="en-US" sz="1800" dirty="0" smtClean="0"/>
                  <a:t> </a:t>
                </a:r>
                <a:r>
                  <a:rPr lang="th-TH" sz="1800" dirty="0"/>
                  <a:t>ถึง</a:t>
                </a:r>
                <a:r>
                  <a:rPr lang="en-US" sz="1800" dirty="0"/>
                  <a:t> node </a:t>
                </a:r>
                <a:r>
                  <a:rPr lang="en-US" sz="1800" dirty="0" smtClean="0"/>
                  <a:t>j </a:t>
                </a:r>
                <a:r>
                  <a:rPr lang="th-TH" sz="1800" dirty="0"/>
                  <a:t>ควรจะรวม</a:t>
                </a:r>
                <a:r>
                  <a:rPr lang="en-US" sz="1800" dirty="0"/>
                  <a:t> node </a:t>
                </a:r>
                <a:r>
                  <a:rPr lang="en-US" sz="1800" i="1" dirty="0" smtClean="0"/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/>
                  <a:t>(node </a:t>
                </a:r>
                <a:r>
                  <a:rPr lang="th-TH" sz="1800" dirty="0"/>
                  <a:t>ระหว่างทาง)</a:t>
                </a:r>
                <a:r>
                  <a:rPr lang="en-US" sz="1800" dirty="0"/>
                  <a:t> </a:t>
                </a:r>
                <a:r>
                  <a:rPr lang="th-TH" sz="1800" dirty="0"/>
                  <a:t>ดังนั้น</a:t>
                </a:r>
                <a:r>
                  <a:rPr lang="en-US" sz="1800" dirty="0"/>
                  <a:t>,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29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9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9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sz="2900" dirty="0"/>
                              <m:t>+ </m:t>
                            </m:r>
                            <m:sSub>
                              <m:sSubPr>
                                <m:ctrlPr>
                                  <a:rPr lang="en-US" sz="2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9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999" t="-141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095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839</Words>
  <Application>Microsoft Office PowerPoint</Application>
  <PresentationFormat>Widescreen</PresentationFormat>
  <Paragraphs>362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 New Roman</vt:lpstr>
      <vt:lpstr>Office Theme</vt:lpstr>
      <vt:lpstr>Visio</vt:lpstr>
      <vt:lpstr>Equation</vt:lpstr>
      <vt:lpstr>PowerPoint Presentation</vt:lpstr>
      <vt:lpstr>PowerPoint Presentation</vt:lpstr>
      <vt:lpstr>บทนำ</vt:lpstr>
      <vt:lpstr>บทนำ</vt:lpstr>
      <vt:lpstr>บทนำ</vt:lpstr>
      <vt:lpstr>บทนำ</vt:lpstr>
      <vt:lpstr>บทนำ</vt:lpstr>
      <vt:lpstr>บทนำ</vt:lpstr>
      <vt:lpstr>บทนำ</vt:lpstr>
      <vt:lpstr>บทนำ</vt:lpstr>
      <vt:lpstr>บทนำ</vt:lpstr>
      <vt:lpstr>บทนำ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  <vt:lpstr>บทนำ กฎค่าที่เหมาะสมของ Bellman’s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Dell2</cp:lastModifiedBy>
  <cp:revision>110</cp:revision>
  <dcterms:created xsi:type="dcterms:W3CDTF">2019-10-02T07:34:54Z</dcterms:created>
  <dcterms:modified xsi:type="dcterms:W3CDTF">2020-10-29T05:38:18Z</dcterms:modified>
</cp:coreProperties>
</file>