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93" r:id="rId3"/>
    <p:sldId id="294" r:id="rId4"/>
    <p:sldId id="307" r:id="rId5"/>
    <p:sldId id="308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2DCDC"/>
    <a:srgbClr val="0081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itipong Jamrus" userId="f39b213f-51a9-4f76-8fcf-b0f8113fbeed" providerId="ADAL" clId="{03BF8319-8655-4B08-8E5E-0E7768E37398}"/>
    <pc:docChg chg="addSld delSld modSld">
      <pc:chgData name="Thitipong Jamrus" userId="f39b213f-51a9-4f76-8fcf-b0f8113fbeed" providerId="ADAL" clId="{03BF8319-8655-4B08-8E5E-0E7768E37398}" dt="2020-07-07T03:17:20.534" v="15" actId="20577"/>
      <pc:docMkLst>
        <pc:docMk/>
      </pc:docMkLst>
      <pc:sldChg chg="modSp mod">
        <pc:chgData name="Thitipong Jamrus" userId="f39b213f-51a9-4f76-8fcf-b0f8113fbeed" providerId="ADAL" clId="{03BF8319-8655-4B08-8E5E-0E7768E37398}" dt="2020-07-07T03:17:20.534" v="15" actId="20577"/>
        <pc:sldMkLst>
          <pc:docMk/>
          <pc:sldMk cId="775484636" sldId="293"/>
        </pc:sldMkLst>
        <pc:spChg chg="mod">
          <ac:chgData name="Thitipong Jamrus" userId="f39b213f-51a9-4f76-8fcf-b0f8113fbeed" providerId="ADAL" clId="{03BF8319-8655-4B08-8E5E-0E7768E37398}" dt="2020-07-07T03:17:20.534" v="15" actId="20577"/>
          <ac:spMkLst>
            <pc:docMk/>
            <pc:sldMk cId="775484636" sldId="293"/>
            <ac:spMk id="4" creationId="{00000000-0000-0000-0000-000000000000}"/>
          </ac:spMkLst>
        </pc:spChg>
      </pc:sldChg>
      <pc:sldChg chg="del">
        <pc:chgData name="Thitipong Jamrus" userId="f39b213f-51a9-4f76-8fcf-b0f8113fbeed" providerId="ADAL" clId="{03BF8319-8655-4B08-8E5E-0E7768E37398}" dt="2020-07-07T03:17:01.475" v="0" actId="47"/>
        <pc:sldMkLst>
          <pc:docMk/>
          <pc:sldMk cId="671051000" sldId="294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852454273" sldId="294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1858180022" sldId="295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453700332" sldId="296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2097812842" sldId="297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321928200" sldId="298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524536229" sldId="299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1117584957" sldId="300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171608479" sldId="301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72632011" sldId="302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161770201" sldId="303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955497381" sldId="304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1364424021" sldId="305"/>
        </pc:sldMkLst>
      </pc:sldChg>
      <pc:sldChg chg="add">
        <pc:chgData name="Thitipong Jamrus" userId="f39b213f-51a9-4f76-8fcf-b0f8113fbeed" providerId="ADAL" clId="{03BF8319-8655-4B08-8E5E-0E7768E37398}" dt="2020-07-07T03:17:03.472" v="1" actId="22"/>
        <pc:sldMkLst>
          <pc:docMk/>
          <pc:sldMk cId="74829009" sldId="3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299C7C-64F4-6E4D-ACDB-FD7876D2BE1F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50DBC-2896-0A4C-AFF9-CCB22DA1C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80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DF9ED1-B166-0C4B-9793-0CC30088A3C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4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5027A7-4436-4BFC-B715-CB8E92192D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D39AF64-02D8-4A17-BB3F-4E301487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177" y="3445482"/>
            <a:ext cx="8950284" cy="1305161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7DADDB0-2C51-4443-AB1B-DC4AF763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177" y="2067992"/>
            <a:ext cx="8950284" cy="1121423"/>
          </a:xfrm>
          <a:noFill/>
        </p:spPr>
        <p:txBody>
          <a:bodyPr anchor="ctr">
            <a:noAutofit/>
          </a:bodyPr>
          <a:lstStyle>
            <a:lvl1pPr algn="ctr">
              <a:defRPr sz="4400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1D9C-DF45-4586-BF2E-7912D4B41D80}"/>
              </a:ext>
            </a:extLst>
          </p:cNvPr>
          <p:cNvSpPr/>
          <p:nvPr userDrawn="1"/>
        </p:nvSpPr>
        <p:spPr>
          <a:xfrm>
            <a:off x="1356177" y="3184039"/>
            <a:ext cx="8950284" cy="843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44BED-7B33-41AD-A323-368EB9B434D6}"/>
              </a:ext>
            </a:extLst>
          </p:cNvPr>
          <p:cNvSpPr/>
          <p:nvPr userDrawn="1"/>
        </p:nvSpPr>
        <p:spPr>
          <a:xfrm>
            <a:off x="1615354" y="3263030"/>
            <a:ext cx="843193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023124-B431-4DF0-80A3-5D3DB66D88FD}"/>
              </a:ext>
            </a:extLst>
          </p:cNvPr>
          <p:cNvSpPr/>
          <p:nvPr userDrawn="1"/>
        </p:nvSpPr>
        <p:spPr>
          <a:xfrm>
            <a:off x="1927935" y="3310167"/>
            <a:ext cx="7806768" cy="52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1433334" y="1661096"/>
            <a:ext cx="10658792" cy="5077641"/>
            <a:chOff x="1433334" y="1661096"/>
            <a:chExt cx="10658792" cy="50776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E009E9-C9B2-471A-9A7A-5D205EEDA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309" y="4249828"/>
              <a:ext cx="1280160" cy="1280160"/>
            </a:xfrm>
            <a:prstGeom prst="rect">
              <a:avLst/>
            </a:prstGeom>
            <a:noFill/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66" y="5267033"/>
              <a:ext cx="1243584" cy="12280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35" y="5409421"/>
              <a:ext cx="1234440" cy="12344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1" y="4984342"/>
              <a:ext cx="1554480" cy="1417874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 userDrawn="1"/>
          </p:nvGrpSpPr>
          <p:grpSpPr>
            <a:xfrm>
              <a:off x="1433334" y="5625782"/>
              <a:ext cx="1947672" cy="1112955"/>
              <a:chOff x="1462142" y="5625782"/>
              <a:chExt cx="1947672" cy="1112955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1709237" y="6396483"/>
                <a:ext cx="1453102" cy="15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142" y="5625782"/>
                <a:ext cx="1947672" cy="1112955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690" y="4846630"/>
              <a:ext cx="1252728" cy="124437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422" y="1661096"/>
              <a:ext cx="1060704" cy="141667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832" y="5179620"/>
              <a:ext cx="1225296" cy="141834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173" y="2994422"/>
              <a:ext cx="850392" cy="1490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9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B01A1C-51D1-41B4-9C3C-E06B1D57AF69}"/>
              </a:ext>
            </a:extLst>
          </p:cNvPr>
          <p:cNvGrpSpPr/>
          <p:nvPr userDrawn="1"/>
        </p:nvGrpSpPr>
        <p:grpSpPr>
          <a:xfrm>
            <a:off x="1792289" y="1349129"/>
            <a:ext cx="9913040" cy="154101"/>
            <a:chOff x="1610813" y="1340083"/>
            <a:chExt cx="7607984" cy="1699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AE0845-1B36-45A0-A900-346B585FB863}"/>
                </a:ext>
              </a:extLst>
            </p:cNvPr>
            <p:cNvSpPr/>
            <p:nvPr userDrawn="1"/>
          </p:nvSpPr>
          <p:spPr>
            <a:xfrm>
              <a:off x="1610813" y="1340083"/>
              <a:ext cx="7607984" cy="843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424509-D133-4E5C-8A4D-7A431372B253}"/>
                </a:ext>
              </a:extLst>
            </p:cNvPr>
            <p:cNvSpPr/>
            <p:nvPr userDrawn="1"/>
          </p:nvSpPr>
          <p:spPr>
            <a:xfrm>
              <a:off x="1831119" y="1405583"/>
              <a:ext cx="716737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E59BE7-4247-4ABD-852F-D91F21A5AAD4}"/>
                </a:ext>
              </a:extLst>
            </p:cNvPr>
            <p:cNvSpPr/>
            <p:nvPr userDrawn="1"/>
          </p:nvSpPr>
          <p:spPr>
            <a:xfrm>
              <a:off x="2096821" y="1457576"/>
              <a:ext cx="6635965" cy="524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09061E-C19F-4F07-A1CD-123D3E1DE607}"/>
              </a:ext>
            </a:extLst>
          </p:cNvPr>
          <p:cNvSpPr/>
          <p:nvPr userDrawn="1"/>
        </p:nvSpPr>
        <p:spPr>
          <a:xfrm>
            <a:off x="4042475" y="2034173"/>
            <a:ext cx="600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31B2A8-CB08-462F-B7BA-1D4FF2A92C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grpSp>
        <p:nvGrpSpPr>
          <p:cNvPr id="26" name="Group 25"/>
          <p:cNvGrpSpPr/>
          <p:nvPr userDrawn="1"/>
        </p:nvGrpSpPr>
        <p:grpSpPr>
          <a:xfrm>
            <a:off x="1433334" y="1661096"/>
            <a:ext cx="10658792" cy="5077641"/>
            <a:chOff x="1433334" y="1661096"/>
            <a:chExt cx="10658792" cy="50776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0E009E9-C9B2-471A-9A7A-5D205EEDA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309" y="4249828"/>
              <a:ext cx="1280160" cy="1280160"/>
            </a:xfrm>
            <a:prstGeom prst="rect">
              <a:avLst/>
            </a:prstGeom>
            <a:noFill/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66" y="5267033"/>
              <a:ext cx="1243584" cy="122803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35" y="5409421"/>
              <a:ext cx="1234440" cy="12344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1" y="4984342"/>
              <a:ext cx="1554480" cy="1417874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1433334" y="5625782"/>
              <a:ext cx="1947672" cy="1112955"/>
              <a:chOff x="1462142" y="5625782"/>
              <a:chExt cx="1947672" cy="1112955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1709237" y="6396483"/>
                <a:ext cx="1453102" cy="15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142" y="5625782"/>
                <a:ext cx="1947672" cy="1112955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690" y="4846630"/>
              <a:ext cx="1252728" cy="124437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422" y="1661096"/>
              <a:ext cx="1060704" cy="141667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832" y="5179620"/>
              <a:ext cx="1225296" cy="141834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173" y="2994422"/>
              <a:ext cx="850392" cy="149033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5838C6F-2712-40E5-B33C-0F633F5A2BC1}"/>
              </a:ext>
            </a:extLst>
          </p:cNvPr>
          <p:cNvGrpSpPr/>
          <p:nvPr userDrawn="1"/>
        </p:nvGrpSpPr>
        <p:grpSpPr>
          <a:xfrm>
            <a:off x="208806" y="3605919"/>
            <a:ext cx="4259613" cy="2063948"/>
            <a:chOff x="1367874" y="3724026"/>
            <a:chExt cx="4259613" cy="2063948"/>
          </a:xfrm>
        </p:grpSpPr>
        <p:pic>
          <p:nvPicPr>
            <p:cNvPr id="38" name="Picture 8" descr="Related image">
              <a:extLst>
                <a:ext uri="{FF2B5EF4-FFF2-40B4-BE49-F238E27FC236}">
                  <a16:creationId xmlns:a16="http://schemas.microsoft.com/office/drawing/2014/main" id="{C347F2E1-32C3-42DE-A641-A761A9BC845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1" t="10377" r="11299" b="16033"/>
            <a:stretch/>
          </p:blipFill>
          <p:spPr bwMode="auto">
            <a:xfrm>
              <a:off x="1451557" y="4417174"/>
              <a:ext cx="658490" cy="6397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Image result for youtube icon png">
              <a:extLst>
                <a:ext uri="{FF2B5EF4-FFF2-40B4-BE49-F238E27FC236}">
                  <a16:creationId xmlns:a16="http://schemas.microsoft.com/office/drawing/2014/main" id="{433171C4-5851-4396-BA52-6A4F1EB08AA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874" y="5129484"/>
              <a:ext cx="658490" cy="65849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6" descr="Image result for website icon png">
              <a:extLst>
                <a:ext uri="{FF2B5EF4-FFF2-40B4-BE49-F238E27FC236}">
                  <a16:creationId xmlns:a16="http://schemas.microsoft.com/office/drawing/2014/main" id="{700B0FFF-4324-4D36-ABB6-514B1D0CC3D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87"/>
            <a:stretch/>
          </p:blipFill>
          <p:spPr bwMode="auto">
            <a:xfrm>
              <a:off x="1496281" y="3724026"/>
              <a:ext cx="658490" cy="618404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5E2B65C-C975-427A-8BB0-A7D46DE78454}"/>
                </a:ext>
              </a:extLst>
            </p:cNvPr>
            <p:cNvSpPr txBox="1"/>
            <p:nvPr userDrawn="1"/>
          </p:nvSpPr>
          <p:spPr>
            <a:xfrm>
              <a:off x="2137507" y="3833173"/>
              <a:ext cx="348998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https://msie4.ait.ac.th/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D1A48ED-6076-4329-BBEF-FBED22F94A4E}"/>
                </a:ext>
              </a:extLst>
            </p:cNvPr>
            <p:cNvSpPr txBox="1"/>
            <p:nvPr userDrawn="1"/>
          </p:nvSpPr>
          <p:spPr>
            <a:xfrm>
              <a:off x="2060031" y="5269018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MSIE 4.0 Channel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629B7C-F449-4D17-9736-3DF1838E5F47}"/>
                </a:ext>
              </a:extLst>
            </p:cNvPr>
            <p:cNvSpPr txBox="1"/>
            <p:nvPr userDrawn="1"/>
          </p:nvSpPr>
          <p:spPr>
            <a:xfrm>
              <a:off x="2109384" y="4536977"/>
              <a:ext cx="316659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dirty="0">
                  <a:solidFill>
                    <a:srgbClr val="002060"/>
                  </a:solidFill>
                </a:rPr>
                <a:t>@MSIE4Thailand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67F8699-7B71-4797-B9A1-850CF5BF8DCB}"/>
              </a:ext>
            </a:extLst>
          </p:cNvPr>
          <p:cNvSpPr txBox="1"/>
          <p:nvPr userDrawn="1"/>
        </p:nvSpPr>
        <p:spPr>
          <a:xfrm>
            <a:off x="4042475" y="3672689"/>
            <a:ext cx="6311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Together We Will Make Our Education Stronger</a:t>
            </a:r>
          </a:p>
        </p:txBody>
      </p:sp>
    </p:spTree>
    <p:extLst>
      <p:ext uri="{BB962C8B-B14F-4D97-AF65-F5344CB8AC3E}">
        <p14:creationId xmlns:p14="http://schemas.microsoft.com/office/powerpoint/2010/main" val="2860896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86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A579E-4B74-4964-A53B-FB8332E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04A4-EEFA-4B33-8F0B-8AD3425C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A3A-1AE9-4421-975B-95106E577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CF984-20D0-475F-95E8-BAD667F37A1D}" type="datetimeFigureOut">
              <a:rPr lang="en-US" smtClean="0"/>
              <a:t>9/29/2020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CF4F-5EC1-4EF5-ABA2-A2BF92300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27D0-FBCE-4F46-A81F-6B494FE79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D2C98-E128-431B-B44D-4E0429A36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9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3" r:id="rId3"/>
    <p:sldLayoutId id="2147483662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356177" y="2204653"/>
            <a:ext cx="9672210" cy="1121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th-TH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การเพิ่มประสิทธิภาพขั้นสูง:</a:t>
            </a:r>
            <a:r>
              <a:rPr lang="en-US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/>
            </a:r>
            <a:br>
              <a:rPr lang="en-US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เทคนิคและการประยุกต์ใช้ในอุตสาหกรรม</a:t>
            </a:r>
            <a:r>
              <a:rPr lang="en-US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en-US" sz="6600" b="1" dirty="0">
              <a:solidFill>
                <a:srgbClr val="002060"/>
              </a:soli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A51033F-DC79-40D3-B922-49AF37BB89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Module 3</a:t>
            </a:r>
            <a:r>
              <a:rPr lang="th-TH" sz="3600" b="1" dirty="0">
                <a:solidFill>
                  <a:srgbClr val="00206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br>
              <a:rPr lang="th-TH" sz="3600" b="1" dirty="0">
                <a:solidFill>
                  <a:srgbClr val="00206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</a:br>
            <a:r>
              <a:rPr lang="th-TH" sz="3600" b="1" dirty="0">
                <a:solidFill>
                  <a:srgbClr val="00206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การเพิ่มประสิทธิภาพและการประยุกต์ใช้ในอุตสาหกรรม 4.0</a:t>
            </a:r>
            <a:endParaRPr lang="en-US" sz="3600" b="1" dirty="0">
              <a:solidFill>
                <a:srgbClr val="00206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73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use the Mobile Application and Software (</a:t>
            </a:r>
            <a:r>
              <a:rPr lang="en-US" dirty="0" err="1"/>
              <a:t>IceApp</a:t>
            </a:r>
            <a:r>
              <a:rPr lang="en-US" dirty="0"/>
              <a:t>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598609"/>
          </a:xfrm>
        </p:spPr>
        <p:txBody>
          <a:bodyPr>
            <a:normAutofit fontScale="92500" lnSpcReduction="20000"/>
          </a:bodyPr>
          <a:lstStyle/>
          <a:p>
            <a:pPr marL="1162050" indent="-1162050">
              <a:buNone/>
            </a:pP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Step 1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ดาวน์โหลดแอพพลิเคชั่นด้วยระบบแอน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ดรอยด์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(Google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drive: ice-tran-mobile-0.0.2.zip)</a:t>
            </a:r>
          </a:p>
          <a:p>
            <a:pPr marL="0" indent="0">
              <a:buNone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Step 2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ไปที่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ลิ้งค์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“http://119.59.103.118/ice-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tran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</a:p>
          <a:p>
            <a:pPr marL="0" indent="0">
              <a:buNone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Step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3: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ตั้งค่าข้อมูลอินพุต โดยใช้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“Mobile Application and Software (</a:t>
            </a:r>
            <a:r>
              <a:rPr lang="en-US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en-US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)”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2400" lvl="1" indent="-306388">
              <a:buFont typeface="Wingdings" charset="2"/>
              <a:buChar char="ü"/>
            </a:pPr>
            <a:r>
              <a:rPr lang="th-TH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ข้อมูลลูกค้า </a:t>
            </a:r>
            <a:r>
              <a:rPr lang="en-US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</a:p>
          <a:p>
            <a:pPr marL="1422400" lvl="1" indent="-306388">
              <a:buFont typeface="Wingdings" charset="2"/>
              <a:buChar char="ü"/>
            </a:pPr>
            <a:r>
              <a:rPr lang="th-TH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ข้อมูลโรงงานและศูนย์กระจายสินค้า </a:t>
            </a:r>
            <a:r>
              <a:rPr lang="en-US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422400" lvl="1" indent="-306388">
              <a:buFont typeface="Wingdings" charset="2"/>
              <a:buChar char="ü"/>
            </a:pPr>
            <a:r>
              <a:rPr lang="th-TH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ข้อมูลรถ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Step 4: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ทำการคำนวณ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วิธีการเริ่มต้นของซอฟแวร์ </a:t>
            </a:r>
            <a:r>
              <a:rPr lang="en-US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: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Using hybrid PSO)</a:t>
            </a:r>
          </a:p>
          <a:p>
            <a:pPr marL="0" indent="0">
              <a:buNone/>
            </a:pP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Step 5: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ส่งออกไฟล์อินพุต (.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xlsx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ไปยังโปรแกรม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ฮิว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ริ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สติก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Step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รันโปรแกรม</a:t>
            </a:r>
            <a:r>
              <a:rPr lang="th-TH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ฮิว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ริ</a:t>
            </a:r>
            <a:r>
              <a:rPr lang="th-TH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สติก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Step 7: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นำเข้า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ผลลัพธ์ไป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ยังซอฟต์แวร์ </a:t>
            </a:r>
            <a:r>
              <a:rPr lang="en-US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endParaRPr lang="en-US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buNone/>
            </a:pP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Step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แสดง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ผลลัพธ์โดย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ใช้ซอฟต์แวร์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Ice 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App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400" dirty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Note: Details of the prof=gram instruction are in the Handout</a:t>
            </a:r>
            <a:r>
              <a:rPr lang="en-US" sz="2400" dirty="0" smtClean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.)</a:t>
            </a:r>
            <a:endParaRPr lang="en-US" sz="2400" dirty="0">
              <a:solidFill>
                <a:srgbClr val="0432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60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data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7761" y="2479275"/>
            <a:ext cx="4861166" cy="2475880"/>
          </a:xfrm>
        </p:spPr>
        <p:txBody>
          <a:bodyPr>
            <a:norm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สร้างลูกค้า 20 ราย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12750" lvl="1" indent="-184150"/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QR code </a:t>
            </a:r>
            <a:r>
              <a:rPr lang="th-TH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ตำแหน่งที่ตั้ง</a:t>
            </a:r>
            <a:r>
              <a:rPr lang="en-US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x,y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12750" lvl="1" indent="-184150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ระยะทางระหว่างลูกค้าจะถูกคำนวณโดยอัตโนมัติตามระยะทางของ 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Google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12750" lvl="1" indent="-184150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ความต้องการและเวลาในการรับสินค้า</a:t>
            </a:r>
            <a:endParaRPr lang="en-US" sz="28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80F8AD6D-D0C0-4511-B095-D4332187D83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966" y="1507725"/>
            <a:ext cx="5497817" cy="247588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3AC8F-96F7-498C-B5D5-0FBAE7AFE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734" y="4067566"/>
            <a:ext cx="5296279" cy="224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Data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2824" y="1693703"/>
            <a:ext cx="3753747" cy="4412629"/>
          </a:xfrm>
        </p:spPr>
        <p:txBody>
          <a:bodyPr>
            <a:noAutofit/>
          </a:bodyPr>
          <a:lstStyle/>
          <a:p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ข้อมูลโรงงานและศูนย์</a:t>
            </a:r>
            <a:r>
              <a:rPr lang="th-TH" sz="32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</a:t>
            </a:r>
            <a:endParaRPr lang="en-US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88950" lvl="1" indent="-214313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ในตัวแบบนี้จะ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พิจารณาทั้งโรงงานน้ำแข็งและศูนย์กระจาย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</a:t>
            </a:r>
            <a:endParaRPr lang="en-US" sz="28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88950" lvl="1" indent="-214313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ข้อมูลที่ต้องกรอก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8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กำลังผลิต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ของโรงงานและศูนย์กระจาย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th-TH" sz="28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ตำแหน่งที่ตั้ง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800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x,y</a:t>
            </a:r>
            <a:r>
              <a:rPr lang="en-US" sz="28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marL="488950" lvl="1" indent="-214313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ในกรณีที่ไม่มีศูนย์กระจายสินค้า </a:t>
            </a:r>
            <a:r>
              <a:rPr lang="th-TH" sz="28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ให้กำหนดจำนวนศูนย์กระจายสินค้า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C3A3F5-FCF9-481A-AA58-79F88519E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1" y="1905914"/>
            <a:ext cx="7485684" cy="3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Data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5461" y="2389629"/>
            <a:ext cx="3166287" cy="2897347"/>
          </a:xfrm>
        </p:spPr>
        <p:txBody>
          <a:bodyPr>
            <a:normAutofit lnSpcReduction="10000"/>
          </a:bodyPr>
          <a:lstStyle/>
          <a:p>
            <a:r>
              <a:rPr lang="th-TH" dirty="0" smtClean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ข้อมูลรถ</a:t>
            </a:r>
            <a:r>
              <a:rPr lang="en-US" dirty="0" smtClean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dirty="0">
              <a:solidFill>
                <a:srgbClr val="0432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88950" lvl="1" indent="-214313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รถที่ใช้ 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3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คัน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มีความจุ 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2  3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ตัน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88950" lvl="1" indent="-214313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เวลาทำการ 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8:00-17:00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88950" lvl="1" indent="-214313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ความเร็วที่ใช้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60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กม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ชม</a:t>
            </a:r>
          </a:p>
          <a:p>
            <a:pPr marL="488950" lvl="1" indent="-214313"/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อัตราสิ้นเปลืองพลังงาน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กม.</a:t>
            </a:r>
            <a:r>
              <a:rPr lang="en-US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2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ลิตร</a:t>
            </a:r>
            <a:endParaRPr lang="en-US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8D8E6-F2F4-4376-90AB-1E3BEB82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748" y="1828779"/>
            <a:ext cx="8063581" cy="4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9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Examples of Results Running the </a:t>
            </a:r>
            <a:r>
              <a:rPr lang="en-US" dirty="0" err="1"/>
              <a:t>IceTrans</a:t>
            </a:r>
            <a:r>
              <a:rPr lang="en-US" dirty="0"/>
              <a:t> program </a:t>
            </a:r>
            <a:br>
              <a:rPr lang="en-US" dirty="0"/>
            </a:br>
            <a:r>
              <a:rPr lang="en-US" dirty="0"/>
              <a:t>(Students’ work)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18" y="2061032"/>
            <a:ext cx="5049418" cy="3592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250" y="2147586"/>
            <a:ext cx="6208519" cy="35057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8448" y="5653370"/>
            <a:ext cx="2432304" cy="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</a:t>
            </a:r>
            <a:r>
              <a:rPr lang="en-US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7668768" y="5755143"/>
            <a:ext cx="2432304" cy="4182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</a:t>
            </a:r>
            <a:r>
              <a:rPr lang="en-US" sz="28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442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2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01184" y="2655363"/>
            <a:ext cx="9672210" cy="11214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Session 3.5:</a:t>
            </a:r>
          </a:p>
          <a:p>
            <a:r>
              <a:rPr lang="en-US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</a:p>
          <a:p>
            <a:r>
              <a:rPr lang="en-US" sz="4800" b="1" dirty="0">
                <a:solidFill>
                  <a:srgbClr val="002060"/>
                </a:solidFill>
                <a:effectLst/>
                <a:latin typeface="Cordia New" panose="020B0304020202020204" pitchFamily="34" charset="-34"/>
                <a:cs typeface="Cordia New" panose="020B0304020202020204" pitchFamily="34" charset="-34"/>
              </a:rPr>
              <a:t>Case Study</a:t>
            </a:r>
            <a:endParaRPr lang="en-US" sz="3200" b="1" dirty="0">
              <a:solidFill>
                <a:srgbClr val="002060"/>
              </a:solidFill>
              <a:effectLst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7548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3.5 Case Study: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การเพิ่มประสิทธิภาพและการประยุกต์ใช้ในอุตสาหกรรม 4.0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14" y="1579418"/>
            <a:ext cx="11229516" cy="4655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</a:t>
            </a:r>
            <a:r>
              <a:rPr lang="en-US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6713" indent="-322263">
              <a:buNone/>
            </a:pP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เพื่อแสดงให้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ผู้เรียนทราบถึง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วิธีการเพิ่มประสิทธิภาพในยุคอุตสาหกรรม 4.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6713" indent="-322263">
              <a:buNone/>
            </a:pP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เพื่อแสดง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ทราบ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ถึง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วิธีการพัฒนารูปแบบการเพิ่มประสิทธิภาพสำหรับการแก้ปัญหา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ในยุคอุตสาหกรรม 4.0 </a:t>
            </a:r>
            <a:endParaRPr lang="en-US" sz="36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366713" indent="-322263">
              <a:buNone/>
            </a:pP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เพื่อแสดงให้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ผู้เรียน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ทราบ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ถึงวิธีการจัดการข้อมูลด้วยเครื่องมือแบบอัตโนมัติในสถานการณ์จริง</a:t>
            </a:r>
            <a:endParaRPr lang="en-US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245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Project 1: </a:t>
            </a:r>
            <a:r>
              <a:rPr lang="th-TH" dirty="0"/>
              <a:t>แอพพลิเคชั่นมือถือในการขนส่ง</a:t>
            </a:r>
            <a:r>
              <a:rPr lang="th-TH" dirty="0" smtClean="0"/>
              <a:t>น้ำแข็ง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14" y="1503337"/>
            <a:ext cx="11229516" cy="49594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Problem Statement</a:t>
            </a: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ปัจจุบันอุตสาหกรรมผลิตน้ำแข็งแบบดั้งเดิมกำลังเผชิญกับปัญหาด้านต้นทุนการขนส่งที่เพิ่มขึ้นและสินค้าคงเหลือส่วนเกิน โดยปัญหาเหล่านี้ต้องการการปรับปรุงทางด้าน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ดิจิทัล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เชาวน์ปัญญา และความยืดหยุ่นของเส้นทางการขนส่ง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จากข้อกำหนดข้างต้นจะต้องเป็นไปตามข้อตกลงในอุตสาหกรรมผลิตน้ำแข็งที่กำหนดขึ้น เนื่องจากความต้องการใช้น้ำแข็งมีความผันผวน โดยเฉพาะอย่างยิ่งในฤดูร้อนจะมีความต้องการใช้น้ำแข็งในปริมาณสูง ดังนั้นจะต้องมั่นใจได้ว่าคลังเก็บน้ำแข็งสามารถรองรับความต้องการใช้น้ำแข็งในช่วงที่มีความต้องการในปริมาณสูงได้ เพื่อรองรับกำลังการผลิตน้ำแข็งที่ผลิต 24 ชั่วโมงต่อวันได้ 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อย่างไรก็ตามการจัดเก็บน้ำแข็งในปริมาณมากจะส่งผลให้ต้นทุนสินค้าคงคลังเพิ่มสูงขึ้น เพื่อเป็นการลดต้นทุนสินค้าคงคลังควรมีการจัดการจัดเก็บสินค้าแค่ให้เพียงพอต่อความต้องการ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ปัญหาสำคัญอีกประการหนึ่งคือการจัดการการขนส่ง เนื่องจากน้ำแข็งเป็นผลิตภัณฑ์ที่มีอายุการเก็บรักษาที่สั้น และในการขนส่งมักจะใช้ยานพาหนะที่ไม่มีฉนวนเก็บความเย็นและมีการติดตั้งอุปกรณ์ทำความเย็นบริเวณที่เก็บสินค้า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ข้างหลังยานพาหนะ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Rattanapong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Kamphukaew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Sethanan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, </a:t>
            </a:r>
            <a:r>
              <a:rPr lang="en-US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Jamrus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&amp; Wang, 2018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ยานพาหนะที่ไม่สามารถควบคุมอุณหภูมิได้เหล่านี้จะมีค่าใช้จ่ายที่สูงและสิ้นเปลืองเชื้อเพลิงมากกว่า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0469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Problem Statement </a:t>
            </a:r>
            <a:r>
              <a:rPr lang="en-US" sz="20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ในปัจจุบันการขนส่งน้ำแข็งโดยทั่วไปจะมีการจัดส่งให้กับลูกค้าแบบคงที่ตามเส้นทางที่กำหนด เมื่อมีปริมาณความต้องการใช้น้ำแข็งเพิ่มขึ้น ทำให้มีการใช้ยานพาหนะเพิ่มขึ้นเช่นกัน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เนื่องจากความซับซ้อนในแง่ของความต้องการที่ผันผวน และตำแหน่งของลูกค้าที่กระจายอยู่ในหลายพื้นที่ รวมถึงขนาดของยานพาหนะ ระยะเวลาการขนส่ง กรอบเวลาและขนาดของเส้นทางที่จำกัดขนาดของยานพาหนะ ปัญหาเหล่านี้จึงถูกจำลองในรูปแบบปัญหา 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 vehicle routing problem for multiple products, time windows and fuel consumption due to vehicle speed (VRPTWFS</a:t>
            </a:r>
            <a:r>
              <a:rPr lang="en-US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dirty="0">
              <a:solidFill>
                <a:srgbClr val="0432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ปัญหาในการเพิ่มประสิทธิภาพในการใช้เชื้อเพลิงจึงเกิดขึ้น โดยจะต้องมีการกำหนดตารางการเดินรถที่ดีที่สุด โดยคำนึงถึงน้ำหนักบรรทุก ประเภท และขนาดของยานพาหนะ</a:t>
            </a:r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9317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แอพพลิเคชั่นมือถือในการขนส่งน้ำแข็ง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14" y="1554221"/>
            <a:ext cx="11229516" cy="4552114"/>
          </a:xfrm>
        </p:spPr>
        <p:txBody>
          <a:bodyPr>
            <a:normAutofit fontScale="92500" lnSpcReduction="10000"/>
          </a:bodyPr>
          <a:lstStyle/>
          <a:p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วัตถุประสงค์</a:t>
            </a:r>
            <a:r>
              <a:rPr lang="en-US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เพื่อเพิ่ม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ประสิทธิภาพการขนส่งในอุตสาหกรรม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การผลิต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น้ำแข็ง</a:t>
            </a:r>
            <a:endParaRPr lang="en-US" sz="3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เพื่อแก้ปัญหานี้</a:t>
            </a:r>
            <a:r>
              <a:rPr lang="th-TH" sz="30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ซอฟต์แวร์ </a:t>
            </a:r>
            <a:r>
              <a:rPr lang="en-US" sz="3000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en-US" sz="30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ได้รับการพัฒนาเป็นเครื่องมือซอฟต์แวร์สำหรับจัดการเส้นทาง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ของรถส่ง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น้ำแข็งโดยอาศัยการผสม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ระหว่างวิธี </a:t>
            </a:r>
            <a:r>
              <a:rPr lang="en-US" sz="3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PSO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30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ALNS</a:t>
            </a:r>
          </a:p>
          <a:p>
            <a:r>
              <a:rPr lang="en-US" sz="3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มีโครงสร้างซอฟต์แวร์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ซึ่งทำงาน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บน</a:t>
            </a:r>
            <a:r>
              <a:rPr lang="th-TH" sz="3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คลาวด์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ที่ติดตั้ง 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Web Application, Web Service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Database Management </a:t>
            </a:r>
            <a:r>
              <a:rPr lang="en-US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System</a:t>
            </a:r>
          </a:p>
          <a:p>
            <a:r>
              <a:rPr lang="en-US" sz="3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Web Application 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โปรแกรมที่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ผู้ใช้สามารถวางแผนเส้นทาง และใช้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งานแอพพลิเคชั่น</a:t>
            </a:r>
            <a:r>
              <a:rPr lang="th-TH" sz="3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ผ่านเบราว์เซอร์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เช่น 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Chrome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Safari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</a:p>
          <a:p>
            <a:r>
              <a:rPr lang="en-US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</a:t>
            </a:r>
            <a:r>
              <a:rPr lang="en-US" sz="3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obile </a:t>
            </a:r>
            <a:r>
              <a:rPr lang="en-US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application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ได้รับการเสนอเพื่อใช้สนับสนุนการตัดสินใจการขนส่ง</a:t>
            </a:r>
            <a:r>
              <a:rPr lang="en-US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ซึ่งแอพพลิเคชั่นจะถูกนำมาใช้ประโยชน์ในอุตสาหกรรมการผลิตน้ำแข็ง </a:t>
            </a:r>
            <a:r>
              <a:rPr lang="th-TH" sz="30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จากการป้อนข้อมูลความต้องการลงในซอฟแวร์ </a:t>
            </a:r>
            <a:r>
              <a:rPr lang="en-US" sz="3000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endParaRPr lang="en-US" sz="30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แอพพลิเคชั่นนี้จะ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ช่วยให้</a:t>
            </a:r>
            <a:r>
              <a:rPr lang="th-TH" sz="3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เจ้าหน้าที่โล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จิ</a:t>
            </a:r>
            <a:r>
              <a:rPr lang="th-TH" sz="3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สติกส์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และผู้วางแผน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เส้นทางสามารถตัดสินใจได้อย่างถูกต้องเกี่ยวกับการกระจายสินค้า และการรักษาสินค้าคงคลังให้เหมาะสม </a:t>
            </a:r>
            <a:r>
              <a:rPr lang="th-TH" sz="30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โดยการใช้ข้อมูลของลูกค้าแบบ </a:t>
            </a:r>
            <a:r>
              <a:rPr lang="en-US" sz="30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Real-time</a:t>
            </a:r>
            <a:endParaRPr lang="en-US" sz="30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1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Data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5813" y="1609344"/>
            <a:ext cx="6580080" cy="4828032"/>
          </a:xfrm>
        </p:spPr>
        <p:txBody>
          <a:bodyPr>
            <a:noAutofit/>
          </a:bodyPr>
          <a:lstStyle/>
          <a:p>
            <a:r>
              <a:rPr lang="th-TH" sz="2000" dirty="0" smtClean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จำนวนประเภทของผลิตภัณฑ์</a:t>
            </a:r>
            <a:r>
              <a:rPr lang="en-US" sz="2000" dirty="0" smtClean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ข้อมูลลูกค้า</a:t>
            </a:r>
            <a:r>
              <a:rPr lang="en-US" sz="20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sz="20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สร้างลูกค้าจำนวน 20 ราย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(QR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code,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สถานที่ตั้ง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x,y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แบ่งลูกค้าเป็น 3 สาย โดยให้ 2 สายมีลูกค้าสายละ 7 ราย และอีกหนึ่งสายมี 6 ราย</a:t>
            </a:r>
            <a:endParaRPr lang="en-US" sz="20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ให้ทุกกลุ่มใช้ข้อมูลลูกค้าชุดเดียวกัน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 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 3 สาย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ระยะทางระหว่างลูกค้าจะถูกคำนวณอัตโนมัติโดยระยะทางจาก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Google</a:t>
            </a:r>
          </a:p>
          <a:p>
            <a:pPr lvl="1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กำหนดความต้องการ และเวลาในการรับสินค้า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ข้อมูลโรงงานและศูนย์</a:t>
            </a:r>
            <a:r>
              <a:rPr lang="th-TH" sz="20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กระจายสินค้า</a:t>
            </a:r>
            <a:r>
              <a:rPr lang="en-US" sz="20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sz="2000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ในตัวแบบนี้จะ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พิจารณาทั้งโรงงานน้ำแข็งและศูนย์กระจายสินค้า อย่างไรก็ตาม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</a:t>
            </a:r>
            <a:r>
              <a:rPr lang="th-TH" sz="20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โปรเจค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นี้สิน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ค้าจะ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ถูกส่งจาก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โรงงานไปยังลูกค้าเท่านั้น (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ไม่พิจารณา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ศูนย์กระจายสินค้า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  <a:p>
            <a:pPr lvl="1"/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ที่ต้องกรอก: </a:t>
            </a:r>
            <a:r>
              <a:rPr lang="th-TH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กำลังผลิต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ของโรงงานและศูนย์กระจาย, </a:t>
            </a:r>
            <a:r>
              <a:rPr lang="th-TH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ตำแหน่งที่ตั้ง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x,y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1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ในกรณีที่ไม่มีศูนย์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กระจายสินค้า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ให้กำหนด</a:t>
            </a:r>
            <a:r>
              <a:rPr lang="th-TH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จำนวนศูนย์</a:t>
            </a:r>
            <a:r>
              <a:rPr lang="th-TH" sz="20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กระจายสินค้า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</a:t>
            </a:r>
            <a:r>
              <a:rPr lang="en-US" sz="2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7055893" y="1609344"/>
            <a:ext cx="35757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ข้อมูลรถ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</a:p>
          <a:p>
            <a:pPr lvl="1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รถที่ใช้ : 3 คัน มีความจุ 2  3 และ 4 ตัน</a:t>
            </a:r>
          </a:p>
          <a:p>
            <a:pPr lvl="1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เวลาทำการ 8:00-17:00</a:t>
            </a:r>
          </a:p>
          <a:p>
            <a:pPr lvl="1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ความเร็วที่ใช้: 60 กม./ชม</a:t>
            </a:r>
          </a:p>
          <a:p>
            <a:pPr lvl="1"/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อัตราสิ้นเปลืองพลังงาน: 4 กม./ลิตร</a:t>
            </a:r>
          </a:p>
        </p:txBody>
      </p:sp>
    </p:spTree>
    <p:extLst>
      <p:ext uri="{BB962C8B-B14F-4D97-AF65-F5344CB8AC3E}">
        <p14:creationId xmlns:p14="http://schemas.microsoft.com/office/powerpoint/2010/main" val="32192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Assignment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14" y="1565329"/>
            <a:ext cx="11229516" cy="46959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ให้แต่ละกลุ่มทำตามขั้นตอนดังต่อไปนี้</a:t>
            </a:r>
            <a:r>
              <a:rPr lang="en-US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endParaRPr lang="en-US" sz="36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Develop an algorithm to solve the problem using the “Ice App Program”.</a:t>
            </a:r>
          </a:p>
          <a:p>
            <a:pPr lvl="1"/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ดังที่ได้กล่าวไว้ก่อนหน้านี้</a:t>
            </a: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“Ice App”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ได้รับการพัฒนาและติดตั้ง </a:t>
            </a: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Web Application Web Service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และระบบจัดการฐานข้อมูล</a:t>
            </a:r>
            <a:r>
              <a:rPr lang="en-US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โดยแอพพลิเคชั่นสำหรับการขนส่งน้ำแข็งนี้ </a:t>
            </a:r>
            <a:r>
              <a:rPr lang="th-TH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ใช้ประโยชน์จากการป้อนข้อมูลความต้องการลงในซอฟแวร์</a:t>
            </a:r>
            <a:r>
              <a:rPr lang="en-US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en-US" sz="36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lvl="1"/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ในการทำ</a:t>
            </a:r>
            <a:r>
              <a:rPr lang="th-TH" sz="36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โปรเจค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นี้ผู้เรียนจะได้เรียนรู้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เพิ่มประสิทธิภาพ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ในยุคอุตสาหกรรม 4.0 และ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ออกแบบการขับเคลื่อนเครื่องมือด้วยข้อมูลแบบอัตโนมัติของตัวแบบการเพิ่มประสิทธิภาพในโลกความเป็น</a:t>
            </a:r>
            <a:r>
              <a:rPr lang="th-TH" sz="3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จริง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453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Assignment III </a:t>
            </a:r>
            <a:r>
              <a:rPr lang="en-US" sz="2400" dirty="0"/>
              <a:t>(cont’d)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14" y="1437313"/>
            <a:ext cx="11229516" cy="489746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Run your proposed algorithm:</a:t>
            </a:r>
          </a:p>
          <a:p>
            <a:pPr marL="809625" lvl="1" indent="-320675">
              <a:buFont typeface="Wingdings" charset="2"/>
              <a:buChar char="ü"/>
            </a:pP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สามารถใช้การเข้ารหัส 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(Coding)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ที่เขียนโดย</a:t>
            </a:r>
            <a:r>
              <a:rPr lang="th-TH" sz="32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ภาษา </a:t>
            </a:r>
            <a:r>
              <a:rPr lang="en-US" sz="3200" dirty="0" err="1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php</a:t>
            </a:r>
            <a:r>
              <a:rPr lang="en-US" sz="3200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มาแทนที่</a:t>
            </a:r>
            <a:r>
              <a:rPr lang="th-TH" sz="32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ในอัล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กอริทึ่มเพื่อประมวลผลในซอฟแวร์</a:t>
            </a:r>
            <a:r>
              <a:rPr lang="th-TH" sz="3200" dirty="0" smtClean="0">
                <a:solidFill>
                  <a:srgbClr val="0432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09625" lvl="1" indent="-320675">
              <a:buFont typeface="Wingdings" charset="2"/>
              <a:buChar char="ü"/>
            </a:pP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มิฉะนั้นจะต้องดำเนินการแก้ปัญหา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โดยใช้โปรแกรม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ของตนเอง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อย่างไร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ก็ตามผู้เรียนจะไม่สามารถป้อน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ข้อมูลลงใน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โปรแกรมโดยตรงด้วยตนเอง</a:t>
            </a:r>
            <a:endParaRPr lang="en-US" sz="3200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809625" lvl="1" indent="-320675">
              <a:buFont typeface="Wingdings" charset="2"/>
              <a:buChar char="ü"/>
            </a:pP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แต่แนะนำให้ผู้เรียนนำเข้าข้อมูลลงในโปรแกรมโดยอัตโนมัติ ซึ่งสามารถสร้างไฟล์ข้อมูลอินพุตโดยใช้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“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Mobile Application and Software (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)”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</a:t>
            </a:r>
            <a:r>
              <a:rPr lang="th-TH" sz="32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ดำเนินการอัล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กอริทึ่มที่นำเสนอและนำออกข้อมูลเอาต์พุตไปที่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“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Mobile Application and Software (</a:t>
            </a:r>
            <a:r>
              <a:rPr lang="en-US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IceApp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)”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เพื่อแสดงเส้นทางของรถแต่ละคันบน 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Google 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maps</a:t>
            </a:r>
            <a:r>
              <a:rPr lang="en-US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en-US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Discuss the results obtained</a:t>
            </a:r>
          </a:p>
        </p:txBody>
      </p:sp>
    </p:spTree>
    <p:extLst>
      <p:ext uri="{BB962C8B-B14F-4D97-AF65-F5344CB8AC3E}">
        <p14:creationId xmlns:p14="http://schemas.microsoft.com/office/powerpoint/2010/main" val="111758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9" id="{C62A709E-BDC5-A046-9ECD-57A6FD34528D}" vid="{392FA3C1-01DE-2349-B0AB-32C1135A0C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1332</Words>
  <Application>Microsoft Office PowerPoint</Application>
  <PresentationFormat>Widescreen</PresentationFormat>
  <Paragraphs>88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Cordia New</vt:lpstr>
      <vt:lpstr>TH SarabunPSK</vt:lpstr>
      <vt:lpstr>Wingdings</vt:lpstr>
      <vt:lpstr>Office Theme</vt:lpstr>
      <vt:lpstr>PowerPoint Presentation</vt:lpstr>
      <vt:lpstr>PowerPoint Presentation</vt:lpstr>
      <vt:lpstr>3.5 Case Study: การเพิ่มประสิทธิภาพและการประยุกต์ใช้ในอุตสาหกรรม 4.0</vt:lpstr>
      <vt:lpstr>Project 1: แอพพลิเคชั่นมือถือในการขนส่งน้ำแข็ง</vt:lpstr>
      <vt:lpstr>Problem Statement (cont’d)</vt:lpstr>
      <vt:lpstr>แอพพลิเคชั่นมือถือในการขนส่งน้ำแข็ง</vt:lpstr>
      <vt:lpstr>Project Data</vt:lpstr>
      <vt:lpstr>Group Assignment III</vt:lpstr>
      <vt:lpstr>Group Assignment III (cont’d)</vt:lpstr>
      <vt:lpstr>How to use the Mobile Application and Software (IceApp) </vt:lpstr>
      <vt:lpstr>Customer data</vt:lpstr>
      <vt:lpstr>Project Data</vt:lpstr>
      <vt:lpstr>Project Data</vt:lpstr>
      <vt:lpstr>Examples of Results Running the IceTrans program  (Students’ work)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Huynh Trung Luong</dc:creator>
  <cp:lastModifiedBy>Pornrat Thumrongvut</cp:lastModifiedBy>
  <cp:revision>125</cp:revision>
  <dcterms:created xsi:type="dcterms:W3CDTF">2019-10-02T07:34:54Z</dcterms:created>
  <dcterms:modified xsi:type="dcterms:W3CDTF">2020-09-29T03:31:56Z</dcterms:modified>
</cp:coreProperties>
</file>