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501" r:id="rId2"/>
    <p:sldId id="503" r:id="rId3"/>
    <p:sldId id="482" r:id="rId4"/>
    <p:sldId id="486" r:id="rId5"/>
    <p:sldId id="487" r:id="rId6"/>
    <p:sldId id="481" r:id="rId7"/>
    <p:sldId id="483" r:id="rId8"/>
    <p:sldId id="484" r:id="rId9"/>
    <p:sldId id="50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5" d="100"/>
          <a:sy n="95" d="100"/>
        </p:scale>
        <p:origin x="1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itipong Jamrus" userId="f39b213f-51a9-4f76-8fcf-b0f8113fbeed" providerId="ADAL" clId="{598C4CD2-3C4A-4D4B-A3D4-2FD5B9F726C8}"/>
    <pc:docChg chg="undo custSel modSld">
      <pc:chgData name="Thitipong Jamrus" userId="f39b213f-51a9-4f76-8fcf-b0f8113fbeed" providerId="ADAL" clId="{598C4CD2-3C4A-4D4B-A3D4-2FD5B9F726C8}" dt="2020-10-06T13:40:36.924" v="384" actId="20577"/>
      <pc:docMkLst>
        <pc:docMk/>
      </pc:docMkLst>
      <pc:sldChg chg="modSp mod">
        <pc:chgData name="Thitipong Jamrus" userId="f39b213f-51a9-4f76-8fcf-b0f8113fbeed" providerId="ADAL" clId="{598C4CD2-3C4A-4D4B-A3D4-2FD5B9F726C8}" dt="2020-10-06T13:39:33.281" v="367"/>
        <pc:sldMkLst>
          <pc:docMk/>
          <pc:sldMk cId="124128879" sldId="481"/>
        </pc:sldMkLst>
        <pc:spChg chg="mod">
          <ac:chgData name="Thitipong Jamrus" userId="f39b213f-51a9-4f76-8fcf-b0f8113fbeed" providerId="ADAL" clId="{598C4CD2-3C4A-4D4B-A3D4-2FD5B9F726C8}" dt="2020-10-06T13:35:48.550" v="205"/>
          <ac:spMkLst>
            <pc:docMk/>
            <pc:sldMk cId="124128879" sldId="481"/>
            <ac:spMk id="2" creationId="{00000000-0000-0000-0000-000000000000}"/>
          </ac:spMkLst>
        </pc:spChg>
        <pc:spChg chg="mod">
          <ac:chgData name="Thitipong Jamrus" userId="f39b213f-51a9-4f76-8fcf-b0f8113fbeed" providerId="ADAL" clId="{598C4CD2-3C4A-4D4B-A3D4-2FD5B9F726C8}" dt="2020-10-06T13:39:33.281" v="367"/>
          <ac:spMkLst>
            <pc:docMk/>
            <pc:sldMk cId="124128879" sldId="481"/>
            <ac:spMk id="3" creationId="{00000000-0000-0000-0000-000000000000}"/>
          </ac:spMkLst>
        </pc:spChg>
      </pc:sldChg>
      <pc:sldChg chg="modSp mod">
        <pc:chgData name="Thitipong Jamrus" userId="f39b213f-51a9-4f76-8fcf-b0f8113fbeed" providerId="ADAL" clId="{598C4CD2-3C4A-4D4B-A3D4-2FD5B9F726C8}" dt="2020-10-06T13:35:31.944" v="202" actId="14100"/>
        <pc:sldMkLst>
          <pc:docMk/>
          <pc:sldMk cId="1927279360" sldId="482"/>
        </pc:sldMkLst>
        <pc:spChg chg="mod">
          <ac:chgData name="Thitipong Jamrus" userId="f39b213f-51a9-4f76-8fcf-b0f8113fbeed" providerId="ADAL" clId="{598C4CD2-3C4A-4D4B-A3D4-2FD5B9F726C8}" dt="2020-10-06T13:34:08.495" v="56"/>
          <ac:spMkLst>
            <pc:docMk/>
            <pc:sldMk cId="1927279360" sldId="482"/>
            <ac:spMk id="2" creationId="{00000000-0000-0000-0000-000000000000}"/>
          </ac:spMkLst>
        </pc:spChg>
        <pc:spChg chg="mod">
          <ac:chgData name="Thitipong Jamrus" userId="f39b213f-51a9-4f76-8fcf-b0f8113fbeed" providerId="ADAL" clId="{598C4CD2-3C4A-4D4B-A3D4-2FD5B9F726C8}" dt="2020-10-06T13:34:24.186" v="83" actId="20577"/>
          <ac:spMkLst>
            <pc:docMk/>
            <pc:sldMk cId="1927279360" sldId="482"/>
            <ac:spMk id="4" creationId="{00000000-0000-0000-0000-000000000000}"/>
          </ac:spMkLst>
        </pc:spChg>
        <pc:spChg chg="mod">
          <ac:chgData name="Thitipong Jamrus" userId="f39b213f-51a9-4f76-8fcf-b0f8113fbeed" providerId="ADAL" clId="{598C4CD2-3C4A-4D4B-A3D4-2FD5B9F726C8}" dt="2020-10-06T13:35:31.944" v="202" actId="14100"/>
          <ac:spMkLst>
            <pc:docMk/>
            <pc:sldMk cId="1927279360" sldId="482"/>
            <ac:spMk id="5" creationId="{00000000-0000-0000-0000-000000000000}"/>
          </ac:spMkLst>
        </pc:spChg>
        <pc:spChg chg="mod">
          <ac:chgData name="Thitipong Jamrus" userId="f39b213f-51a9-4f76-8fcf-b0f8113fbeed" providerId="ADAL" clId="{598C4CD2-3C4A-4D4B-A3D4-2FD5B9F726C8}" dt="2020-10-06T13:35:21.757" v="192" actId="20577"/>
          <ac:spMkLst>
            <pc:docMk/>
            <pc:sldMk cId="1927279360" sldId="482"/>
            <ac:spMk id="6" creationId="{00000000-0000-0000-0000-000000000000}"/>
          </ac:spMkLst>
        </pc:spChg>
        <pc:spChg chg="mod">
          <ac:chgData name="Thitipong Jamrus" userId="f39b213f-51a9-4f76-8fcf-b0f8113fbeed" providerId="ADAL" clId="{598C4CD2-3C4A-4D4B-A3D4-2FD5B9F726C8}" dt="2020-10-06T13:34:48.313" v="124" actId="20577"/>
          <ac:spMkLst>
            <pc:docMk/>
            <pc:sldMk cId="1927279360" sldId="482"/>
            <ac:spMk id="7" creationId="{00000000-0000-0000-0000-000000000000}"/>
          </ac:spMkLst>
        </pc:spChg>
        <pc:spChg chg="mod">
          <ac:chgData name="Thitipong Jamrus" userId="f39b213f-51a9-4f76-8fcf-b0f8113fbeed" providerId="ADAL" clId="{598C4CD2-3C4A-4D4B-A3D4-2FD5B9F726C8}" dt="2020-10-06T13:34:35.769" v="105" actId="20577"/>
          <ac:spMkLst>
            <pc:docMk/>
            <pc:sldMk cId="1927279360" sldId="482"/>
            <ac:spMk id="8" creationId="{00000000-0000-0000-0000-000000000000}"/>
          </ac:spMkLst>
        </pc:spChg>
        <pc:cxnChg chg="mod">
          <ac:chgData name="Thitipong Jamrus" userId="f39b213f-51a9-4f76-8fcf-b0f8113fbeed" providerId="ADAL" clId="{598C4CD2-3C4A-4D4B-A3D4-2FD5B9F726C8}" dt="2020-10-06T13:35:31.944" v="202" actId="14100"/>
          <ac:cxnSpMkLst>
            <pc:docMk/>
            <pc:sldMk cId="1927279360" sldId="482"/>
            <ac:cxnSpMk id="14" creationId="{00000000-0000-0000-0000-000000000000}"/>
          </ac:cxnSpMkLst>
        </pc:cxnChg>
      </pc:sldChg>
      <pc:sldChg chg="delSp modSp mod">
        <pc:chgData name="Thitipong Jamrus" userId="f39b213f-51a9-4f76-8fcf-b0f8113fbeed" providerId="ADAL" clId="{598C4CD2-3C4A-4D4B-A3D4-2FD5B9F726C8}" dt="2020-10-06T13:39:42.926" v="368" actId="478"/>
        <pc:sldMkLst>
          <pc:docMk/>
          <pc:sldMk cId="2686868276" sldId="483"/>
        </pc:sldMkLst>
        <pc:spChg chg="mod">
          <ac:chgData name="Thitipong Jamrus" userId="f39b213f-51a9-4f76-8fcf-b0f8113fbeed" providerId="ADAL" clId="{598C4CD2-3C4A-4D4B-A3D4-2FD5B9F726C8}" dt="2020-10-06T13:35:51.671" v="206"/>
          <ac:spMkLst>
            <pc:docMk/>
            <pc:sldMk cId="2686868276" sldId="483"/>
            <ac:spMk id="2" creationId="{00000000-0000-0000-0000-000000000000}"/>
          </ac:spMkLst>
        </pc:spChg>
        <pc:spChg chg="del">
          <ac:chgData name="Thitipong Jamrus" userId="f39b213f-51a9-4f76-8fcf-b0f8113fbeed" providerId="ADAL" clId="{598C4CD2-3C4A-4D4B-A3D4-2FD5B9F726C8}" dt="2020-10-06T13:39:42.926" v="368" actId="478"/>
          <ac:spMkLst>
            <pc:docMk/>
            <pc:sldMk cId="2686868276" sldId="483"/>
            <ac:spMk id="30" creationId="{00000000-0000-0000-0000-000000000000}"/>
          </ac:spMkLst>
        </pc:spChg>
      </pc:sldChg>
      <pc:sldChg chg="modSp mod">
        <pc:chgData name="Thitipong Jamrus" userId="f39b213f-51a9-4f76-8fcf-b0f8113fbeed" providerId="ADAL" clId="{598C4CD2-3C4A-4D4B-A3D4-2FD5B9F726C8}" dt="2020-10-06T13:40:36.924" v="384" actId="20577"/>
        <pc:sldMkLst>
          <pc:docMk/>
          <pc:sldMk cId="3870100865" sldId="484"/>
        </pc:sldMkLst>
        <pc:spChg chg="mod">
          <ac:chgData name="Thitipong Jamrus" userId="f39b213f-51a9-4f76-8fcf-b0f8113fbeed" providerId="ADAL" clId="{598C4CD2-3C4A-4D4B-A3D4-2FD5B9F726C8}" dt="2020-10-06T13:36:18.557" v="239" actId="20577"/>
          <ac:spMkLst>
            <pc:docMk/>
            <pc:sldMk cId="3870100865" sldId="484"/>
            <ac:spMk id="2" creationId="{00000000-0000-0000-0000-000000000000}"/>
          </ac:spMkLst>
        </pc:spChg>
        <pc:spChg chg="mod">
          <ac:chgData name="Thitipong Jamrus" userId="f39b213f-51a9-4f76-8fcf-b0f8113fbeed" providerId="ADAL" clId="{598C4CD2-3C4A-4D4B-A3D4-2FD5B9F726C8}" dt="2020-10-06T13:40:36.924" v="384" actId="20577"/>
          <ac:spMkLst>
            <pc:docMk/>
            <pc:sldMk cId="3870100865" sldId="484"/>
            <ac:spMk id="3" creationId="{00000000-0000-0000-0000-000000000000}"/>
          </ac:spMkLst>
        </pc:spChg>
      </pc:sldChg>
      <pc:sldChg chg="modSp mod">
        <pc:chgData name="Thitipong Jamrus" userId="f39b213f-51a9-4f76-8fcf-b0f8113fbeed" providerId="ADAL" clId="{598C4CD2-3C4A-4D4B-A3D4-2FD5B9F726C8}" dt="2020-10-06T13:38:33.253" v="333" actId="20577"/>
        <pc:sldMkLst>
          <pc:docMk/>
          <pc:sldMk cId="526234330" sldId="486"/>
        </pc:sldMkLst>
        <pc:spChg chg="mod">
          <ac:chgData name="Thitipong Jamrus" userId="f39b213f-51a9-4f76-8fcf-b0f8113fbeed" providerId="ADAL" clId="{598C4CD2-3C4A-4D4B-A3D4-2FD5B9F726C8}" dt="2020-10-06T13:35:43.016" v="203"/>
          <ac:spMkLst>
            <pc:docMk/>
            <pc:sldMk cId="526234330" sldId="486"/>
            <ac:spMk id="2" creationId="{00000000-0000-0000-0000-000000000000}"/>
          </ac:spMkLst>
        </pc:spChg>
        <pc:spChg chg="mod">
          <ac:chgData name="Thitipong Jamrus" userId="f39b213f-51a9-4f76-8fcf-b0f8113fbeed" providerId="ADAL" clId="{598C4CD2-3C4A-4D4B-A3D4-2FD5B9F726C8}" dt="2020-10-06T13:38:33.253" v="333" actId="20577"/>
          <ac:spMkLst>
            <pc:docMk/>
            <pc:sldMk cId="526234330" sldId="486"/>
            <ac:spMk id="3" creationId="{00000000-0000-0000-0000-000000000000}"/>
          </ac:spMkLst>
        </pc:spChg>
      </pc:sldChg>
      <pc:sldChg chg="modSp mod">
        <pc:chgData name="Thitipong Jamrus" userId="f39b213f-51a9-4f76-8fcf-b0f8113fbeed" providerId="ADAL" clId="{598C4CD2-3C4A-4D4B-A3D4-2FD5B9F726C8}" dt="2020-10-06T13:39:05.189" v="354"/>
        <pc:sldMkLst>
          <pc:docMk/>
          <pc:sldMk cId="694003351" sldId="487"/>
        </pc:sldMkLst>
        <pc:spChg chg="mod">
          <ac:chgData name="Thitipong Jamrus" userId="f39b213f-51a9-4f76-8fcf-b0f8113fbeed" providerId="ADAL" clId="{598C4CD2-3C4A-4D4B-A3D4-2FD5B9F726C8}" dt="2020-10-06T13:35:45.810" v="204"/>
          <ac:spMkLst>
            <pc:docMk/>
            <pc:sldMk cId="694003351" sldId="487"/>
            <ac:spMk id="2" creationId="{00000000-0000-0000-0000-000000000000}"/>
          </ac:spMkLst>
        </pc:spChg>
        <pc:spChg chg="mod">
          <ac:chgData name="Thitipong Jamrus" userId="f39b213f-51a9-4f76-8fcf-b0f8113fbeed" providerId="ADAL" clId="{598C4CD2-3C4A-4D4B-A3D4-2FD5B9F726C8}" dt="2020-10-06T13:39:05.189" v="354"/>
          <ac:spMkLst>
            <pc:docMk/>
            <pc:sldMk cId="694003351" sldId="487"/>
            <ac:spMk id="3" creationId="{00000000-0000-0000-0000-000000000000}"/>
          </ac:spMkLst>
        </pc:spChg>
      </pc:sldChg>
      <pc:sldChg chg="modSp mod">
        <pc:chgData name="Thitipong Jamrus" userId="f39b213f-51a9-4f76-8fcf-b0f8113fbeed" providerId="ADAL" clId="{598C4CD2-3C4A-4D4B-A3D4-2FD5B9F726C8}" dt="2020-10-06T13:37:16.035" v="304" actId="20577"/>
        <pc:sldMkLst>
          <pc:docMk/>
          <pc:sldMk cId="2450288934" sldId="500"/>
        </pc:sldMkLst>
        <pc:spChg chg="mod">
          <ac:chgData name="Thitipong Jamrus" userId="f39b213f-51a9-4f76-8fcf-b0f8113fbeed" providerId="ADAL" clId="{598C4CD2-3C4A-4D4B-A3D4-2FD5B9F726C8}" dt="2020-10-06T13:37:16.035" v="304" actId="20577"/>
          <ac:spMkLst>
            <pc:docMk/>
            <pc:sldMk cId="2450288934" sldId="500"/>
            <ac:spMk id="3" creationId="{00000000-0000-0000-0000-000000000000}"/>
          </ac:spMkLst>
        </pc:spChg>
      </pc:sldChg>
      <pc:sldChg chg="modSp mod">
        <pc:chgData name="Thitipong Jamrus" userId="f39b213f-51a9-4f76-8fcf-b0f8113fbeed" providerId="ADAL" clId="{598C4CD2-3C4A-4D4B-A3D4-2FD5B9F726C8}" dt="2020-10-06T13:33:16.722" v="1"/>
        <pc:sldMkLst>
          <pc:docMk/>
          <pc:sldMk cId="2508605428" sldId="501"/>
        </pc:sldMkLst>
        <pc:spChg chg="mod">
          <ac:chgData name="Thitipong Jamrus" userId="f39b213f-51a9-4f76-8fcf-b0f8113fbeed" providerId="ADAL" clId="{598C4CD2-3C4A-4D4B-A3D4-2FD5B9F726C8}" dt="2020-10-06T13:33:09.314" v="0"/>
          <ac:spMkLst>
            <pc:docMk/>
            <pc:sldMk cId="2508605428" sldId="501"/>
            <ac:spMk id="4" creationId="{00000000-0000-0000-0000-000000000000}"/>
          </ac:spMkLst>
        </pc:spChg>
        <pc:spChg chg="mod">
          <ac:chgData name="Thitipong Jamrus" userId="f39b213f-51a9-4f76-8fcf-b0f8113fbeed" providerId="ADAL" clId="{598C4CD2-3C4A-4D4B-A3D4-2FD5B9F726C8}" dt="2020-10-06T13:33:16.722" v="1"/>
          <ac:spMkLst>
            <pc:docMk/>
            <pc:sldMk cId="2508605428" sldId="501"/>
            <ac:spMk id="5" creationId="{5A51033F-DC79-40D3-B922-49AF37BB890E}"/>
          </ac:spMkLst>
        </pc:spChg>
      </pc:sldChg>
      <pc:sldChg chg="modSp mod">
        <pc:chgData name="Thitipong Jamrus" userId="f39b213f-51a9-4f76-8fcf-b0f8113fbeed" providerId="ADAL" clId="{598C4CD2-3C4A-4D4B-A3D4-2FD5B9F726C8}" dt="2020-10-06T13:33:56.747" v="55" actId="20577"/>
        <pc:sldMkLst>
          <pc:docMk/>
          <pc:sldMk cId="511319527" sldId="503"/>
        </pc:sldMkLst>
        <pc:spChg chg="mod">
          <ac:chgData name="Thitipong Jamrus" userId="f39b213f-51a9-4f76-8fcf-b0f8113fbeed" providerId="ADAL" clId="{598C4CD2-3C4A-4D4B-A3D4-2FD5B9F726C8}" dt="2020-10-06T13:33:56.747" v="55" actId="20577"/>
          <ac:spMkLst>
            <pc:docMk/>
            <pc:sldMk cId="511319527" sldId="503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99C7C-64F4-6E4D-ACDB-FD7876D2BE1F}" type="datetimeFigureOut">
              <a:rPr lang="en-US" smtClean="0"/>
              <a:t>06-Oct-20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50DBC-2896-0A4C-AFF9-CCB22DA1C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80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4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6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3" y="2031"/>
            <a:ext cx="12195630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3" y="-8794"/>
            <a:ext cx="12222426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1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2" y="479042"/>
            <a:ext cx="1824738" cy="1432477"/>
          </a:xfrm>
          <a:prstGeom prst="rect">
            <a:avLst/>
          </a:prstGeom>
        </p:spPr>
      </p:pic>
      <p:pic>
        <p:nvPicPr>
          <p:cNvPr id="17" name="Picture 1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45027A7-4436-4BFC-B715-CB8E92192D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1" y="770574"/>
            <a:ext cx="4263315" cy="1217780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0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5D39AF64-02D8-4A17-BB3F-4E3014876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6177" y="3445482"/>
            <a:ext cx="8950284" cy="1305161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47DADDB0-2C51-4443-AB1B-DC4AF7639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6177" y="2067992"/>
            <a:ext cx="8950284" cy="1121423"/>
          </a:xfrm>
          <a:noFill/>
        </p:spPr>
        <p:txBody>
          <a:bodyPr anchor="ctr">
            <a:noAutofit/>
          </a:bodyPr>
          <a:lstStyle>
            <a:lvl1pPr algn="ctr">
              <a:defRPr sz="4400" b="0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E31D9C-DF45-4586-BF2E-7912D4B41D80}"/>
              </a:ext>
            </a:extLst>
          </p:cNvPr>
          <p:cNvSpPr/>
          <p:nvPr userDrawn="1"/>
        </p:nvSpPr>
        <p:spPr>
          <a:xfrm>
            <a:off x="1356177" y="3184039"/>
            <a:ext cx="8950284" cy="8439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3344BED-7B33-41AD-A323-368EB9B434D6}"/>
              </a:ext>
            </a:extLst>
          </p:cNvPr>
          <p:cNvSpPr/>
          <p:nvPr userDrawn="1"/>
        </p:nvSpPr>
        <p:spPr>
          <a:xfrm>
            <a:off x="1615354" y="3263030"/>
            <a:ext cx="843193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B023124-B431-4DF0-80A3-5D3DB66D88FD}"/>
              </a:ext>
            </a:extLst>
          </p:cNvPr>
          <p:cNvSpPr/>
          <p:nvPr userDrawn="1"/>
        </p:nvSpPr>
        <p:spPr>
          <a:xfrm>
            <a:off x="1927935" y="3310167"/>
            <a:ext cx="7806768" cy="524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 userDrawn="1"/>
        </p:nvGrpSpPr>
        <p:grpSpPr>
          <a:xfrm>
            <a:off x="1433334" y="1661096"/>
            <a:ext cx="10658792" cy="5077641"/>
            <a:chOff x="1433334" y="1661096"/>
            <a:chExt cx="10658792" cy="507764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0E009E9-C9B2-471A-9A7A-5D205EEDA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20309" y="4249828"/>
              <a:ext cx="1280160" cy="1280160"/>
            </a:xfrm>
            <a:prstGeom prst="rect">
              <a:avLst/>
            </a:prstGeom>
            <a:noFill/>
          </p:spPr>
        </p:pic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366" y="5267033"/>
              <a:ext cx="1243584" cy="122803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7735" y="5409421"/>
              <a:ext cx="1234440" cy="123444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2371" y="4984342"/>
              <a:ext cx="1554480" cy="1417874"/>
            </a:xfrm>
            <a:prstGeom prst="rect">
              <a:avLst/>
            </a:prstGeom>
          </p:spPr>
        </p:pic>
        <p:grpSp>
          <p:nvGrpSpPr>
            <p:cNvPr id="39" name="Group 38"/>
            <p:cNvGrpSpPr/>
            <p:nvPr userDrawn="1"/>
          </p:nvGrpSpPr>
          <p:grpSpPr>
            <a:xfrm>
              <a:off x="1433334" y="5625782"/>
              <a:ext cx="1947672" cy="1112955"/>
              <a:chOff x="1462142" y="5625782"/>
              <a:chExt cx="1947672" cy="1112955"/>
            </a:xfrm>
          </p:grpSpPr>
          <p:sp>
            <p:nvSpPr>
              <p:cNvPr id="29" name="Rectangle 28"/>
              <p:cNvSpPr/>
              <p:nvPr userDrawn="1"/>
            </p:nvSpPr>
            <p:spPr>
              <a:xfrm>
                <a:off x="1709237" y="6396483"/>
                <a:ext cx="1453102" cy="1565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 userDrawn="1"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2142" y="5625782"/>
                <a:ext cx="1947672" cy="1112955"/>
              </a:xfrm>
              <a:prstGeom prst="rect">
                <a:avLst/>
              </a:prstGeom>
            </p:spPr>
          </p:pic>
        </p:grpSp>
        <p:pic>
          <p:nvPicPr>
            <p:cNvPr id="24" name="Picture 23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5690" y="4846630"/>
              <a:ext cx="1252728" cy="1244376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1422" y="1661096"/>
              <a:ext cx="1060704" cy="1416670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832" y="5179620"/>
              <a:ext cx="1225296" cy="1418349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9173" y="2994422"/>
              <a:ext cx="850392" cy="14903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7493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9F83CD-1E72-46FA-A09B-48783A0A34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02EEB56D-10AA-4548-B3DB-C74661EAED2E}"/>
              </a:ext>
            </a:extLst>
          </p:cNvPr>
          <p:cNvSpPr/>
          <p:nvPr userDrawn="1"/>
        </p:nvSpPr>
        <p:spPr>
          <a:xfrm rot="10800000">
            <a:off x="304800" y="274321"/>
            <a:ext cx="11571545" cy="6295197"/>
          </a:xfrm>
          <a:prstGeom prst="round2Diag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6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33CC12D3-EFEE-4DBD-A0DE-4E68668611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4" y="486231"/>
            <a:ext cx="1091440" cy="89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1045D65-668D-4D95-B4D8-EA5B054C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48674"/>
            <a:ext cx="9913041" cy="888031"/>
          </a:xfrm>
        </p:spPr>
        <p:txBody>
          <a:bodyPr>
            <a:normAutofit/>
          </a:bodyPr>
          <a:lstStyle>
            <a:lvl1pPr algn="ctr">
              <a:defRPr sz="3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2A50B16-EDDF-4F8E-8E61-17E398D0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4" y="1693703"/>
            <a:ext cx="11229516" cy="4303509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AB01A1C-51D1-41B4-9C3C-E06B1D57AF69}"/>
              </a:ext>
            </a:extLst>
          </p:cNvPr>
          <p:cNvGrpSpPr/>
          <p:nvPr userDrawn="1"/>
        </p:nvGrpSpPr>
        <p:grpSpPr>
          <a:xfrm>
            <a:off x="1792289" y="1349129"/>
            <a:ext cx="9913040" cy="154101"/>
            <a:chOff x="1610813" y="1340083"/>
            <a:chExt cx="7607984" cy="16991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FAE0845-1B36-45A0-A900-346B585FB863}"/>
                </a:ext>
              </a:extLst>
            </p:cNvPr>
            <p:cNvSpPr/>
            <p:nvPr userDrawn="1"/>
          </p:nvSpPr>
          <p:spPr>
            <a:xfrm>
              <a:off x="1610813" y="1340083"/>
              <a:ext cx="7607984" cy="8439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4424509-D133-4E5C-8A4D-7A431372B253}"/>
                </a:ext>
              </a:extLst>
            </p:cNvPr>
            <p:cNvSpPr/>
            <p:nvPr userDrawn="1"/>
          </p:nvSpPr>
          <p:spPr>
            <a:xfrm>
              <a:off x="1831119" y="1405583"/>
              <a:ext cx="7167370" cy="4571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4E59BE7-4247-4ABD-852F-D91F21A5AAD4}"/>
                </a:ext>
              </a:extLst>
            </p:cNvPr>
            <p:cNvSpPr/>
            <p:nvPr userDrawn="1"/>
          </p:nvSpPr>
          <p:spPr>
            <a:xfrm>
              <a:off x="2096821" y="1457576"/>
              <a:ext cx="6635965" cy="5242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361314F-AD54-4372-AC14-9CC620E0D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4" b="10446"/>
          <a:stretch/>
        </p:blipFill>
        <p:spPr>
          <a:xfrm>
            <a:off x="4578232" y="6117024"/>
            <a:ext cx="3329507" cy="74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612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9F83CD-1E72-46FA-A09B-48783A0A34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02EEB56D-10AA-4548-B3DB-C74661EAED2E}"/>
              </a:ext>
            </a:extLst>
          </p:cNvPr>
          <p:cNvSpPr/>
          <p:nvPr userDrawn="1"/>
        </p:nvSpPr>
        <p:spPr>
          <a:xfrm rot="10800000">
            <a:off x="304800" y="274321"/>
            <a:ext cx="11571545" cy="6295197"/>
          </a:xfrm>
          <a:prstGeom prst="round2Diag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6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33CC12D3-EFEE-4DBD-A0DE-4E68668611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4" y="486231"/>
            <a:ext cx="1091440" cy="89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1045D65-668D-4D95-B4D8-EA5B054C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48674"/>
            <a:ext cx="9913041" cy="888031"/>
          </a:xfrm>
        </p:spPr>
        <p:txBody>
          <a:bodyPr>
            <a:normAutofit/>
          </a:bodyPr>
          <a:lstStyle>
            <a:lvl1pPr algn="ctr">
              <a:defRPr sz="3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2A50B16-EDDF-4F8E-8E61-17E398D0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4" y="1693703"/>
            <a:ext cx="11229516" cy="4303509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361314F-AD54-4372-AC14-9CC620E0D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4" b="10446"/>
          <a:stretch/>
        </p:blipFill>
        <p:spPr>
          <a:xfrm>
            <a:off x="4578232" y="6117024"/>
            <a:ext cx="3329507" cy="7466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3" y="2031"/>
            <a:ext cx="12195630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3" y="-8794"/>
            <a:ext cx="12222426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1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2" y="479042"/>
            <a:ext cx="1824738" cy="1432477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0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B09061E-C19F-4F07-A1CD-123D3E1DE607}"/>
              </a:ext>
            </a:extLst>
          </p:cNvPr>
          <p:cNvSpPr/>
          <p:nvPr userDrawn="1"/>
        </p:nvSpPr>
        <p:spPr>
          <a:xfrm>
            <a:off x="4042475" y="2034173"/>
            <a:ext cx="600132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0" i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19" name="Picture 1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A31B2A8-CB08-462F-B7BA-1D4FF2A92C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1" y="770574"/>
            <a:ext cx="4263315" cy="1217780"/>
          </a:xfrm>
          <a:prstGeom prst="rect">
            <a:avLst/>
          </a:prstGeom>
        </p:spPr>
      </p:pic>
      <p:grpSp>
        <p:nvGrpSpPr>
          <p:cNvPr id="26" name="Group 25"/>
          <p:cNvGrpSpPr/>
          <p:nvPr userDrawn="1"/>
        </p:nvGrpSpPr>
        <p:grpSpPr>
          <a:xfrm>
            <a:off x="1433334" y="1661096"/>
            <a:ext cx="10658792" cy="5077641"/>
            <a:chOff x="1433334" y="1661096"/>
            <a:chExt cx="10658792" cy="5077641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10E009E9-C9B2-471A-9A7A-5D205EEDA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20309" y="4249828"/>
              <a:ext cx="1280160" cy="1280160"/>
            </a:xfrm>
            <a:prstGeom prst="rect">
              <a:avLst/>
            </a:prstGeom>
            <a:noFill/>
          </p:spPr>
        </p:pic>
        <p:pic>
          <p:nvPicPr>
            <p:cNvPr id="28" name="Picture 27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366" y="5267033"/>
              <a:ext cx="1243584" cy="1228038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7735" y="5409421"/>
              <a:ext cx="1234440" cy="123444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2371" y="4984342"/>
              <a:ext cx="1554480" cy="1417874"/>
            </a:xfrm>
            <a:prstGeom prst="rect">
              <a:avLst/>
            </a:prstGeom>
          </p:spPr>
        </p:pic>
        <p:grpSp>
          <p:nvGrpSpPr>
            <p:cNvPr id="31" name="Group 30"/>
            <p:cNvGrpSpPr/>
            <p:nvPr userDrawn="1"/>
          </p:nvGrpSpPr>
          <p:grpSpPr>
            <a:xfrm>
              <a:off x="1433334" y="5625782"/>
              <a:ext cx="1947672" cy="1112955"/>
              <a:chOff x="1462142" y="5625782"/>
              <a:chExt cx="1947672" cy="1112955"/>
            </a:xfrm>
          </p:grpSpPr>
          <p:sp>
            <p:nvSpPr>
              <p:cNvPr id="36" name="Rectangle 35"/>
              <p:cNvSpPr/>
              <p:nvPr userDrawn="1"/>
            </p:nvSpPr>
            <p:spPr>
              <a:xfrm>
                <a:off x="1709237" y="6396483"/>
                <a:ext cx="1453102" cy="1565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7" name="Picture 36"/>
              <p:cNvPicPr>
                <a:picLocks noChangeAspect="1"/>
              </p:cNvPicPr>
              <p:nvPr userDrawn="1"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2142" y="5625782"/>
                <a:ext cx="1947672" cy="1112955"/>
              </a:xfrm>
              <a:prstGeom prst="rect">
                <a:avLst/>
              </a:prstGeom>
            </p:spPr>
          </p:pic>
        </p:grpSp>
        <p:pic>
          <p:nvPicPr>
            <p:cNvPr id="32" name="Picture 31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5690" y="4846630"/>
              <a:ext cx="1252728" cy="1244376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1422" y="1661096"/>
              <a:ext cx="1060704" cy="1416670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832" y="5179620"/>
              <a:ext cx="1225296" cy="1418349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9173" y="2994422"/>
              <a:ext cx="850392" cy="1490333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5838C6F-2712-40E5-B33C-0F633F5A2BC1}"/>
              </a:ext>
            </a:extLst>
          </p:cNvPr>
          <p:cNvGrpSpPr/>
          <p:nvPr userDrawn="1"/>
        </p:nvGrpSpPr>
        <p:grpSpPr>
          <a:xfrm>
            <a:off x="208806" y="3605919"/>
            <a:ext cx="4259613" cy="2063948"/>
            <a:chOff x="1367874" y="3724026"/>
            <a:chExt cx="4259613" cy="2063948"/>
          </a:xfrm>
        </p:grpSpPr>
        <p:pic>
          <p:nvPicPr>
            <p:cNvPr id="38" name="Picture 8" descr="Related image">
              <a:extLst>
                <a:ext uri="{FF2B5EF4-FFF2-40B4-BE49-F238E27FC236}">
                  <a16:creationId xmlns:a16="http://schemas.microsoft.com/office/drawing/2014/main" id="{C347F2E1-32C3-42DE-A641-A761A9BC845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51" t="10377" r="11299" b="16033"/>
            <a:stretch/>
          </p:blipFill>
          <p:spPr bwMode="auto">
            <a:xfrm>
              <a:off x="1451557" y="4417174"/>
              <a:ext cx="658490" cy="63971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38" descr="Image result for youtube icon png">
              <a:extLst>
                <a:ext uri="{FF2B5EF4-FFF2-40B4-BE49-F238E27FC236}">
                  <a16:creationId xmlns:a16="http://schemas.microsoft.com/office/drawing/2014/main" id="{433171C4-5851-4396-BA52-6A4F1EB08AA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874" y="5129484"/>
              <a:ext cx="658490" cy="658490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6" descr="Image result for website icon png">
              <a:extLst>
                <a:ext uri="{FF2B5EF4-FFF2-40B4-BE49-F238E27FC236}">
                  <a16:creationId xmlns:a16="http://schemas.microsoft.com/office/drawing/2014/main" id="{700B0FFF-4324-4D36-ABB6-514B1D0CC3D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087"/>
            <a:stretch/>
          </p:blipFill>
          <p:spPr bwMode="auto">
            <a:xfrm>
              <a:off x="1496281" y="3724026"/>
              <a:ext cx="658490" cy="618404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5E2B65C-C975-427A-8BB0-A7D46DE78454}"/>
                </a:ext>
              </a:extLst>
            </p:cNvPr>
            <p:cNvSpPr txBox="1"/>
            <p:nvPr userDrawn="1"/>
          </p:nvSpPr>
          <p:spPr>
            <a:xfrm>
              <a:off x="2137507" y="3833173"/>
              <a:ext cx="34899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rgbClr val="002060"/>
                  </a:solidFill>
                </a:rPr>
                <a:t>https://msie4.ait.ac.th/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D1A48ED-6076-4329-BBEF-FBED22F94A4E}"/>
                </a:ext>
              </a:extLst>
            </p:cNvPr>
            <p:cNvSpPr txBox="1"/>
            <p:nvPr userDrawn="1"/>
          </p:nvSpPr>
          <p:spPr>
            <a:xfrm>
              <a:off x="2060031" y="5269018"/>
              <a:ext cx="31665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rgbClr val="002060"/>
                  </a:solidFill>
                </a:rPr>
                <a:t>MSIE 4.0 Channel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D629B7C-F449-4D17-9736-3DF1838E5F47}"/>
                </a:ext>
              </a:extLst>
            </p:cNvPr>
            <p:cNvSpPr txBox="1"/>
            <p:nvPr userDrawn="1"/>
          </p:nvSpPr>
          <p:spPr>
            <a:xfrm>
              <a:off x="2109384" y="4536977"/>
              <a:ext cx="31665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rgbClr val="002060"/>
                  </a:solidFill>
                </a:rPr>
                <a:t>@MSIE4Thailand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F67F8699-7B71-4797-B9A1-850CF5BF8DCB}"/>
              </a:ext>
            </a:extLst>
          </p:cNvPr>
          <p:cNvSpPr txBox="1"/>
          <p:nvPr userDrawn="1"/>
        </p:nvSpPr>
        <p:spPr>
          <a:xfrm>
            <a:off x="4042475" y="3672689"/>
            <a:ext cx="6311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2060"/>
                </a:solidFill>
              </a:rPr>
              <a:t>Together We Will Make Our Education Stronger</a:t>
            </a:r>
          </a:p>
        </p:txBody>
      </p:sp>
    </p:spTree>
    <p:extLst>
      <p:ext uri="{BB962C8B-B14F-4D97-AF65-F5344CB8AC3E}">
        <p14:creationId xmlns:p14="http://schemas.microsoft.com/office/powerpoint/2010/main" val="286089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8860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D4E89-1415-4FED-821E-253B644C2A92}" type="datetimeFigureOut">
              <a:rPr lang="th-TH" smtClean="0"/>
              <a:pPr/>
              <a:t>06/10/63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47F1-ABA8-4454-B04E-C751E2CDE4C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34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7A579E-4B74-4964-A53B-FB8332EF5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C04A4-EEFA-4B33-8F0B-8AD3425CE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46A3A-1AE9-4421-975B-95106E577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F984-20D0-475F-95E8-BAD667F37A1D}" type="datetimeFigureOut">
              <a:rPr lang="en-US" smtClean="0"/>
              <a:t>06-Oct-20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CF4F-5EC1-4EF5-ABA2-A2BF92300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227D0-FBCE-4F46-A81F-6B494FE79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9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4" r:id="rId5"/>
    <p:sldLayoutId id="214748366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356177" y="2204653"/>
            <a:ext cx="9672210" cy="112142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th-TH" sz="4800" dirty="0">
                <a:solidFill>
                  <a:srgbClr val="002060"/>
                </a:solidFill>
              </a:rPr>
              <a:t>เทคนิคและการใช้งานการค้นหาคำตอบที่น่าพึงพอใจขั้นสูง </a:t>
            </a:r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A51033F-DC79-40D3-B922-49AF37BB89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โมดูล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 2: </a:t>
            </a:r>
            <a:r>
              <a:rPr lang="th-TH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ฮิวริสติกส์และเมตะฮิวริสติกส์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0860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356177" y="2976639"/>
            <a:ext cx="9672210" cy="112142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th-TH" sz="4800" dirty="0">
                <a:solidFill>
                  <a:srgbClr val="002060"/>
                </a:solidFill>
              </a:rPr>
              <a:t>หัวข้อย่อย</a:t>
            </a:r>
            <a:r>
              <a:rPr lang="en-US" sz="4800" dirty="0">
                <a:solidFill>
                  <a:srgbClr val="002060"/>
                </a:solidFill>
              </a:rPr>
              <a:t> 2.4:</a:t>
            </a:r>
          </a:p>
          <a:p>
            <a:r>
              <a:rPr lang="en-US" sz="4800" dirty="0">
                <a:solidFill>
                  <a:srgbClr val="002060"/>
                </a:solidFill>
              </a:rPr>
              <a:t> </a:t>
            </a:r>
          </a:p>
          <a:p>
            <a:r>
              <a:rPr lang="th-TH" sz="4800" dirty="0">
                <a:solidFill>
                  <a:srgbClr val="002060"/>
                </a:solidFill>
              </a:rPr>
              <a:t>การหาค่าที่เหมาะสมที่สุดหลายวัตถุประสงค์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319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486400" y="3111342"/>
            <a:ext cx="6078071" cy="2670893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200" dirty="0">
                <a:solidFill>
                  <a:srgbClr val="002060"/>
                </a:solidFill>
              </a:rPr>
              <a:t>การหาค่าที่เหมาะสมที่สุดหลายวัตถุประสงค์</a:t>
            </a: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80313" y="1671182"/>
            <a:ext cx="2297957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/>
              <a:t>ปัญหาค่าเหมาะสมที่สุด</a:t>
            </a:r>
          </a:p>
        </p:txBody>
      </p:sp>
      <p:sp>
        <p:nvSpPr>
          <p:cNvPr id="5" name="Rectangle 4"/>
          <p:cNvSpPr/>
          <p:nvPr/>
        </p:nvSpPr>
        <p:spPr>
          <a:xfrm>
            <a:off x="9477381" y="4767525"/>
            <a:ext cx="1872208" cy="7830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/>
              <a:t>พาเรโต (</a:t>
            </a:r>
            <a:r>
              <a:rPr lang="en-US" sz="2800" dirty="0"/>
              <a:t>Pareto</a:t>
            </a:r>
            <a:r>
              <a:rPr lang="th-TH" sz="2800" dirty="0"/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5674655" y="4767526"/>
            <a:ext cx="3586701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/>
              <a:t>การรวมน้ำหนัก (</a:t>
            </a:r>
            <a:r>
              <a:rPr lang="en-US" sz="2400" dirty="0"/>
              <a:t>Aggregated Weighted Sum</a:t>
            </a:r>
            <a:r>
              <a:rPr lang="th-TH" sz="2400" dirty="0"/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7180514" y="3255358"/>
            <a:ext cx="27363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/>
              <a:t>หลายวัตถุประสงค์</a:t>
            </a:r>
          </a:p>
        </p:txBody>
      </p:sp>
      <p:sp>
        <p:nvSpPr>
          <p:cNvPr id="8" name="Rectangle 7"/>
          <p:cNvSpPr/>
          <p:nvPr/>
        </p:nvSpPr>
        <p:spPr>
          <a:xfrm>
            <a:off x="2427986" y="3255358"/>
            <a:ext cx="27363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/>
              <a:t>วัตถุประสงค์เดี่ยว</a:t>
            </a:r>
          </a:p>
        </p:txBody>
      </p:sp>
      <p:cxnSp>
        <p:nvCxnSpPr>
          <p:cNvPr id="9" name="Straight Connector 8"/>
          <p:cNvCxnSpPr>
            <a:stCxn id="8" idx="0"/>
          </p:cNvCxnSpPr>
          <p:nvPr/>
        </p:nvCxnSpPr>
        <p:spPr>
          <a:xfrm rot="5400000" flipH="1" flipV="1">
            <a:off x="3652122" y="3111342"/>
            <a:ext cx="28803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0"/>
          </p:cNvCxnSpPr>
          <p:nvPr/>
        </p:nvCxnSpPr>
        <p:spPr>
          <a:xfrm rot="5400000" flipH="1" flipV="1">
            <a:off x="8404650" y="3111342"/>
            <a:ext cx="28803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796138" y="2967326"/>
            <a:ext cx="475252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2"/>
          </p:cNvCxnSpPr>
          <p:nvPr/>
        </p:nvCxnSpPr>
        <p:spPr>
          <a:xfrm>
            <a:off x="6529292" y="2391262"/>
            <a:ext cx="3150" cy="5760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0"/>
          </p:cNvCxnSpPr>
          <p:nvPr/>
        </p:nvCxnSpPr>
        <p:spPr>
          <a:xfrm flipH="1" flipV="1">
            <a:off x="7461158" y="4479494"/>
            <a:ext cx="6848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  <a:stCxn id="5" idx="0"/>
          </p:cNvCxnSpPr>
          <p:nvPr/>
        </p:nvCxnSpPr>
        <p:spPr>
          <a:xfrm flipV="1">
            <a:off x="10413485" y="4479495"/>
            <a:ext cx="0" cy="28803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461157" y="4479494"/>
            <a:ext cx="295232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2"/>
          </p:cNvCxnSpPr>
          <p:nvPr/>
        </p:nvCxnSpPr>
        <p:spPr>
          <a:xfrm rot="5400000">
            <a:off x="8296638" y="4227466"/>
            <a:ext cx="5040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7279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200" dirty="0">
                <a:solidFill>
                  <a:srgbClr val="002060"/>
                </a:solidFill>
              </a:rPr>
              <a:t>การหาค่าที่เหมาะสมที่สุดหลายวัตถุประสงค์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565" y="1570383"/>
            <a:ext cx="11307765" cy="4426829"/>
          </a:xfrm>
        </p:spPr>
        <p:txBody>
          <a:bodyPr/>
          <a:lstStyle/>
          <a:p>
            <a:pPr marL="0" indent="0">
              <a:buNone/>
            </a:pPr>
            <a:r>
              <a:rPr lang="th-TH" sz="2800" dirty="0"/>
              <a:t>การรวมน้ำหนัก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th-TH" dirty="0"/>
              <a:t> วัตถุประสงค์ที่แตกต่างกันจะกำหนดน้ำหนักที่แตกต่างกันและรวมกันเป็นวัตถุประสงค์เดียว</a:t>
            </a:r>
            <a:endParaRPr lang="en-US" dirty="0"/>
          </a:p>
          <a:p>
            <a:pPr>
              <a:buNone/>
            </a:pPr>
            <a:r>
              <a:rPr lang="en-US" dirty="0"/>
              <a:t>			</a:t>
            </a:r>
          </a:p>
          <a:p>
            <a:pPr>
              <a:buNone/>
            </a:pPr>
            <a:r>
              <a:rPr lang="en-US" dirty="0"/>
              <a:t>			Optimize  </a:t>
            </a:r>
            <a:r>
              <a:rPr lang="en-US" i="1" dirty="0"/>
              <a:t>f(x)</a:t>
            </a:r>
            <a:r>
              <a:rPr lang="en-US" dirty="0"/>
              <a:t> = </a:t>
            </a:r>
            <a:r>
              <a:rPr lang="en-US" i="1" dirty="0"/>
              <a:t>w</a:t>
            </a:r>
            <a:r>
              <a:rPr lang="en-US" i="1" baseline="-25000" dirty="0"/>
              <a:t>1</a:t>
            </a:r>
            <a:r>
              <a:rPr lang="en-US" i="1" dirty="0"/>
              <a:t>.f</a:t>
            </a:r>
            <a:r>
              <a:rPr lang="en-US" i="1" baseline="-25000" dirty="0"/>
              <a:t>1</a:t>
            </a:r>
            <a:r>
              <a:rPr lang="en-US" i="1" dirty="0"/>
              <a:t>(x) </a:t>
            </a:r>
            <a:r>
              <a:rPr lang="en-US" dirty="0"/>
              <a:t>+ </a:t>
            </a:r>
            <a:r>
              <a:rPr lang="en-US" i="1" dirty="0"/>
              <a:t>w</a:t>
            </a:r>
            <a:r>
              <a:rPr lang="en-US" i="1" baseline="-25000" dirty="0"/>
              <a:t>2</a:t>
            </a:r>
            <a:r>
              <a:rPr lang="en-US" i="1" dirty="0"/>
              <a:t>.f</a:t>
            </a:r>
            <a:r>
              <a:rPr lang="en-US" i="1" baseline="-25000" dirty="0"/>
              <a:t>2</a:t>
            </a:r>
            <a:r>
              <a:rPr lang="en-US" i="1" dirty="0"/>
              <a:t>(x) + … + w</a:t>
            </a:r>
            <a:r>
              <a:rPr lang="en-US" i="1" baseline="-25000" dirty="0"/>
              <a:t>k</a:t>
            </a:r>
            <a:r>
              <a:rPr lang="en-US" dirty="0"/>
              <a:t>.</a:t>
            </a:r>
            <a:r>
              <a:rPr lang="en-US" i="1" dirty="0"/>
              <a:t>f</a:t>
            </a:r>
            <a:r>
              <a:rPr lang="en-US" i="1" baseline="-25000" dirty="0"/>
              <a:t>k</a:t>
            </a:r>
            <a:r>
              <a:rPr lang="en-US" i="1" dirty="0"/>
              <a:t>(x) </a:t>
            </a:r>
            <a:endParaRPr lang="en-US" dirty="0"/>
          </a:p>
          <a:p>
            <a:pPr>
              <a:buNone/>
            </a:pPr>
            <a:r>
              <a:rPr lang="en-US" sz="4000" dirty="0"/>
              <a:t>        </a:t>
            </a:r>
          </a:p>
          <a:p>
            <a:pPr>
              <a:buNone/>
            </a:pPr>
            <a:r>
              <a:rPr lang="th-TH" dirty="0"/>
              <a:t>โดย</a:t>
            </a:r>
            <a:r>
              <a:rPr lang="en-US" dirty="0"/>
              <a:t> </a:t>
            </a:r>
            <a:r>
              <a:rPr lang="en-US" i="1" dirty="0" err="1"/>
              <a:t>w</a:t>
            </a:r>
            <a:r>
              <a:rPr lang="en-US" i="1" baseline="-25000" dirty="0" err="1"/>
              <a:t>k</a:t>
            </a:r>
            <a:r>
              <a:rPr lang="en-US" i="1" dirty="0"/>
              <a:t> </a:t>
            </a:r>
            <a:r>
              <a:rPr lang="th-TH" dirty="0"/>
              <a:t>น้ำหนักของวัตถุประสงค์ </a:t>
            </a:r>
            <a:r>
              <a:rPr lang="en-US" i="1" dirty="0"/>
              <a:t>k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26234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200" dirty="0">
                <a:solidFill>
                  <a:srgbClr val="002060"/>
                </a:solidFill>
              </a:rPr>
              <a:t>การหาค่าที่เหมาะสมที่สุดหลายวัตถุประสงค์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565" y="1570383"/>
            <a:ext cx="11307765" cy="4426829"/>
          </a:xfrm>
        </p:spPr>
        <p:txBody>
          <a:bodyPr/>
          <a:lstStyle/>
          <a:p>
            <a:pPr marL="0" indent="0">
              <a:buNone/>
            </a:pPr>
            <a:r>
              <a:rPr lang="th-TH" sz="2800" dirty="0"/>
              <a:t>การรวมน้ำหนัก 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sz="4000" dirty="0"/>
          </a:p>
          <a:p>
            <a:r>
              <a:rPr lang="th-TH" dirty="0"/>
              <a:t>ง่าย</a:t>
            </a:r>
            <a:r>
              <a:rPr lang="en-US" dirty="0"/>
              <a:t>  </a:t>
            </a:r>
            <a:r>
              <a:rPr lang="th-TH" b="1" dirty="0">
                <a:solidFill>
                  <a:srgbClr val="FF0000"/>
                </a:solidFill>
              </a:rPr>
              <a:t>แต่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  <a:p>
            <a:r>
              <a:rPr lang="th-TH" dirty="0"/>
              <a:t>ต้องมีการกำหนดน้ำหนักล่วงหน้าสำหรับแต่ละฟังก์ชันวัตถุประสงค์</a:t>
            </a:r>
          </a:p>
          <a:p>
            <a:r>
              <a:rPr lang="th-TH" dirty="0"/>
              <a:t>ให้ผลลัพธ์เพียงครั้งละหนึ่งโซลูชัน</a:t>
            </a:r>
          </a:p>
          <a:p>
            <a:r>
              <a:rPr lang="th-TH" dirty="0"/>
              <a:t>เพื่อให้มีวัตถุประสงค์มากขึ้นแนวทางนี้จำเป็นต้องดำเนินการหลายครั้งเพื่อค้นหาชุดของโซลูชันที่สอดคล้องกับน้ำหนักที่แตกต่างกันและด้วยเหตุนี้วิธีการเหล่านี้จึงใช้เวลานานมาก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9400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200" dirty="0">
                <a:solidFill>
                  <a:srgbClr val="002060"/>
                </a:solidFill>
              </a:rPr>
              <a:t>การหาค่าที่เหมาะสมที่สุดหลายวัตถุประสงค์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814" y="1570383"/>
            <a:ext cx="11229516" cy="4426829"/>
          </a:xfrm>
        </p:spPr>
        <p:txBody>
          <a:bodyPr/>
          <a:lstStyle/>
          <a:p>
            <a:pPr marL="0" indent="0">
              <a:buNone/>
            </a:pPr>
            <a:r>
              <a:rPr lang="th-TH" b="1" i="1" dirty="0"/>
              <a:t>วิธีพาเรโต</a:t>
            </a:r>
            <a:endParaRPr lang="en-US" b="1" i="1" dirty="0"/>
          </a:p>
          <a:p>
            <a:pPr marL="0" indent="0">
              <a:buNone/>
            </a:pPr>
            <a:endParaRPr lang="en-US" sz="2800" b="1" i="1" dirty="0"/>
          </a:p>
          <a:p>
            <a:r>
              <a:rPr lang="th-TH" sz="2800" dirty="0"/>
              <a:t>วิธีไร้น้ำหนัก</a:t>
            </a:r>
          </a:p>
          <a:p>
            <a:r>
              <a:rPr lang="th-TH" sz="2800" dirty="0"/>
              <a:t>ให้การแลกเปลี่ยนในครั้งเดียวโดยปราศจากอคติ</a:t>
            </a:r>
            <a:endParaRPr lang="th-TH" b="1" i="1" dirty="0"/>
          </a:p>
        </p:txBody>
      </p:sp>
    </p:spTree>
    <p:extLst>
      <p:ext uri="{BB962C8B-B14F-4D97-AF65-F5344CB8AC3E}">
        <p14:creationId xmlns:p14="http://schemas.microsoft.com/office/powerpoint/2010/main" val="124128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200" dirty="0">
                <a:solidFill>
                  <a:srgbClr val="002060"/>
                </a:solidFill>
              </a:rPr>
              <a:t>การหาค่าที่เหมาะสมที่สุดหลายวัตถุประสงค์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814" y="1570383"/>
            <a:ext cx="11229516" cy="4426829"/>
          </a:xfrm>
        </p:spPr>
        <p:txBody>
          <a:bodyPr/>
          <a:lstStyle/>
          <a:p>
            <a:endParaRPr lang="th-TH" dirty="0"/>
          </a:p>
        </p:txBody>
      </p:sp>
      <p:grpSp>
        <p:nvGrpSpPr>
          <p:cNvPr id="4" name="Group 3"/>
          <p:cNvGrpSpPr/>
          <p:nvPr/>
        </p:nvGrpSpPr>
        <p:grpSpPr>
          <a:xfrm>
            <a:off x="3669681" y="1650504"/>
            <a:ext cx="5295413" cy="3279305"/>
            <a:chOff x="2294724" y="1104019"/>
            <a:chExt cx="4653540" cy="3433398"/>
          </a:xfrm>
        </p:grpSpPr>
        <p:cxnSp>
          <p:nvCxnSpPr>
            <p:cNvPr id="5" name="AutoShape 3"/>
            <p:cNvCxnSpPr>
              <a:cxnSpLocks noChangeShapeType="1"/>
            </p:cNvCxnSpPr>
            <p:nvPr/>
          </p:nvCxnSpPr>
          <p:spPr bwMode="auto">
            <a:xfrm>
              <a:off x="2843808" y="4149080"/>
              <a:ext cx="3633192" cy="1588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" name="AutoShape 4"/>
            <p:cNvCxnSpPr>
              <a:cxnSpLocks noChangeShapeType="1"/>
            </p:cNvCxnSpPr>
            <p:nvPr/>
          </p:nvCxnSpPr>
          <p:spPr bwMode="auto">
            <a:xfrm rot="5400000" flipH="1" flipV="1">
              <a:off x="1449212" y="2735365"/>
              <a:ext cx="2789195" cy="2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7" name="Arc 5"/>
            <p:cNvSpPr>
              <a:spLocks/>
            </p:cNvSpPr>
            <p:nvPr/>
          </p:nvSpPr>
          <p:spPr bwMode="auto">
            <a:xfrm rot="10800000">
              <a:off x="3059831" y="1772816"/>
              <a:ext cx="3096343" cy="2160240"/>
            </a:xfrm>
            <a:custGeom>
              <a:avLst/>
              <a:gdLst>
                <a:gd name="G0" fmla="+- 2266 0 0"/>
                <a:gd name="G1" fmla="+- 21600 0 0"/>
                <a:gd name="G2" fmla="+- 21600 0 0"/>
                <a:gd name="T0" fmla="*/ 0 w 23866"/>
                <a:gd name="T1" fmla="*/ 119 h 21600"/>
                <a:gd name="T2" fmla="*/ 23866 w 23866"/>
                <a:gd name="T3" fmla="*/ 21600 h 21600"/>
                <a:gd name="T4" fmla="*/ 2266 w 2386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866" h="21600" fill="none" extrusionOk="0">
                  <a:moveTo>
                    <a:pt x="0" y="119"/>
                  </a:moveTo>
                  <a:cubicBezTo>
                    <a:pt x="752" y="39"/>
                    <a:pt x="1509" y="-1"/>
                    <a:pt x="2266" y="0"/>
                  </a:cubicBezTo>
                  <a:cubicBezTo>
                    <a:pt x="14195" y="0"/>
                    <a:pt x="23866" y="9670"/>
                    <a:pt x="23866" y="21600"/>
                  </a:cubicBezTo>
                </a:path>
                <a:path w="23866" h="21600" stroke="0" extrusionOk="0">
                  <a:moveTo>
                    <a:pt x="0" y="119"/>
                  </a:moveTo>
                  <a:cubicBezTo>
                    <a:pt x="752" y="39"/>
                    <a:pt x="1509" y="-1"/>
                    <a:pt x="2266" y="0"/>
                  </a:cubicBezTo>
                  <a:cubicBezTo>
                    <a:pt x="14195" y="0"/>
                    <a:pt x="23866" y="9670"/>
                    <a:pt x="23866" y="21600"/>
                  </a:cubicBezTo>
                  <a:lnTo>
                    <a:pt x="2266" y="21600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2987824" y="1988840"/>
              <a:ext cx="216000" cy="21600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3131840" y="2492896"/>
              <a:ext cx="216000" cy="21600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3480763" y="2947936"/>
              <a:ext cx="216000" cy="21600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3912811" y="3307976"/>
              <a:ext cx="216000" cy="21600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4716016" y="3645024"/>
              <a:ext cx="216000" cy="21600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5580112" y="3789040"/>
              <a:ext cx="216000" cy="21600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2417068" y="3472291"/>
              <a:ext cx="2254203" cy="72008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ngsana New" pitchFamily="18" charset="-34"/>
                  <a:cs typeface="Cordia New" pitchFamily="34" charset="-34"/>
                </a:rPr>
                <a:t>Non- dominated</a:t>
              </a:r>
              <a:r>
                <a:rPr kumimoji="0" lang="en-US" sz="1800" b="1" i="1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ngsana New" pitchFamily="18" charset="-34"/>
                  <a:cs typeface="Cordia New" pitchFamily="34" charset="-34"/>
                </a:rPr>
                <a:t> front</a:t>
              </a:r>
              <a:r>
                <a:rPr kumimoji="0" lang="en-US" sz="18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ngsana New" pitchFamily="18" charset="-34"/>
                  <a:cs typeface="Cordia New" pitchFamily="34" charset="-34"/>
                </a:rPr>
                <a:t>                                             </a:t>
              </a:r>
              <a:endParaRPr kumimoji="0" lang="th-TH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>
              <a:off x="4355976" y="2276872"/>
              <a:ext cx="216000" cy="216000"/>
            </a:xfrm>
            <a:prstGeom prst="flowChartConnector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6" name="AutoShape 14"/>
            <p:cNvSpPr>
              <a:spLocks noChangeArrowheads="1"/>
            </p:cNvSpPr>
            <p:nvPr/>
          </p:nvSpPr>
          <p:spPr bwMode="auto">
            <a:xfrm>
              <a:off x="5183689" y="1772816"/>
              <a:ext cx="216000" cy="216000"/>
            </a:xfrm>
            <a:prstGeom prst="flowChartConnector">
              <a:avLst/>
            </a:prstGeom>
            <a:solidFill>
              <a:srgbClr val="00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cxnSp>
          <p:nvCxnSpPr>
            <p:cNvPr id="17" name="AutoShape 15"/>
            <p:cNvCxnSpPr>
              <a:cxnSpLocks noChangeShapeType="1"/>
            </p:cNvCxnSpPr>
            <p:nvPr/>
          </p:nvCxnSpPr>
          <p:spPr bwMode="auto">
            <a:xfrm rot="5400000">
              <a:off x="4211960" y="3068960"/>
              <a:ext cx="2160240" cy="1588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8" name="AutoShape 16"/>
            <p:cNvCxnSpPr>
              <a:cxnSpLocks noChangeShapeType="1"/>
            </p:cNvCxnSpPr>
            <p:nvPr/>
          </p:nvCxnSpPr>
          <p:spPr bwMode="auto">
            <a:xfrm rot="5400000">
              <a:off x="3636276" y="3320989"/>
              <a:ext cx="1656185" cy="1588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9" name="AutoShape 17"/>
            <p:cNvCxnSpPr>
              <a:cxnSpLocks noChangeShapeType="1"/>
            </p:cNvCxnSpPr>
            <p:nvPr/>
          </p:nvCxnSpPr>
          <p:spPr bwMode="auto">
            <a:xfrm rot="10800000">
              <a:off x="2843808" y="1893082"/>
              <a:ext cx="2332980" cy="1588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20" name="AutoShape 18"/>
            <p:cNvCxnSpPr>
              <a:cxnSpLocks noChangeShapeType="1"/>
            </p:cNvCxnSpPr>
            <p:nvPr/>
          </p:nvCxnSpPr>
          <p:spPr bwMode="auto">
            <a:xfrm rot="10800000">
              <a:off x="2843808" y="2348880"/>
              <a:ext cx="1512168" cy="1588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2355794" y="1697567"/>
              <a:ext cx="648072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ngsana New" pitchFamily="18" charset="-34"/>
                  <a:cs typeface="Cordia New" pitchFamily="34" charset="-34"/>
                </a:rPr>
                <a:t>f</a:t>
              </a:r>
              <a:r>
                <a:rPr kumimoji="0" lang="en-US" sz="2000" b="1" i="1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ngsana New" pitchFamily="18" charset="-34"/>
                  <a:cs typeface="Cordia New" pitchFamily="34" charset="-34"/>
                </a:rPr>
                <a:t>2</a:t>
              </a:r>
              <a:r>
                <a:rPr kumimoji="0" lang="en-US" sz="20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ngsana New" pitchFamily="18" charset="-34"/>
                  <a:cs typeface="Cordia New" pitchFamily="34" charset="-34"/>
                </a:rPr>
                <a:t>(y</a:t>
              </a:r>
              <a:r>
                <a:rPr kumimoji="0" lang="en-US" sz="12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ngsana New" pitchFamily="18" charset="-34"/>
                  <a:cs typeface="Cordia New" pitchFamily="34" charset="-34"/>
                </a:rPr>
                <a:t>)</a:t>
              </a:r>
              <a:endParaRPr kumimoji="0" lang="th-TH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2294724" y="2075422"/>
              <a:ext cx="670049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ngsana New" pitchFamily="18" charset="-34"/>
                  <a:cs typeface="Cordia New" pitchFamily="34" charset="-34"/>
                </a:rPr>
                <a:t>f</a:t>
              </a:r>
              <a:r>
                <a:rPr kumimoji="0" lang="en-US" sz="2000" b="1" i="1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ngsana New" pitchFamily="18" charset="-34"/>
                  <a:cs typeface="Cordia New" pitchFamily="34" charset="-34"/>
                </a:rPr>
                <a:t>2</a:t>
              </a:r>
              <a:r>
                <a:rPr kumimoji="0" lang="en-US" sz="20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ngsana New" pitchFamily="18" charset="-34"/>
                  <a:cs typeface="Cordia New" pitchFamily="34" charset="-34"/>
                </a:rPr>
                <a:t>(x)</a:t>
              </a:r>
              <a:endParaRPr kumimoji="0" lang="th-TH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4200110" y="4130420"/>
              <a:ext cx="648072" cy="360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ngsana New" pitchFamily="18" charset="-34"/>
                  <a:cs typeface="Cordia New" pitchFamily="34" charset="-34"/>
                </a:rPr>
                <a:t>f</a:t>
              </a:r>
              <a:r>
                <a:rPr kumimoji="0" lang="en-US" sz="2000" b="1" i="1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ngsana New" pitchFamily="18" charset="-34"/>
                  <a:cs typeface="Cordia New" pitchFamily="34" charset="-34"/>
                </a:rPr>
                <a:t>1</a:t>
              </a:r>
              <a:r>
                <a:rPr kumimoji="0" lang="en-US" sz="20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ngsana New" pitchFamily="18" charset="-34"/>
                  <a:cs typeface="Cordia New" pitchFamily="34" charset="-34"/>
                </a:rPr>
                <a:t>(x)</a:t>
              </a:r>
              <a:endParaRPr kumimoji="0" lang="th-TH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5076056" y="4102518"/>
              <a:ext cx="646583" cy="382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ngsana New" pitchFamily="18" charset="-34"/>
                  <a:cs typeface="Cordia New" pitchFamily="34" charset="-34"/>
                </a:rPr>
                <a:t>f</a:t>
              </a:r>
              <a:r>
                <a:rPr kumimoji="0" lang="en-US" sz="2000" b="1" i="1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ngsana New" pitchFamily="18" charset="-34"/>
                  <a:cs typeface="Cordia New" pitchFamily="34" charset="-34"/>
                </a:rPr>
                <a:t>1</a:t>
              </a:r>
              <a:r>
                <a:rPr kumimoji="0" lang="en-US" sz="20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ngsana New" pitchFamily="18" charset="-34"/>
                  <a:cs typeface="Cordia New" pitchFamily="34" charset="-34"/>
                </a:rPr>
                <a:t>(y)</a:t>
              </a:r>
              <a:endParaRPr kumimoji="0" lang="th-TH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4549008" y="2035707"/>
              <a:ext cx="327968" cy="5776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ngsana New" pitchFamily="18" charset="-34"/>
                  <a:cs typeface="Cordia New" pitchFamily="34" charset="-34"/>
                </a:rPr>
                <a:t>x</a:t>
              </a:r>
              <a:endParaRPr kumimoji="0" lang="th-TH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Text Box 22"/>
            <p:cNvSpPr txBox="1">
              <a:spLocks noChangeArrowheads="1"/>
            </p:cNvSpPr>
            <p:nvPr/>
          </p:nvSpPr>
          <p:spPr bwMode="auto">
            <a:xfrm>
              <a:off x="5412346" y="1401659"/>
              <a:ext cx="315913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000" b="1" i="1" dirty="0">
                  <a:latin typeface="Times New Roman" pitchFamily="18" charset="0"/>
                  <a:cs typeface="Times New Roman" pitchFamily="18" charset="0"/>
                </a:rPr>
                <a:t>y</a:t>
              </a:r>
              <a:endParaRPr kumimoji="0" lang="th-TH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 flipV="1">
              <a:off x="3715984" y="3501008"/>
              <a:ext cx="207944" cy="8421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3"/>
              </a:solidFill>
              <a:prstDash val="solid"/>
              <a:round/>
              <a:headEnd type="none"/>
              <a:tailEnd type="arrow"/>
            </a:ln>
            <a:effectLst/>
          </p:spPr>
        </p:cxnSp>
        <p:sp>
          <p:nvSpPr>
            <p:cNvPr id="28" name="Text Box 23"/>
            <p:cNvSpPr txBox="1">
              <a:spLocks noChangeArrowheads="1"/>
            </p:cNvSpPr>
            <p:nvPr/>
          </p:nvSpPr>
          <p:spPr bwMode="auto">
            <a:xfrm>
              <a:off x="6516216" y="3961352"/>
              <a:ext cx="432048" cy="576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ngsana New" pitchFamily="18" charset="-34"/>
                  <a:cs typeface="Cordia New" pitchFamily="34" charset="-34"/>
                </a:rPr>
                <a:t>f</a:t>
              </a:r>
              <a:r>
                <a:rPr kumimoji="0" lang="en-US" sz="1800" b="1" i="1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ngsana New" pitchFamily="18" charset="-34"/>
                  <a:cs typeface="Cordia New" pitchFamily="34" charset="-34"/>
                </a:rPr>
                <a:t>1</a:t>
              </a:r>
              <a:endParaRPr kumimoji="0" lang="th-TH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Text Box 23"/>
            <p:cNvSpPr txBox="1">
              <a:spLocks noChangeArrowheads="1"/>
            </p:cNvSpPr>
            <p:nvPr/>
          </p:nvSpPr>
          <p:spPr bwMode="auto">
            <a:xfrm>
              <a:off x="2558149" y="1104019"/>
              <a:ext cx="432048" cy="576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ngsana New" pitchFamily="18" charset="-34"/>
                  <a:cs typeface="Cordia New" pitchFamily="34" charset="-34"/>
                </a:rPr>
                <a:t>f</a:t>
              </a:r>
              <a:r>
                <a:rPr lang="en-US" sz="1800" b="1" i="1" baseline="-25000" dirty="0">
                  <a:latin typeface="Calibri" pitchFamily="34" charset="0"/>
                  <a:ea typeface="Angsana New" pitchFamily="18" charset="-34"/>
                  <a:cs typeface="Cordia New" pitchFamily="34" charset="-34"/>
                </a:rPr>
                <a:t>2</a:t>
              </a:r>
              <a:endParaRPr kumimoji="0" lang="th-TH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6868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เมตะฮิวริสติกส์สำหรับ</a:t>
            </a:r>
            <a:br>
              <a:rPr lang="th-TH" dirty="0"/>
            </a:br>
            <a:r>
              <a:rPr lang="th-TH" dirty="0"/>
              <a:t>การหาค่าที่เหมาะสมที่สุดหลายวัตถุประสงค์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814" y="1570383"/>
            <a:ext cx="11229516" cy="4426829"/>
          </a:xfrm>
        </p:spPr>
        <p:txBody>
          <a:bodyPr>
            <a:normAutofit fontScale="85000" lnSpcReduction="20000"/>
          </a:bodyPr>
          <a:lstStyle/>
          <a:p>
            <a:r>
              <a:rPr lang="th-TH" dirty="0"/>
              <a:t>อัลกอริทึมทางพันธุกรรมแบบหลายวัตถุประสงค์ (</a:t>
            </a:r>
            <a:r>
              <a:rPr lang="en-US" dirty="0"/>
              <a:t>Multi-objective Genetic Algorithm</a:t>
            </a:r>
            <a:r>
              <a:rPr lang="th-TH" dirty="0"/>
              <a:t>)</a:t>
            </a:r>
            <a:endParaRPr lang="en-US" dirty="0"/>
          </a:p>
          <a:p>
            <a:pPr lvl="1"/>
            <a:r>
              <a:rPr lang="en-US" dirty="0"/>
              <a:t>MOGA (</a:t>
            </a:r>
            <a:r>
              <a:rPr lang="en-US" dirty="0" err="1"/>
              <a:t>Tadahiko</a:t>
            </a:r>
            <a:r>
              <a:rPr lang="en-US" dirty="0"/>
              <a:t> Murata and </a:t>
            </a:r>
            <a:r>
              <a:rPr lang="en-US" dirty="0" err="1"/>
              <a:t>Hisao</a:t>
            </a:r>
            <a:r>
              <a:rPr lang="en-US" dirty="0"/>
              <a:t> </a:t>
            </a:r>
            <a:r>
              <a:rPr lang="en-US" dirty="0" err="1"/>
              <a:t>Ishibuchi</a:t>
            </a:r>
            <a:r>
              <a:rPr lang="en-US" dirty="0"/>
              <a:t>. 1995. “MOGA: Multi-Objective Genetic Algorithms”.</a:t>
            </a:r>
          </a:p>
          <a:p>
            <a:pPr lvl="1"/>
            <a:r>
              <a:rPr lang="en-US" dirty="0"/>
              <a:t>NSGA II (</a:t>
            </a:r>
            <a:r>
              <a:rPr lang="en-US" dirty="0" err="1"/>
              <a:t>Kalyanmoy</a:t>
            </a:r>
            <a:r>
              <a:rPr lang="en-US" dirty="0"/>
              <a:t> Deb, Samir Agrawal, </a:t>
            </a:r>
            <a:r>
              <a:rPr lang="en-US" dirty="0" err="1"/>
              <a:t>Amrit</a:t>
            </a:r>
            <a:r>
              <a:rPr lang="en-US" dirty="0"/>
              <a:t> </a:t>
            </a:r>
            <a:r>
              <a:rPr lang="en-US" dirty="0" err="1"/>
              <a:t>Pratab</a:t>
            </a:r>
            <a:r>
              <a:rPr lang="en-US" dirty="0"/>
              <a:t>, and T. </a:t>
            </a:r>
            <a:r>
              <a:rPr lang="en-US" dirty="0" err="1"/>
              <a:t>Meyarivan</a:t>
            </a:r>
            <a:r>
              <a:rPr lang="en-US" dirty="0"/>
              <a:t>. 2002 “A Fast Elitist Non-Dominated Sorting Genetic Algorithm for Multi-Objective Optimization: NSGA-II”)</a:t>
            </a:r>
          </a:p>
          <a:p>
            <a:r>
              <a:rPr lang="th-TH" dirty="0"/>
              <a:t>การเพิ่มประสิทธิภาพอนุภาคหลายวัตถุประสงค์(</a:t>
            </a:r>
            <a:r>
              <a:rPr lang="en-US" dirty="0"/>
              <a:t>MOPSO</a:t>
            </a:r>
            <a:r>
              <a:rPr lang="th-TH" dirty="0"/>
              <a:t>)</a:t>
            </a:r>
          </a:p>
          <a:p>
            <a:pPr marL="0" indent="0">
              <a:buNone/>
            </a:pPr>
            <a:r>
              <a:rPr lang="en-US" dirty="0"/>
              <a:t> (C.A. </a:t>
            </a:r>
            <a:r>
              <a:rPr lang="en-US" dirty="0" err="1"/>
              <a:t>Coello</a:t>
            </a:r>
            <a:r>
              <a:rPr lang="en-US" dirty="0"/>
              <a:t> and M.S </a:t>
            </a:r>
            <a:r>
              <a:rPr lang="en-US" dirty="0" err="1"/>
              <a:t>Lechuga</a:t>
            </a:r>
            <a:r>
              <a:rPr lang="en-US" dirty="0"/>
              <a:t>. 2002. “MOPSO: a proposal for multiple objective particle swarm optimization”) </a:t>
            </a:r>
          </a:p>
          <a:p>
            <a:pPr lvl="1"/>
            <a:r>
              <a:rPr lang="en-US" dirty="0"/>
              <a:t>TV-MOPSO (</a:t>
            </a:r>
            <a:r>
              <a:rPr lang="en-US" dirty="0" err="1"/>
              <a:t>Tripathi</a:t>
            </a:r>
            <a:r>
              <a:rPr lang="en-US" dirty="0"/>
              <a:t>, P. K., </a:t>
            </a:r>
            <a:r>
              <a:rPr lang="en-US" dirty="0" err="1"/>
              <a:t>Bandyopadhyay</a:t>
            </a:r>
            <a:r>
              <a:rPr lang="en-US" dirty="0"/>
              <a:t>, S., and Pal, S. K. 2007. “Multi-objective particle swarm optimization with time variant inertia and acceleration coefficients”.</a:t>
            </a:r>
          </a:p>
          <a:p>
            <a:pPr lvl="1"/>
            <a:r>
              <a:rPr lang="en-US" dirty="0"/>
              <a:t>CCS-MOPSO (</a:t>
            </a:r>
            <a:r>
              <a:rPr lang="en-US" dirty="0" err="1"/>
              <a:t>Kaveh</a:t>
            </a:r>
            <a:r>
              <a:rPr lang="en-US" dirty="0"/>
              <a:t>, A. </a:t>
            </a:r>
            <a:r>
              <a:rPr lang="en-US" dirty="0" err="1"/>
              <a:t>andLaknejadi</a:t>
            </a:r>
            <a:r>
              <a:rPr lang="en-US" dirty="0"/>
              <a:t>, K. 2011. “A novel hybrid charge system search and particle swarm optimization method for multi-objective optimization”.</a:t>
            </a:r>
          </a:p>
          <a:p>
            <a:pPr lvl="1"/>
            <a:r>
              <a:rPr lang="en-US" dirty="0"/>
              <a:t>MOLS-MOPSO (</a:t>
            </a:r>
            <a:r>
              <a:rPr lang="en-US" dirty="0" err="1"/>
              <a:t>Xu</a:t>
            </a:r>
            <a:r>
              <a:rPr lang="en-US" dirty="0"/>
              <a:t>, G., Yang, Y., Liu, B.-B., </a:t>
            </a:r>
            <a:r>
              <a:rPr lang="en-US" dirty="0" err="1"/>
              <a:t>Xu</a:t>
            </a:r>
            <a:r>
              <a:rPr lang="en-US" dirty="0"/>
              <a:t>, Y., and Wu, A. 2015. “An efficient hybrid multi-objective particle swarm optimization with a multi-objective dichotomy line search.”</a:t>
            </a:r>
          </a:p>
          <a:p>
            <a:pPr lvl="1"/>
            <a:endParaRPr lang="en-US" dirty="0"/>
          </a:p>
          <a:p>
            <a:pPr marL="268288" lvl="1" indent="-268288"/>
            <a:r>
              <a:rPr lang="th-TH" dirty="0"/>
              <a:t>อื่นๆ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70100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th-TH" dirty="0"/>
              <a:t>นำเสนอการประยุกต์ เมตะฮิวริสติกจากการทบทวนวรรณกรรม</a:t>
            </a:r>
          </a:p>
        </p:txBody>
      </p:sp>
    </p:spTree>
    <p:extLst>
      <p:ext uri="{BB962C8B-B14F-4D97-AF65-F5344CB8AC3E}">
        <p14:creationId xmlns:p14="http://schemas.microsoft.com/office/powerpoint/2010/main" val="2450288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9" id="{C62A709E-BDC5-A046-9ECD-57A6FD34528D}" vid="{392FA3C1-01DE-2349-B0AB-32C1135A0C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1844</TotalTime>
  <Words>477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การหาค่าที่เหมาะสมที่สุดหลายวัตถุประสงค์</vt:lpstr>
      <vt:lpstr>การหาค่าที่เหมาะสมที่สุดหลายวัตถุประสงค์</vt:lpstr>
      <vt:lpstr>การหาค่าที่เหมาะสมที่สุดหลายวัตถุประสงค์</vt:lpstr>
      <vt:lpstr>การหาค่าที่เหมาะสมที่สุดหลายวัตถุประสงค์</vt:lpstr>
      <vt:lpstr>การหาค่าที่เหมาะสมที่สุดหลายวัตถุประสงค์</vt:lpstr>
      <vt:lpstr>เมตะฮิวริสติกส์สำหรับ การหาค่าที่เหมาะสมที่สุดหลายวัตถุประสงค์</vt:lpstr>
      <vt:lpstr>Workshop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Huynh Trung Luong</dc:creator>
  <cp:lastModifiedBy>Thitipong Jamrus</cp:lastModifiedBy>
  <cp:revision>170</cp:revision>
  <dcterms:created xsi:type="dcterms:W3CDTF">2019-10-02T07:34:54Z</dcterms:created>
  <dcterms:modified xsi:type="dcterms:W3CDTF">2020-10-06T13:40:40Z</dcterms:modified>
</cp:coreProperties>
</file>