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93" r:id="rId3"/>
    <p:sldId id="290" r:id="rId4"/>
    <p:sldId id="299" r:id="rId5"/>
    <p:sldId id="301" r:id="rId6"/>
    <p:sldId id="310" r:id="rId7"/>
    <p:sldId id="30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30BF5-5816-437E-9C21-A33460775E6C}" v="2" dt="2020-09-20T13:18:04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tipong Jamrus" userId="f39b213f-51a9-4f76-8fcf-b0f8113fbeed" providerId="ADAL" clId="{A8330BF5-5816-437E-9C21-A33460775E6C}"/>
    <pc:docChg chg="undo custSel modSld">
      <pc:chgData name="Thitipong Jamrus" userId="f39b213f-51a9-4f76-8fcf-b0f8113fbeed" providerId="ADAL" clId="{A8330BF5-5816-437E-9C21-A33460775E6C}" dt="2020-09-20T13:19:47.876" v="545"/>
      <pc:docMkLst>
        <pc:docMk/>
      </pc:docMkLst>
      <pc:sldChg chg="modSp mod">
        <pc:chgData name="Thitipong Jamrus" userId="f39b213f-51a9-4f76-8fcf-b0f8113fbeed" providerId="ADAL" clId="{A8330BF5-5816-437E-9C21-A33460775E6C}" dt="2020-09-20T13:02:55.571" v="1"/>
        <pc:sldMkLst>
          <pc:docMk/>
          <pc:sldMk cId="145735233" sldId="257"/>
        </pc:sldMkLst>
        <pc:spChg chg="mod">
          <ac:chgData name="Thitipong Jamrus" userId="f39b213f-51a9-4f76-8fcf-b0f8113fbeed" providerId="ADAL" clId="{A8330BF5-5816-437E-9C21-A33460775E6C}" dt="2020-09-20T13:02:45.214" v="0"/>
          <ac:spMkLst>
            <pc:docMk/>
            <pc:sldMk cId="145735233" sldId="257"/>
            <ac:spMk id="4" creationId="{00000000-0000-0000-0000-000000000000}"/>
          </ac:spMkLst>
        </pc:spChg>
        <pc:spChg chg="mod">
          <ac:chgData name="Thitipong Jamrus" userId="f39b213f-51a9-4f76-8fcf-b0f8113fbeed" providerId="ADAL" clId="{A8330BF5-5816-437E-9C21-A33460775E6C}" dt="2020-09-20T13:02:55.571" v="1"/>
          <ac:spMkLst>
            <pc:docMk/>
            <pc:sldMk cId="145735233" sldId="257"/>
            <ac:spMk id="5" creationId="{5A51033F-DC79-40D3-B922-49AF37BB890E}"/>
          </ac:spMkLst>
        </pc:spChg>
      </pc:sldChg>
      <pc:sldChg chg="modSp mod">
        <pc:chgData name="Thitipong Jamrus" userId="f39b213f-51a9-4f76-8fcf-b0f8113fbeed" providerId="ADAL" clId="{A8330BF5-5816-437E-9C21-A33460775E6C}" dt="2020-09-20T13:05:43.007" v="124" actId="20577"/>
        <pc:sldMkLst>
          <pc:docMk/>
          <pc:sldMk cId="2073475642" sldId="290"/>
        </pc:sldMkLst>
        <pc:spChg chg="mod">
          <ac:chgData name="Thitipong Jamrus" userId="f39b213f-51a9-4f76-8fcf-b0f8113fbeed" providerId="ADAL" clId="{A8330BF5-5816-437E-9C21-A33460775E6C}" dt="2020-09-20T13:03:51.068" v="49" actId="20577"/>
          <ac:spMkLst>
            <pc:docMk/>
            <pc:sldMk cId="2073475642" sldId="290"/>
            <ac:spMk id="2" creationId="{00000000-0000-0000-0000-000000000000}"/>
          </ac:spMkLst>
        </pc:spChg>
        <pc:spChg chg="mod">
          <ac:chgData name="Thitipong Jamrus" userId="f39b213f-51a9-4f76-8fcf-b0f8113fbeed" providerId="ADAL" clId="{A8330BF5-5816-437E-9C21-A33460775E6C}" dt="2020-09-20T13:05:43.007" v="124" actId="20577"/>
          <ac:spMkLst>
            <pc:docMk/>
            <pc:sldMk cId="2073475642" sldId="290"/>
            <ac:spMk id="3" creationId="{00000000-0000-0000-0000-000000000000}"/>
          </ac:spMkLst>
        </pc:spChg>
      </pc:sldChg>
      <pc:sldChg chg="modSp mod">
        <pc:chgData name="Thitipong Jamrus" userId="f39b213f-51a9-4f76-8fcf-b0f8113fbeed" providerId="ADAL" clId="{A8330BF5-5816-437E-9C21-A33460775E6C}" dt="2020-09-20T13:03:36.837" v="36" actId="20577"/>
        <pc:sldMkLst>
          <pc:docMk/>
          <pc:sldMk cId="775484636" sldId="293"/>
        </pc:sldMkLst>
        <pc:spChg chg="mod">
          <ac:chgData name="Thitipong Jamrus" userId="f39b213f-51a9-4f76-8fcf-b0f8113fbeed" providerId="ADAL" clId="{A8330BF5-5816-437E-9C21-A33460775E6C}" dt="2020-09-20T13:03:36.837" v="36" actId="20577"/>
          <ac:spMkLst>
            <pc:docMk/>
            <pc:sldMk cId="775484636" sldId="293"/>
            <ac:spMk id="4" creationId="{00000000-0000-0000-0000-000000000000}"/>
          </ac:spMkLst>
        </pc:spChg>
      </pc:sldChg>
      <pc:sldChg chg="modSp mod">
        <pc:chgData name="Thitipong Jamrus" userId="f39b213f-51a9-4f76-8fcf-b0f8113fbeed" providerId="ADAL" clId="{A8330BF5-5816-437E-9C21-A33460775E6C}" dt="2020-09-20T13:19:47.876" v="545"/>
        <pc:sldMkLst>
          <pc:docMk/>
          <pc:sldMk cId="131187225" sldId="299"/>
        </pc:sldMkLst>
        <pc:spChg chg="mod">
          <ac:chgData name="Thitipong Jamrus" userId="f39b213f-51a9-4f76-8fcf-b0f8113fbeed" providerId="ADAL" clId="{A8330BF5-5816-437E-9C21-A33460775E6C}" dt="2020-09-20T13:06:04.820" v="134" actId="20577"/>
          <ac:spMkLst>
            <pc:docMk/>
            <pc:sldMk cId="131187225" sldId="299"/>
            <ac:spMk id="2" creationId="{00000000-0000-0000-0000-000000000000}"/>
          </ac:spMkLst>
        </pc:spChg>
        <pc:spChg chg="mod">
          <ac:chgData name="Thitipong Jamrus" userId="f39b213f-51a9-4f76-8fcf-b0f8113fbeed" providerId="ADAL" clId="{A8330BF5-5816-437E-9C21-A33460775E6C}" dt="2020-09-20T13:19:47.876" v="545"/>
          <ac:spMkLst>
            <pc:docMk/>
            <pc:sldMk cId="131187225" sldId="299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dirty="0">
                <a:solidFill>
                  <a:srgbClr val="002060"/>
                </a:solidFill>
              </a:rPr>
              <a:t>เทคนิคและการใช้งานการค้นหาคำตอบที่น่าพึงพอใจขั้นสูง </a:t>
            </a:r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โมดูล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2: </a:t>
            </a:r>
            <a:r>
              <a:rPr lang="th-TH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ฮิวริสติกส์และเมตะฮิวริสติกส์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97663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dirty="0">
                <a:solidFill>
                  <a:srgbClr val="002060"/>
                </a:solidFill>
              </a:rPr>
              <a:t>หัวข้อย่อย</a:t>
            </a:r>
            <a:r>
              <a:rPr lang="en-US" sz="4800" dirty="0">
                <a:solidFill>
                  <a:srgbClr val="002060"/>
                </a:solidFill>
              </a:rPr>
              <a:t> 2.3:</a:t>
            </a:r>
          </a:p>
          <a:p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r>
              <a:rPr lang="th-TH" sz="4800" dirty="0">
                <a:solidFill>
                  <a:srgbClr val="002060"/>
                </a:solidFill>
              </a:rPr>
              <a:t>วิธีหาคำตอบแบบค้นหาท้องถิ่น</a:t>
            </a:r>
            <a:r>
              <a:rPr lang="en-US" sz="4800" dirty="0">
                <a:solidFill>
                  <a:srgbClr val="002060"/>
                </a:solidFill>
              </a:rPr>
              <a:t>: </a:t>
            </a:r>
          </a:p>
          <a:p>
            <a:r>
              <a:rPr lang="en-US" sz="4800" dirty="0">
                <a:solidFill>
                  <a:srgbClr val="002060"/>
                </a:solidFill>
              </a:rPr>
              <a:t>ALNS </a:t>
            </a:r>
            <a:r>
              <a:rPr lang="th-TH" sz="4800" dirty="0">
                <a:solidFill>
                  <a:srgbClr val="002060"/>
                </a:solidFill>
              </a:rPr>
              <a:t>และ</a:t>
            </a:r>
            <a:r>
              <a:rPr lang="en-US" sz="4800" dirty="0">
                <a:solidFill>
                  <a:srgbClr val="002060"/>
                </a:solidFill>
              </a:rPr>
              <a:t> Tabu Search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ทาบูเสิร์ช (</a:t>
            </a:r>
            <a:r>
              <a:rPr lang="en-US" dirty="0"/>
              <a:t>Tabu Search</a:t>
            </a:r>
            <a:r>
              <a:rPr lang="th-T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282" y="1436914"/>
            <a:ext cx="10345747" cy="484178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th-TH" altLang="zh-CN" sz="1600" dirty="0"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th-TH" altLang="zh-CN" sz="7200" dirty="0">
                <a:ea typeface="宋体" panose="02010600030101010101" pitchFamily="2" charset="-122"/>
              </a:rPr>
              <a:t>วิธีหลักในการใช้ประโยชน์จากหน่วยความจำในการค้นหา </a:t>
            </a:r>
            <a:r>
              <a:rPr lang="en-US" altLang="zh-CN" sz="7200" dirty="0">
                <a:ea typeface="宋体" panose="02010600030101010101" pitchFamily="2" charset="-122"/>
              </a:rPr>
              <a:t>tabu </a:t>
            </a:r>
            <a:r>
              <a:rPr lang="th-TH" altLang="zh-CN" sz="7200" dirty="0">
                <a:ea typeface="宋体" panose="02010600030101010101" pitchFamily="2" charset="-122"/>
              </a:rPr>
              <a:t>คือการจัดประเภทส่วนย่อยของการเคลื่อนไหวในละแวกใกล้เคียงเป็นสิ่งต้องห้าม (หรือ </a:t>
            </a:r>
            <a:r>
              <a:rPr lang="en-US" altLang="zh-CN" sz="7200" dirty="0">
                <a:ea typeface="宋体" panose="02010600030101010101" pitchFamily="2" charset="-122"/>
              </a:rPr>
              <a:t>tabu)</a:t>
            </a:r>
          </a:p>
          <a:p>
            <a:pPr>
              <a:lnSpc>
                <a:spcPct val="120000"/>
              </a:lnSpc>
            </a:pPr>
            <a:endParaRPr lang="en-US" altLang="zh-CN" sz="7200" dirty="0"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th-TH" altLang="zh-CN" sz="7200" dirty="0">
                <a:ea typeface="宋体" panose="02010600030101010101" pitchFamily="2" charset="-122"/>
              </a:rPr>
              <a:t>พื้นที่ใกล้เคียงถูกสร้างขึ้นเพื่อระบุวิธีการแก้ปัญหาที่อยู่ติดกันซึ่งสามารถเข้าถึงได้จากวิธีการแก้ปัญหาปัจจุบัน</a:t>
            </a:r>
          </a:p>
          <a:p>
            <a:pPr>
              <a:lnSpc>
                <a:spcPct val="120000"/>
              </a:lnSpc>
            </a:pPr>
            <a:endParaRPr lang="th-TH" altLang="zh-CN" sz="7200" dirty="0"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th-TH" altLang="zh-CN" sz="7200" dirty="0">
                <a:ea typeface="宋体" panose="02010600030101010101" pitchFamily="2" charset="-122"/>
              </a:rPr>
              <a:t>การจัดประเภทขึ้นอยู่กับประวัติของการค้นหาและโดยเฉพาะอย่างยิ่งขึ้นอยู่กับความใหม่หรือความถี่ที่ส่วนประกอบการเคลื่อนย้ายหรือการแก้ปัญหาที่เรียกว่าแอตทริบิวต์มีส่วนร่วมในการสร้างวิธีการแก้ปัญหาที่ผ่านมา</a:t>
            </a:r>
          </a:p>
          <a:p>
            <a:pPr>
              <a:lnSpc>
                <a:spcPct val="120000"/>
              </a:lnSpc>
            </a:pPr>
            <a:endParaRPr lang="th-TH" altLang="zh-CN" sz="7200" dirty="0"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th-TH" altLang="zh-CN" sz="7200" dirty="0">
                <a:ea typeface="宋体" panose="02010600030101010101" pitchFamily="2" charset="-122"/>
              </a:rPr>
              <a:t>รายการ </a:t>
            </a:r>
            <a:r>
              <a:rPr lang="en-US" altLang="zh-CN" sz="7200" dirty="0">
                <a:ea typeface="宋体" panose="02010600030101010101" pitchFamily="2" charset="-122"/>
              </a:rPr>
              <a:t>tabu </a:t>
            </a:r>
            <a:r>
              <a:rPr lang="th-TH" altLang="zh-CN" sz="7200" dirty="0">
                <a:ea typeface="宋体" panose="02010600030101010101" pitchFamily="2" charset="-122"/>
              </a:rPr>
              <a:t>บันทึกการเคลื่อนไหวต้องห้ามซึ่งเรียกว่า </a:t>
            </a:r>
            <a:r>
              <a:rPr lang="en-US" altLang="zh-CN" sz="7200" dirty="0">
                <a:ea typeface="宋体" panose="02010600030101010101" pitchFamily="2" charset="-122"/>
              </a:rPr>
              <a:t>tabu move</a:t>
            </a:r>
          </a:p>
          <a:p>
            <a:pPr>
              <a:lnSpc>
                <a:spcPct val="120000"/>
              </a:lnSpc>
            </a:pPr>
            <a:endParaRPr lang="en-US" altLang="zh-CN" sz="7200" dirty="0"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th-TH" altLang="zh-CN" sz="7200" dirty="0">
                <a:ea typeface="宋体" panose="02010600030101010101" pitchFamily="2" charset="-122"/>
              </a:rPr>
              <a:t>ข้อ จำกัด ของ </a:t>
            </a:r>
            <a:r>
              <a:rPr lang="en-US" altLang="zh-CN" sz="7200" dirty="0">
                <a:ea typeface="宋体" panose="02010600030101010101" pitchFamily="2" charset="-122"/>
              </a:rPr>
              <a:t>Tabu </a:t>
            </a:r>
            <a:r>
              <a:rPr lang="th-TH" altLang="zh-CN" sz="7200" dirty="0">
                <a:ea typeface="宋体" panose="02010600030101010101" pitchFamily="2" charset="-122"/>
              </a:rPr>
              <a:t>อยู่ภายใต้ข้อยกเว้นที่สำคัญ เมื่อการย้าย </a:t>
            </a:r>
            <a:r>
              <a:rPr lang="en-US" altLang="zh-CN" sz="7200" dirty="0">
                <a:ea typeface="宋体" panose="02010600030101010101" pitchFamily="2" charset="-122"/>
              </a:rPr>
              <a:t>tabu </a:t>
            </a:r>
            <a:r>
              <a:rPr lang="th-TH" altLang="zh-CN" sz="7200" dirty="0">
                <a:ea typeface="宋体" panose="02010600030101010101" pitchFamily="2" charset="-122"/>
              </a:rPr>
              <a:t>มีการประเมินที่น่าดึงดูดเพียงพอซึ่งจะส่งผลให้เกิดการแก้ปัญหาที่ดีกว่าการเยี่ยมชมใด ๆ จนถึงขณะนี้การจัดประเภท </a:t>
            </a:r>
            <a:r>
              <a:rPr lang="en-US" altLang="zh-CN" sz="7200" dirty="0">
                <a:ea typeface="宋体" panose="02010600030101010101" pitchFamily="2" charset="-122"/>
              </a:rPr>
              <a:t>tabu </a:t>
            </a:r>
            <a:r>
              <a:rPr lang="th-TH" altLang="zh-CN" sz="7200" dirty="0">
                <a:ea typeface="宋体" panose="02010600030101010101" pitchFamily="2" charset="-122"/>
              </a:rPr>
              <a:t>อาจถูกแทนที่ เงื่อนไขที่อนุญาตให้เกิดการลบล้างดังกล่าวเรียกว่าเกณฑ์การคัดเลือก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ทาบูเสิร์ชเบื้องต้น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743" y="1607521"/>
            <a:ext cx="10946814" cy="48018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h-TH" altLang="zh-CN" dirty="0">
                <a:ea typeface="宋体" panose="02010600030101010101" pitchFamily="2" charset="-122"/>
              </a:rPr>
              <a:t>ขั้นตอนที่</a:t>
            </a:r>
            <a:r>
              <a:rPr lang="en-US" altLang="zh-CN" dirty="0">
                <a:ea typeface="宋体" panose="02010600030101010101" pitchFamily="2" charset="-122"/>
              </a:rPr>
              <a:t> 1: </a:t>
            </a:r>
            <a:r>
              <a:rPr lang="th-TH" altLang="zh-CN" dirty="0">
                <a:ea typeface="宋体" panose="02010600030101010101" pitchFamily="2" charset="-122"/>
              </a:rPr>
              <a:t>เลือกคำตอบเริ่มต้น </a:t>
            </a:r>
            <a:r>
              <a:rPr lang="en-US" altLang="zh-CN" dirty="0" err="1">
                <a:ea typeface="宋体" panose="02010600030101010101" pitchFamily="2" charset="-122"/>
              </a:rPr>
              <a:t>i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th-TH" altLang="zh-CN" dirty="0">
                <a:ea typeface="宋体" panose="02010600030101010101" pitchFamily="2" charset="-122"/>
              </a:rPr>
              <a:t>ในกลุ่มเซ็ต</a:t>
            </a:r>
            <a:r>
              <a:rPr lang="en-US" altLang="zh-CN" dirty="0">
                <a:ea typeface="宋体" panose="02010600030101010101" pitchFamily="2" charset="-122"/>
              </a:rPr>
              <a:t> S.  </a:t>
            </a:r>
            <a:r>
              <a:rPr lang="th-TH" altLang="zh-CN" dirty="0">
                <a:ea typeface="宋体" panose="02010600030101010101" pitchFamily="2" charset="-122"/>
              </a:rPr>
              <a:t>เซ็ต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ea typeface="宋体" panose="02010600030101010101" pitchFamily="2" charset="-122"/>
              </a:rPr>
              <a:t>i</a:t>
            </a:r>
            <a:r>
              <a:rPr lang="en-US" altLang="zh-CN" dirty="0">
                <a:ea typeface="宋体" panose="02010600030101010101" pitchFamily="2" charset="-122"/>
              </a:rPr>
              <a:t>* = </a:t>
            </a:r>
            <a:r>
              <a:rPr lang="en-US" altLang="zh-CN" dirty="0" err="1">
                <a:ea typeface="宋体" panose="02010600030101010101" pitchFamily="2" charset="-122"/>
              </a:rPr>
              <a:t>i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th-TH" altLang="zh-CN" dirty="0">
                <a:ea typeface="宋体" panose="02010600030101010101" pitchFamily="2" charset="-122"/>
              </a:rPr>
              <a:t>และ</a:t>
            </a:r>
            <a:r>
              <a:rPr lang="en-US" altLang="zh-CN" dirty="0">
                <a:ea typeface="宋体" panose="02010600030101010101" pitchFamily="2" charset="-122"/>
              </a:rPr>
              <a:t> k=0.</a:t>
            </a:r>
          </a:p>
          <a:p>
            <a:pPr>
              <a:lnSpc>
                <a:spcPct val="120000"/>
              </a:lnSpc>
            </a:pPr>
            <a:r>
              <a:rPr lang="th-TH" altLang="zh-CN" dirty="0">
                <a:ea typeface="宋体" panose="02010600030101010101" pitchFamily="2" charset="-122"/>
              </a:rPr>
              <a:t>ขั้นตอนที่</a:t>
            </a:r>
            <a:r>
              <a:rPr lang="en-US" altLang="zh-CN" dirty="0">
                <a:ea typeface="宋体" panose="02010600030101010101" pitchFamily="2" charset="-122"/>
              </a:rPr>
              <a:t> 2: </a:t>
            </a:r>
            <a:r>
              <a:rPr lang="th-TH" altLang="zh-CN" dirty="0">
                <a:ea typeface="宋体" panose="02010600030101010101" pitchFamily="2" charset="-122"/>
              </a:rPr>
              <a:t>กำหนด</a:t>
            </a:r>
            <a:r>
              <a:rPr lang="en-US" altLang="zh-CN" dirty="0">
                <a:ea typeface="宋体" panose="02010600030101010101" pitchFamily="2" charset="-122"/>
              </a:rPr>
              <a:t> k=k+1 </a:t>
            </a:r>
            <a:r>
              <a:rPr lang="th-TH" altLang="zh-CN" dirty="0">
                <a:ea typeface="宋体" panose="02010600030101010101" pitchFamily="2" charset="-122"/>
              </a:rPr>
              <a:t>และสร้างกลุ่มเซ็ตย่อย</a:t>
            </a:r>
            <a:r>
              <a:rPr lang="en-US" altLang="zh-CN" dirty="0">
                <a:ea typeface="宋体" panose="02010600030101010101" pitchFamily="2" charset="-122"/>
              </a:rPr>
              <a:t> V* </a:t>
            </a:r>
            <a:r>
              <a:rPr lang="th-TH" altLang="zh-CN" dirty="0">
                <a:ea typeface="宋体" panose="02010600030101010101" pitchFamily="2" charset="-122"/>
              </a:rPr>
              <a:t>ของคำตอบใน</a:t>
            </a:r>
            <a:r>
              <a:rPr lang="en-US" altLang="zh-CN" dirty="0">
                <a:ea typeface="宋体" panose="02010600030101010101" pitchFamily="2" charset="-122"/>
              </a:rPr>
              <a:t> N(</a:t>
            </a:r>
            <a:r>
              <a:rPr lang="en-US" altLang="zh-CN" dirty="0" err="1">
                <a:ea typeface="宋体" panose="02010600030101010101" pitchFamily="2" charset="-122"/>
              </a:rPr>
              <a:t>i,k</a:t>
            </a:r>
            <a:r>
              <a:rPr lang="en-US" altLang="zh-CN" dirty="0">
                <a:ea typeface="宋体" panose="02010600030101010101" pitchFamily="2" charset="-122"/>
              </a:rPr>
              <a:t>) </a:t>
            </a:r>
            <a:r>
              <a:rPr lang="th-TH" altLang="zh-CN" dirty="0">
                <a:ea typeface="宋体" panose="02010600030101010101" pitchFamily="2" charset="-122"/>
              </a:rPr>
              <a:t>ซึ่งเป็นหนึ่งในเงื่อนไข </a:t>
            </a:r>
            <a:r>
              <a:rPr lang="en-US" altLang="zh-CN" dirty="0">
                <a:ea typeface="宋体" panose="02010600030101010101" pitchFamily="2" charset="-122"/>
              </a:rPr>
              <a:t>Tabu </a:t>
            </a:r>
            <a:r>
              <a:rPr lang="th-TH" altLang="zh-CN" dirty="0">
                <a:ea typeface="宋体" panose="02010600030101010101" pitchFamily="2" charset="-122"/>
              </a:rPr>
              <a:t>หรือให้เป็นไปตามเงื่อนไข </a:t>
            </a:r>
            <a:r>
              <a:rPr lang="en-US" altLang="zh-CN" dirty="0">
                <a:ea typeface="宋体" panose="02010600030101010101" pitchFamily="2" charset="-122"/>
              </a:rPr>
              <a:t>aspire.</a:t>
            </a:r>
          </a:p>
          <a:p>
            <a:pPr>
              <a:lnSpc>
                <a:spcPct val="120000"/>
              </a:lnSpc>
            </a:pPr>
            <a:r>
              <a:rPr lang="th-TH" altLang="zh-CN" dirty="0">
                <a:ea typeface="宋体" panose="02010600030101010101" pitchFamily="2" charset="-122"/>
              </a:rPr>
              <a:t>ขั้นตอนที่</a:t>
            </a:r>
            <a:r>
              <a:rPr lang="en-US" altLang="zh-CN" dirty="0">
                <a:ea typeface="宋体" panose="02010600030101010101" pitchFamily="2" charset="-122"/>
              </a:rPr>
              <a:t> 3: </a:t>
            </a:r>
            <a:r>
              <a:rPr lang="th-TH" altLang="zh-CN" dirty="0">
                <a:ea typeface="宋体" panose="02010600030101010101" pitchFamily="2" charset="-122"/>
              </a:rPr>
              <a:t>เลือก </a:t>
            </a:r>
            <a:r>
              <a:rPr lang="en-US" altLang="zh-CN" dirty="0">
                <a:ea typeface="宋体" panose="02010600030101010101" pitchFamily="2" charset="-122"/>
              </a:rPr>
              <a:t>j </a:t>
            </a:r>
            <a:r>
              <a:rPr lang="th-TH" altLang="zh-CN" dirty="0">
                <a:ea typeface="宋体" panose="02010600030101010101" pitchFamily="2" charset="-122"/>
              </a:rPr>
              <a:t>ที่ดีที่สุด ใน</a:t>
            </a:r>
            <a:r>
              <a:rPr lang="en-US" altLang="zh-CN" dirty="0">
                <a:ea typeface="宋体" panose="02010600030101010101" pitchFamily="2" charset="-122"/>
              </a:rPr>
              <a:t> V* </a:t>
            </a:r>
            <a:r>
              <a:rPr lang="th-TH" altLang="zh-CN" dirty="0">
                <a:ea typeface="宋体" panose="02010600030101010101" pitchFamily="2" charset="-122"/>
              </a:rPr>
              <a:t>และกำหนด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ea typeface="宋体" panose="02010600030101010101" pitchFamily="2" charset="-122"/>
              </a:rPr>
              <a:t>i</a:t>
            </a:r>
            <a:r>
              <a:rPr lang="en-US" altLang="zh-CN" dirty="0">
                <a:ea typeface="宋体" panose="02010600030101010101" pitchFamily="2" charset="-122"/>
              </a:rPr>
              <a:t>=j.</a:t>
            </a:r>
          </a:p>
          <a:p>
            <a:pPr>
              <a:lnSpc>
                <a:spcPct val="120000"/>
              </a:lnSpc>
            </a:pPr>
            <a:r>
              <a:rPr lang="th-TH" altLang="zh-CN" dirty="0">
                <a:ea typeface="宋体" panose="02010600030101010101" pitchFamily="2" charset="-122"/>
              </a:rPr>
              <a:t>ขั้นตอนที่</a:t>
            </a:r>
            <a:r>
              <a:rPr lang="en-US" altLang="zh-CN" dirty="0">
                <a:ea typeface="宋体" panose="02010600030101010101" pitchFamily="2" charset="-122"/>
              </a:rPr>
              <a:t> 4: </a:t>
            </a:r>
            <a:r>
              <a:rPr lang="th-TH" altLang="zh-CN" dirty="0">
                <a:ea typeface="宋体" panose="02010600030101010101" pitchFamily="2" charset="-122"/>
              </a:rPr>
              <a:t>ถ้า</a:t>
            </a:r>
            <a:r>
              <a:rPr lang="en-US" altLang="zh-CN" dirty="0">
                <a:ea typeface="宋体" panose="02010600030101010101" pitchFamily="2" charset="-122"/>
              </a:rPr>
              <a:t> f(</a:t>
            </a:r>
            <a:r>
              <a:rPr lang="en-US" altLang="zh-CN" dirty="0" err="1">
                <a:ea typeface="宋体" panose="02010600030101010101" pitchFamily="2" charset="-122"/>
              </a:rPr>
              <a:t>i</a:t>
            </a:r>
            <a:r>
              <a:rPr lang="en-US" altLang="zh-CN" dirty="0">
                <a:ea typeface="宋体" panose="02010600030101010101" pitchFamily="2" charset="-122"/>
              </a:rPr>
              <a:t>) &lt; f(</a:t>
            </a:r>
            <a:r>
              <a:rPr lang="en-US" altLang="zh-CN" dirty="0" err="1">
                <a:ea typeface="宋体" panose="02010600030101010101" pitchFamily="2" charset="-122"/>
              </a:rPr>
              <a:t>i</a:t>
            </a:r>
            <a:r>
              <a:rPr lang="en-US" altLang="zh-CN" dirty="0">
                <a:ea typeface="宋体" panose="02010600030101010101" pitchFamily="2" charset="-122"/>
              </a:rPr>
              <a:t>*) </a:t>
            </a:r>
            <a:r>
              <a:rPr lang="th-TH" altLang="zh-CN" dirty="0">
                <a:ea typeface="宋体" panose="02010600030101010101" pitchFamily="2" charset="-122"/>
              </a:rPr>
              <a:t>แล้วกำหนด </a:t>
            </a:r>
            <a:r>
              <a:rPr lang="en-US" altLang="zh-CN" dirty="0" err="1">
                <a:ea typeface="宋体" panose="02010600030101010101" pitchFamily="2" charset="-122"/>
              </a:rPr>
              <a:t>i</a:t>
            </a:r>
            <a:r>
              <a:rPr lang="en-US" altLang="zh-CN" dirty="0">
                <a:ea typeface="宋体" panose="02010600030101010101" pitchFamily="2" charset="-122"/>
              </a:rPr>
              <a:t>* = </a:t>
            </a:r>
            <a:r>
              <a:rPr lang="en-US" altLang="zh-CN" dirty="0" err="1">
                <a:ea typeface="宋体" panose="02010600030101010101" pitchFamily="2" charset="-122"/>
              </a:rPr>
              <a:t>i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th-TH" altLang="zh-CN" dirty="0">
                <a:ea typeface="宋体" panose="02010600030101010101" pitchFamily="2" charset="-122"/>
              </a:rPr>
              <a:t>ขั้นตอนที่</a:t>
            </a:r>
            <a:r>
              <a:rPr lang="en-US" altLang="zh-CN" dirty="0">
                <a:ea typeface="宋体" panose="02010600030101010101" pitchFamily="2" charset="-122"/>
              </a:rPr>
              <a:t> 5: </a:t>
            </a:r>
            <a:r>
              <a:rPr lang="th-TH" altLang="zh-CN" dirty="0">
                <a:ea typeface="宋体" panose="02010600030101010101" pitchFamily="2" charset="-122"/>
              </a:rPr>
              <a:t>ปรับข้อมูลให้ปัจจุบันของ</a:t>
            </a:r>
            <a:r>
              <a:rPr lang="en-US" altLang="zh-CN" dirty="0">
                <a:ea typeface="宋体" panose="02010600030101010101" pitchFamily="2" charset="-122"/>
              </a:rPr>
              <a:t> Tabu </a:t>
            </a:r>
            <a:r>
              <a:rPr lang="th-TH" altLang="zh-CN" dirty="0">
                <a:ea typeface="宋体" panose="02010600030101010101" pitchFamily="2" charset="-122"/>
              </a:rPr>
              <a:t>และเงื่อนไข</a:t>
            </a:r>
            <a:r>
              <a:rPr lang="en-US" altLang="zh-CN" dirty="0">
                <a:ea typeface="宋体" panose="02010600030101010101" pitchFamily="2" charset="-122"/>
              </a:rPr>
              <a:t> aspiration</a:t>
            </a:r>
          </a:p>
          <a:p>
            <a:pPr>
              <a:lnSpc>
                <a:spcPct val="120000"/>
              </a:lnSpc>
            </a:pPr>
            <a:r>
              <a:rPr lang="th-TH" altLang="zh-CN" dirty="0">
                <a:ea typeface="宋体" panose="02010600030101010101" pitchFamily="2" charset="-122"/>
              </a:rPr>
              <a:t>ขั้นตอนที่</a:t>
            </a:r>
            <a:r>
              <a:rPr lang="en-US" altLang="zh-CN" dirty="0">
                <a:ea typeface="宋体" panose="02010600030101010101" pitchFamily="2" charset="-122"/>
              </a:rPr>
              <a:t> 6: </a:t>
            </a:r>
            <a:r>
              <a:rPr lang="th-TH" altLang="zh-CN" dirty="0">
                <a:ea typeface="宋体" panose="02010600030101010101" pitchFamily="2" charset="-122"/>
              </a:rPr>
              <a:t>หยุดเมื่อครบทุกเงื่อนไข ถ้าไม่ให้กลับไป ขั้นตอนที่</a:t>
            </a:r>
            <a:r>
              <a:rPr lang="en-US" altLang="zh-CN" dirty="0">
                <a:ea typeface="宋体" panose="02010600030101010101" pitchFamily="2" charset="-122"/>
              </a:rPr>
              <a:t> 2</a:t>
            </a:r>
          </a:p>
          <a:p>
            <a:pPr marL="0" indent="0">
              <a:lnSpc>
                <a:spcPct val="120000"/>
              </a:lnSpc>
              <a:buNone/>
            </a:pPr>
            <a:endParaRPr lang="th-TH" sz="1600" b="1" dirty="0"/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18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รูปแบบของทาบูเสิร์ชเบื้องต้น</a:t>
            </a:r>
            <a:r>
              <a:rPr lang="en-US" dirty="0"/>
              <a:t> </a:t>
            </a:r>
            <a:r>
              <a:rPr lang="en-US" altLang="zh-CN" dirty="0">
                <a:ea typeface="宋体" panose="02010600030101010101" pitchFamily="2" charset="-122"/>
              </a:rPr>
              <a:t>(TS)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951E5-D891-473E-896F-36959403E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6" t="45595" r="18874" b="12024"/>
          <a:stretch/>
        </p:blipFill>
        <p:spPr>
          <a:xfrm>
            <a:off x="847763" y="1608365"/>
            <a:ext cx="10373339" cy="45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7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ทาบูเสิร์ชเบื้องต้น</a:t>
            </a:r>
            <a:r>
              <a:rPr lang="en-US" dirty="0"/>
              <a:t> </a:t>
            </a:r>
            <a:r>
              <a:rPr lang="en-US" altLang="zh-CN" dirty="0">
                <a:ea typeface="宋体" panose="02010600030101010101" pitchFamily="2" charset="-122"/>
              </a:rPr>
              <a:t>(TS)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70C0"/>
                </a:solidFill>
              </a:rPr>
              <a:t>ทาร์บูลิส </a:t>
            </a:r>
            <a:r>
              <a:rPr lang="en-US" b="1" dirty="0">
                <a:solidFill>
                  <a:srgbClr val="0070C0"/>
                </a:solidFill>
              </a:rPr>
              <a:t>: T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/>
              <a:t>เข้าก่อนออกก่อน </a:t>
            </a:r>
            <a:r>
              <a:rPr lang="en-US" dirty="0"/>
              <a:t>: FIFO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369957-4C53-4DC6-9469-D66C4D962DEC}"/>
              </a:ext>
            </a:extLst>
          </p:cNvPr>
          <p:cNvSpPr txBox="1">
            <a:spLocks/>
          </p:cNvSpPr>
          <p:nvPr/>
        </p:nvSpPr>
        <p:spPr>
          <a:xfrm>
            <a:off x="5532329" y="1826597"/>
            <a:ext cx="5791535" cy="436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70C0"/>
                </a:solidFill>
              </a:rPr>
              <a:t>เกณฑ์การหยุด</a:t>
            </a: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จำนวนรอบสูงสุด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เวลาคำนวณสูงสุด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จำนวนรอบที่ไม่มีการพัฒนาต่อ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การตั้งค่าตัวเลขตามวัตถุประสงค์</a:t>
            </a:r>
          </a:p>
        </p:txBody>
      </p:sp>
      <p:graphicFrame>
        <p:nvGraphicFramePr>
          <p:cNvPr id="9" name="วัตถุ 4">
            <a:extLst>
              <a:ext uri="{FF2B5EF4-FFF2-40B4-BE49-F238E27FC236}">
                <a16:creationId xmlns:a16="http://schemas.microsoft.com/office/drawing/2014/main" id="{44A657D7-5EAC-4A75-99D7-2DF78F2E1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887243"/>
              </p:ext>
            </p:extLst>
          </p:nvPr>
        </p:nvGraphicFramePr>
        <p:xfrm>
          <a:off x="2028825" y="2764684"/>
          <a:ext cx="1005957" cy="351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1162095" imgH="4024170" progId="Visio.Drawing.11">
                  <p:embed/>
                </p:oleObj>
              </mc:Choice>
              <mc:Fallback>
                <p:oleObj r:id="rId3" imgW="1162095" imgH="4024170" progId="Visio.Drawing.11">
                  <p:embed/>
                  <p:pic>
                    <p:nvPicPr>
                      <p:cNvPr id="9" name="วัตถุ 4">
                        <a:extLst>
                          <a:ext uri="{FF2B5EF4-FFF2-40B4-BE49-F238E27FC236}">
                            <a16:creationId xmlns:a16="http://schemas.microsoft.com/office/drawing/2014/main" id="{44A657D7-5EAC-4A75-99D7-2DF78F2E1C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2764684"/>
                        <a:ext cx="1005957" cy="3512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49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ตัวอย่างทาบูเสิร์ชเบื้องต้น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จากปัญหา</a:t>
            </a:r>
            <a:r>
              <a:rPr lang="en-US" dirty="0"/>
              <a:t> traveling salesman problem</a:t>
            </a:r>
            <a:r>
              <a:rPr lang="th-TH" dirty="0"/>
              <a:t> จงหาการเส้นทางด้วยวิธีขั้นตอนทาบูเสิร์ชเบื้องต้น ทาร์บูลิส</a:t>
            </a:r>
            <a:r>
              <a:rPr lang="en-US" dirty="0"/>
              <a:t> = 2 , </a:t>
            </a:r>
            <a:r>
              <a:rPr lang="th-TH" dirty="0"/>
              <a:t>ขนาดเพื่อนบ้าน </a:t>
            </a:r>
            <a:r>
              <a:rPr lang="en-US" dirty="0"/>
              <a:t>= 4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จำนวนรอบ</a:t>
            </a:r>
            <a:r>
              <a:rPr lang="en-US" dirty="0"/>
              <a:t> = 3  </a:t>
            </a:r>
            <a:r>
              <a:rPr lang="th-TH" dirty="0"/>
              <a:t>และใช้วิธีสลับในการปรับปรุงคำตอบ </a:t>
            </a:r>
            <a:r>
              <a:rPr lang="en-US" dirty="0"/>
              <a:t>(Swap move)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4" name="ตาราง 9">
            <a:extLst>
              <a:ext uri="{FF2B5EF4-FFF2-40B4-BE49-F238E27FC236}">
                <a16:creationId xmlns:a16="http://schemas.microsoft.com/office/drawing/2014/main" id="{FD164E5B-E675-4EA6-BAF6-79BAE4625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24930"/>
              </p:ext>
            </p:extLst>
          </p:nvPr>
        </p:nvGraphicFramePr>
        <p:xfrm>
          <a:off x="2143621" y="3731687"/>
          <a:ext cx="7904758" cy="23993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3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15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481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Visio.Drawing.11</vt:lpstr>
      <vt:lpstr>PowerPoint Presentation</vt:lpstr>
      <vt:lpstr>PowerPoint Presentation</vt:lpstr>
      <vt:lpstr>ทาบูเสิร์ช (Tabu Search)</vt:lpstr>
      <vt:lpstr>ทาบูเสิร์ชเบื้องต้น</vt:lpstr>
      <vt:lpstr>รูปแบบของทาบูเสิร์ชเบื้องต้น (TS)</vt:lpstr>
      <vt:lpstr>ทาบูเสิร์ชเบื้องต้น (TS)</vt:lpstr>
      <vt:lpstr>ตัวอย่างทาบูเสิร์ชเบื้องต้น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Thitipong Jamrus</cp:lastModifiedBy>
  <cp:revision>53</cp:revision>
  <dcterms:created xsi:type="dcterms:W3CDTF">2019-10-02T07:34:54Z</dcterms:created>
  <dcterms:modified xsi:type="dcterms:W3CDTF">2020-11-03T07:21:22Z</dcterms:modified>
</cp:coreProperties>
</file>