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9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5" r:id="rId15"/>
    <p:sldId id="306" r:id="rId16"/>
    <p:sldId id="307" r:id="rId17"/>
    <p:sldId id="308" r:id="rId18"/>
    <p:sldId id="309" r:id="rId19"/>
    <p:sldId id="310" r:id="rId20"/>
    <p:sldId id="315" r:id="rId21"/>
    <p:sldId id="316" r:id="rId22"/>
    <p:sldId id="317" r:id="rId23"/>
    <p:sldId id="3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DF6E65-56AE-4916-8FD6-26EE4009862F}">
          <p14:sldIdLst>
            <p14:sldId id="257"/>
            <p14:sldId id="293"/>
          </p14:sldIdLst>
        </p14:section>
        <p14:section name="Untitled Section" id="{85306A4D-7A6A-4D94-8672-EA660703CEF9}">
          <p14:sldIdLst>
            <p14:sldId id="290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5"/>
            <p14:sldId id="306"/>
            <p14:sldId id="307"/>
            <p14:sldId id="308"/>
            <p14:sldId id="309"/>
            <p14:sldId id="310"/>
            <p14:sldId id="315"/>
            <p14:sldId id="316"/>
            <p14:sldId id="317"/>
            <p14:sldId id="31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=""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=""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=""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=""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=""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=""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=""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=""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=""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=""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=""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=""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=""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10/12/2020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4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th-TH" sz="4800" dirty="0">
                <a:solidFill>
                  <a:srgbClr val="002060"/>
                </a:solidFill>
              </a:rPr>
              <a:t>เทคนิคและการใช้งานการค้นหาคำตอบที่น่าพึงพอใจขั้นสูง</a:t>
            </a:r>
            <a:endParaRPr lang="en-US" sz="4800" dirty="0">
              <a:solidFill>
                <a:srgbClr val="002060"/>
              </a:solidFill>
            </a:endParaRP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2.  </a:t>
                </a:r>
                <a:r>
                  <a:rPr lang="th-TH" sz="2000" dirty="0" smtClean="0"/>
                  <a:t>นอกจากนี้</a:t>
                </a: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2000" dirty="0"/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th-TH" sz="2000" dirty="0" smtClean="0"/>
                  <a:t>ดังนั้น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</a:t>
                </a:r>
                <a:r>
                  <a:rPr lang="th-TH" sz="2000" dirty="0" smtClean="0"/>
                  <a:t>เป็นเขตจำกัดกึ่งบวก</a:t>
                </a:r>
                <a:endParaRPr lang="en-US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234" t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2EA2B599-E113-4724-802B-E608C15AB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71E3A4E1-797B-4F79-9C82-DCB7BF9B67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507913"/>
              </p:ext>
            </p:extLst>
          </p:nvPr>
        </p:nvGraphicFramePr>
        <p:xfrm>
          <a:off x="2667483" y="2347015"/>
          <a:ext cx="6396038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4" imgW="6400800" imgH="1981080" progId="Equation.DSMT4">
                  <p:embed/>
                </p:oleObj>
              </mc:Choice>
              <mc:Fallback>
                <p:oleObj name="Equation" r:id="rId4" imgW="6400800" imgH="19810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483" y="2347015"/>
                        <a:ext cx="6396038" cy="1978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7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u="sng" dirty="0" smtClean="0"/>
                  <a:t>บันทึก</a:t>
                </a:r>
                <a:r>
                  <a:rPr lang="en-US" dirty="0" smtClean="0"/>
                  <a:t>: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และ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dirty="0" smtClean="0"/>
                  <a:t>เป็นเขตจำกัดกึ่งบวกแต่ไม่จำเป็นต้องเป็นนัยว่า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ค่าต่ำสุดเฉพาะส่วน ตัวอย่าง</a:t>
                </a:r>
                <a:r>
                  <a:rPr lang="en-US" dirty="0" smtClean="0"/>
                  <a:t>, </a:t>
                </a:r>
                <a:r>
                  <a:rPr lang="th-TH" dirty="0" smtClean="0"/>
                  <a:t>พิจารณา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และ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  <a:r>
                  <a:rPr lang="th-TH" dirty="0" smtClean="0"/>
                  <a:t>ส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ามารถที่จะตรวจสอบได้ว่า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/>
                  <a:t>ไม่เป็นค่าต่ำสุดเฉพาะส่วน </a:t>
                </a:r>
                <a:r>
                  <a:rPr lang="th-TH" dirty="0" smtClean="0"/>
                  <a:t>แ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ม้ว่า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และ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/>
                  <a:t>จะเป็นค่าต่ำสุดเฉพาะส่วน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399" r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0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th-TH" b="1" u="sng" dirty="0" smtClean="0">
                    <a:solidFill>
                      <a:srgbClr val="FF0000"/>
                    </a:solidFill>
                  </a:rPr>
                  <a:t>ทฤษฎีบท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: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เงื่อนไขอนุพันธ์ลำดับสองที่จำเป็นสำหรับค่าที่เหมาะสม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th-TH" dirty="0" smtClean="0">
                    <a:ea typeface="Cambria Math" panose="02040503050406030204" pitchFamily="18" charset="0"/>
                  </a:rPr>
                  <a:t>ถ้า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th-TH" dirty="0" smtClean="0"/>
                  <a:t> เป้นไปตามเงื่อนไขและ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dirty="0" smtClean="0"/>
                  <a:t>ขอบเขตจำกัดบวก</a:t>
                </a:r>
                <a:r>
                  <a:rPr lang="en-US" dirty="0" smtClean="0"/>
                  <a:t>, </a:t>
                </a:r>
                <a:r>
                  <a:rPr lang="th-TH" dirty="0" smtClean="0"/>
                  <a:t>ดังนั้น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ค่าต่ำสุดเฉพาะส่วนสมบูรณ์</a:t>
                </a:r>
                <a:endParaRPr lang="en-US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u="sng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th-TH" u="sng" dirty="0" smtClean="0"/>
                  <a:t>พิสูจน์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 algn="ctr">
                  <a:lnSpc>
                    <a:spcPct val="11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(.)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เ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นื่องจาก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h-TH" dirty="0"/>
                  <a:t>เป็นขอบเขตจำกัดบวก 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ดังนั้น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</a:t>
                </a:r>
                <a:r>
                  <a:rPr lang="th-TH" dirty="0" smtClean="0"/>
                  <a:t>ซึ่ง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หมายความว่า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/>
                  <a:t>คือค่าต่ำสุดเฉพาะส่วนสมบูรณ์</a:t>
                </a:r>
                <a:endParaRPr lang="en-US" dirty="0"/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410" t="-2691" r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C7B898E6-33A0-42D3-B93F-A87691F172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39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th-TH" u="sng" dirty="0" smtClean="0"/>
                  <a:t>บันทึก</a:t>
                </a:r>
                <a:r>
                  <a:rPr lang="en-US" dirty="0" smtClean="0"/>
                  <a:t>: 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/>
                  <a:t>เป็นเขตจำกัดกึ่งบวกแต่ไม่จำเป็นต้องเป็นนัยว่า </a:t>
                </a:r>
                <a:r>
                  <a:rPr lang="en-US" dirty="0" smtClean="0"/>
                  <a:t>“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และ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เป็นขอบเขตจำกัดบวก</a:t>
                </a:r>
                <a:r>
                  <a:rPr lang="en-US" dirty="0" smtClean="0"/>
                  <a:t>”.  </a:t>
                </a:r>
                <a:r>
                  <a:rPr lang="th-TH" dirty="0" smtClean="0"/>
                  <a:t>ตัวอย่าง</a:t>
                </a:r>
                <a:r>
                  <a:rPr lang="en-US" dirty="0" smtClean="0"/>
                  <a:t>, </a:t>
                </a:r>
                <a:r>
                  <a:rPr lang="th-TH" dirty="0" smtClean="0"/>
                  <a:t>พิจารณา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dirty="0"/>
                  <a:t>  </a:t>
                </a:r>
                <a:r>
                  <a:rPr lang="th-TH" dirty="0" smtClean="0"/>
                  <a:t>และ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.  </a:t>
                </a:r>
                <a:r>
                  <a:rPr lang="th-TH" dirty="0" smtClean="0"/>
                  <a:t>ส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ามารถพิสูจน์ได้ว่า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เป็น</a:t>
                </a:r>
                <a:r>
                  <a:rPr lang="en-US" dirty="0" smtClean="0"/>
                  <a:t> </a:t>
                </a:r>
                <a:r>
                  <a:rPr lang="th-TH" dirty="0"/>
                  <a:t>ค่าต่ำสุดเฉพาะส่วนสมบูรณ์</a:t>
                </a: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smtClean="0"/>
                  <a:t>(</a:t>
                </a:r>
                <a:r>
                  <a:rPr lang="th-TH" dirty="0" smtClean="0"/>
                  <a:t>ที่แท้จริง</a:t>
                </a:r>
                <a:r>
                  <a:rPr lang="en-US" dirty="0" smtClean="0"/>
                  <a:t>, </a:t>
                </a:r>
                <a:r>
                  <a:rPr lang="th-TH" dirty="0" smtClean="0"/>
                  <a:t>เป็นค่าต่ำสุดทั้งหมดสมบูรณ์</a:t>
                </a:r>
                <a:r>
                  <a:rPr lang="en-US" dirty="0" smtClean="0"/>
                  <a:t>).  </a:t>
                </a:r>
                <a:r>
                  <a:rPr lang="th-TH" dirty="0" smtClean="0"/>
                  <a:t>อย่างไรก็ตาม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th-TH" dirty="0" smtClean="0"/>
                  <a:t>แต่</a:t>
                </a:r>
                <a:r>
                  <a:rPr lang="en-US" dirty="0"/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h-TH" dirty="0"/>
                  <a:t>ไม่</a:t>
                </a:r>
                <a:r>
                  <a:rPr lang="th-TH" dirty="0" smtClean="0"/>
                  <a:t>เป็นเขตจำกัดบวก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586" t="-3683" r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95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ฟังก์ชั่นคอนเวค และ ค่าที่เหมาะสมทุกขอบเขต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th-TH" u="sng" dirty="0" smtClean="0"/>
                  <a:t>คำจำกัดความ </a:t>
                </a:r>
                <a:r>
                  <a:rPr lang="en-US" u="sng" dirty="0" smtClean="0"/>
                  <a:t> </a:t>
                </a:r>
                <a:r>
                  <a:rPr lang="en-US" u="sng" dirty="0"/>
                  <a:t>4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th-TH" dirty="0" smtClean="0"/>
                  <a:t>เป็นคอนเวคบนคอนเวคเซต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ถ้า สำหรับ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ใดๆ</a:t>
                </a:r>
                <a:endParaRPr lang="en-US" dirty="0"/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b="1" u="sng" dirty="0" smtClean="0"/>
                  <a:t>ทฤษฎีบท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h-TH" dirty="0"/>
                  <a:t>เป็นคอนเวคบนคอนเวคเซต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ถ้าและต่อเมื่อ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 	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4249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55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ฟังก์ชั่นคอนเวค และ ค่าที่เหมาะสมทุกขอบเขต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u="sng" dirty="0" smtClean="0"/>
                  <a:t>พิสูจน์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1.  </a:t>
                </a:r>
                <a:r>
                  <a:rPr lang="th-TH" dirty="0" smtClean="0"/>
                  <a:t>ส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มมุติ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h-TH" dirty="0"/>
                  <a:t>เป็นคอนเวคบนคอนเวคเซต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𝐲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𝐲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𝐱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(Note that: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𝐝</m:t>
                                </m:r>
                              </m:e>
                            </m:d>
                            <m:r>
                              <a:rPr lang="en-US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𝐝</m:t>
                        </m:r>
                      </m:e>
                    </m:func>
                  </m:oMath>
                </a14:m>
                <a:r>
                  <a:rPr lang="en-US" dirty="0"/>
                  <a:t>  )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ดังนั้น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410" t="-1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79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ฟังก์ชั่นคอนเวค และ ค่าที่เหมาะสมทุกขอบเขต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 smtClean="0"/>
                  <a:t>2.  </a:t>
                </a:r>
                <a:r>
                  <a:rPr lang="th-TH" dirty="0" smtClean="0"/>
                  <a:t>ส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มมุติ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กำหนดให้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𝐳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𝐲</m:t>
                    </m:r>
                  </m:oMath>
                </a14:m>
                <a:r>
                  <a:rPr lang="en-US" dirty="0"/>
                  <a:t>.  </a:t>
                </a:r>
                <a:r>
                  <a:rPr lang="th-TH" dirty="0" smtClean="0"/>
                  <a:t>โดยสมุติฐาน จะได้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และ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/>
                  <a:t>ค</a:t>
                </a:r>
                <a:r>
                  <a:rPr lang="th-TH" dirty="0" smtClean="0"/>
                  <a:t>ู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ณทั้งสองด้าน</m:t>
                    </m:r>
                    <m:r>
                      <a:rPr lang="th-T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th-T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ด้วย</m:t>
                    </m:r>
                    <m:r>
                      <a:rPr lang="th-T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และ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th-TH" dirty="0" smtClean="0"/>
                  <a:t>และบวกเข้าด้วยกัน </a:t>
                </a:r>
                <a:r>
                  <a:rPr lang="th-TH" dirty="0" smtClean="0"/>
                  <a:t>จะได้</a:t>
                </a:r>
                <a:endParaRPr lang="en-US" dirty="0"/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𝐲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𝐲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หรือ</a:t>
                </a:r>
                <a:r>
                  <a:rPr lang="en-US" dirty="0"/>
                  <a:t>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d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ดังนั้น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คือ คอนเวค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234" t="-1700" b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82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ฟังก์ชั่นคอนเวค และ ค่าที่เหมาะสมทุกขอบเขต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b="1" u="sng" dirty="0" smtClean="0">
                    <a:solidFill>
                      <a:srgbClr val="FF0000"/>
                    </a:solidFill>
                  </a:rPr>
                  <a:t>ทฤษฎีบท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: </a:t>
                </a:r>
                <a:r>
                  <a:rPr lang="th-TH" b="1" dirty="0" smtClean="0">
                    <a:solidFill>
                      <a:srgbClr val="FF0000"/>
                    </a:solidFill>
                  </a:rPr>
                  <a:t>ค่าที่เหมาะสมทุกขอบเขตสำหรับฟังก์ชั่นคอนเวค </a:t>
                </a:r>
                <a:endParaRPr lang="en-US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>
                    <a:solidFill>
                      <a:srgbClr val="0070C0"/>
                    </a:solidFill>
                  </a:rPr>
                  <a:t>สำหรับฟังก์ชั่นคอนเวค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ถ้า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เป็นไปตามเงื่อนไข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ดังนั้น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ค่ำต่ำสุดทุกขอบเขต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.  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ในทางตรงกันข้าม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ถ้า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th-TH" dirty="0">
                    <a:solidFill>
                      <a:srgbClr val="0070C0"/>
                    </a:solidFill>
                  </a:rPr>
                  <a:t>ค่ำต่ำสุดทุกขอบเขต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ดังนั้น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u="sng" dirty="0" smtClean="0"/>
                  <a:t>พิสูจน์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พิจารณา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 </a:t>
                </a:r>
                <a:r>
                  <a:rPr lang="th-TH" dirty="0" smtClean="0"/>
                  <a:t>คอนเวคเซต</a:t>
                </a:r>
                <a:r>
                  <a:rPr lang="en-US" dirty="0" smtClean="0"/>
                  <a:t>), </a:t>
                </a:r>
                <a:r>
                  <a:rPr lang="th-TH" dirty="0" smtClean="0"/>
                  <a:t>ส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มมุติ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 smtClean="0"/>
                  <a:t>i</a:t>
                </a:r>
                <a:r>
                  <a:rPr lang="th-TH" dirty="0"/>
                  <a:t>เป็นคอนเวค</a:t>
                </a:r>
                <a:r>
                  <a:rPr lang="th-TH" dirty="0" smtClean="0"/>
                  <a:t>เซตที่สามารถอนุพันธ์ได้</a:t>
                </a:r>
                <a:r>
                  <a:rPr lang="en-US" dirty="0" smtClean="0"/>
                  <a:t>, </a:t>
                </a:r>
                <a:r>
                  <a:rPr lang="th-TH" dirty="0" smtClean="0"/>
                  <a:t>จะได้</a:t>
                </a:r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ถ้า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 </a:t>
                </a:r>
                <a:r>
                  <a:rPr lang="th-TH" dirty="0" smtClean="0"/>
                  <a:t>ดังนั้น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เป็นค่า</a:t>
                </a:r>
                <a:r>
                  <a:rPr lang="th-TH" sz="2900" dirty="0"/>
                  <a:t>ต่ำสุดทุกขอบเขต</a:t>
                </a:r>
                <a:endParaRPr lang="en-US" sz="29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234" t="-1700" b="-2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25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พิจารณา</a:t>
                </a:r>
                <a:r>
                  <a:rPr lang="en-US" dirty="0" smtClean="0"/>
                  <a:t> </a:t>
                </a:r>
                <a:r>
                  <a:rPr lang="th-TH" dirty="0" smtClean="0"/>
                  <a:t>ปัญหา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(</a:t>
                </a:r>
                <a:r>
                  <a:rPr lang="en-US" b="1" dirty="0"/>
                  <a:t>P</a:t>
                </a:r>
                <a:r>
                  <a:rPr lang="en-US" dirty="0"/>
                  <a:t>)	Min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	 	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s.t.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		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ฟังก์ชั่น </a:t>
                </a:r>
                <a:r>
                  <a:rPr lang="en-US" dirty="0" smtClean="0"/>
                  <a:t>Lagrangian </a:t>
                </a:r>
                <a:r>
                  <a:rPr lang="th-TH" dirty="0" smtClean="0"/>
                  <a:t>สามารถแสดงได้ดังนี้</a:t>
                </a:r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𝛌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ที่ซึ่ง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 </a:t>
                </a:r>
                <a:r>
                  <a:rPr lang="th-TH" dirty="0" smtClean="0"/>
                  <a:t>คือ  ตัวคูณ </a:t>
                </a:r>
                <a:r>
                  <a:rPr lang="en-US" dirty="0" smtClean="0"/>
                  <a:t>Lagrange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586" t="-1983" b="-4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37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r>
              <a:rPr lang="en-US" dirty="0"/>
              <a:t/>
            </a:r>
            <a:br>
              <a:rPr lang="en-US" dirty="0"/>
            </a:br>
            <a:r>
              <a:rPr lang="th-TH" dirty="0" smtClean="0">
                <a:solidFill>
                  <a:srgbClr val="FF0000"/>
                </a:solidFill>
              </a:rPr>
              <a:t>เงื่อนไขที่จำเป็น </a:t>
            </a:r>
            <a:r>
              <a:rPr lang="en-US" dirty="0" err="1" smtClean="0">
                <a:solidFill>
                  <a:srgbClr val="FF0000"/>
                </a:solidFill>
              </a:rPr>
              <a:t>Karush</a:t>
            </a:r>
            <a:r>
              <a:rPr lang="en-US" dirty="0" smtClean="0">
                <a:solidFill>
                  <a:srgbClr val="FF0000"/>
                </a:solidFill>
              </a:rPr>
              <a:t>-Kuhn-Tucker </a:t>
            </a:r>
            <a:r>
              <a:rPr lang="en-US" dirty="0">
                <a:solidFill>
                  <a:srgbClr val="FF0000"/>
                </a:solidFill>
              </a:rPr>
              <a:t>(KKT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dirty="0" smtClean="0">
                    <a:solidFill>
                      <a:srgbClr val="0070C0"/>
                    </a:solidFill>
                  </a:rPr>
                  <a:t>ถ้า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th-TH" dirty="0">
                    <a:solidFill>
                      <a:srgbClr val="0070C0"/>
                    </a:solidFill>
                  </a:rPr>
                  <a:t>คือ ค่า</a:t>
                </a:r>
                <a:r>
                  <a:rPr lang="th-TH" dirty="0">
                    <a:solidFill>
                      <a:srgbClr val="0070C0"/>
                    </a:solidFill>
                  </a:rPr>
                  <a:t>ต่ำสุดเฉพาะ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ส่วน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P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),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ดังนั้น ควรจะมี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𝛌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ดังนั้น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และ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𝛌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คือคำตอบของ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: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070C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		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0070C0"/>
                    </a:solidFill>
                  </a:rPr>
                  <a:t>		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	 	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399" r="-1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0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1730928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Session 1.4: </a:t>
            </a:r>
          </a:p>
          <a:p>
            <a:r>
              <a:rPr lang="th-TH" sz="3600" dirty="0">
                <a:solidFill>
                  <a:srgbClr val="002060"/>
                </a:solidFill>
              </a:rPr>
              <a:t>การค้นหาคำตอบที่น่าพึง</a:t>
            </a:r>
            <a:r>
              <a:rPr lang="th-TH" sz="3600" dirty="0" smtClean="0">
                <a:solidFill>
                  <a:srgbClr val="002060"/>
                </a:solidFill>
              </a:rPr>
              <a:t>พอใจของสมการที่ไม่เชิงเส้น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r>
              <a:rPr lang="en-US" dirty="0"/>
              <a:t/>
            </a:r>
            <a:br>
              <a:rPr lang="en-US" dirty="0"/>
            </a:br>
            <a:r>
              <a:rPr lang="th-TH" dirty="0">
                <a:solidFill>
                  <a:srgbClr val="FF0000"/>
                </a:solidFill>
              </a:rPr>
              <a:t>เงื่อนไขที่จำเป็น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Karush</a:t>
            </a:r>
            <a:r>
              <a:rPr lang="en-US" dirty="0">
                <a:solidFill>
                  <a:srgbClr val="FF0000"/>
                </a:solidFill>
              </a:rPr>
              <a:t>-Kuhn-Tucker (KKT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u="sng" dirty="0" smtClean="0"/>
                  <a:t>Notes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th-TH" dirty="0" smtClean="0">
                    <a:solidFill>
                      <a:schemeClr val="tx1"/>
                    </a:solidFill>
                  </a:rPr>
                  <a:t>ถ้าสมการข้อจำกัด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th-TH" dirty="0" smtClean="0">
                    <a:solidFill>
                      <a:schemeClr val="tx1"/>
                    </a:solidFill>
                  </a:rPr>
                  <a:t>ดัง</a:t>
                </a:r>
                <a14:m>
                  <m:oMath xmlns:m="http://schemas.openxmlformats.org/officeDocument/2006/math">
                    <m:r>
                      <a:rPr lang="th-TH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นั้นเงื่อนไข</m:t>
                    </m:r>
                    <m:r>
                      <a:rPr lang="th-TH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is: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th-TH" dirty="0"/>
                  <a:t>ถ้าสมการข้อจำกัด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th-TH" dirty="0" smtClean="0">
                    <a:solidFill>
                      <a:schemeClr val="tx1"/>
                    </a:solidFill>
                  </a:rPr>
                  <a:t>ดังนั้น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dirty="0" smtClean="0">
                    <a:solidFill>
                      <a:schemeClr val="tx1"/>
                    </a:solidFill>
                  </a:rPr>
                  <a:t>ไม่มีข้อจำกัดเกี่ยวกับเครื่องหมาย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th-TH" dirty="0" smtClean="0"/>
                  <a:t>เงื่อนไข</a:t>
                </a:r>
                <a:r>
                  <a:rPr lang="en-US" dirty="0" smtClean="0"/>
                  <a:t> </a:t>
                </a:r>
                <a:r>
                  <a:rPr lang="en-US" dirty="0"/>
                  <a:t>KKT </a:t>
                </a:r>
                <a:r>
                  <a:rPr lang="th-TH" dirty="0" smtClean="0"/>
                  <a:t>เพียงพอ</a:t>
                </a:r>
                <a:r>
                  <a:rPr lang="en-US" dirty="0" smtClean="0"/>
                  <a:t> </a:t>
                </a:r>
                <a:r>
                  <a:rPr lang="th-TH" dirty="0" smtClean="0"/>
                  <a:t>ถ้า </a:t>
                </a:r>
                <a:r>
                  <a:rPr lang="en-US" dirty="0" smtClean="0"/>
                  <a:t>(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) </a:t>
                </a:r>
                <a:r>
                  <a:rPr lang="th-TH" dirty="0" smtClean="0"/>
                  <a:t>คือ โปรแกรมคอนเวค</a:t>
                </a:r>
                <a:r>
                  <a:rPr lang="en-US" dirty="0" smtClean="0"/>
                  <a:t>, </a:t>
                </a:r>
                <a:r>
                  <a:rPr lang="th-TH" dirty="0" smtClean="0"/>
                  <a:t>ตัวอย่าง ถ้า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𝛌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:r>
                  <a:rPr lang="th-TH" dirty="0" smtClean="0">
                    <a:solidFill>
                      <a:schemeClr val="tx1"/>
                    </a:solidFill>
                  </a:rPr>
                  <a:t>เป็นไปตามเงื่อนไข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KKT</a:t>
                </a:r>
                <a:r>
                  <a:rPr lang="th-TH" dirty="0" smtClean="0">
                    <a:solidFill>
                      <a:schemeClr val="tx1"/>
                    </a:solidFill>
                  </a:rPr>
                  <a:t> ดังนั้น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th-TH" dirty="0" smtClean="0"/>
                  <a:t>คือค่าต่ำสุดทุกขอบเขตของ </a:t>
                </a:r>
                <a:r>
                  <a:rPr lang="en-US" dirty="0" smtClean="0"/>
                  <a:t>(</a:t>
                </a:r>
                <a:r>
                  <a:rPr lang="en-US" b="1" dirty="0" smtClean="0"/>
                  <a:t>P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399" r="-1175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00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:r>
                  <a:rPr lang="th-TH" b="1" u="sng" dirty="0" smtClean="0"/>
                  <a:t>โปรแกรมคอนเวค</a:t>
                </a:r>
                <a:endParaRPr lang="en-US" b="1" u="sng" dirty="0"/>
              </a:p>
              <a:p>
                <a:pPr marL="0" indent="0">
                  <a:buNone/>
                </a:pPr>
                <a:r>
                  <a:rPr lang="th-TH" dirty="0" smtClean="0"/>
                  <a:t>พิจารณา</a:t>
                </a:r>
                <a:r>
                  <a:rPr lang="en-US" dirty="0" smtClean="0"/>
                  <a:t> </a:t>
                </a:r>
                <a:r>
                  <a:rPr lang="th-TH" dirty="0" smtClean="0"/>
                  <a:t>โปรแกรม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(</a:t>
                </a:r>
                <a:r>
                  <a:rPr lang="en-US" b="1" dirty="0"/>
                  <a:t>P</a:t>
                </a:r>
                <a:r>
                  <a:rPr lang="en-US" dirty="0"/>
                  <a:t>)	Min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	 	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s.t.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 	</a:t>
                </a:r>
              </a:p>
              <a:p>
                <a:pPr marL="0" indent="0">
                  <a:buNone/>
                </a:pPr>
                <a:r>
                  <a:rPr lang="th-TH" dirty="0" smtClean="0"/>
                  <a:t>โปรแกรมข้างต้นเป็นโปรแกรมคอนเวคถ้า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th-TH" sz="2800" dirty="0" smtClean="0"/>
                  <a:t>คือ ฟังก์ชั่นคอนเวค</a:t>
                </a:r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) </a:t>
                </a:r>
                <a:r>
                  <a:rPr lang="th-TH" sz="2800" dirty="0"/>
                  <a:t>คือ ฟังก์ชั่นคอนเวค</a:t>
                </a:r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) </a:t>
                </a:r>
                <a:r>
                  <a:rPr lang="th-TH" sz="2800" dirty="0"/>
                  <a:t>คือ ฟังก์ชั่น</a:t>
                </a:r>
                <a:r>
                  <a:rPr lang="th-TH" sz="2800" dirty="0" smtClean="0"/>
                  <a:t>คอนเคฟ</a:t>
                </a:r>
                <a:endParaRPr lang="en-US" sz="28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) </a:t>
                </a:r>
                <a:r>
                  <a:rPr lang="th-TH" sz="2800" dirty="0"/>
                  <a:t>คือ </a:t>
                </a:r>
                <a:r>
                  <a:rPr lang="th-TH" sz="2800" dirty="0" smtClean="0"/>
                  <a:t>ฟังก์ชั่นเชิงเส้น</a:t>
                </a:r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234" t="-3966" b="-3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82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th-TH" u="sng" dirty="0" smtClean="0"/>
                  <a:t>ตัวอย่าง</a:t>
                </a:r>
                <a:r>
                  <a:rPr lang="en-US" dirty="0" smtClean="0"/>
                  <a:t>:  </a:t>
                </a:r>
                <a:r>
                  <a:rPr lang="th-TH" dirty="0" smtClean="0"/>
                  <a:t>พิจารณา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(</a:t>
                </a:r>
                <a:r>
                  <a:rPr lang="en-US" b="1" dirty="0"/>
                  <a:t>P</a:t>
                </a:r>
                <a:r>
                  <a:rPr lang="en-US" dirty="0"/>
                  <a:t>)	Min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	 	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</a:t>
                </a:r>
                <a:r>
                  <a:rPr lang="en-US" dirty="0" err="1"/>
                  <a:t>s.t.</a:t>
                </a:r>
                <a:r>
                  <a:rPr lang="en-US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th-TH" dirty="0"/>
                  <a:t>โปรแกรมข้างต้นเป็นโปรแกรมคอน</a:t>
                </a:r>
                <a:r>
                  <a:rPr lang="th-TH" dirty="0" smtClean="0"/>
                  <a:t>เวค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4249" b="-2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71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sz="2000" dirty="0" smtClean="0"/>
                  <a:t>เงื่อนไข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KKT </a:t>
                </a:r>
                <a:r>
                  <a:rPr lang="th-TH" sz="2000" dirty="0" smtClean="0"/>
                  <a:t>มีดังนี้</a:t>
                </a: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  <a:p>
                <a:pPr marL="0" indent="0">
                  <a:buNone/>
                </a:pPr>
                <a:endParaRPr lang="th-TH" sz="2000" smtClean="0"/>
              </a:p>
              <a:p>
                <a:pPr marL="0" indent="0">
                  <a:buNone/>
                </a:pPr>
                <a:r>
                  <a:rPr lang="th-TH" sz="2000" smtClean="0"/>
                  <a:t>คำตอบ</a:t>
                </a:r>
                <a:r>
                  <a:rPr lang="en-US" sz="2000" dirty="0" smtClean="0"/>
                  <a:t>(</a:t>
                </a:r>
                <a:r>
                  <a:rPr lang="th-TH" sz="2000" dirty="0"/>
                  <a:t>ค่าต่ำสุดทุกขอบเขต</a:t>
                </a:r>
                <a:r>
                  <a:rPr lang="en-US" sz="2000" dirty="0" smtClean="0"/>
                  <a:t>) </a:t>
                </a:r>
                <a:r>
                  <a:rPr lang="th-TH" sz="2000" dirty="0" smtClean="0"/>
                  <a:t>คือ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1234" t="-2408" b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D6765197-D91A-48FB-A741-EE0DCBA32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="" xmlns:a16="http://schemas.microsoft.com/office/drawing/2014/main" id="{888E1DFF-F924-4FF9-B4FF-C98B61A3AC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274374"/>
              </p:ext>
            </p:extLst>
          </p:nvPr>
        </p:nvGraphicFramePr>
        <p:xfrm>
          <a:off x="1267651" y="2512598"/>
          <a:ext cx="1897063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0" name="Equation" r:id="rId4" imgW="1892160" imgH="330120" progId="Equation.DSMT4">
                  <p:embed/>
                </p:oleObj>
              </mc:Choice>
              <mc:Fallback>
                <p:oleObj name="Equation" r:id="rId4" imgW="1892160" imgH="3301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651" y="2512598"/>
                        <a:ext cx="1897063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59FEB87A-84B9-4C2F-804D-F122B1C8B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6107" y="19240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="" xmlns:a16="http://schemas.microsoft.com/office/drawing/2014/main" id="{DA4A7E11-8571-4AFE-ABE0-2A452C86C1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943523"/>
              </p:ext>
            </p:extLst>
          </p:nvPr>
        </p:nvGraphicFramePr>
        <p:xfrm>
          <a:off x="4412354" y="1738950"/>
          <a:ext cx="60325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1" name="Equation" r:id="rId6" imgW="6032160" imgH="1879560" progId="Equation.DSMT4">
                  <p:embed/>
                </p:oleObj>
              </mc:Choice>
              <mc:Fallback>
                <p:oleObj name="Equation" r:id="rId6" imgW="6032160" imgH="1879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354" y="1738950"/>
                        <a:ext cx="6032500" cy="187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37CABA38-73E8-419B-96D1-0189D3293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="" xmlns:a16="http://schemas.microsoft.com/office/drawing/2014/main" id="{A99AFDB5-DBB6-4BD1-A1E4-5D8FC9BC90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2496884"/>
              </p:ext>
            </p:extLst>
          </p:nvPr>
        </p:nvGraphicFramePr>
        <p:xfrm>
          <a:off x="3426516" y="3197489"/>
          <a:ext cx="1971675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2" name="Equation" r:id="rId8" imgW="1968480" imgH="2057400" progId="Equation.DSMT4">
                  <p:embed/>
                </p:oleObj>
              </mc:Choice>
              <mc:Fallback>
                <p:oleObj name="Equation" r:id="rId8" imgW="1968480" imgH="2057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6516" y="3197489"/>
                        <a:ext cx="1971675" cy="205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377A1AB2-73FD-47B2-B418-FBF6C031D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="" xmlns:a16="http://schemas.microsoft.com/office/drawing/2014/main" id="{0FAD1194-0586-41C1-A376-44AE3EBD9C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306042"/>
              </p:ext>
            </p:extLst>
          </p:nvPr>
        </p:nvGraphicFramePr>
        <p:xfrm>
          <a:off x="5721834" y="3216566"/>
          <a:ext cx="19335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03" name="Equation" r:id="rId10" imgW="1930320" imgH="1091880" progId="Equation.DSMT4">
                  <p:embed/>
                </p:oleObj>
              </mc:Choice>
              <mc:Fallback>
                <p:oleObj name="Equation" r:id="rId10" imgW="1930320" imgH="10918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1834" y="3216566"/>
                        <a:ext cx="1933575" cy="1089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1417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พิจารณาปัญหาหาค่าต่ำสุด</a:t>
                </a:r>
                <a:r>
                  <a:rPr lang="en-US" dirty="0" smtClean="0"/>
                  <a:t>:  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ดังนั้น</a:t>
                </a:r>
                <a:r>
                  <a:rPr lang="en-US" dirty="0" smtClean="0"/>
                  <a:t>,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514350" indent="-51435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เป็นค่าต่ำสุดเฉพาะส่วนถ้า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th-TH" dirty="0" smtClean="0"/>
                  <a:t> โดยที่</a:t>
                </a:r>
                <a:endParaRPr lang="en-US" dirty="0"/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b="0" dirty="0"/>
                  <a:t>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สำหรับ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th-TH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nary>
                              <m:naryPr>
                                <m:chr m:val="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       </a:t>
                </a:r>
                <a:r>
                  <a:rPr lang="th-TH" dirty="0" smtClean="0"/>
                  <a:t>ตัวอย่างเช่น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คือค่าที่ดีที่สุดเปรียบเทียบกับค่าข้างเคียง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514350" indent="-51435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 startAt="2"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/>
                  <a:t>เป็นค่าต่ำสุดเฉพาะ</a:t>
                </a:r>
                <a:r>
                  <a:rPr lang="th-TH" dirty="0" smtClean="0"/>
                  <a:t>ส่วนสมบูรณ์ถ้า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ในค่าข้างเคียงของ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514350" indent="-51435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 startAt="3"/>
                </a:pPr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และ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เรียกว่างื่อนไขค่าอนุพันธืลำดับที่หนึงและเงื่อนไขลำดับที่สองตามลำดับ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999" t="-1416" b="-2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 algn="ctr">
                  <a:buNone/>
                </a:pPr>
                <a:r>
                  <a:rPr lang="th-TH" sz="3100" b="1" dirty="0" smtClean="0">
                    <a:solidFill>
                      <a:srgbClr val="FF0000"/>
                    </a:solidFill>
                  </a:rPr>
                  <a:t>การทบทวนเชิงทฤษฎี</a:t>
                </a:r>
                <a:endParaRPr lang="en-US" sz="3100" b="1" dirty="0">
                  <a:solidFill>
                    <a:srgbClr val="FF0000"/>
                  </a:solidFill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u="sng" dirty="0" smtClean="0"/>
                  <a:t>คำจำกัดความ</a:t>
                </a:r>
                <a:r>
                  <a:rPr lang="en-US" u="sng" dirty="0" smtClean="0"/>
                  <a:t> </a:t>
                </a:r>
                <a:r>
                  <a:rPr lang="en-US" u="sng" dirty="0"/>
                  <a:t>1</a:t>
                </a:r>
                <a:r>
                  <a:rPr lang="en-US" dirty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ตารางเมตริก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</a:t>
                </a:r>
                <a:r>
                  <a:rPr lang="th-TH" dirty="0" smtClean="0"/>
                  <a:t>กล่าวได้ว่า</a:t>
                </a:r>
                <a:r>
                  <a:rPr lang="th-TH" sz="2900" dirty="0"/>
                  <a:t>เป็นเขตจำกัด</a:t>
                </a:r>
                <a:r>
                  <a:rPr lang="th-TH" sz="2900" dirty="0" smtClean="0"/>
                  <a:t>บวก (หรือ</a:t>
                </a:r>
                <a:r>
                  <a:rPr lang="th-TH" dirty="0" smtClean="0"/>
                  <a:t>เขตจำกัดลบ</a:t>
                </a:r>
                <a:r>
                  <a:rPr lang="en-US" dirty="0" smtClean="0"/>
                  <a:t>)</a:t>
                </a:r>
                <a:r>
                  <a:rPr lang="th-TH" dirty="0" smtClean="0"/>
                  <a:t>ถ้ารูปแบบกำลังสอง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0" smtClean="0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( </a:t>
                </a:r>
                <a:r>
                  <a:rPr lang="th-TH" dirty="0"/>
                  <a:t>ห</a:t>
                </a:r>
                <a:r>
                  <a:rPr lang="th-TH" dirty="0" smtClean="0"/>
                  <a:t>รือ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)</a:t>
                </a:r>
                <a:r>
                  <a:rPr lang="th-TH" dirty="0" smtClean="0"/>
                  <a:t>  สำหรับ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th-TH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ทั้งหมด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u="sng" dirty="0" smtClean="0"/>
                  <a:t>คำจำกัดความ </a:t>
                </a:r>
                <a:r>
                  <a:rPr lang="en-US" u="sng" dirty="0" smtClean="0"/>
                  <a:t> </a:t>
                </a:r>
                <a:r>
                  <a:rPr lang="en-US" u="sng" dirty="0"/>
                  <a:t>2</a:t>
                </a:r>
                <a:r>
                  <a:rPr lang="en-US" dirty="0"/>
                  <a:t>:</a:t>
                </a:r>
              </a:p>
              <a:p>
                <a:pPr marL="0" indent="0" algn="just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/>
                  <a:t>ตารางเมตริก </a:t>
                </a:r>
                <a:r>
                  <a:rPr lang="en-US" dirty="0" smtClean="0"/>
                  <a:t>A </a:t>
                </a:r>
                <a:r>
                  <a:rPr lang="th-TH" dirty="0"/>
                  <a:t>กล่าวได้ว่าเป็นเขต</a:t>
                </a:r>
                <a:r>
                  <a:rPr lang="th-TH" dirty="0" smtClean="0"/>
                  <a:t>จำกัดกึ่งบวก </a:t>
                </a:r>
                <a:r>
                  <a:rPr lang="en-US" dirty="0" smtClean="0"/>
                  <a:t>(</a:t>
                </a:r>
                <a:r>
                  <a:rPr lang="th-TH" dirty="0" smtClean="0"/>
                  <a:t>หรือ</a:t>
                </a:r>
                <a:r>
                  <a:rPr lang="th-TH" dirty="0" smtClean="0"/>
                  <a:t>เขต</a:t>
                </a:r>
                <a:r>
                  <a:rPr lang="th-TH" dirty="0"/>
                  <a:t>จำกัด</a:t>
                </a:r>
                <a:r>
                  <a:rPr lang="th-TH" dirty="0" smtClean="0"/>
                  <a:t>กึ่งลบ</a:t>
                </a:r>
                <a:r>
                  <a:rPr lang="en-US" dirty="0" smtClean="0"/>
                  <a:t>) </a:t>
                </a:r>
                <a:r>
                  <a:rPr lang="th-TH" dirty="0"/>
                  <a:t>ถ้ารูปแบบกำลังสอง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</a:t>
                </a:r>
                <a:r>
                  <a:rPr lang="th-TH" dirty="0" smtClean="0"/>
                  <a:t>หรือ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) </a:t>
                </a:r>
                <a:r>
                  <a:rPr lang="th-TH" dirty="0"/>
                  <a:t>สำหรับ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th-TH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ทั้งหมด</m:t>
                    </m:r>
                  </m:oMath>
                </a14:m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u="sng" dirty="0" smtClean="0"/>
                  <a:t>คำจำกัดความ </a:t>
                </a:r>
                <a:r>
                  <a:rPr lang="en-US" u="sng" dirty="0" smtClean="0"/>
                  <a:t> </a:t>
                </a:r>
                <a:r>
                  <a:rPr lang="en-US" u="sng" dirty="0"/>
                  <a:t>3</a:t>
                </a:r>
                <a:r>
                  <a:rPr lang="en-US" dirty="0"/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เป็นค่า </a:t>
                </a:r>
                <a:r>
                  <a:rPr lang="en-US" dirty="0" err="1" smtClean="0"/>
                  <a:t>eigen</a:t>
                </a:r>
                <a:r>
                  <a:rPr lang="en-US" dirty="0" smtClean="0"/>
                  <a:t> </a:t>
                </a:r>
                <a:r>
                  <a:rPr lang="th-TH" dirty="0"/>
                  <a:t>ของตารางเมตริก </a:t>
                </a:r>
                <a:r>
                  <a:rPr lang="th-TH" dirty="0" smtClean="0"/>
                  <a:t>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</a:t>
                </a:r>
                <a:r>
                  <a:rPr lang="th-TH" dirty="0" smtClean="0"/>
                  <a:t>ถ้า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โ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ดยที่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𝐀𝐱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3231" t="-3541" r="-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52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u="sng" dirty="0" smtClean="0"/>
                  <a:t>คุณสมบัติ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i="1" dirty="0"/>
              </a:p>
              <a:p>
                <a:pPr marL="514350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h-TH" dirty="0" smtClean="0"/>
                  <a:t>เป็นค่า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eigen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th-TH" i="1" dirty="0" smtClean="0">
                    <a:solidFill>
                      <a:srgbClr val="FF0000"/>
                    </a:solidFill>
                  </a:rPr>
                  <a:t>ของตารางเมตริก </a:t>
                </a:r>
                <a:r>
                  <a:rPr lang="en-US" b="1" dirty="0" smtClean="0"/>
                  <a:t>A</a:t>
                </a:r>
                <a:r>
                  <a:rPr lang="th-TH" b="1" dirty="0" smtClean="0"/>
                  <a:t> ถ้าและต่อเมื่อ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เป็นรากของฟังก์ชั่นดังลักษณะต่อไปนี้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𝑑𝑒𝑡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𝐀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:r>
                  <a:rPr lang="th-TH" dirty="0" smtClean="0"/>
                  <a:t>ที่ซึ่งเป็นพหุนามลำดับ</a:t>
                </a:r>
                <a:r>
                  <a:rPr lang="en-US" dirty="0" smtClean="0"/>
                  <a:t> </a:t>
                </a:r>
                <a:r>
                  <a:rPr lang="en-US" i="1" dirty="0"/>
                  <a:t>n</a:t>
                </a:r>
                <a:r>
                  <a:rPr lang="en-US" dirty="0"/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:r>
                  <a:rPr lang="th-TH" dirty="0" smtClean="0"/>
                  <a:t>ตารางเมตริก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</a:t>
                </a:r>
                <a:r>
                  <a:rPr lang="th-TH" dirty="0" smtClean="0"/>
                  <a:t>เขตจำกัดเป็นบวก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</a:t>
                </a:r>
                <a:r>
                  <a:rPr lang="th-TH" i="1" dirty="0" smtClean="0">
                    <a:solidFill>
                      <a:srgbClr val="0070C0"/>
                    </a:solidFill>
                  </a:rPr>
                  <a:t>ลบ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th-TH" dirty="0"/>
                  <a:t>ถ้า</a:t>
                </a:r>
                <a:r>
                  <a:rPr lang="th-TH" dirty="0" smtClean="0"/>
                  <a:t>ค่า </a:t>
                </a:r>
                <a:r>
                  <a:rPr lang="en-US" dirty="0" err="1" smtClean="0"/>
                  <a:t>eigen</a:t>
                </a:r>
                <a:r>
                  <a:rPr lang="en-US" dirty="0" smtClean="0"/>
                  <a:t> </a:t>
                </a:r>
                <a:r>
                  <a:rPr lang="th-TH" dirty="0" smtClean="0"/>
                  <a:t>ทั้งหมดเป็นบวก(ลบ)</a:t>
                </a:r>
                <a:endParaRPr lang="en-US" i="1" dirty="0"/>
              </a:p>
              <a:p>
                <a:pPr marL="514350" indent="-514350">
                  <a:lnSpc>
                    <a:spcPct val="12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th-TH" dirty="0" smtClean="0"/>
                  <a:t>ตารางเมตริก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</a:t>
                </a:r>
                <a:r>
                  <a:rPr lang="th-TH" dirty="0"/>
                  <a:t>เขตจำกัด</a:t>
                </a:r>
                <a:r>
                  <a:rPr lang="th-TH" dirty="0" smtClean="0"/>
                  <a:t>เป็นกึ่งบวก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</a:t>
                </a:r>
                <a:r>
                  <a:rPr lang="th-TH" i="1" dirty="0" smtClean="0">
                    <a:solidFill>
                      <a:srgbClr val="0070C0"/>
                    </a:solidFill>
                  </a:rPr>
                  <a:t>ลบ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th-TH" dirty="0"/>
                  <a:t>ถ้าค่า </a:t>
                </a:r>
                <a:r>
                  <a:rPr lang="en-US" dirty="0" err="1"/>
                  <a:t>eigen</a:t>
                </a:r>
                <a:r>
                  <a:rPr lang="en-US" dirty="0"/>
                  <a:t> </a:t>
                </a:r>
                <a:r>
                  <a:rPr lang="th-TH" dirty="0"/>
                  <a:t>ทั้งหมด</a:t>
                </a:r>
                <a:r>
                  <a:rPr lang="th-TH" i="1" dirty="0" smtClean="0">
                    <a:solidFill>
                      <a:srgbClr val="0070C0"/>
                    </a:solidFill>
                  </a:rPr>
                  <a:t>มากกว่าหรือเท่ากับศูนย์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(</a:t>
                </a:r>
                <a:r>
                  <a:rPr lang="th-TH" i="1" dirty="0" smtClean="0">
                    <a:solidFill>
                      <a:srgbClr val="0070C0"/>
                    </a:solidFill>
                  </a:rPr>
                  <a:t>น้อย</a:t>
                </a:r>
                <a:r>
                  <a:rPr lang="th-TH" i="1" dirty="0" smtClean="0">
                    <a:solidFill>
                      <a:srgbClr val="0070C0"/>
                    </a:solidFill>
                  </a:rPr>
                  <a:t>กว่า</a:t>
                </a:r>
                <a:r>
                  <a:rPr lang="th-TH" i="1" dirty="0">
                    <a:solidFill>
                      <a:srgbClr val="0070C0"/>
                    </a:solidFill>
                  </a:rPr>
                  <a:t>หรือเท่ากับศูนย์</a:t>
                </a:r>
                <a:r>
                  <a:rPr lang="en-US" i="1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)</a:t>
                </a:r>
                <a:r>
                  <a:rPr lang="en-US" dirty="0" smtClean="0"/>
                  <a:t>.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821" t="-992" r="-1763" b="-2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685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th-TH" sz="2600" dirty="0" smtClean="0"/>
              <a:t>พิจารณา</a:t>
            </a:r>
            <a:r>
              <a:rPr lang="it-IT" sz="2600" dirty="0" smtClean="0"/>
              <a:t> </a:t>
            </a:r>
            <a:r>
              <a:rPr lang="th-TH" sz="2600" dirty="0" smtClean="0"/>
              <a:t>ตารางเมตริก </a:t>
            </a:r>
            <a:endParaRPr lang="it-IT" sz="2600" dirty="0"/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endParaRPr lang="it-IT" sz="2600" dirty="0"/>
          </a:p>
          <a:p>
            <a:pPr marL="0" indent="0">
              <a:buNone/>
            </a:pPr>
            <a:r>
              <a:rPr lang="th-TH" sz="2600" dirty="0" smtClean="0"/>
              <a:t>กำหนด</a:t>
            </a:r>
            <a:r>
              <a:rPr lang="it-IT" sz="2600" dirty="0" smtClean="0"/>
              <a:t>:</a:t>
            </a:r>
            <a:endParaRPr lang="en-US" sz="2600" dirty="0"/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898BECE9-7DE4-4BAA-A1FD-1922B41FD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06A4893C-066C-4612-BD78-92771B606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889023"/>
              </p:ext>
            </p:extLst>
          </p:nvPr>
        </p:nvGraphicFramePr>
        <p:xfrm>
          <a:off x="5263460" y="1785378"/>
          <a:ext cx="3309938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Equation" r:id="rId3" imgW="3314520" imgH="1942920" progId="Equation.DSMT4">
                  <p:embed/>
                </p:oleObj>
              </mc:Choice>
              <mc:Fallback>
                <p:oleObj name="Equation" r:id="rId3" imgW="3314520" imgH="19429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3460" y="1785378"/>
                        <a:ext cx="3309938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6BAD92BA-7CA8-4A31-9466-36B0073CE1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839C5B9C-05AC-4E66-8852-93FFF35EB8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769370"/>
              </p:ext>
            </p:extLst>
          </p:nvPr>
        </p:nvGraphicFramePr>
        <p:xfrm>
          <a:off x="2649825" y="3913518"/>
          <a:ext cx="7340600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Equation" r:id="rId5" imgW="7340400" imgH="1942920" progId="Equation.DSMT4">
                  <p:embed/>
                </p:oleObj>
              </mc:Choice>
              <mc:Fallback>
                <p:oleObj name="Equation" r:id="rId5" imgW="7340400" imgH="19429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9825" y="3913518"/>
                        <a:ext cx="7340600" cy="1943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385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th-TH" dirty="0" smtClean="0"/>
                  <a:t>เมตริก 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 </a:t>
                </a:r>
                <a:r>
                  <a:rPr lang="th-TH" dirty="0" smtClean="0"/>
                  <a:t>จะเป็นเขตจำกัดบวกถ้าและต่อเมื่อค่า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  <a:r>
                  <a:rPr lang="th-TH" dirty="0" smtClean="0"/>
                  <a:t>ทั้งหมดเป็นบวก</a:t>
                </a: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th-TH" dirty="0"/>
                  <a:t>เมตริก </a:t>
                </a:r>
                <a:r>
                  <a:rPr lang="en-US" dirty="0" smtClean="0"/>
                  <a:t>A </a:t>
                </a:r>
                <a:r>
                  <a:rPr lang="th-TH" dirty="0"/>
                  <a:t>จะเป็นเขต</a:t>
                </a:r>
                <a:r>
                  <a:rPr lang="th-TH" dirty="0" smtClean="0"/>
                  <a:t>จำกัดลบถ้า</a:t>
                </a:r>
                <a:r>
                  <a:rPr lang="th-TH" dirty="0"/>
                  <a:t>และต่อเมื่อ </a:t>
                </a:r>
                <a:r>
                  <a:rPr lang="th-TH" dirty="0" smtClean="0"/>
                  <a:t>เ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คร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ื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่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องหมาย</m:t>
                    </m:r>
                    <m:r>
                      <a:rPr lang="th-TH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เป็น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  <a:r>
                  <a:rPr lang="th-TH" dirty="0" smtClean="0"/>
                  <a:t>สำหรับ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th-TH" dirty="0" smtClean="0"/>
                  <a:t>ถ้า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บางค่าเป็นบวกและที่เหลือเป็นศูนย์ ตารางเมตริก </a:t>
                </a:r>
                <a:r>
                  <a:rPr lang="en-US" dirty="0" smtClean="0"/>
                  <a:t>A </a:t>
                </a:r>
                <a:r>
                  <a:rPr lang="th-TH" dirty="0" smtClean="0"/>
                  <a:t>จะ</a:t>
                </a:r>
                <a:r>
                  <a:rPr lang="th-TH" dirty="0" smtClean="0"/>
                  <a:t>เป็น</a:t>
                </a:r>
                <a:r>
                  <a:rPr lang="th-TH" dirty="0"/>
                  <a:t>เขต</a:t>
                </a:r>
                <a:r>
                  <a:rPr lang="th-TH" dirty="0" smtClean="0"/>
                  <a:t>จำกัดกึ่งบวก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058" t="-3399" b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7746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h-TH" b="1" u="sng" dirty="0" smtClean="0">
                    <a:solidFill>
                      <a:srgbClr val="FF0000"/>
                    </a:solidFill>
                  </a:rPr>
                  <a:t>ทฤษฎีบท</a:t>
                </a:r>
                <a:r>
                  <a:rPr lang="th-TH" dirty="0">
                    <a:solidFill>
                      <a:srgbClr val="FF0000"/>
                    </a:solidFill>
                  </a:rPr>
                  <a:t>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เงื่อนไขอนุพันธ์ลำดับสองที่จำเป็นสำหรับค่าที่เหมาะสม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th-TH" dirty="0" smtClean="0">
                    <a:solidFill>
                      <a:srgbClr val="0070C0"/>
                    </a:solidFill>
                  </a:rPr>
                  <a:t>ถ้า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p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เป็น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ค่าต่ำสุดเฉพาะส่วน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ดังนั้น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และ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th-TH" dirty="0" smtClean="0">
                    <a:solidFill>
                      <a:srgbClr val="0070C0"/>
                    </a:solidFill>
                  </a:rPr>
                  <a:t>เป็นเขตจำกัดกึ่งบวก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:r>
                  <a:rPr lang="th-TH" dirty="0" smtClean="0"/>
                  <a:t>เรียกว่าเมตริก </a:t>
                </a:r>
                <a:r>
                  <a:rPr lang="en-US" dirty="0" smtClean="0"/>
                  <a:t>Hessian </a:t>
                </a:r>
                <a:r>
                  <a:rPr lang="th-TH" dirty="0" smtClean="0"/>
                  <a:t>ข</a:t>
                </a:r>
                <a14:m>
                  <m:oMath xmlns:m="http://schemas.openxmlformats.org/officeDocument/2006/math">
                    <m:r>
                      <a:rPr lang="th-TH" b="0" i="0" smtClean="0">
                        <a:latin typeface="Cambria Math" panose="02040503050406030204" pitchFamily="18" charset="0"/>
                      </a:rPr>
                      <m:t>อง</m:t>
                    </m:r>
                    <m:r>
                      <a:rPr lang="th-TH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2"/>
                <a:stretch>
                  <a:fillRect l="-1998" t="-3541" r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9487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เงื่อนไขที่เหมาะสมสำหรับสำหรับปัญหาที่ไม่สมการข้อจำกัด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b="1" u="sng" dirty="0" smtClean="0">
                    <a:solidFill>
                      <a:srgbClr val="0070C0"/>
                    </a:solidFill>
                  </a:rPr>
                  <a:t>พิสูจน์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สมการ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 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en-US" dirty="0"/>
                  <a:t>1.  </a:t>
                </a:r>
                <a:r>
                  <a:rPr lang="th-TH" dirty="0" smtClean="0"/>
                  <a:t>ใช้ </a:t>
                </a:r>
                <a:r>
                  <a:rPr lang="en-US" dirty="0" smtClean="0"/>
                  <a:t>Taylor’s </a:t>
                </a:r>
                <a:r>
                  <a:rPr lang="en-US" dirty="0"/>
                  <a:t>series expansion: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th-TH" dirty="0" smtClean="0"/>
                  <a:t>บันทึก</a:t>
                </a:r>
                <a:r>
                  <a:rPr lang="th-TH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dirty="0"/>
                  <a:t> </a:t>
                </a:r>
                <a:r>
                  <a:rPr lang="th-TH" dirty="0" smtClean="0"/>
                  <a:t>อาจจะเป็นบวก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) </a:t>
                </a:r>
                <a:r>
                  <a:rPr lang="th-TH" dirty="0" smtClean="0"/>
                  <a:t>หรือ ลบ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).  </a:t>
                </a:r>
                <a:r>
                  <a:rPr lang="th-TH" dirty="0" smtClean="0"/>
                  <a:t>ดังนั้น</a:t>
                </a:r>
                <a:r>
                  <a:rPr lang="en-US" dirty="0" smtClean="0"/>
                  <a:t>, </a:t>
                </a:r>
                <a:r>
                  <a:rPr lang="en-US" dirty="0"/>
                  <a:t>(*) </a:t>
                </a:r>
                <a:r>
                  <a:rPr lang="th-TH" dirty="0" smtClean="0"/>
                  <a:t>เป็นจริงถ้าและต่อเมื่อ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 </a:t>
                </a:r>
                <a:r>
                  <a:rPr lang="th-TH" dirty="0" smtClean="0"/>
                  <a:t>หรือ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34050" y="1738149"/>
                <a:ext cx="10372150" cy="4303509"/>
              </a:xfrm>
              <a:blipFill rotWithShape="0">
                <a:blip r:embed="rId3"/>
                <a:stretch>
                  <a:fillRect l="-999" t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ED914C68-FE72-49C7-89FD-544D23F59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061" y="32202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="" xmlns:a16="http://schemas.microsoft.com/office/drawing/2014/main" id="{7FA62F10-B4E8-469F-8448-E9B3393CB8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698651"/>
              </p:ext>
            </p:extLst>
          </p:nvPr>
        </p:nvGraphicFramePr>
        <p:xfrm>
          <a:off x="2722700" y="2808908"/>
          <a:ext cx="608330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4" imgW="6083280" imgH="2260440" progId="Equation.DSMT4">
                  <p:embed/>
                </p:oleObj>
              </mc:Choice>
              <mc:Fallback>
                <p:oleObj name="Equation" r:id="rId4" imgW="6083280" imgH="22604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700" y="2808908"/>
                        <a:ext cx="6083300" cy="226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41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929</TotalTime>
  <Words>422</Words>
  <Application>Microsoft Office PowerPoint</Application>
  <PresentationFormat>Widescreen</PresentationFormat>
  <Paragraphs>193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Office Theme</vt:lpstr>
      <vt:lpstr>Equation</vt:lpstr>
      <vt:lpstr>PowerPoint Presentation</vt:lpstr>
      <vt:lpstr>PowerPoint Presentation</vt:lpstr>
      <vt:lpstr>เงื่อนไขที่เหมาะสมสำหรับสำหรับปัญหาที่ไม่สมการข้อจำกัด</vt:lpstr>
      <vt:lpstr>เงื่อนไขที่เหมาะสมสำหรับสำหรับปัญหาที่ไม่สมการข้อจำกัด</vt:lpstr>
      <vt:lpstr>เงื่อนไขที่เหมาะสมสำหรับสำหรับปัญหาที่ไม่สมการข้อจำกัด</vt:lpstr>
      <vt:lpstr>เงื่อนไขที่เหมาะสมสำหรับสำหรับปัญหาที่ไม่สมการข้อจำกัด</vt:lpstr>
      <vt:lpstr>เงื่อนไขที่เหมาะสมสำหรับสำหรับปัญหาที่ไม่สมการข้อจำกัด</vt:lpstr>
      <vt:lpstr>เงื่อนไขที่เหมาะสมสำหรับสำหรับปัญหาที่ไม่สมการข้อจำกัด</vt:lpstr>
      <vt:lpstr>เงื่อนไขที่เหมาะสมสำหรับสำหรับปัญหาที่ไม่สมการข้อจำกัด</vt:lpstr>
      <vt:lpstr>เงื่อนไขที่เหมาะสมสำหรับสำหรับปัญหาที่ไม่สมการข้อจำกัด</vt:lpstr>
      <vt:lpstr>เงื่อนไขที่เหมาะสมสำหรับสำหรับปัญหาที่ไม่สมการข้อจำกัด</vt:lpstr>
      <vt:lpstr>เงื่อนไขที่เหมาะสมสำหรับสำหรับปัญหาที่ไม่สมการข้อจำกัด</vt:lpstr>
      <vt:lpstr>เงื่อนไขที่เหมาะสมสำหรับสำหรับปัญหาที่ไม่สมการข้อจำกัด</vt:lpstr>
      <vt:lpstr>เงื่อนไขที่เหมาะสมสำหรับสำหรับปัญหาที่ไม่สมการข้อจำกัด ฟังก์ชั่นคอนเวค และ ค่าที่เหมาะสมทุกขอบเขต</vt:lpstr>
      <vt:lpstr>เงื่อนไขที่เหมาะสมสำหรับสำหรับปัญหาที่ไม่สมการข้อจำกัด ฟังก์ชั่นคอนเวค และ ค่าที่เหมาะสมทุกขอบเขต</vt:lpstr>
      <vt:lpstr>เงื่อนไขที่เหมาะสมสำหรับสำหรับปัญหาที่ไม่สมการข้อจำกัด ฟังก์ชั่นคอนเวค และ ค่าที่เหมาะสมทุกขอบเขต</vt:lpstr>
      <vt:lpstr>เงื่อนไขที่เหมาะสมสำหรับสำหรับปัญหาที่ไม่สมการข้อจำกัด ฟังก์ชั่นคอนเวค และ ค่าที่เหมาะสมทุกขอบเขต</vt:lpstr>
      <vt:lpstr>เงื่อนไขที่เหมาะสมสำหรับสำหรับปัญหาที่ไม่สมการข้อจำกัด</vt:lpstr>
      <vt:lpstr>เงื่อนไขที่เหมาะสมสำหรับสำหรับปัญหาที่ไม่สมการข้อจำกัด เงื่อนไขที่จำเป็น Karush-Kuhn-Tucker (KKT)</vt:lpstr>
      <vt:lpstr>เงื่อนไขที่เหมาะสมสำหรับสำหรับปัญหาที่ไม่สมการข้อจำกัด เงื่อนไขที่จำเป็น  Karush-Kuhn-Tucker (KKT)</vt:lpstr>
      <vt:lpstr>เงื่อนไขที่เหมาะสมสำหรับสำหรับปัญหาที่ไม่สมการข้อจำกัด</vt:lpstr>
      <vt:lpstr>เงื่อนไขที่เหมาะสมสำหรับสำหรับปัญหาที่ไม่สมการข้อจำกัด</vt:lpstr>
      <vt:lpstr>เงื่อนไขที่เหมาะสมสำหรับสำหรับปัญหาที่ไม่สมการข้อจำกัด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Komkrit Pitiruek</cp:lastModifiedBy>
  <cp:revision>88</cp:revision>
  <dcterms:created xsi:type="dcterms:W3CDTF">2019-10-02T07:34:54Z</dcterms:created>
  <dcterms:modified xsi:type="dcterms:W3CDTF">2020-10-12T09:24:52Z</dcterms:modified>
</cp:coreProperties>
</file>