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2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8" r:id="rId43"/>
    <p:sldId id="334" r:id="rId44"/>
    <p:sldId id="335" r:id="rId45"/>
    <p:sldId id="336" r:id="rId46"/>
    <p:sldId id="339" r:id="rId47"/>
    <p:sldId id="341" r:id="rId48"/>
    <p:sldId id="340" r:id="rId49"/>
    <p:sldId id="342" r:id="rId50"/>
    <p:sldId id="343" r:id="rId51"/>
    <p:sldId id="344" r:id="rId52"/>
    <p:sldId id="345" r:id="rId53"/>
    <p:sldId id="346" r:id="rId54"/>
    <p:sldId id="348" r:id="rId55"/>
    <p:sldId id="349" r:id="rId56"/>
    <p:sldId id="347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67" r:id="rId66"/>
    <p:sldId id="366" r:id="rId67"/>
    <p:sldId id="365" r:id="rId68"/>
    <p:sldId id="364" r:id="rId69"/>
    <p:sldId id="363" r:id="rId70"/>
    <p:sldId id="362" r:id="rId71"/>
    <p:sldId id="361" r:id="rId72"/>
    <p:sldId id="360" r:id="rId73"/>
    <p:sldId id="358" r:id="rId74"/>
    <p:sldId id="359" r:id="rId75"/>
    <p:sldId id="368" r:id="rId76"/>
    <p:sldId id="369" r:id="rId77"/>
    <p:sldId id="370" r:id="rId78"/>
    <p:sldId id="374" r:id="rId79"/>
    <p:sldId id="373" r:id="rId80"/>
    <p:sldId id="371" r:id="rId81"/>
    <p:sldId id="376" r:id="rId82"/>
    <p:sldId id="372" r:id="rId83"/>
    <p:sldId id="375" r:id="rId84"/>
    <p:sldId id="380" r:id="rId85"/>
    <p:sldId id="379" r:id="rId86"/>
    <p:sldId id="377" r:id="rId87"/>
    <p:sldId id="378" r:id="rId88"/>
    <p:sldId id="381" r:id="rId89"/>
    <p:sldId id="382" r:id="rId90"/>
    <p:sldId id="383" r:id="rId91"/>
    <p:sldId id="384" r:id="rId92"/>
    <p:sldId id="385" r:id="rId93"/>
    <p:sldId id="386" r:id="rId94"/>
    <p:sldId id="388" r:id="rId95"/>
    <p:sldId id="394" r:id="rId96"/>
    <p:sldId id="393" r:id="rId97"/>
    <p:sldId id="389" r:id="rId98"/>
    <p:sldId id="390" r:id="rId99"/>
    <p:sldId id="391" r:id="rId100"/>
    <p:sldId id="392" r:id="rId101"/>
    <p:sldId id="395" r:id="rId102"/>
    <p:sldId id="396" r:id="rId103"/>
    <p:sldId id="397" r:id="rId104"/>
    <p:sldId id="398" r:id="rId105"/>
    <p:sldId id="399" r:id="rId106"/>
    <p:sldId id="400" r:id="rId107"/>
    <p:sldId id="401" r:id="rId108"/>
    <p:sldId id="402" r:id="rId109"/>
    <p:sldId id="403" r:id="rId110"/>
    <p:sldId id="404" r:id="rId111"/>
    <p:sldId id="405" r:id="rId112"/>
    <p:sldId id="406" r:id="rId113"/>
    <p:sldId id="407" r:id="rId114"/>
    <p:sldId id="408" r:id="rId115"/>
    <p:sldId id="413" r:id="rId116"/>
    <p:sldId id="412" r:id="rId117"/>
    <p:sldId id="409" r:id="rId118"/>
    <p:sldId id="410" r:id="rId119"/>
    <p:sldId id="414" r:id="rId120"/>
    <p:sldId id="415" r:id="rId121"/>
    <p:sldId id="416" r:id="rId122"/>
    <p:sldId id="417" r:id="rId123"/>
    <p:sldId id="421" r:id="rId124"/>
    <p:sldId id="418" r:id="rId125"/>
    <p:sldId id="419" r:id="rId126"/>
    <p:sldId id="420" r:id="rId127"/>
    <p:sldId id="422" r:id="rId128"/>
    <p:sldId id="423" r:id="rId129"/>
    <p:sldId id="424" r:id="rId130"/>
    <p:sldId id="425" r:id="rId131"/>
    <p:sldId id="426" r:id="rId132"/>
    <p:sldId id="427" r:id="rId133"/>
    <p:sldId id="428" r:id="rId134"/>
    <p:sldId id="429" r:id="rId135"/>
    <p:sldId id="430" r:id="rId136"/>
    <p:sldId id="431" r:id="rId137"/>
    <p:sldId id="432" r:id="rId138"/>
    <p:sldId id="433" r:id="rId139"/>
    <p:sldId id="434" r:id="rId140"/>
    <p:sldId id="435" r:id="rId141"/>
    <p:sldId id="436" r:id="rId142"/>
    <p:sldId id="437" r:id="rId143"/>
    <p:sldId id="438" r:id="rId144"/>
    <p:sldId id="439" r:id="rId145"/>
    <p:sldId id="440" r:id="rId146"/>
    <p:sldId id="441" r:id="rId147"/>
    <p:sldId id="442" r:id="rId148"/>
    <p:sldId id="443" r:id="rId149"/>
    <p:sldId id="444" r:id="rId150"/>
    <p:sldId id="445" r:id="rId151"/>
    <p:sldId id="446" r:id="rId152"/>
    <p:sldId id="447" r:id="rId153"/>
    <p:sldId id="448" r:id="rId154"/>
    <p:sldId id="449" r:id="rId155"/>
    <p:sldId id="450" r:id="rId156"/>
    <p:sldId id="451" r:id="rId157"/>
    <p:sldId id="452" r:id="rId158"/>
    <p:sldId id="453" r:id="rId159"/>
    <p:sldId id="454" r:id="rId160"/>
    <p:sldId id="455" r:id="rId161"/>
    <p:sldId id="456" r:id="rId162"/>
    <p:sldId id="457" r:id="rId163"/>
    <p:sldId id="458" r:id="rId164"/>
    <p:sldId id="459" r:id="rId165"/>
    <p:sldId id="460" r:id="rId166"/>
    <p:sldId id="461" r:id="rId167"/>
    <p:sldId id="462" r:id="rId168"/>
    <p:sldId id="463" r:id="rId169"/>
    <p:sldId id="464" r:id="rId170"/>
    <p:sldId id="465" r:id="rId171"/>
    <p:sldId id="466" r:id="rId172"/>
    <p:sldId id="469" r:id="rId173"/>
    <p:sldId id="468" r:id="rId174"/>
    <p:sldId id="475" r:id="rId175"/>
    <p:sldId id="471" r:id="rId176"/>
    <p:sldId id="472" r:id="rId177"/>
    <p:sldId id="473" r:id="rId178"/>
    <p:sldId id="476" r:id="rId179"/>
    <p:sldId id="477" r:id="rId180"/>
    <p:sldId id="478" r:id="rId1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wmf"/><Relationship Id="rId1" Type="http://schemas.openxmlformats.org/officeDocument/2006/relationships/image" Target="../media/image22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</a:t>
            </a:r>
            <a:r>
              <a:rPr lang="en-US" sz="1400" b="0" i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</a:t>
            </a:r>
            <a:r>
              <a:rPr lang="th-TH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</a:t>
            </a:r>
            <a:r>
              <a:rPr lang="en-US" sz="1400" b="0" i="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</a:t>
            </a:r>
            <a:r>
              <a:rPr lang="th-TH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</a:t>
              </a:r>
              <a:r>
                <a:rPr lang="th-TH" sz="2000" dirty="0">
                  <a:solidFill>
                    <a:srgbClr val="002060"/>
                  </a:solidFill>
                </a:rPr>
                <a:t>และ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2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7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7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9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21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48.wmf"/><Relationship Id="rId3" Type="http://schemas.openxmlformats.org/officeDocument/2006/relationships/image" Target="../media/image151.png"/><Relationship Id="rId7" Type="http://schemas.openxmlformats.org/officeDocument/2006/relationships/image" Target="../media/image145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47.wmf"/><Relationship Id="rId5" Type="http://schemas.openxmlformats.org/officeDocument/2006/relationships/image" Target="../media/image144.wmf"/><Relationship Id="rId15" Type="http://schemas.openxmlformats.org/officeDocument/2006/relationships/image" Target="../media/image149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46.wmf"/><Relationship Id="rId14" Type="http://schemas.openxmlformats.org/officeDocument/2006/relationships/oleObject" Target="../embeddings/oleObject30.bin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420.png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54.wmf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38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64.wmf"/><Relationship Id="rId3" Type="http://schemas.openxmlformats.org/officeDocument/2006/relationships/image" Target="../media/image165.png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63.wmf"/><Relationship Id="rId5" Type="http://schemas.openxmlformats.org/officeDocument/2006/relationships/image" Target="../media/image16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62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1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169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48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50.bin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7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182.wmf"/><Relationship Id="rId4" Type="http://schemas.openxmlformats.org/officeDocument/2006/relationships/oleObject" Target="../embeddings/oleObject52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189.wmf"/><Relationship Id="rId3" Type="http://schemas.openxmlformats.org/officeDocument/2006/relationships/image" Target="../media/image190.png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88.wmf"/><Relationship Id="rId5" Type="http://schemas.openxmlformats.org/officeDocument/2006/relationships/image" Target="../media/image185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87.wmf"/><Relationship Id="rId14" Type="http://schemas.openxmlformats.org/officeDocument/2006/relationships/oleObject" Target="../embeddings/oleObject5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e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9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198.e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20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61.bin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0.png"/><Relationship Id="rId7" Type="http://schemas.openxmlformats.org/officeDocument/2006/relationships/image" Target="../media/image2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201.wmf"/><Relationship Id="rId4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image" Target="../media/image213.emf"/><Relationship Id="rId7" Type="http://schemas.openxmlformats.org/officeDocument/2006/relationships/image" Target="../media/image217.wmf"/><Relationship Id="rId2" Type="http://schemas.openxmlformats.org/officeDocument/2006/relationships/image" Target="../media/image2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10" Type="http://schemas.openxmlformats.org/officeDocument/2006/relationships/image" Target="../media/image220.wmf"/><Relationship Id="rId4" Type="http://schemas.openxmlformats.org/officeDocument/2006/relationships/image" Target="../media/image214.wmf"/><Relationship Id="rId9" Type="http://schemas.openxmlformats.org/officeDocument/2006/relationships/image" Target="../media/image219.w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7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222.wmf"/><Relationship Id="rId4" Type="http://schemas.openxmlformats.org/officeDocument/2006/relationships/oleObject" Target="../embeddings/oleObject65.bin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em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em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image" Target="../media/image1960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44.wmf"/><Relationship Id="rId4" Type="http://schemas.openxmlformats.org/officeDocument/2006/relationships/oleObject" Target="../embeddings/oleObject67.bin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47.wmf"/><Relationship Id="rId4" Type="http://schemas.openxmlformats.org/officeDocument/2006/relationships/oleObject" Target="../embeddings/oleObject68.bin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emf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emf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81.w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4.emf"/><Relationship Id="rId7" Type="http://schemas.openxmlformats.org/officeDocument/2006/relationships/image" Target="../media/image80.w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8.emf"/><Relationship Id="rId7" Type="http://schemas.openxmlformats.org/officeDocument/2006/relationships/image" Target="../media/image80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96.emf"/><Relationship Id="rId7" Type="http://schemas.openxmlformats.org/officeDocument/2006/relationships/image" Target="../media/image80.w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80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80.w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7" Type="http://schemas.openxmlformats.org/officeDocument/2006/relationships/image" Target="../media/image80.wm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8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8.wmf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600" dirty="0">
                <a:solidFill>
                  <a:srgbClr val="002060"/>
                </a:solidFill>
              </a:rPr>
              <a:t>เทคนิคและการใช้งานการค้นหาคำตอบที่น่าพึงพอใจขั้นสูง</a:t>
            </a:r>
            <a:endParaRPr lang="en-US" sz="36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th-TH" b="1" u="sng" dirty="0"/>
                  <a:t>รูปแบบเมตริก</a:t>
                </a: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Minimize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s.t.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th-TH" dirty="0"/>
                  <a:t>ที่ซึ่ง</a:t>
                </a:r>
                <a:endParaRPr lang="en-US" dirty="0"/>
              </a:p>
              <a:p>
                <a:r>
                  <a:rPr lang="en-US" b="1" dirty="0"/>
                  <a:t>c</a:t>
                </a:r>
                <a:r>
                  <a:rPr lang="en-US" dirty="0"/>
                  <a:t>, </a:t>
                </a:r>
                <a:r>
                  <a:rPr lang="en-US" b="1" dirty="0"/>
                  <a:t>x</a:t>
                </a:r>
                <a:r>
                  <a:rPr lang="en-US" dirty="0"/>
                  <a:t>  </a:t>
                </a:r>
                <a:r>
                  <a:rPr lang="th-TH" dirty="0"/>
                  <a:t>คือหลักเวคเตอร์โดยมีขนาดมิติ </a:t>
                </a:r>
                <a:r>
                  <a:rPr lang="en-US" i="1" dirty="0"/>
                  <a:t>n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เมตริกไขว้</a:t>
                </a:r>
                <a:r>
                  <a:rPr lang="en-US" dirty="0"/>
                  <a:t> </a:t>
                </a:r>
                <a:r>
                  <a:rPr lang="en-US" b="1" dirty="0"/>
                  <a:t>c</a:t>
                </a:r>
                <a:r>
                  <a:rPr lang="en-US" dirty="0"/>
                  <a:t> - </a:t>
                </a:r>
                <a:r>
                  <a:rPr lang="th-TH" dirty="0"/>
                  <a:t>แถวเวคเตอร์ โดยมีขนาดมิติ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b</a:t>
                </a:r>
                <a:r>
                  <a:rPr lang="en-US" dirty="0"/>
                  <a:t> </a:t>
                </a:r>
                <a:r>
                  <a:rPr lang="th-TH" dirty="0"/>
                  <a:t>คือหลักเวคเตอร์โดยมีขนาดมิติ </a:t>
                </a:r>
                <a:r>
                  <a:rPr lang="en-US" i="1" dirty="0"/>
                  <a:t>m</a:t>
                </a:r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  <a:p>
                <a:r>
                  <a:rPr lang="en-US" b="1" dirty="0"/>
                  <a:t>A</a:t>
                </a:r>
                <a:r>
                  <a:rPr lang="en-US" dirty="0"/>
                  <a:t> </a:t>
                </a:r>
                <a:r>
                  <a:rPr lang="th-TH" dirty="0"/>
                  <a:t>คือ </a:t>
                </a:r>
                <a:r>
                  <a:rPr lang="en-US" i="1" dirty="0" err="1"/>
                  <a:t>m</a:t>
                </a:r>
                <a:r>
                  <a:rPr lang="en-US" dirty="0" err="1"/>
                  <a:t>x</a:t>
                </a:r>
                <a:r>
                  <a:rPr lang="en-US" i="1" dirty="0" err="1"/>
                  <a:t>n</a:t>
                </a:r>
                <a:r>
                  <a:rPr lang="en-US" dirty="0"/>
                  <a:t> </a:t>
                </a:r>
                <a:r>
                  <a:rPr lang="th-TH" dirty="0"/>
                  <a:t>เมตริก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42355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พิจารณาตารางซิมเพล็กซ์เกี่ยวข้องกับมูลฐาน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จะได้</a:t>
                </a:r>
                <a:r>
                  <a:rPr lang="en-US" dirty="0"/>
                  <a:t>:	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ดังนั้น</a:t>
                </a:r>
                <a:r>
                  <a:rPr lang="en-US" dirty="0"/>
                  <a:t>, 	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B34A72A0-3CA8-49EB-94BD-5D6D61C63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3EF3BB-DD41-4181-A707-8B122D1AA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37931"/>
              </p:ext>
            </p:extLst>
          </p:nvPr>
        </p:nvGraphicFramePr>
        <p:xfrm>
          <a:off x="3077588" y="2784630"/>
          <a:ext cx="798036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4" name="Equation" r:id="rId4" imgW="7975440" imgH="1396800" progId="Equation.DSMT4">
                  <p:embed/>
                </p:oleObj>
              </mc:Choice>
              <mc:Fallback>
                <p:oleObj name="Equation" r:id="rId4" imgW="7975440" imgH="1396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7588" y="2784630"/>
                        <a:ext cx="7980362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3C0418-F5FD-4F5B-8C0C-B69BE013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7" y="4395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22059E-4F4E-49BC-A3E0-F52BF68C53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01769"/>
              </p:ext>
            </p:extLst>
          </p:nvPr>
        </p:nvGraphicFramePr>
        <p:xfrm>
          <a:off x="3082925" y="4395951"/>
          <a:ext cx="602615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5" name="Equation" r:id="rId6" imgW="6032160" imgH="1396800" progId="Equation.DSMT4">
                  <p:embed/>
                </p:oleObj>
              </mc:Choice>
              <mc:Fallback>
                <p:oleObj name="Equation" r:id="rId6" imgW="6032160" imgH="1396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395951"/>
                        <a:ext cx="602615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5396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DC0CB7-05E4-4082-9445-B19CEF8E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924275F-74D5-4900-B1E4-4612C58A7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107442"/>
              </p:ext>
            </p:extLst>
          </p:nvPr>
        </p:nvGraphicFramePr>
        <p:xfrm>
          <a:off x="1711317" y="1777997"/>
          <a:ext cx="76835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0" name="Equation" r:id="rId3" imgW="7683480" imgH="1396800" progId="Equation.DSMT4">
                  <p:embed/>
                </p:oleObj>
              </mc:Choice>
              <mc:Fallback>
                <p:oleObj name="Equation" r:id="rId3" imgW="7683480" imgH="1396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17" y="1777997"/>
                        <a:ext cx="76835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C1BA0B8-B970-4436-870C-CAB5B1AB4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E3D1617-6AF8-46CB-ACD4-EA9CFCC41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36562"/>
              </p:ext>
            </p:extLst>
          </p:nvPr>
        </p:nvGraphicFramePr>
        <p:xfrm>
          <a:off x="1706563" y="3227393"/>
          <a:ext cx="8407400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1" name="Equation" r:id="rId5" imgW="8407080" imgH="1625400" progId="Equation.DSMT4">
                  <p:embed/>
                </p:oleObj>
              </mc:Choice>
              <mc:Fallback>
                <p:oleObj name="Equation" r:id="rId5" imgW="8407080" imgH="162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3227393"/>
                        <a:ext cx="8407400" cy="163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53D54A56-232B-4B9A-B57E-1FAFA7B94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4D5D555-2799-440A-A884-3470A63787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37614"/>
              </p:ext>
            </p:extLst>
          </p:nvPr>
        </p:nvGraphicFramePr>
        <p:xfrm>
          <a:off x="1749414" y="5026030"/>
          <a:ext cx="46021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2" name="Equation" r:id="rId7" imgW="4597200" imgH="1015920" progId="Equation.DSMT4">
                  <p:embed/>
                </p:oleObj>
              </mc:Choice>
              <mc:Fallback>
                <p:oleObj name="Equation" r:id="rId7" imgW="4597200" imgH="1015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14" y="5026030"/>
                        <a:ext cx="460216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54980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ตารางซิมเพล็กซ์</a:t>
            </a:r>
            <a:r>
              <a:rPr lang="en-US" dirty="0"/>
              <a:t>(</a:t>
            </a:r>
            <a:r>
              <a:rPr lang="th-TH" dirty="0">
                <a:solidFill>
                  <a:srgbClr val="FF0000"/>
                </a:solidFill>
              </a:rPr>
              <a:t>โดยไม่จำเป็นต้องมีตัวแปรเสริม</a:t>
            </a:r>
            <a:r>
              <a:rPr lang="en-US" dirty="0">
                <a:solidFill>
                  <a:srgbClr val="FF0000"/>
                </a:solidFill>
              </a:rPr>
              <a:t> !</a:t>
            </a:r>
            <a:r>
              <a:rPr lang="en-US" dirty="0"/>
              <a:t>):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40358-607D-4FBB-8C2A-7DE221CFB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78" y="3186111"/>
            <a:ext cx="10663739" cy="2368816"/>
          </a:xfrm>
          <a:prstGeom prst="rect">
            <a:avLst/>
          </a:prstGeom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DBB8977F-1CFD-44EE-A03F-CC7E5AD0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3E0A7F52-BD0B-4D8E-8E22-054EC00A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129C0014-1F10-41FD-A885-257C6540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>
            <a:extLst>
              <a:ext uri="{FF2B5EF4-FFF2-40B4-BE49-F238E27FC236}">
                <a16:creationId xmlns:a16="http://schemas.microsoft.com/office/drawing/2014/main" id="{F6F30A16-FC5C-43C3-8398-BBFFC9B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>
            <a:extLst>
              <a:ext uri="{FF2B5EF4-FFF2-40B4-BE49-F238E27FC236}">
                <a16:creationId xmlns:a16="http://schemas.microsoft.com/office/drawing/2014/main" id="{D445343A-5520-4410-98A2-28883FDF6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>
            <a:extLst>
              <a:ext uri="{FF2B5EF4-FFF2-40B4-BE49-F238E27FC236}">
                <a16:creationId xmlns:a16="http://schemas.microsoft.com/office/drawing/2014/main" id="{D97B651F-047B-472D-BA3D-A845027F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707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chemeClr val="accent1"/>
                </a:solidFill>
              </a:rPr>
              <a:t>เงื่อนไขคำตอบที่เหมาะสม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พิจารณา</a:t>
                </a:r>
                <a:r>
                  <a:rPr lang="en-US" dirty="0"/>
                  <a:t>:		Minimize	z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					</a:t>
                </a:r>
                <a:r>
                  <a:rPr lang="en-US" dirty="0" err="1"/>
                  <a:t>s.t.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		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th-TH" dirty="0"/>
                  <a:t>แถว</a:t>
                </a:r>
                <a:r>
                  <a:rPr lang="en-US" dirty="0"/>
                  <a:t> 0 </a:t>
                </a:r>
                <a:r>
                  <a:rPr lang="th-TH" dirty="0"/>
                  <a:t>ของรอบใดๆ ของซิมเพล็กซ์แสดงได้ดังสมการ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ที่ซึ่ง</a:t>
                </a:r>
                <a:r>
                  <a:rPr lang="en-US" dirty="0"/>
                  <a:t>			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C247D007-D2BD-41CE-BC54-BECEA37AE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FF469CD-C03C-48F4-89C1-72ECCCF62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696446"/>
              </p:ext>
            </p:extLst>
          </p:nvPr>
        </p:nvGraphicFramePr>
        <p:xfrm>
          <a:off x="3708400" y="4097341"/>
          <a:ext cx="3797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5" name="Equation" r:id="rId4" imgW="3797280" imgH="965160" progId="Equation.DSMT4">
                  <p:embed/>
                </p:oleObj>
              </mc:Choice>
              <mc:Fallback>
                <p:oleObj name="Equation" r:id="rId4" imgW="379728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097341"/>
                        <a:ext cx="37973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E3A145F-33A8-42A4-8F8B-9AA4ED989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B9504E-C00D-4435-89E1-B1C5B677C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44580"/>
              </p:ext>
            </p:extLst>
          </p:nvPr>
        </p:nvGraphicFramePr>
        <p:xfrm>
          <a:off x="3649662" y="5184776"/>
          <a:ext cx="3073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6" name="Equation" r:id="rId6" imgW="3073320" imgH="507960" progId="Equation.DSMT4">
                  <p:embed/>
                </p:oleObj>
              </mc:Choice>
              <mc:Fallback>
                <p:oleObj name="Equation" r:id="rId6" imgW="30733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2" y="5184776"/>
                        <a:ext cx="30734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98430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chemeClr val="accent1"/>
                </a:solidFill>
              </a:rPr>
              <a:t>เงื่อนไขคำตอบที่เหมาะสม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จากสมการด้านบน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 </a:t>
                </a:r>
                <a:r>
                  <a:rPr lang="th-TH" dirty="0"/>
                  <a:t>ตัวแปรมูลฐานดังนั้น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just"/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 </a:t>
                </a:r>
                <a:r>
                  <a:rPr lang="th-TH" dirty="0"/>
                  <a:t>ตัวแปรอมูลฐาน</a:t>
                </a:r>
                <a:r>
                  <a:rPr lang="en-US" dirty="0"/>
                  <a:t>, </a:t>
                </a:r>
                <a:r>
                  <a:rPr lang="th-TH" dirty="0"/>
                  <a:t>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ารเพิ่มขึ้นของ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ด้านบน จากศูนย์จะทำให้</a:t>
                </a:r>
                <a:r>
                  <a:rPr lang="en-US" dirty="0"/>
                  <a:t> </a:t>
                </a:r>
                <a:r>
                  <a:rPr lang="en-US" i="1" dirty="0"/>
                  <a:t>z</a:t>
                </a:r>
                <a:r>
                  <a:rPr lang="en-US" dirty="0"/>
                  <a:t> </a:t>
                </a:r>
                <a:r>
                  <a:rPr lang="th-TH" dirty="0"/>
                  <a:t>เพิ่มขึ้น</a:t>
                </a:r>
                <a:r>
                  <a:rPr lang="en-US" dirty="0"/>
                  <a:t>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ดังนั้น</a:t>
                </a:r>
                <a:r>
                  <a:rPr lang="en-US" dirty="0"/>
                  <a:t>, </a:t>
                </a:r>
                <a:r>
                  <a:rPr lang="th-TH" dirty="0"/>
                  <a:t>จะได้คำตอบที่เหมะสมเมื่อ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939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0665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chemeClr val="accent1"/>
                </a:solidFill>
              </a:rPr>
              <a:t>เงื่อนไขคำตอบที่เหมาะสม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th-TH" dirty="0"/>
                  <a:t>เมื่อ</a:t>
                </a:r>
                <a:r>
                  <a:rPr lang="th-TH" dirty="0">
                    <a:solidFill>
                      <a:schemeClr val="accent1"/>
                    </a:solidFill>
                  </a:rPr>
                  <a:t>เงื่อนไขคำตอบที่เหมาะสมยังไม่เป็นไปตามเงื่อนไข </a:t>
                </a:r>
                <a:r>
                  <a:rPr lang="th-TH" dirty="0"/>
                  <a:t>ตัวแปรอมูลฐานจ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ะต้อง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และตัวแปรจะถูกเลือกเข้ามูลฐานเพื่อให้ได้คำตอบที่ดีขึ้น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algn="thaiDist"/>
                <a:r>
                  <a:rPr lang="th-TH" dirty="0"/>
                  <a:t>หลักการง่ายๆ ที่ถูกใช้สำหรับ</a:t>
                </a:r>
                <a:r>
                  <a:rPr lang="en-US" dirty="0"/>
                  <a:t>used in </a:t>
                </a:r>
                <a:r>
                  <a:rPr lang="th-TH" dirty="0"/>
                  <a:t>วิธีซิมเพล็กซ์</a:t>
                </a:r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เลือกจำนวนที่เป็นค่าบวกมากที่สุด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(</a:t>
                </a:r>
                <a:r>
                  <a:rPr lang="th-TH" dirty="0"/>
                  <a:t>กรณีปัญหา </a:t>
                </a:r>
                <a:r>
                  <a:rPr lang="en-US" dirty="0"/>
                  <a:t>minimization).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058" t="-3399" r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32426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chemeClr val="accent1"/>
                </a:solidFill>
              </a:rPr>
              <a:t>เงื่อนไขความเป็นไปได้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sz="2200" dirty="0"/>
                  <a:t>แถว</a:t>
                </a:r>
                <a:r>
                  <a:rPr lang="en-US" sz="2200" dirty="0"/>
                  <a:t> </a:t>
                </a:r>
                <a:r>
                  <a:rPr lang="en-US" sz="2200" i="1" dirty="0" err="1"/>
                  <a:t>i</a:t>
                </a:r>
                <a:r>
                  <a:rPr lang="en-US" sz="2200" dirty="0"/>
                  <a:t> </a:t>
                </a:r>
                <a:r>
                  <a:rPr lang="th-TH" sz="2200" dirty="0"/>
                  <a:t>ของรอบใดๆ ของซิมเพล็กซ์</a:t>
                </a:r>
                <a:r>
                  <a:rPr lang="en-US" sz="2200" dirty="0"/>
                  <a:t> </a:t>
                </a:r>
                <a:r>
                  <a:rPr lang="th-TH" sz="2200" dirty="0"/>
                  <a:t>สามารถแสดงได้ดังนี้</a:t>
                </a:r>
                <a:endParaRPr lang="en-US" sz="22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2200" dirty="0"/>
                  <a:t>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sz="2200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sz="2200" dirty="0"/>
                  <a:t>ที่ซึ่ง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sz="2200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th-TH" sz="2200" dirty="0"/>
                  <a:t>คื</a:t>
                </a:r>
                <a14:m>
                  <m:oMath xmlns:m="http://schemas.openxmlformats.org/officeDocument/2006/math">
                    <m:r>
                      <a:rPr lang="th-TH" sz="2200" b="0" i="0" smtClean="0">
                        <a:latin typeface="Cambria Math" panose="02040503050406030204" pitchFamily="18" charset="0"/>
                      </a:rPr>
                      <m:t>อองค์ประกอบของ</m:t>
                    </m:r>
                    <m:r>
                      <a:rPr lang="th-TH" sz="22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th-TH" sz="2200" dirty="0"/>
                  <a:t>เกี่ยวข้องกับแถว</a:t>
                </a:r>
                <a:r>
                  <a:rPr lang="en-US" sz="2200" dirty="0"/>
                  <a:t> </a:t>
                </a:r>
                <a:r>
                  <a:rPr lang="en-US" sz="2200" i="1" dirty="0" err="1"/>
                  <a:t>i</a:t>
                </a:r>
                <a:r>
                  <a:rPr lang="en-US" sz="2200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sz="2200" dirty="0"/>
                  <a:t>เ</a:t>
                </a:r>
                <a14:m>
                  <m:oMath xmlns:m="http://schemas.openxmlformats.org/officeDocument/2006/math">
                    <m:r>
                      <a:rPr lang="th-TH" sz="2200" b="0" i="0" smtClean="0">
                        <a:latin typeface="Cambria Math" panose="02040503050406030204" pitchFamily="18" charset="0"/>
                      </a:rPr>
                      <m:t>ม</m:t>
                    </m:r>
                    <m:r>
                      <a:rPr lang="th-TH" sz="2200" b="0" i="1" smtClean="0">
                        <a:latin typeface="Cambria Math" panose="02040503050406030204" pitchFamily="18" charset="0"/>
                      </a:rPr>
                      <m:t>ื</m:t>
                    </m:r>
                    <m:r>
                      <a:rPr lang="th-TH" sz="2200" b="0" i="0" smtClean="0">
                        <a:latin typeface="Cambria Math" panose="02040503050406030204" pitchFamily="18" charset="0"/>
                      </a:rPr>
                      <m:t>่</m:t>
                    </m:r>
                    <m:r>
                      <a:rPr lang="th-TH" sz="2200" b="0" i="1" smtClean="0">
                        <a:latin typeface="Cambria Math" panose="02040503050406030204" pitchFamily="18" charset="0"/>
                      </a:rPr>
                      <m:t>อ</m:t>
                    </m:r>
                    <m:r>
                      <a:rPr lang="th-TH" sz="2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th-TH" sz="2200" dirty="0"/>
                  <a:t>ถูกเลือกเข้าไปในมูลฐาน</a:t>
                </a:r>
                <a:r>
                  <a:rPr lang="en-US" sz="2200" dirty="0"/>
                  <a:t>,  </a:t>
                </a:r>
                <a:r>
                  <a:rPr lang="th-TH" sz="2200" dirty="0"/>
                  <a:t>ตัวแปรอมูลฐาน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th-TH" sz="2200" dirty="0"/>
                  <a:t>ที่เกี่ยวข้องจะมีค่าเพิ่มขึ้นมากกว่าศูนย์</a:t>
                </a:r>
                <a:r>
                  <a:rPr lang="en-US" sz="2200" dirty="0"/>
                  <a:t>. </a:t>
                </a:r>
                <a:r>
                  <a:rPr lang="th-TH" sz="2200" dirty="0"/>
                  <a:t>ในเวลาเดียวกัน</a:t>
                </a:r>
                <a:r>
                  <a:rPr lang="en-US" sz="2200" dirty="0"/>
                  <a:t>, </a:t>
                </a:r>
                <a:r>
                  <a:rPr lang="th-TH" sz="2200" dirty="0"/>
                  <a:t>ตัวแปรอมูลฐานอื่นๆ ยังเป็นศูนย์</a:t>
                </a:r>
                <a:r>
                  <a:rPr lang="en-US" sz="2200" dirty="0"/>
                  <a:t> </a:t>
                </a:r>
                <a:r>
                  <a:rPr lang="th-TH" sz="2200" dirty="0"/>
                  <a:t>ดังนั้น</a:t>
                </a:r>
                <a:r>
                  <a:rPr lang="en-US" sz="2200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410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A0496C2D-5BB6-4BB7-8A25-AD5FF482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130F51-8BB0-4265-A8C5-F62787BDE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2840"/>
              </p:ext>
            </p:extLst>
          </p:nvPr>
        </p:nvGraphicFramePr>
        <p:xfrm>
          <a:off x="4211637" y="2414507"/>
          <a:ext cx="33782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9" name="Equation" r:id="rId4" imgW="3377880" imgH="774360" progId="Equation.DSMT4">
                  <p:embed/>
                </p:oleObj>
              </mc:Choice>
              <mc:Fallback>
                <p:oleObj name="Equation" r:id="rId4" imgW="3377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7" y="2414507"/>
                        <a:ext cx="33782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893F197-6FA8-4F19-A02A-82984CEA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D158B9-9BD4-4A0B-B84F-B1FE93DD4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01707"/>
              </p:ext>
            </p:extLst>
          </p:nvPr>
        </p:nvGraphicFramePr>
        <p:xfrm>
          <a:off x="4489450" y="5343525"/>
          <a:ext cx="28241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0" name="Equation" r:id="rId6" imgW="2819160" imgH="482400" progId="Equation.DSMT4">
                  <p:embed/>
                </p:oleObj>
              </mc:Choice>
              <mc:Fallback>
                <p:oleObj name="Equation" r:id="rId6" imgW="28191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5343525"/>
                        <a:ext cx="28241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3526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chemeClr val="accent1"/>
                </a:solidFill>
              </a:rPr>
              <a:t>เงื่อนไขความเป็นไปได้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 ที่เพิ่มขึ้นก็จะเข้าเงื่อนไขเพื่อที่จะแน่ใจได้ว่า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ค่าสูงสุดตัวแปรเข้า</a:t>
                </a:r>
                <a:r>
                  <a:rPr lang="en-US" dirty="0"/>
                  <a:t> </a:t>
                </a:r>
                <a:r>
                  <a:rPr lang="th-TH" dirty="0"/>
                  <a:t>กำหนดได้โดย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ตัวแปรมูลฐานที่มีอัตราส่วนต่ำสุดจะต้องออกจากคำตอบมูลฐาน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058" t="-3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8AC7D157-5617-42B2-B272-48B59B3C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B91DBC-C2C8-4E83-91F2-D00963CE4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064849"/>
              </p:ext>
            </p:extLst>
          </p:nvPr>
        </p:nvGraphicFramePr>
        <p:xfrm>
          <a:off x="5121271" y="2336795"/>
          <a:ext cx="15875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3" name="Equation" r:id="rId4" imgW="1587240" imgH="952200" progId="Equation.DSMT4">
                  <p:embed/>
                </p:oleObj>
              </mc:Choice>
              <mc:Fallback>
                <p:oleObj name="Equation" r:id="rId4" imgW="1587240" imgH="95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1" y="2336795"/>
                        <a:ext cx="15875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2609534B-74A6-4E8E-9504-4EB7038A4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2C4727-F505-4F23-863E-D77606AD5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62608"/>
              </p:ext>
            </p:extLst>
          </p:nvPr>
        </p:nvGraphicFramePr>
        <p:xfrm>
          <a:off x="4178300" y="3979859"/>
          <a:ext cx="3835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4" name="Equation" r:id="rId6" imgW="3835080" imgH="1054080" progId="Equation.DSMT4">
                  <p:embed/>
                </p:oleObj>
              </mc:Choice>
              <mc:Fallback>
                <p:oleObj name="Equation" r:id="rId6" imgW="3835080" imgH="1054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979859"/>
                        <a:ext cx="3835400" cy="105727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3194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วิธีซิมเพล็กซ์ปรับปรุงใช้ตารางเช่นเดียวกับวิธีซิมเพล็กซ์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  <a:r>
                  <a:rPr lang="th-TH" dirty="0">
                    <a:solidFill>
                      <a:schemeClr val="accent1"/>
                    </a:solidFill>
                  </a:rPr>
                  <a:t>แต่สิ่งที่ต่างกันอย่างเห็นได้ชัดคือ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วิธีซิมเพล็กซ์ปรับปรุงใช้พื้นฐานพีชคณิตเมตริก ในขณะที่วิธีซิมเพล็กซ์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ใช้ </a:t>
                </a:r>
                <a:r>
                  <a:rPr lang="en-US" dirty="0">
                    <a:solidFill>
                      <a:schemeClr val="accent1"/>
                    </a:solidFill>
                  </a:rPr>
                  <a:t>elementary row operation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b="1" u="sng" dirty="0"/>
                  <a:t>ขั้นตอน</a:t>
                </a:r>
                <a:r>
                  <a:rPr lang="en-US" dirty="0"/>
                  <a:t>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th-TH" dirty="0"/>
                  <a:t>กำหนดคำตอบมูลฐานที่เป็นไปได้เริ่มต้นและมูลฐานที่สอดคล้องกับตัวแปรที่เลือกคือ</a:t>
                </a:r>
                <a:r>
                  <a:rPr lang="en-US" dirty="0"/>
                  <a:t> </a:t>
                </a:r>
                <a:r>
                  <a:rPr lang="en-US" b="1" dirty="0"/>
                  <a:t>B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th-TH" dirty="0"/>
                  <a:t>คำนวณค่าผกพัน </a:t>
                </a:r>
                <a:r>
                  <a:rPr lang="en-US" dirty="0"/>
                  <a:t>(inverse)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697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 algn="just">
                  <a:buFont typeface="+mj-lt"/>
                  <a:buAutoNum type="arabicPeriod" startAt="3"/>
                </a:pPr>
                <a:r>
                  <a:rPr lang="th-TH" dirty="0"/>
                  <a:t>สำหรับแต่ละตัวแปรอมูลฐาน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:r>
                  <a:rPr lang="th-TH" dirty="0"/>
                  <a:t>คำนวณ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ตัวแปรอมูลฐานทั้งหมด</a:t>
                </a:r>
                <a:r>
                  <a:rPr lang="en-US" dirty="0"/>
                  <a:t>, </a:t>
                </a:r>
                <a:r>
                  <a:rPr lang="th-TH" dirty="0"/>
                  <a:t>หยุด</a:t>
                </a:r>
                <a:r>
                  <a:rPr lang="en-US" dirty="0"/>
                  <a:t>; </a:t>
                </a:r>
                <a:r>
                  <a:rPr lang="th-TH" dirty="0"/>
                  <a:t>ดังนั้นคำตอบที่เหมะสมสามารถคำนวณได้จาก</a:t>
                </a:r>
                <a:r>
                  <a:rPr lang="en-US" dirty="0"/>
                  <a:t>	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อื่นๆ</a:t>
                </a:r>
                <a:r>
                  <a:rPr lang="en-US" dirty="0"/>
                  <a:t>, </a:t>
                </a:r>
                <a:r>
                  <a:rPr lang="th-TH" dirty="0"/>
                  <a:t>เลือกตัวแปรเข้า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จากตัวแปรอมูลฐานด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ดยคำนวณจาก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th-TH" dirty="0"/>
                  <a:t>ที่มีผลบวกสูงสุด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325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DDE6AF-B9F4-4B60-951F-B41C61A0A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34808"/>
              </p:ext>
            </p:extLst>
          </p:nvPr>
        </p:nvGraphicFramePr>
        <p:xfrm>
          <a:off x="4144963" y="2314575"/>
          <a:ext cx="3073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7" name="Equation" r:id="rId4" imgW="3073320" imgH="507960" progId="Equation.DSMT4">
                  <p:embed/>
                </p:oleObj>
              </mc:Choice>
              <mc:Fallback>
                <p:oleObj name="Equation" r:id="rId4" imgW="307332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2314575"/>
                        <a:ext cx="30734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D16192-4992-4178-83A7-DEA5372A0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24459"/>
              </p:ext>
            </p:extLst>
          </p:nvPr>
        </p:nvGraphicFramePr>
        <p:xfrm>
          <a:off x="3740155" y="4154488"/>
          <a:ext cx="414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8" name="Equation" r:id="rId6" imgW="4140000" imgH="469800" progId="Equation.DSMT4">
                  <p:embed/>
                </p:oleObj>
              </mc:Choice>
              <mc:Fallback>
                <p:oleObj name="Equation" r:id="rId6" imgW="41400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5" y="4154488"/>
                        <a:ext cx="4140200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73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th-TH" b="1" u="sng" dirty="0"/>
                  <a:t>แปลงการโปรแกรมเชิงเส้นให้เป็นรูปแบบมาตรฐาน</a:t>
                </a: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	max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 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	min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2.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dirty="0"/>
                  <a:t>   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th-TH" dirty="0"/>
                  <a:t>ตั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วแปรเสริม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ตัวแปร</a:t>
                </a:r>
                <a:r>
                  <a:rPr lang="th-TH" i="1" dirty="0"/>
                  <a:t>สแลค</a:t>
                </a:r>
                <a:r>
                  <a:rPr lang="en-US" i="1" dirty="0"/>
                  <a:t>(slack variable)</a:t>
                </a:r>
                <a:r>
                  <a:rPr lang="th-TH" i="1" dirty="0"/>
                  <a:t>ของสมการเงื่อนไข </a:t>
                </a:r>
                <a:r>
                  <a:rPr lang="en-US" i="1" dirty="0" err="1"/>
                  <a:t>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 	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th-TH" dirty="0"/>
                  <a:t> ตั</a:t>
                </a:r>
                <a14:m>
                  <m:oMath xmlns:m="http://schemas.openxmlformats.org/officeDocument/2006/math">
                    <m:r>
                      <a:rPr lang="th-TH">
                        <a:latin typeface="Cambria Math" panose="02040503050406030204" pitchFamily="18" charset="0"/>
                      </a:rPr>
                      <m:t>วแปรเสริม</m:t>
                    </m:r>
                    <m:r>
                      <a:rPr lang="th-TH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th-TH" i="1" dirty="0"/>
                  <a:t>ตัวแปรส่วนเกิน </a:t>
                </a:r>
                <a:r>
                  <a:rPr lang="en-US" i="1" dirty="0"/>
                  <a:t>(excess variable)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r>
                  <a:rPr lang="en-US" dirty="0"/>
                  <a:t> 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	 	 	</a:t>
                </a:r>
              </a:p>
              <a:p>
                <a:pPr marL="514350" indent="-514350">
                  <a:buAutoNum type="arabicPeriod" startAt="5"/>
                </a:pPr>
                <a:r>
                  <a:rPr lang="en-US" dirty="0"/>
                  <a:t>     </a:t>
                </a:r>
                <a:r>
                  <a:rPr lang="th-TH" dirty="0"/>
                  <a:t>ถ้า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ตัวแปร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th-TH" dirty="0"/>
                  <a:t>เป็นได้ทั้งค่าบวกและลบ ดังนั้น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th-TH" b="0" i="0" smtClean="0">
                        <a:latin typeface="Cambria Math" panose="02040503050406030204" pitchFamily="18" charset="0"/>
                      </a:rPr>
                      <m:t>ที่ซึ่ง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9600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th-TH" dirty="0"/>
                  <a:t>คำนวณ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ถ้าองค์ประกอบทั้งหมดของ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น้อยกว่าหรือเท่ากับศูนย์</a:t>
                </a:r>
                <a:r>
                  <a:rPr lang="en-US" dirty="0"/>
                  <a:t>, </a:t>
                </a:r>
                <a:r>
                  <a:rPr lang="th-TH" dirty="0"/>
                  <a:t>หยุด</a:t>
                </a:r>
                <a:r>
                  <a:rPr lang="en-US" dirty="0"/>
                  <a:t>; </a:t>
                </a:r>
                <a:r>
                  <a:rPr lang="th-TH" dirty="0"/>
                  <a:t>ปัญหานี้เป็นปัญหาที่ไม่มีขอบเขต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หรือ</a:t>
                </a:r>
                <a:r>
                  <a:rPr lang="en-US" dirty="0"/>
                  <a:t>, </a:t>
                </a:r>
                <a:r>
                  <a:rPr lang="th-TH" dirty="0"/>
                  <a:t>คำนวณ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และใช้เงื่อนไขความเป็นไปได้</a:t>
                </a:r>
                <a:r>
                  <a:rPr lang="en-US" dirty="0"/>
                  <a:t> </a:t>
                </a:r>
                <a:r>
                  <a:rPr lang="th-TH" dirty="0"/>
                  <a:t>ในการเลือกตัวแปรออก</a:t>
                </a:r>
                <a:r>
                  <a:rPr lang="en-US" dirty="0"/>
                  <a:t> </a:t>
                </a:r>
                <a:r>
                  <a:rPr lang="th-TH" dirty="0"/>
                  <a:t>จากตัวแปรมูลฐานทั้งหมด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 startAt="5"/>
                </a:pPr>
                <a:r>
                  <a:rPr lang="th-TH" dirty="0"/>
                  <a:t>กำนนดมูลฐานใหม่โดยเปลี่ยนเวคเตอร์โดยเวคเตอร์เข้าในมูลฐานปัจจุบัน </a:t>
                </a:r>
                <a:r>
                  <a:rPr lang="en-US" b="1" dirty="0"/>
                  <a:t>B</a:t>
                </a:r>
                <a:r>
                  <a:rPr lang="en-US" dirty="0"/>
                  <a:t>.  </a:t>
                </a:r>
                <a:r>
                  <a:rPr lang="th-TH" dirty="0"/>
                  <a:t>เริ่มรอบใหม่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2408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1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14</a:t>
            </a:r>
            <a:r>
              <a:rPr lang="en-US" dirty="0"/>
              <a:t>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57B51-5376-4218-9BF7-30D7A2A8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23" y="2305102"/>
            <a:ext cx="9243581" cy="32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231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th-TH" sz="2400" u="sng" dirty="0"/>
                  <a:t>รอบ</a:t>
                </a:r>
                <a:r>
                  <a:rPr lang="en-US" sz="2400" u="sng" dirty="0"/>
                  <a:t> 0</a:t>
                </a:r>
                <a:r>
                  <a:rPr lang="en-US" sz="2400" dirty="0"/>
                  <a:t>:  	 	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		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		 </a:t>
                </a:r>
              </a:p>
              <a:p>
                <a:pPr marL="0" indent="0" algn="just">
                  <a:buNone/>
                </a:pPr>
                <a:r>
                  <a:rPr lang="th-TH" sz="2400" dirty="0"/>
                  <a:t>ดังนั้น</a:t>
                </a:r>
                <a:r>
                  <a:rPr lang="en-US" sz="2400" dirty="0"/>
                  <a:t>:			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		 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th-TH" sz="2400" dirty="0"/>
                  <a:t>ตรวจสอบเงื่อนไขคำตอบที่เหมาะสม</a:t>
                </a:r>
                <a:r>
                  <a:rPr lang="en-US" sz="2400" dirty="0"/>
                  <a:t>:	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 </a:t>
                </a: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</a:t>
                </a:r>
                <a:r>
                  <a:rPr lang="en-US" sz="2400" dirty="0"/>
                  <a:t> </a:t>
                </a:r>
                <a:r>
                  <a:rPr lang="th-TH" sz="2400" dirty="0"/>
                  <a:t>ตัวแปรเข้า</a:t>
                </a:r>
                <a:endParaRPr lang="en-US" sz="24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881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7BA14FA-BB3C-4EF1-A635-36936140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D5ABAD-F113-4D83-B842-DA7457A65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13605"/>
              </p:ext>
            </p:extLst>
          </p:nvPr>
        </p:nvGraphicFramePr>
        <p:xfrm>
          <a:off x="3319463" y="1597440"/>
          <a:ext cx="55546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0" name="Equation" r:id="rId4" imgW="5562360" imgH="507960" progId="Equation.DSMT4">
                  <p:embed/>
                </p:oleObj>
              </mc:Choice>
              <mc:Fallback>
                <p:oleObj name="Equation" r:id="rId4" imgW="55623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597440"/>
                        <a:ext cx="555466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AAD39D68-566B-42ED-BDF4-3E99E6019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9CA5598-92B1-4D40-854F-FE3AC316D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384357"/>
              </p:ext>
            </p:extLst>
          </p:nvPr>
        </p:nvGraphicFramePr>
        <p:xfrm>
          <a:off x="3308423" y="2183711"/>
          <a:ext cx="3576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1" name="Equation" r:id="rId6" imgW="3581280" imgH="431640" progId="Equation.DSMT4">
                  <p:embed/>
                </p:oleObj>
              </mc:Choice>
              <mc:Fallback>
                <p:oleObj name="Equation" r:id="rId6" imgW="35812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423" y="2183711"/>
                        <a:ext cx="35766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5EAC6C47-4E33-446F-8DA2-CD68658A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D47778-87CC-436B-9CE7-40057AC29E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71556"/>
              </p:ext>
            </p:extLst>
          </p:nvPr>
        </p:nvGraphicFramePr>
        <p:xfrm>
          <a:off x="3367022" y="2646778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2" name="Equation" r:id="rId8" imgW="888840" imgH="419040" progId="Equation.DSMT4">
                  <p:embed/>
                </p:oleObj>
              </mc:Choice>
              <mc:Fallback>
                <p:oleObj name="Equation" r:id="rId8" imgW="88884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022" y="2646778"/>
                        <a:ext cx="8890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ADC55DF5-7C25-4BCB-B91E-47A0EC9B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1742263-B393-44C1-B366-023529F2D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34153"/>
              </p:ext>
            </p:extLst>
          </p:nvPr>
        </p:nvGraphicFramePr>
        <p:xfrm>
          <a:off x="3035300" y="3146425"/>
          <a:ext cx="34623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3" name="Equation" r:id="rId10" imgW="3466800" imgH="507960" progId="Equation.DSMT4">
                  <p:embed/>
                </p:oleObj>
              </mc:Choice>
              <mc:Fallback>
                <p:oleObj name="Equation" r:id="rId10" imgW="346680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3146425"/>
                        <a:ext cx="346233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5D8B472C-1A03-4FFD-84B2-03D90AB1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6490E4F-9088-457A-B1D4-210D3F90F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89485"/>
              </p:ext>
            </p:extLst>
          </p:nvPr>
        </p:nvGraphicFramePr>
        <p:xfrm>
          <a:off x="3060699" y="3690938"/>
          <a:ext cx="16684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4" name="Equation" r:id="rId12" imgW="1663560" imgH="457200" progId="Equation.DSMT4">
                  <p:embed/>
                </p:oleObj>
              </mc:Choice>
              <mc:Fallback>
                <p:oleObj name="Equation" r:id="rId12" imgW="166356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699" y="3690938"/>
                        <a:ext cx="16684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>
            <a:extLst>
              <a:ext uri="{FF2B5EF4-FFF2-40B4-BE49-F238E27FC236}">
                <a16:creationId xmlns:a16="http://schemas.microsoft.com/office/drawing/2014/main" id="{C1555100-9696-4D07-BFDC-990BE9C7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CD0BE0E-83BE-460E-8B4B-6F5B887EF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383955"/>
              </p:ext>
            </p:extLst>
          </p:nvPr>
        </p:nvGraphicFramePr>
        <p:xfrm>
          <a:off x="4727575" y="4486275"/>
          <a:ext cx="27384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5" name="Equation" r:id="rId14" imgW="2743200" imgH="457200" progId="Equation.DSMT4">
                  <p:embed/>
                </p:oleObj>
              </mc:Choice>
              <mc:Fallback>
                <p:oleObj name="Equation" r:id="rId14" imgW="27432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486275"/>
                        <a:ext cx="2738438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629B4BEA-0BAA-44DA-9717-E5F6CBCF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04E02D-F368-4EE2-AEEA-E5062BE64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87273"/>
              </p:ext>
            </p:extLst>
          </p:nvPr>
        </p:nvGraphicFramePr>
        <p:xfrm>
          <a:off x="3760788" y="4916488"/>
          <a:ext cx="59769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66" name="Equation" r:id="rId16" imgW="5981400" imgH="558720" progId="Equation.DSMT4">
                  <p:embed/>
                </p:oleObj>
              </mc:Choice>
              <mc:Fallback>
                <p:oleObj name="Equation" r:id="rId16" imgW="5981400" imgH="5587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788" y="4916488"/>
                        <a:ext cx="5976937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0919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/>
                  <a:t>ตรวจสอบเงื่อนไขความเป็นไปได้</a:t>
                </a:r>
                <a:r>
                  <a:rPr lang="en-US" sz="2400" dirty="0"/>
                  <a:t>:	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				 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th-TH" sz="2400" dirty="0"/>
                  <a:t>ดังนั้น</a:t>
                </a:r>
                <a:r>
                  <a:rPr lang="en-US" sz="2400" dirty="0"/>
                  <a:t>, 	 </a:t>
                </a:r>
              </a:p>
              <a:p>
                <a:pPr marL="0" indent="0" algn="just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  <a:r>
                  <a:rPr lang="th-TH" sz="2400" dirty="0"/>
                  <a:t>คือ</a:t>
                </a:r>
                <a:r>
                  <a:rPr lang="en-US" sz="2400" dirty="0"/>
                  <a:t> </a:t>
                </a:r>
                <a:r>
                  <a:rPr lang="th-TH" sz="2400" dirty="0"/>
                  <a:t>ตัวแปรออก</a:t>
                </a:r>
                <a:endParaRPr lang="en-US" sz="24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586" t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4FA632-DAF5-48D4-B457-BC455FCF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49106B-B2F5-421A-9F63-94779DBD32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14008"/>
              </p:ext>
            </p:extLst>
          </p:nvPr>
        </p:nvGraphicFramePr>
        <p:xfrm>
          <a:off x="5216869" y="1712071"/>
          <a:ext cx="34623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6" name="Equation" r:id="rId4" imgW="3466800" imgH="507960" progId="Equation.DSMT4">
                  <p:embed/>
                </p:oleObj>
              </mc:Choice>
              <mc:Fallback>
                <p:oleObj name="Equation" r:id="rId4" imgW="346680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6869" y="1712071"/>
                        <a:ext cx="34623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CAE9BFF6-FBBA-4C69-8D30-129283C87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7FBB628-8508-4262-A8D7-A8B5D40FD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78864"/>
              </p:ext>
            </p:extLst>
          </p:nvPr>
        </p:nvGraphicFramePr>
        <p:xfrm>
          <a:off x="4988269" y="2241387"/>
          <a:ext cx="29384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7" name="Equation" r:id="rId6" imgW="2933640" imgH="495000" progId="Equation.DSMT4">
                  <p:embed/>
                </p:oleObj>
              </mc:Choice>
              <mc:Fallback>
                <p:oleObj name="Equation" r:id="rId6" imgW="2933640" imgH="49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269" y="2241387"/>
                        <a:ext cx="293846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0B903177-048B-41C1-A388-D0FC6231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54801C-D0F3-4A75-88F8-568187BAB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029591"/>
              </p:ext>
            </p:extLst>
          </p:nvPr>
        </p:nvGraphicFramePr>
        <p:xfrm>
          <a:off x="2412550" y="2921533"/>
          <a:ext cx="515143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8" name="Equation" r:id="rId8" imgW="5155920" imgH="812520" progId="Equation.DSMT4">
                  <p:embed/>
                </p:oleObj>
              </mc:Choice>
              <mc:Fallback>
                <p:oleObj name="Equation" r:id="rId8" imgW="515592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550" y="2921533"/>
                        <a:ext cx="5151437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29927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sz="2400" u="sng" dirty="0"/>
              <a:t>รอบ</a:t>
            </a:r>
            <a:r>
              <a:rPr lang="en-US" sz="2400" u="sng" dirty="0"/>
              <a:t> 1</a:t>
            </a:r>
            <a:r>
              <a:rPr lang="en-US" sz="2400" dirty="0"/>
              <a:t>:  	 	 </a:t>
            </a:r>
          </a:p>
          <a:p>
            <a:pPr marL="0" indent="0" algn="just">
              <a:buNone/>
            </a:pPr>
            <a:r>
              <a:rPr lang="en-US" sz="2400" dirty="0"/>
              <a:t>			 </a:t>
            </a:r>
          </a:p>
          <a:p>
            <a:pPr marL="0" indent="0" algn="just">
              <a:buNone/>
            </a:pPr>
            <a:r>
              <a:rPr lang="en-US" sz="2400" dirty="0"/>
              <a:t>			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th-TH" sz="2400" dirty="0"/>
              <a:t>ดังนั้น</a:t>
            </a:r>
            <a:r>
              <a:rPr lang="en-US" dirty="0"/>
              <a:t>			 </a:t>
            </a:r>
          </a:p>
          <a:p>
            <a:pPr marL="0" indent="0" algn="just">
              <a:buNone/>
            </a:pPr>
            <a:r>
              <a:rPr lang="en-US" dirty="0"/>
              <a:t>			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E21D8B4C-E068-4BD3-BF49-AEF3313E9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FE5FD22-A76A-4141-8D0A-2EFDA5D23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11676"/>
              </p:ext>
            </p:extLst>
          </p:nvPr>
        </p:nvGraphicFramePr>
        <p:xfrm>
          <a:off x="3153811" y="1658316"/>
          <a:ext cx="55340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9" name="Equation" r:id="rId3" imgW="5537160" imgH="507960" progId="Equation.DSMT4">
                  <p:embed/>
                </p:oleObj>
              </mc:Choice>
              <mc:Fallback>
                <p:oleObj name="Equation" r:id="rId3" imgW="5537160" imgH="5079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811" y="1658316"/>
                        <a:ext cx="55340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91709C6A-5180-4821-AE63-81FFCB9B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AEE026E-8EE2-4201-8ECD-BC131A323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057318"/>
              </p:ext>
            </p:extLst>
          </p:nvPr>
        </p:nvGraphicFramePr>
        <p:xfrm>
          <a:off x="1364766" y="2436318"/>
          <a:ext cx="5283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0" name="Equation" r:id="rId5" imgW="5283000" imgH="1777680" progId="Equation.DSMT4">
                  <p:embed/>
                </p:oleObj>
              </mc:Choice>
              <mc:Fallback>
                <p:oleObj name="Equation" r:id="rId5" imgW="5283000" imgH="17776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66" y="2436318"/>
                        <a:ext cx="52832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:a16="http://schemas.microsoft.com/office/drawing/2014/main" id="{6F83C5EC-AEE0-4460-B168-42356F154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B09017E-D988-4FB8-8018-641972B32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57712"/>
              </p:ext>
            </p:extLst>
          </p:nvPr>
        </p:nvGraphicFramePr>
        <p:xfrm>
          <a:off x="7935913" y="2214285"/>
          <a:ext cx="2903537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1" name="Equation" r:id="rId7" imgW="2908080" imgH="2286000" progId="Equation.DSMT4">
                  <p:embed/>
                </p:oleObj>
              </mc:Choice>
              <mc:Fallback>
                <p:oleObj name="Equation" r:id="rId7" imgW="2908080" imgH="2286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13" y="2214285"/>
                        <a:ext cx="2903537" cy="229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0">
            <a:extLst>
              <a:ext uri="{FF2B5EF4-FFF2-40B4-BE49-F238E27FC236}">
                <a16:creationId xmlns:a16="http://schemas.microsoft.com/office/drawing/2014/main" id="{FE6D002D-1C01-42B8-A4DE-117E2871B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35DB7AE-613F-4734-B9A4-4969F6F8C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274819"/>
              </p:ext>
            </p:extLst>
          </p:nvPr>
        </p:nvGraphicFramePr>
        <p:xfrm>
          <a:off x="2336800" y="4430713"/>
          <a:ext cx="33401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2" name="Equation" r:id="rId9" imgW="3340080" imgH="507960" progId="Equation.DSMT4">
                  <p:embed/>
                </p:oleObj>
              </mc:Choice>
              <mc:Fallback>
                <p:oleObj name="Equation" r:id="rId9" imgW="3340080" imgH="5079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430713"/>
                        <a:ext cx="33401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>
            <a:extLst>
              <a:ext uri="{FF2B5EF4-FFF2-40B4-BE49-F238E27FC236}">
                <a16:creationId xmlns:a16="http://schemas.microsoft.com/office/drawing/2014/main" id="{F51334F4-D769-46A1-9DF4-D49F6BDF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F564CC3-187A-4E8A-925C-39BBAE145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483612"/>
              </p:ext>
            </p:extLst>
          </p:nvPr>
        </p:nvGraphicFramePr>
        <p:xfrm>
          <a:off x="2336800" y="5077908"/>
          <a:ext cx="193833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83" name="Equation" r:id="rId11" imgW="1942920" imgH="457200" progId="Equation.DSMT4">
                  <p:embed/>
                </p:oleObj>
              </mc:Choice>
              <mc:Fallback>
                <p:oleObj name="Equation" r:id="rId11" imgW="1942920" imgH="457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077908"/>
                        <a:ext cx="1938337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4847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67117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th-TH" sz="3600" dirty="0"/>
                  <a:t>ตรวจสอบเงื่อนไขความเป็นไปได้ </a:t>
                </a:r>
                <a:r>
                  <a:rPr lang="en-US" sz="3400" dirty="0"/>
                  <a:t>:		 </a:t>
                </a:r>
              </a:p>
              <a:p>
                <a:pPr marL="0" indent="0" algn="just">
                  <a:buNone/>
                </a:pPr>
                <a:r>
                  <a:rPr lang="en-US" sz="3400" dirty="0"/>
                  <a:t> </a:t>
                </a:r>
              </a:p>
              <a:p>
                <a:pPr marL="0" indent="0" algn="just">
                  <a:buNone/>
                </a:pPr>
                <a:endParaRPr lang="en-US" sz="3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400" dirty="0"/>
                  <a:t> </a:t>
                </a:r>
                <a:r>
                  <a:rPr lang="th-TH" sz="3400" dirty="0"/>
                  <a:t>คือ</a:t>
                </a:r>
                <a:r>
                  <a:rPr lang="en-US" sz="3400" dirty="0"/>
                  <a:t> </a:t>
                </a:r>
                <a:r>
                  <a:rPr lang="th-TH" sz="3400" dirty="0"/>
                  <a:t>ตัวแปรเข้า</a:t>
                </a:r>
                <a:endParaRPr lang="en-US" sz="3400" dirty="0"/>
              </a:p>
              <a:p>
                <a:pPr marL="0" indent="0" algn="just">
                  <a:buNone/>
                </a:pPr>
                <a:r>
                  <a:rPr lang="th-TH" sz="3200" dirty="0"/>
                  <a:t>ตรวจสอบ</a:t>
                </a:r>
                <a:r>
                  <a:rPr lang="th-TH" sz="3400" dirty="0"/>
                  <a:t>เงื่อนไขความเป็นไปได้</a:t>
                </a:r>
                <a:r>
                  <a:rPr lang="en-US" sz="3400" dirty="0"/>
                  <a:t>:	 </a:t>
                </a:r>
              </a:p>
              <a:p>
                <a:pPr marL="0" indent="0" algn="just">
                  <a:buNone/>
                </a:pPr>
                <a:r>
                  <a:rPr lang="en-US" sz="3400" dirty="0"/>
                  <a:t>					 </a:t>
                </a:r>
              </a:p>
              <a:p>
                <a:pPr marL="0" indent="0" algn="just">
                  <a:buNone/>
                </a:pPr>
                <a:endParaRPr lang="en-US" sz="3400" dirty="0"/>
              </a:p>
              <a:p>
                <a:pPr marL="0" indent="0" algn="just">
                  <a:buNone/>
                </a:pPr>
                <a:endParaRPr lang="en-US" sz="3400" dirty="0"/>
              </a:p>
              <a:p>
                <a:pPr marL="0" indent="0" algn="just">
                  <a:buNone/>
                </a:pPr>
                <a:r>
                  <a:rPr lang="th-TH" sz="3400" dirty="0"/>
                  <a:t>ดังนั้น</a:t>
                </a:r>
                <a:r>
                  <a:rPr lang="en-US" sz="3400" dirty="0"/>
                  <a:t>, 	 </a:t>
                </a:r>
              </a:p>
              <a:p>
                <a:pPr marL="0" indent="0" algn="just">
                  <a:buNone/>
                </a:pPr>
                <a:endParaRPr lang="en-US" sz="3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400" dirty="0"/>
                  <a:t> </a:t>
                </a:r>
                <a:r>
                  <a:rPr lang="th-TH" sz="3400" dirty="0"/>
                  <a:t>คือ</a:t>
                </a:r>
                <a:r>
                  <a:rPr lang="en-US" sz="3400" dirty="0"/>
                  <a:t> </a:t>
                </a:r>
                <a:r>
                  <a:rPr lang="th-TH" sz="3400" dirty="0"/>
                  <a:t>ตัวแปรออก</a:t>
                </a:r>
                <a:endParaRPr lang="en-US" sz="34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671176"/>
              </a:xfrm>
              <a:blipFill>
                <a:blip r:embed="rId3"/>
                <a:stretch>
                  <a:fillRect l="-1175" t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9C476C-2026-4249-B37A-4C531720F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E5C687-1154-4ADC-811C-FA88FEC7C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118749"/>
              </p:ext>
            </p:extLst>
          </p:nvPr>
        </p:nvGraphicFramePr>
        <p:xfrm>
          <a:off x="5531971" y="1617278"/>
          <a:ext cx="322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2" name="Equation" r:id="rId4" imgW="3225600" imgH="583920" progId="Equation.DSMT4">
                  <p:embed/>
                </p:oleObj>
              </mc:Choice>
              <mc:Fallback>
                <p:oleObj name="Equation" r:id="rId4" imgW="322560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971" y="1617278"/>
                        <a:ext cx="322580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68FBE491-132F-47C7-9438-0E8EF8F20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4C5DEC4-D807-462B-9B31-AE437CC95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94706"/>
              </p:ext>
            </p:extLst>
          </p:nvPr>
        </p:nvGraphicFramePr>
        <p:xfrm>
          <a:off x="3360738" y="2158863"/>
          <a:ext cx="67770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3" name="Equation" r:id="rId6" imgW="6781680" imgH="596880" progId="Equation.DSMT4">
                  <p:embed/>
                </p:oleObj>
              </mc:Choice>
              <mc:Fallback>
                <p:oleObj name="Equation" r:id="rId6" imgW="6781680" imgH="596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2158863"/>
                        <a:ext cx="67770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>
            <a:extLst>
              <a:ext uri="{FF2B5EF4-FFF2-40B4-BE49-F238E27FC236}">
                <a16:creationId xmlns:a16="http://schemas.microsoft.com/office/drawing/2014/main" id="{56FC0D74-4BA0-4937-8D18-B316F323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41780DD-DF0E-42CB-BF95-1A5763BD0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714494"/>
              </p:ext>
            </p:extLst>
          </p:nvPr>
        </p:nvGraphicFramePr>
        <p:xfrm>
          <a:off x="5234816" y="3249971"/>
          <a:ext cx="33401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4" name="Equation" r:id="rId8" imgW="3340080" imgH="507960" progId="Equation.DSMT4">
                  <p:embed/>
                </p:oleObj>
              </mc:Choice>
              <mc:Fallback>
                <p:oleObj name="Equation" r:id="rId8" imgW="33400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816" y="3249971"/>
                        <a:ext cx="33401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2A1930F4-3DBF-48EA-BE2B-CDBD7B88B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F85036E-472A-45CD-B2C7-B86EF457F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28808"/>
              </p:ext>
            </p:extLst>
          </p:nvPr>
        </p:nvGraphicFramePr>
        <p:xfrm>
          <a:off x="5234816" y="3781642"/>
          <a:ext cx="30527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5" name="Equation" r:id="rId10" imgW="3047760" imgH="876240" progId="Equation.DSMT4">
                  <p:embed/>
                </p:oleObj>
              </mc:Choice>
              <mc:Fallback>
                <p:oleObj name="Equation" r:id="rId10" imgW="3047760" imgH="876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816" y="3781642"/>
                        <a:ext cx="30527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1">
            <a:extLst>
              <a:ext uri="{FF2B5EF4-FFF2-40B4-BE49-F238E27FC236}">
                <a16:creationId xmlns:a16="http://schemas.microsoft.com/office/drawing/2014/main" id="{71ECEEEA-7B52-4651-976D-7996DACBB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4169D23-9C9E-4124-874E-0D1A1FE87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84636"/>
              </p:ext>
            </p:extLst>
          </p:nvPr>
        </p:nvGraphicFramePr>
        <p:xfrm>
          <a:off x="2468563" y="4736065"/>
          <a:ext cx="29368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6" name="Equation" r:id="rId12" imgW="2933640" imgH="812520" progId="Equation.DSMT4">
                  <p:embed/>
                </p:oleObj>
              </mc:Choice>
              <mc:Fallback>
                <p:oleObj name="Equation" r:id="rId12" imgW="2933640" imgH="8125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736065"/>
                        <a:ext cx="293687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5388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sz="2400" u="sng" dirty="0"/>
              <a:t>รอบ</a:t>
            </a:r>
            <a:r>
              <a:rPr lang="en-US" sz="2400" u="sng" dirty="0"/>
              <a:t> 2</a:t>
            </a:r>
            <a:r>
              <a:rPr lang="en-US" sz="2400" dirty="0"/>
              <a:t>:  	 	 </a:t>
            </a:r>
          </a:p>
          <a:p>
            <a:pPr marL="0" indent="0" algn="just">
              <a:buNone/>
            </a:pPr>
            <a:r>
              <a:rPr lang="en-US" sz="2400" dirty="0"/>
              <a:t>			 </a:t>
            </a:r>
          </a:p>
          <a:p>
            <a:pPr marL="0" indent="0" algn="just">
              <a:buNone/>
            </a:pPr>
            <a:r>
              <a:rPr lang="en-US" sz="2400" dirty="0"/>
              <a:t>			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th-TH" sz="2400" dirty="0"/>
              <a:t>ดังนั้น</a:t>
            </a:r>
            <a:r>
              <a:rPr lang="en-US" sz="2400" dirty="0"/>
              <a:t>			 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dirty="0"/>
              <a:t>		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ED1410-F5B0-4A5F-8123-79BBBE37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56E1DB-1071-47F5-B9D2-72CA1FF67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787290"/>
              </p:ext>
            </p:extLst>
          </p:nvPr>
        </p:nvGraphicFramePr>
        <p:xfrm>
          <a:off x="3314700" y="1671889"/>
          <a:ext cx="5562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5" name="Equation" r:id="rId3" imgW="5562360" imgH="507960" progId="Equation.DSMT4">
                  <p:embed/>
                </p:oleObj>
              </mc:Choice>
              <mc:Fallback>
                <p:oleObj name="Equation" r:id="rId3" imgW="556236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671889"/>
                        <a:ext cx="55626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57806762-CB28-4D03-B1B7-22163313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E8BADE-D617-44F6-AC61-2832D92A9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203504"/>
              </p:ext>
            </p:extLst>
          </p:nvPr>
        </p:nvGraphicFramePr>
        <p:xfrm>
          <a:off x="1417083" y="2634557"/>
          <a:ext cx="5326062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6" name="Equation" r:id="rId5" imgW="5321160" imgH="1777680" progId="Equation.DSMT4">
                  <p:embed/>
                </p:oleObj>
              </mc:Choice>
              <mc:Fallback>
                <p:oleObj name="Equation" r:id="rId5" imgW="5321160" imgH="1777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083" y="2634557"/>
                        <a:ext cx="5326062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31DD5EA8-48C5-4083-B4AD-B71B14D12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32B5D5E-2649-44D7-A390-8013EBBD9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89686"/>
              </p:ext>
            </p:extLst>
          </p:nvPr>
        </p:nvGraphicFramePr>
        <p:xfrm>
          <a:off x="7652803" y="2252484"/>
          <a:ext cx="3344863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7" name="Equation" r:id="rId7" imgW="3340080" imgH="2463480" progId="Equation.DSMT4">
                  <p:embed/>
                </p:oleObj>
              </mc:Choice>
              <mc:Fallback>
                <p:oleObj name="Equation" r:id="rId7" imgW="3340080" imgH="246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2803" y="2252484"/>
                        <a:ext cx="3344863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1C79EA9F-8B05-489E-A4E0-3A8493463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057391E-0373-45CF-940D-52083D13B4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36490"/>
              </p:ext>
            </p:extLst>
          </p:nvPr>
        </p:nvGraphicFramePr>
        <p:xfrm>
          <a:off x="2346416" y="4787497"/>
          <a:ext cx="41021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8" name="Equation" r:id="rId9" imgW="4101840" imgH="647640" progId="Equation.DSMT4">
                  <p:embed/>
                </p:oleObj>
              </mc:Choice>
              <mc:Fallback>
                <p:oleObj name="Equation" r:id="rId9" imgW="4101840" imgH="647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16" y="4787497"/>
                        <a:ext cx="4102100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A12EA578-AE5A-46C7-A442-B44CFE95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42C813A-B414-4E95-8D35-C6A68C04E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615208"/>
              </p:ext>
            </p:extLst>
          </p:nvPr>
        </p:nvGraphicFramePr>
        <p:xfrm>
          <a:off x="2330450" y="5536185"/>
          <a:ext cx="19685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09" name="Equation" r:id="rId11" imgW="1968480" imgH="457200" progId="Equation.DSMT4">
                  <p:embed/>
                </p:oleObj>
              </mc:Choice>
              <mc:Fallback>
                <p:oleObj name="Equation" r:id="rId11" imgW="19684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536185"/>
                        <a:ext cx="19685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4432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/>
                  <a:t>ตรวจสอบเงื่อนไขความเป็นไปได้ </a:t>
                </a:r>
                <a:r>
                  <a:rPr lang="en-US" sz="2400" dirty="0"/>
                  <a:t>:		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 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dirty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 คำตอบที่เหมะสม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b="1" u="sng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586" t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CD9413-7830-4827-85B0-C497EE2C1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18652"/>
              </p:ext>
            </p:extLst>
          </p:nvPr>
        </p:nvGraphicFramePr>
        <p:xfrm>
          <a:off x="5269913" y="1688269"/>
          <a:ext cx="32686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5" name="Equation" r:id="rId4" imgW="3263760" imgH="583920" progId="Equation.DSMT4">
                  <p:embed/>
                </p:oleObj>
              </mc:Choice>
              <mc:Fallback>
                <p:oleObj name="Equation" r:id="rId4" imgW="3263760" imgH="583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913" y="1688269"/>
                        <a:ext cx="3268663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C4949A2-8D5D-40B2-A1D6-3354D9B0B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617240"/>
              </p:ext>
            </p:extLst>
          </p:nvPr>
        </p:nvGraphicFramePr>
        <p:xfrm>
          <a:off x="2831594" y="2477953"/>
          <a:ext cx="69770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6" name="Equation" r:id="rId6" imgW="6972120" imgH="596880" progId="Equation.DSMT4">
                  <p:embed/>
                </p:oleObj>
              </mc:Choice>
              <mc:Fallback>
                <p:oleObj name="Equation" r:id="rId6" imgW="6972120" imgH="596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1594" y="2477953"/>
                        <a:ext cx="697706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108112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u="sng" dirty="0"/>
                  <a:t>ตัวอย่าง</a:t>
                </a:r>
                <a:r>
                  <a:rPr lang="en-US" u="sng" dirty="0"/>
                  <a:t> 15</a:t>
                </a:r>
                <a:r>
                  <a:rPr lang="en-US" dirty="0"/>
                  <a:t>:  </a:t>
                </a:r>
                <a:r>
                  <a:rPr lang="th-TH" dirty="0"/>
                  <a:t>พิจารณาปัญหาด้านอาหาร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เลือกอาหารจากกลุ่มอาหารที่มีอยู่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th-TH" dirty="0"/>
                  <a:t>เพื่อที่จะรับประกันสารอาหารที่จำเป็น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โดยมีต้นทุนต่ำสุด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lvl="1" algn="just"/>
                <a:r>
                  <a:rPr lang="th-TH" dirty="0"/>
                  <a:t>ปริมาณความต้องการสารอาหารรายวัน </a:t>
                </a:r>
                <a:r>
                  <a:rPr lang="en-US" i="1" dirty="0"/>
                  <a:t>i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algn="just"/>
                <a:r>
                  <a:rPr lang="th-TH" dirty="0"/>
                  <a:t>จำนวนสารอาหาร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ในหนึ่งหน่วยของอาหาร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 algn="just"/>
                <a:r>
                  <a:rPr lang="th-TH" dirty="0"/>
                  <a:t>ราคาอาหารต่อหน่วย </a:t>
                </a:r>
                <a:r>
                  <a:rPr lang="en-US" i="1" dirty="0"/>
                  <a:t>j</a:t>
                </a:r>
                <a:r>
                  <a:rPr lang="en-US" dirty="0"/>
                  <a:t> 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algn="just"/>
                <a:r>
                  <a:rPr lang="th-TH" dirty="0"/>
                  <a:t>จำนวนหน่วยอาหาร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:r>
                  <a:rPr lang="th-TH" dirty="0"/>
                  <a:t>ในโภชนาการ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algn="just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968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ปัญหาหลัก </a:t>
            </a:r>
            <a:r>
              <a:rPr lang="en-US" dirty="0"/>
              <a:t>(primal):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C0B928-DB12-4E27-9B18-F1CE0E13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54" y="2472596"/>
            <a:ext cx="9686300" cy="24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ตัวอย่างที่ </a:t>
            </a:r>
            <a:r>
              <a:rPr lang="en-US" u="sng" dirty="0"/>
              <a:t>4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พิจารณาสมการโปรแกรมเชิงเส้น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B7815-E54E-4858-9D5E-98E61706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92" y="3590444"/>
            <a:ext cx="10679661" cy="20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8736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พิจารณาเภสัชกรจ่ายยา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ชนิด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ประกอบด้วยหน่วยสารอาหาร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h-TH" dirty="0"/>
                  <a:t>นักโภชนาการใช้ยาในการจัดการสารอาหารตามความต้องการรายวัน แทนที่จะใช้อาหารหลายๆ ชนิดร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าคาของยา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ควรจะดึงดูดเนื่องจากต้นทุนต่ำกว่าเมื่อเทียบกับอาหารในการให้สารอาหารเท่าๆ กัน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ถ้านักโภชนาการกังวลเกี่ยวกับปริมาณความต้องการสารอาหาร </a:t>
                </a:r>
                <a:r>
                  <a:rPr lang="en-US" i="1" dirty="0"/>
                  <a:t>m </a:t>
                </a:r>
                <a:r>
                  <a:rPr lang="th-TH" dirty="0"/>
                  <a:t>ขั้นต่ำ</a:t>
                </a:r>
                <a:r>
                  <a:rPr lang="en-US" dirty="0"/>
                  <a:t>,</a:t>
                </a:r>
                <a:r>
                  <a:rPr lang="th-TH" dirty="0"/>
                  <a:t>เพราะฉะนั้นซื้อ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หน่วยของยา </a:t>
                </a:r>
                <a:r>
                  <a:rPr lang="en-US" i="1" dirty="0" err="1"/>
                  <a:t>i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9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009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ปัญหาของเภสัชกรคือ</a:t>
            </a:r>
            <a:r>
              <a:rPr lang="en-US" dirty="0"/>
              <a:t> </a:t>
            </a:r>
            <a:r>
              <a:rPr lang="th-TH" dirty="0"/>
              <a:t>ขายเวชภัณฑ์ให้</a:t>
            </a:r>
            <a:r>
              <a:rPr lang="th-TH" dirty="0" err="1"/>
              <a:t>ได้มาก</a:t>
            </a:r>
            <a:r>
              <a:rPr lang="th-TH" dirty="0"/>
              <a:t>ที่สุด ดังนั้นปัญหาสามารถกำหนดให้อยู่ในรูปการโปรแกรมเชิงเส้นดังนี้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				 		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(</a:t>
            </a:r>
            <a:r>
              <a:rPr lang="en-US" b="1" dirty="0"/>
              <a:t>P</a:t>
            </a:r>
            <a:r>
              <a:rPr lang="en-US" dirty="0"/>
              <a:t>) </a:t>
            </a:r>
            <a:r>
              <a:rPr lang="th-TH" dirty="0"/>
              <a:t>คือ</a:t>
            </a:r>
            <a:r>
              <a:rPr lang="en-US" dirty="0"/>
              <a:t> </a:t>
            </a:r>
            <a:r>
              <a:rPr lang="th-TH" dirty="0"/>
              <a:t>สมการหลักและ</a:t>
            </a:r>
            <a:r>
              <a:rPr lang="en-US" dirty="0"/>
              <a:t>(</a:t>
            </a:r>
            <a:r>
              <a:rPr lang="en-US" b="1" dirty="0"/>
              <a:t>D</a:t>
            </a:r>
            <a:r>
              <a:rPr lang="en-US" dirty="0"/>
              <a:t>) </a:t>
            </a:r>
            <a:r>
              <a:rPr lang="th-TH" dirty="0"/>
              <a:t>คือ</a:t>
            </a:r>
            <a:r>
              <a:rPr lang="en-US" dirty="0"/>
              <a:t> </a:t>
            </a:r>
            <a:r>
              <a:rPr lang="th-TH" dirty="0"/>
              <a:t>สมการคู่ควบของปัญหา</a:t>
            </a:r>
            <a:r>
              <a:rPr lang="en-US" dirty="0"/>
              <a:t> (</a:t>
            </a:r>
            <a:r>
              <a:rPr lang="en-US" b="1" dirty="0"/>
              <a:t>P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A207CD-AE40-4AF1-8F7E-B12FD41D0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50323"/>
            <a:ext cx="9834997" cy="23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80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3300" u="sng" dirty="0"/>
                  <a:t>ตัวอย่าง</a:t>
                </a:r>
                <a:r>
                  <a:rPr lang="en-US" sz="3300" u="sng" dirty="0"/>
                  <a:t> 16</a:t>
                </a:r>
                <a:r>
                  <a:rPr lang="en-US" sz="3300" dirty="0"/>
                  <a:t>: </a:t>
                </a:r>
                <a:r>
                  <a:rPr lang="th-TH" sz="3300" dirty="0"/>
                  <a:t>พิจารณาปัญหาผลิตภัณฑ์ผสม</a:t>
                </a:r>
                <a:endParaRPr lang="en-US" sz="3300" dirty="0"/>
              </a:p>
              <a:p>
                <a:pPr marL="0" indent="0" algn="just">
                  <a:buNone/>
                </a:pPr>
                <a:r>
                  <a:rPr lang="th-TH" sz="3300" dirty="0"/>
                  <a:t>บริษัท</a:t>
                </a:r>
                <a:r>
                  <a:rPr lang="en-US" sz="3300" dirty="0"/>
                  <a:t> A </a:t>
                </a:r>
                <a:r>
                  <a:rPr lang="th-TH" sz="3300" dirty="0"/>
                  <a:t>ต้องการผลิต </a:t>
                </a:r>
                <a:r>
                  <a:rPr lang="en-US" sz="3300" i="1" dirty="0"/>
                  <a:t>n</a:t>
                </a:r>
                <a:r>
                  <a:rPr lang="en-US" sz="3300" dirty="0"/>
                  <a:t> </a:t>
                </a:r>
                <a:r>
                  <a:rPr lang="th-TH" sz="3300" dirty="0"/>
                  <a:t>ผลิตภัณฑ์ จากวัตถุดิบ </a:t>
                </a:r>
                <a:r>
                  <a:rPr lang="en-US" sz="3300" i="1" dirty="0"/>
                  <a:t>m</a:t>
                </a:r>
                <a:r>
                  <a:rPr lang="en-US" sz="3300" dirty="0"/>
                  <a:t> </a:t>
                </a:r>
                <a:r>
                  <a:rPr lang="th-TH" sz="3300" dirty="0"/>
                  <a:t>ชนิด</a:t>
                </a:r>
                <a:r>
                  <a:rPr lang="en-US" sz="3300" dirty="0"/>
                  <a:t>.  </a:t>
                </a:r>
                <a:r>
                  <a:rPr lang="th-TH" sz="3300" dirty="0"/>
                  <a:t>ปัญหาคือ</a:t>
                </a:r>
                <a:r>
                  <a:rPr lang="en-US" sz="3300" dirty="0"/>
                  <a:t> </a:t>
                </a:r>
                <a:r>
                  <a:rPr lang="th-TH" sz="3300" dirty="0"/>
                  <a:t>กำหนดจำนวนการผลิตของแต่ละผลิตภัณฑ์เพื่อได้กำไรสูงสุด</a:t>
                </a:r>
                <a:endParaRPr lang="en-US" dirty="0"/>
              </a:p>
              <a:p>
                <a:pPr lvl="1" algn="just"/>
                <a:r>
                  <a:rPr lang="th-TH" dirty="0"/>
                  <a:t>วัตถุดิบที่มี </a:t>
                </a:r>
                <a:r>
                  <a:rPr lang="en-US" i="1" dirty="0" err="1"/>
                  <a:t>i</a:t>
                </a:r>
                <a:r>
                  <a:rPr lang="en-US" dirty="0"/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 algn="just"/>
                <a:r>
                  <a:rPr lang="th-TH" dirty="0"/>
                  <a:t>ปริมาณวัตถุดิบที่ใช้สำหรับผลิตสินค้าต่อหน่วย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 algn="just"/>
                <a:r>
                  <a:rPr lang="th-TH" dirty="0"/>
                  <a:t>กำไรต่อหน่วย </a:t>
                </a:r>
                <a:r>
                  <a:rPr lang="en-US" i="1" dirty="0"/>
                  <a:t>j</a:t>
                </a:r>
                <a:r>
                  <a:rPr lang="en-US" dirty="0"/>
                  <a:t> 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 algn="just"/>
                <a:r>
                  <a:rPr lang="th-TH" dirty="0"/>
                  <a:t>ปริมาณการผลิต </a:t>
                </a:r>
                <a:r>
                  <a:rPr lang="en-US" dirty="0"/>
                  <a:t>j: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3116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34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53BE-CADD-42F9-B96F-2A442D98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FEC2-EA97-4E4E-926F-98777A39F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สมการปัญหาหลัก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FAC3A-3D83-4082-9B40-323362DA8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5" y="2379831"/>
            <a:ext cx="10153956" cy="258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227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สมมุติว่าบริษัท </a:t>
                </a:r>
                <a:r>
                  <a:rPr lang="en-US" dirty="0"/>
                  <a:t>B </a:t>
                </a:r>
                <a:r>
                  <a:rPr lang="th-TH" dirty="0"/>
                  <a:t>ต้องการซื้อทรัพยากรทั้งหมดของบริษัท ข้อเสนอนี้น่าสนใจสำหรับบริษัท </a:t>
                </a:r>
                <a:r>
                  <a:rPr lang="en-US" dirty="0"/>
                  <a:t>A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th-TH" dirty="0"/>
                  <a:t>ข้อเสนอในด้านราคาต่อหน่วยของวัตถุดิบ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จากบริษัท </a:t>
                </a:r>
                <a:r>
                  <a:rPr lang="en-US" dirty="0"/>
                  <a:t>B </a:t>
                </a:r>
                <a:r>
                  <a:rPr lang="th-TH" dirty="0"/>
                  <a:t>ราคาขายต่อหน่วยของวัตถุดิบ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จำนวน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ในแต่ละ </a:t>
                </a:r>
                <a:r>
                  <a:rPr lang="en-US" i="1" dirty="0" err="1"/>
                  <a:t>i</a:t>
                </a:r>
                <a:r>
                  <a:rPr lang="en-US" dirty="0"/>
                  <a:t>.  </a:t>
                </a:r>
              </a:p>
              <a:p>
                <a:pPr algn="just"/>
                <a:r>
                  <a:rPr lang="th-TH" dirty="0"/>
                  <a:t>กำไรได้มาจากการขายวัตถุดิบใช้ในการผลิตสินค้าต่อหน่วย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:r>
                  <a:rPr lang="th-TH" dirty="0"/>
                  <a:t>ให้กับบริษัท </a:t>
                </a:r>
                <a:r>
                  <a:rPr lang="en-US" dirty="0"/>
                  <a:t>B</a:t>
                </a:r>
                <a:r>
                  <a:rPr lang="th-TH" dirty="0"/>
                  <a:t> และควรจะมีมูลค่าที่สูงกว่ากำไรที่ได้จากการขายสำหรับผลิตสินค้าหนึ่งหน่วย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6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ปัญหาของ </a:t>
            </a:r>
            <a:r>
              <a:rPr lang="en-US" dirty="0"/>
              <a:t>B </a:t>
            </a:r>
            <a:r>
              <a:rPr lang="th-TH" dirty="0"/>
              <a:t>ต้องการลดต้นทุนให้น้อยที่สุดจากจากค่าใช้จ่ายที่เพิ่มขึ้นในการซื้อและต้องเป็นไปตามเงื่อนไขข้อกำหนด</a:t>
            </a:r>
            <a:r>
              <a:rPr lang="en-US" dirty="0"/>
              <a:t>: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3D7B9-2304-4F00-B049-40EBF5AD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75" y="2743542"/>
            <a:ext cx="9400249" cy="22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33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b="1" u="sng" dirty="0"/>
              <a:t>รูปแบบเมตริก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CA2F3-099A-43C6-9DF1-10C86E7D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5" y="2839000"/>
            <a:ext cx="11340190" cy="19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188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th-TH" b="1" u="sng" dirty="0"/>
                  <a:t>ข้อสังเกต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1.  </a:t>
                </a:r>
                <a:r>
                  <a:rPr lang="th-TH" dirty="0"/>
                  <a:t>ปัญหาคู่ควบของปัญหาคู่ควบคือปัญหาหลักของตัวปัญหาหลัก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u="sng" dirty="0"/>
                  <a:t>พิสูจน์</a:t>
                </a:r>
                <a:r>
                  <a:rPr lang="en-US" dirty="0"/>
                  <a:t>:	 </a:t>
                </a:r>
              </a:p>
              <a:p>
                <a:pPr marL="0" indent="0" algn="just">
                  <a:buNone/>
                </a:pPr>
                <a:r>
                  <a:rPr lang="en-US" dirty="0"/>
                  <a:t>(D) </a:t>
                </a:r>
                <a:r>
                  <a:rPr lang="th-TH" dirty="0"/>
                  <a:t>คือมีค่าเท่ากับ</a:t>
                </a:r>
                <a:r>
                  <a:rPr lang="en-US" dirty="0"/>
                  <a:t>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   </a:t>
                </a:r>
                <a:r>
                  <a:rPr lang="en-US" dirty="0" err="1"/>
                  <a:t>s.t.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/>
                  <a:t>0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และปัญหาคู่ควบคือ</a:t>
                </a:r>
                <a:r>
                  <a:rPr lang="en-US" dirty="0"/>
                  <a:t>: </a:t>
                </a: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 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; </a:t>
                </a:r>
                <a:r>
                  <a:rPr lang="en-US" b="1" dirty="0"/>
                  <a:t>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dirty="0"/>
                  <a:t>0 </a:t>
                </a:r>
                <a:r>
                  <a:rPr lang="en-US" dirty="0"/>
                  <a:t>	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ที่ซึ่งเทียบเท่ากับ</a:t>
                </a:r>
                <a:r>
                  <a:rPr lang="en-US" dirty="0"/>
                  <a:t> (P).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3399" b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3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/>
              <a:t>2. </a:t>
            </a:r>
            <a:r>
              <a:rPr lang="th-TH" sz="2600" dirty="0"/>
              <a:t>ปัญหาคู่ควบรูปแบบมาตรฐานของโปรแกรมเชิงเส้น</a:t>
            </a:r>
            <a:r>
              <a:rPr lang="en-US" sz="2600" dirty="0"/>
              <a:t>:</a:t>
            </a:r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en-US" sz="2600" dirty="0"/>
              <a:t>		 </a:t>
            </a:r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endParaRPr lang="en-US" sz="2600" dirty="0"/>
          </a:p>
          <a:p>
            <a:pPr marL="0" indent="0" algn="just">
              <a:buNone/>
            </a:pPr>
            <a:r>
              <a:rPr lang="th-TH" sz="2600" u="sng" dirty="0"/>
              <a:t>พิสูจน์</a:t>
            </a:r>
            <a:r>
              <a:rPr lang="en-US" sz="2600" dirty="0"/>
              <a:t>:</a:t>
            </a:r>
          </a:p>
          <a:p>
            <a:pPr marL="0" indent="0" algn="just">
              <a:buNone/>
            </a:pPr>
            <a:r>
              <a:rPr lang="en-US" sz="2600" dirty="0"/>
              <a:t>	      (</a:t>
            </a:r>
            <a:r>
              <a:rPr lang="en-US" sz="2600" b="1" dirty="0"/>
              <a:t>P</a:t>
            </a:r>
            <a:r>
              <a:rPr lang="en-US" sz="2600" dirty="0"/>
              <a:t>)	 	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037E8-F512-4968-91E0-D04E066AA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119" y="2371832"/>
            <a:ext cx="9699831" cy="1626962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1797952-3FDC-4C99-B504-A7593BA34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56311"/>
              </p:ext>
            </p:extLst>
          </p:nvPr>
        </p:nvGraphicFramePr>
        <p:xfrm>
          <a:off x="3497263" y="4739851"/>
          <a:ext cx="368300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6"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4739851"/>
                        <a:ext cx="368300" cy="23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107F4F8-4A80-4BAC-86F7-15BDD8D89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613746"/>
              </p:ext>
            </p:extLst>
          </p:nvPr>
        </p:nvGraphicFramePr>
        <p:xfrm>
          <a:off x="4269005" y="3893097"/>
          <a:ext cx="254000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7" name="Equation" r:id="rId6" imgW="2539800" imgH="1879560" progId="Equation.DSMT4">
                  <p:embed/>
                </p:oleObj>
              </mc:Choice>
              <mc:Fallback>
                <p:oleObj name="Equation" r:id="rId6" imgW="2539800" imgH="1879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005" y="3893097"/>
                        <a:ext cx="2540000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1F1B506B-DCA9-450D-BD38-8AC4654B6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7FCEBF7-72AE-4CCD-B4F5-960359A3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1B8425A-FD3A-43A5-979F-767E3BB35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18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/>
                  <a:t>ดังนั้น</a:t>
                </a:r>
                <a:r>
                  <a:rPr lang="en-US" sz="2400" dirty="0"/>
                  <a:t>, 	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(</a:t>
                </a:r>
                <a:r>
                  <a:rPr lang="en-US" sz="2400" b="1" dirty="0"/>
                  <a:t>D</a:t>
                </a:r>
                <a:r>
                  <a:rPr lang="en-US" sz="2400" dirty="0"/>
                  <a:t>)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					      (</a:t>
                </a:r>
                <a:r>
                  <a:rPr lang="th-TH" sz="2400" dirty="0"/>
                  <a:t>ที่ซึ่ง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sz="2400" b="1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881" t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C013F40-C735-46B7-8B5B-F24F448FF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3409"/>
              </p:ext>
            </p:extLst>
          </p:nvPr>
        </p:nvGraphicFramePr>
        <p:xfrm>
          <a:off x="3197699" y="2730813"/>
          <a:ext cx="3683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7"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699" y="2730813"/>
                        <a:ext cx="368300" cy="233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64353E9-878B-4DD7-A8FC-0FE6020A3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938"/>
              </p:ext>
            </p:extLst>
          </p:nvPr>
        </p:nvGraphicFramePr>
        <p:xfrm>
          <a:off x="3796830" y="1849632"/>
          <a:ext cx="32893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8" name="Equation" r:id="rId6" imgW="3288960" imgH="1981080" progId="Equation.DSMT4">
                  <p:embed/>
                </p:oleObj>
              </mc:Choice>
              <mc:Fallback>
                <p:oleObj name="Equation" r:id="rId6" imgW="3288960" imgH="1981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830" y="1849632"/>
                        <a:ext cx="32893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E39206-121E-4046-858D-A31C70572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65155"/>
              </p:ext>
            </p:extLst>
          </p:nvPr>
        </p:nvGraphicFramePr>
        <p:xfrm>
          <a:off x="2076450" y="4057205"/>
          <a:ext cx="2611438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9" name="Equation" r:id="rId8" imgW="2616120" imgH="1396800" progId="Equation.DSMT4">
                  <p:embed/>
                </p:oleObj>
              </mc:Choice>
              <mc:Fallback>
                <p:oleObj name="Equation" r:id="rId8" imgW="2616120" imgH="139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057205"/>
                        <a:ext cx="2611438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F46DA0F-1CEF-49B5-9002-BC53D9B51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33675"/>
              </p:ext>
            </p:extLst>
          </p:nvPr>
        </p:nvGraphicFramePr>
        <p:xfrm>
          <a:off x="1423988" y="4636642"/>
          <a:ext cx="3683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0"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C013F40-C735-46B7-8B5B-F24F448FF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4636642"/>
                        <a:ext cx="368300" cy="233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2F18F99-93DC-4478-AE6D-A8B8C522C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599205"/>
              </p:ext>
            </p:extLst>
          </p:nvPr>
        </p:nvGraphicFramePr>
        <p:xfrm>
          <a:off x="6026150" y="4057205"/>
          <a:ext cx="3352800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1" name="Equation" r:id="rId12" imgW="3352680" imgH="1396800" progId="Equation.DSMT4">
                  <p:embed/>
                </p:oleObj>
              </mc:Choice>
              <mc:Fallback>
                <p:oleObj name="Equation" r:id="rId12" imgW="3352680" imgH="1396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4057205"/>
                        <a:ext cx="3352800" cy="1392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B2958AE-FE0D-4FBE-8C96-F543DDCA8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82234"/>
              </p:ext>
            </p:extLst>
          </p:nvPr>
        </p:nvGraphicFramePr>
        <p:xfrm>
          <a:off x="5659627" y="4636642"/>
          <a:ext cx="368300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72" name="Equation" r:id="rId14" imgW="368280" imgH="228600" progId="Equation.DSMT4">
                  <p:embed/>
                </p:oleObj>
              </mc:Choice>
              <mc:Fallback>
                <p:oleObj name="Equation" r:id="rId14" imgW="3682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F46DA0F-1CEF-49B5-9002-BC53D9B513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627" y="4636642"/>
                        <a:ext cx="368300" cy="233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699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รูปแบบมาตรฐาน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BE935-4F1A-4B91-BE65-2B4AE926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29" y="2831021"/>
            <a:ext cx="10124723" cy="21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9566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3.  </a:t>
            </a:r>
            <a:r>
              <a:rPr lang="th-TH" sz="2400" dirty="0"/>
              <a:t>โดยทั่วไป</a:t>
            </a:r>
            <a:r>
              <a:rPr lang="en-US" sz="2400" dirty="0"/>
              <a:t>, </a:t>
            </a:r>
            <a:r>
              <a:rPr lang="th-TH" sz="2400" dirty="0"/>
              <a:t>การแปลงระหว่างปัญหาหลักกับปัญหาคู่ควบสามารถสรุปได้ดังนี้</a:t>
            </a:r>
            <a:endParaRPr lang="en-US" sz="24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2D10D2-BEC1-4106-85D4-23D76B99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0" y="2595042"/>
            <a:ext cx="10262415" cy="382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3556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ปัญหาคู่ควบของการโปรแกรมเชิงเส้น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17</a:t>
            </a:r>
            <a:r>
              <a:rPr lang="en-US" dirty="0"/>
              <a:t>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400" dirty="0"/>
              <a:t>	</a:t>
            </a:r>
            <a:r>
              <a:rPr lang="th-TH" sz="2400" b="1" u="sng" dirty="0"/>
              <a:t>ปัญหาหลัก</a:t>
            </a:r>
            <a:r>
              <a:rPr lang="en-US" sz="2400" b="1" dirty="0"/>
              <a:t>				 </a:t>
            </a:r>
            <a:r>
              <a:rPr lang="th-TH" sz="2400" b="1" u="sng" dirty="0"/>
              <a:t>ปัญหาคู่ควบ</a:t>
            </a:r>
            <a:endParaRPr lang="en-US" sz="2400" u="sng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942821-9C44-4E58-AC92-702B4D780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53" y="2976970"/>
            <a:ext cx="8043807" cy="2397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825FB-838D-4176-A57D-07E803D47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254" y="2976970"/>
            <a:ext cx="7848252" cy="27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384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ทฤษฎีคู่ควบ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600" dirty="0"/>
                  <a:t>พิจารณาปัญหาหลักและปัญหาคู่ควบจากรูปแบบมาตรฐาน</a:t>
                </a:r>
                <a:endParaRPr lang="en-US" sz="2600" dirty="0"/>
              </a:p>
              <a:p>
                <a:pPr marL="0" indent="0" algn="just">
                  <a:buNone/>
                </a:pPr>
                <a:endParaRPr lang="en-US" sz="2600" dirty="0"/>
              </a:p>
              <a:p>
                <a:pPr marL="0" indent="0" algn="just">
                  <a:buNone/>
                </a:pPr>
                <a:endParaRPr lang="en-US" sz="2600" dirty="0"/>
              </a:p>
              <a:p>
                <a:pPr marL="0" indent="0" algn="just">
                  <a:buNone/>
                </a:pPr>
                <a:endParaRPr lang="en-US" sz="2600" dirty="0"/>
              </a:p>
              <a:p>
                <a:pPr marL="0" indent="0" algn="just">
                  <a:buNone/>
                </a:pPr>
                <a:endParaRPr lang="en-US" sz="2600" dirty="0"/>
              </a:p>
              <a:p>
                <a:pPr marL="0" indent="0" algn="just">
                  <a:buNone/>
                </a:pPr>
                <a:r>
                  <a:rPr lang="th-TH" sz="2600" dirty="0"/>
                  <a:t>อาจจะกล่าวได้ว่า</a:t>
                </a:r>
                <a:endParaRPr lang="en-US" sz="2600" dirty="0"/>
              </a:p>
              <a:p>
                <a:pPr marL="0" indent="0" algn="just"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2600" dirty="0"/>
                  <a:t>  </a:t>
                </a:r>
                <a:r>
                  <a:rPr lang="th-TH" sz="2600" dirty="0"/>
                  <a:t>คือ</a:t>
                </a:r>
                <a:r>
                  <a:rPr lang="en-US" sz="2600" dirty="0"/>
                  <a:t> </a:t>
                </a:r>
                <a:r>
                  <a:rPr lang="th-TH" sz="2600" dirty="0"/>
                  <a:t>ปัญหาหลักของคำตอบที่เป็นไปได้</a:t>
                </a:r>
                <a:r>
                  <a:rPr lang="en-US" sz="2600" dirty="0"/>
                  <a:t> </a:t>
                </a:r>
                <a:r>
                  <a:rPr lang="th-TH" sz="2600" dirty="0"/>
                  <a:t>ถ้า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𝐀</m:t>
                    </m:r>
                    <m:acc>
                      <m:accPr>
                        <m:chr m:val="̅"/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600" dirty="0"/>
                  <a:t>  </a:t>
                </a:r>
                <a:r>
                  <a:rPr lang="th-TH" sz="2600" dirty="0"/>
                  <a:t>และ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2600" dirty="0"/>
                  <a:t>คือ</a:t>
                </a:r>
                <a:r>
                  <a:rPr lang="en-US" sz="2600" dirty="0"/>
                  <a:t> </a:t>
                </a:r>
                <a:r>
                  <a:rPr lang="th-TH" sz="2600" dirty="0"/>
                  <a:t>ปัญหาคู่ควบของคำตอบที่เป็นไปได้</a:t>
                </a:r>
                <a:r>
                  <a:rPr lang="en-US" sz="2600" dirty="0"/>
                  <a:t> </a:t>
                </a:r>
                <a:r>
                  <a:rPr lang="th-TH" sz="2600" dirty="0"/>
                  <a:t>ถ้า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600" dirty="0"/>
                  <a:t>   </a:t>
                </a:r>
                <a:r>
                  <a:rPr lang="th-TH" sz="2600" dirty="0"/>
                  <a:t>และ</a:t>
                </a:r>
                <a:r>
                  <a:rPr lang="en-US" sz="2600" dirty="0"/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6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E33CE0-4EC5-40DC-AE07-CD03AAB60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57459"/>
            <a:ext cx="10392011" cy="17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6429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ทฤษฎีคู่ควบไม่มั่นคง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dirty="0">
                    <a:solidFill>
                      <a:srgbClr val="FF0000"/>
                    </a:solidFill>
                  </a:rPr>
                  <a:t>ถ้า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คือ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/>
                  <a:t>ปัญหาหลักของ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คำตอบที่เป็นไปได้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/>
                  <a:t>และ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คือ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/>
                  <a:t>ปัญหาคู่ควบของ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คำตอบที่เป็นไปได้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ดังนั้น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̅"/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u="sng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u="sng"/>
                  <a:t>พิสูจน์</a:t>
                </a:r>
                <a:r>
                  <a:rPr lang="en-US" sz="2400"/>
                  <a:t>:</a:t>
                </a:r>
                <a:r>
                  <a:rPr lang="en-US" sz="2400" dirty="0"/>
                  <a:t>	 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̅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2400" dirty="0"/>
                  <a:t>	since 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400" dirty="0"/>
                  <a:t> 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         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         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400" dirty="0"/>
                  <a:t> 		since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𝐀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400" dirty="0"/>
                  <a:t> 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	         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1983" r="-158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41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ทฤษฎีคู่ควบไม่มั่นคง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i="1" u="sng" dirty="0"/>
                  <a:t>Corollaries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dirty="0"/>
                  <a:t>สมการหลักของคำตอบที่เป็นไปได้และ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dirty="0"/>
                  <a:t>สมการคู่ควบของคำตอบที่เป็นไปได้</a:t>
                </a:r>
                <a:r>
                  <a:rPr lang="en-US" dirty="0"/>
                  <a:t> </a:t>
                </a:r>
                <a:r>
                  <a:rPr lang="th-TH" dirty="0"/>
                  <a:t>โดยที่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th-TH" dirty="0"/>
                  <a:t>ดังนั้น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dirty="0"/>
                  <a:t>คำตอบที่เหมาะสม</a:t>
                </a:r>
                <a:r>
                  <a:rPr lang="en-US" dirty="0"/>
                  <a:t> </a:t>
                </a:r>
                <a:r>
                  <a:rPr lang="th-TH" dirty="0"/>
                  <a:t>ของ</a:t>
                </a:r>
                <a:r>
                  <a:rPr lang="en-US" dirty="0"/>
                  <a:t> (</a:t>
                </a:r>
                <a:r>
                  <a:rPr lang="en-US" b="1" dirty="0"/>
                  <a:t>P</a:t>
                </a:r>
                <a:r>
                  <a:rPr lang="en-US" dirty="0"/>
                  <a:t>)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dirty="0"/>
                  <a:t>คำตอบที่เหมะสมของ</a:t>
                </a:r>
                <a:r>
                  <a:rPr lang="en-US" dirty="0"/>
                  <a:t>(</a:t>
                </a:r>
                <a:r>
                  <a:rPr lang="en-US" b="1" dirty="0"/>
                  <a:t>D</a:t>
                </a:r>
                <a:r>
                  <a:rPr lang="en-US" dirty="0"/>
                  <a:t>) </a:t>
                </a:r>
                <a:r>
                  <a:rPr lang="th-TH" dirty="0"/>
                  <a:t>โดยมีค่าคำตอบเดียวกัน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th-TH" dirty="0"/>
                  <a:t>ถ้า</a:t>
                </a:r>
                <a:r>
                  <a:rPr lang="en-US" dirty="0"/>
                  <a:t> (</a:t>
                </a:r>
                <a:r>
                  <a:rPr lang="en-US" b="1" dirty="0"/>
                  <a:t>P</a:t>
                </a:r>
                <a:r>
                  <a:rPr lang="en-US" dirty="0"/>
                  <a:t>) (</a:t>
                </a:r>
                <a:r>
                  <a:rPr lang="th-TH" dirty="0"/>
                  <a:t>หรือ</a:t>
                </a:r>
                <a:r>
                  <a:rPr lang="en-US" dirty="0"/>
                  <a:t> (</a:t>
                </a:r>
                <a:r>
                  <a:rPr lang="en-US" b="1" dirty="0"/>
                  <a:t>D</a:t>
                </a:r>
                <a:r>
                  <a:rPr lang="en-US" dirty="0"/>
                  <a:t>)) </a:t>
                </a:r>
                <a:r>
                  <a:rPr lang="th-TH" dirty="0"/>
                  <a:t>ไม่มีขอบเขตดังนั้น</a:t>
                </a:r>
                <a:r>
                  <a:rPr lang="en-US" dirty="0"/>
                  <a:t> (</a:t>
                </a:r>
                <a:r>
                  <a:rPr lang="en-US" b="1" dirty="0"/>
                  <a:t>D</a:t>
                </a:r>
                <a:r>
                  <a:rPr lang="en-US" dirty="0"/>
                  <a:t>) (</a:t>
                </a:r>
                <a:r>
                  <a:rPr lang="th-TH" dirty="0"/>
                  <a:t>หรือ</a:t>
                </a:r>
                <a:r>
                  <a:rPr lang="en-US" dirty="0"/>
                  <a:t> (</a:t>
                </a:r>
                <a:r>
                  <a:rPr lang="en-US" b="1" dirty="0"/>
                  <a:t>P</a:t>
                </a:r>
                <a:r>
                  <a:rPr lang="en-US" dirty="0"/>
                  <a:t>)) </a:t>
                </a:r>
                <a:r>
                  <a:rPr lang="th-TH" dirty="0"/>
                  <a:t>เป็นสมการที่ไม่มีคำตอบ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741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ทฤษฎีคู่ควบมั่นคง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>
                    <a:solidFill>
                      <a:srgbClr val="FF0000"/>
                    </a:solidFill>
                  </a:rPr>
                  <a:t>ถ้าทั้งปัญหาหลักและปัญหาคู่ควบเป็นปัญหาที่มีคำตอบดังนั้นทั้งสองปัญหาเป็นปัญหาที่มีคำตอบที่เหมะสม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และ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เป็นไปตามเงื่อนไข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just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th-TH" sz="2400" u="sng" dirty="0"/>
                  <a:t>พิสูจน์</a:t>
                </a:r>
                <a:r>
                  <a:rPr lang="en-US" sz="2400" dirty="0"/>
                  <a:t>: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1.  </a:t>
                </a:r>
                <a:r>
                  <a:rPr lang="th-TH" sz="2400" dirty="0"/>
                  <a:t>ถ้า</a:t>
                </a:r>
                <a:r>
                  <a:rPr lang="en-US" sz="2400" dirty="0"/>
                  <a:t> (</a:t>
                </a:r>
                <a:r>
                  <a:rPr lang="en-US" sz="2400" b="1" dirty="0"/>
                  <a:t>P</a:t>
                </a:r>
                <a:r>
                  <a:rPr lang="en-US" sz="2400" dirty="0"/>
                  <a:t>) (</a:t>
                </a:r>
                <a:r>
                  <a:rPr lang="th-TH" sz="2400" dirty="0"/>
                  <a:t>หรือ</a:t>
                </a:r>
                <a:r>
                  <a:rPr lang="en-US" sz="2400" dirty="0"/>
                  <a:t> (</a:t>
                </a:r>
                <a:r>
                  <a:rPr lang="en-US" sz="2400" b="1" dirty="0"/>
                  <a:t>D</a:t>
                </a:r>
                <a:r>
                  <a:rPr lang="en-US" sz="2400" dirty="0"/>
                  <a:t>)) </a:t>
                </a:r>
                <a:r>
                  <a:rPr lang="th-TH" sz="2400" dirty="0"/>
                  <a:t>เป็นปัญหาที่เป็นไปได้แต่ไม่มีคำตอบที่เหมะสม</a:t>
                </a:r>
                <a:r>
                  <a:rPr lang="en-US" sz="2400" dirty="0"/>
                  <a:t> </a:t>
                </a:r>
                <a:r>
                  <a:rPr lang="th-TH" sz="2400" dirty="0"/>
                  <a:t>ดังนั้น</a:t>
                </a:r>
                <a:r>
                  <a:rPr lang="en-US" sz="2400" dirty="0"/>
                  <a:t> (</a:t>
                </a:r>
                <a:r>
                  <a:rPr lang="en-US" sz="2400" b="1" dirty="0"/>
                  <a:t>P</a:t>
                </a:r>
                <a:r>
                  <a:rPr lang="en-US" sz="2400" dirty="0"/>
                  <a:t>) (</a:t>
                </a:r>
                <a:r>
                  <a:rPr lang="th-TH" sz="2400" dirty="0"/>
                  <a:t>หรือ</a:t>
                </a:r>
                <a:r>
                  <a:rPr lang="en-US" sz="2400" dirty="0"/>
                  <a:t> (</a:t>
                </a:r>
                <a:r>
                  <a:rPr lang="en-US" sz="2400" b="1" dirty="0"/>
                  <a:t>D</a:t>
                </a:r>
                <a:r>
                  <a:rPr lang="en-US" sz="2400" dirty="0"/>
                  <a:t>)) </a:t>
                </a:r>
                <a:r>
                  <a:rPr lang="th-TH" sz="2400" dirty="0"/>
                  <a:t>คือปัญหาที่ไม่มีขอบเขต</a:t>
                </a:r>
                <a:r>
                  <a:rPr lang="en-US" sz="24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2833" r="-158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002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ทฤษฎีคู่ควบมั่นคง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/>
                  <a:t>2.  (P) </a:t>
                </a:r>
                <a:r>
                  <a:rPr lang="th-TH" sz="2400" dirty="0"/>
                  <a:t>เทียบเท่า</a:t>
                </a:r>
                <a:r>
                  <a:rPr lang="en-US" sz="2400" dirty="0"/>
                  <a:t>:	 Min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/>
                  <a:t>				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400" dirty="0"/>
                  <a:t> 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	 	</a:t>
                </a:r>
              </a:p>
              <a:p>
                <a:pPr marL="0" indent="0" algn="just">
                  <a:buNone/>
                </a:pPr>
                <a:r>
                  <a:rPr lang="th-TH" sz="2400" dirty="0">
                    <a:solidFill>
                      <a:schemeClr val="tx1"/>
                    </a:solidFill>
                  </a:rPr>
                  <a:t>สมมุ</a:t>
                </a:r>
                <a:r>
                  <a:rPr lang="th-TH" sz="2400" dirty="0"/>
                  <a:t>ติ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th-TH" sz="2400" dirty="0">
                    <a:solidFill>
                      <a:schemeClr val="tx1"/>
                    </a:solidFill>
                  </a:rPr>
                  <a:t>คือ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th-TH" sz="2400" dirty="0"/>
                  <a:t>คำตอบที่เหมะสม</a:t>
                </a:r>
                <a:r>
                  <a:rPr lang="en-US" sz="2400" dirty="0"/>
                  <a:t> of (</a:t>
                </a:r>
                <a:r>
                  <a:rPr lang="en-US" sz="2400" b="1" dirty="0"/>
                  <a:t>P</a:t>
                </a:r>
                <a:r>
                  <a:rPr lang="en-US" sz="2400" dirty="0"/>
                  <a:t>) </a:t>
                </a:r>
                <a:r>
                  <a:rPr lang="th-TH" sz="2400" dirty="0"/>
                  <a:t>ตารางซิมเพล็กซ์ที่เหมาะสมคือ</a:t>
                </a:r>
                <a:r>
                  <a:rPr lang="en-US" sz="2400" dirty="0"/>
                  <a:t>: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th-TH" sz="2400" dirty="0"/>
                  <a:t>ที่ซึ่ง</a:t>
                </a: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586" t="-2833" b="-14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84ED3A-DAE3-4E0F-BCCA-0A24EC05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957" y="3206590"/>
            <a:ext cx="9689096" cy="1722877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5ABB827-3B42-47E4-B300-CF5305988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D023EB-84EA-4B75-8ACF-68F4FFF416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3085"/>
              </p:ext>
            </p:extLst>
          </p:nvPr>
        </p:nvGraphicFramePr>
        <p:xfrm>
          <a:off x="2722563" y="4705350"/>
          <a:ext cx="18034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33" name="Equation" r:id="rId5" imgW="1803240" imgH="914400" progId="Equation.DSMT4">
                  <p:embed/>
                </p:oleObj>
              </mc:Choice>
              <mc:Fallback>
                <p:oleObj name="Equation" r:id="rId5" imgW="1803240" imgH="91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4705350"/>
                        <a:ext cx="1803400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986848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ทฤษฎีคู่ควบมั่นคง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/>
                  <a:t>สัมประสิทธิ์ของหลักเกี่ยวข้องกับ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</a:t>
                </a:r>
                <a:r>
                  <a:rPr lang="en-US" sz="2400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 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586" t="-28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F3527D0-B036-42A7-A536-0B3879FD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4EF00F6-8AE9-4E72-9FC0-9489947F6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27636"/>
              </p:ext>
            </p:extLst>
          </p:nvPr>
        </p:nvGraphicFramePr>
        <p:xfrm>
          <a:off x="2517775" y="2540000"/>
          <a:ext cx="6748463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9" name="Equation" r:id="rId4" imgW="6743520" imgH="1777680" progId="Equation.DSMT4">
                  <p:embed/>
                </p:oleObj>
              </mc:Choice>
              <mc:Fallback>
                <p:oleObj name="Equation" r:id="rId4" imgW="6743520" imgH="17776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540000"/>
                        <a:ext cx="6748463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1E071460-555D-4A97-8723-8F2C1465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FDCEA1A-628E-4DF2-8831-4D707B128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788692"/>
              </p:ext>
            </p:extLst>
          </p:nvPr>
        </p:nvGraphicFramePr>
        <p:xfrm>
          <a:off x="2517775" y="4540861"/>
          <a:ext cx="16811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0" name="Equation" r:id="rId6" imgW="1676160" imgH="457200" progId="Equation.DSMT4">
                  <p:embed/>
                </p:oleObj>
              </mc:Choice>
              <mc:Fallback>
                <p:oleObj name="Equation" r:id="rId6" imgW="16761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40861"/>
                        <a:ext cx="1681163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15387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ทฤษฎีคู่ควบมั่นคง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/>
                  <a:t>กำหนด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 ,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acc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acc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(</a:t>
                </a:r>
                <a:r>
                  <a:rPr lang="th-TH" sz="2400" dirty="0"/>
                  <a:t>คำตอบที่เหมาะสม</a:t>
                </a:r>
                <a:r>
                  <a:rPr lang="en-US" sz="2400" dirty="0"/>
                  <a:t>(</a:t>
                </a:r>
                <a:r>
                  <a:rPr lang="en-US" sz="2400" b="1" dirty="0"/>
                  <a:t>P</a:t>
                </a:r>
                <a:r>
                  <a:rPr lang="en-US" sz="2400" dirty="0"/>
                  <a:t>))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400" dirty="0"/>
                  <a:t> 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</a:t>
                </a:r>
                <a:r>
                  <a:rPr lang="en-US" sz="2400" dirty="0"/>
                  <a:t> </a:t>
                </a:r>
                <a:r>
                  <a:rPr lang="th-TH" sz="2400" dirty="0"/>
                  <a:t>คำตอบที่เป็นไปได้</a:t>
                </a:r>
                <a:r>
                  <a:rPr lang="en-US" sz="2400" dirty="0"/>
                  <a:t> of (</a:t>
                </a:r>
                <a:r>
                  <a:rPr lang="en-US" sz="2400" b="1" dirty="0"/>
                  <a:t>D</a:t>
                </a:r>
                <a:r>
                  <a:rPr lang="en-US" sz="2400" dirty="0"/>
                  <a:t>)</a:t>
                </a:r>
                <a:r>
                  <a:rPr lang="th-TH" sz="2400" dirty="0"/>
                  <a:t>ที่เป็นไปตามเงื่อนไข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</m:oMath>
                </a14:m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th-TH" sz="2400" dirty="0"/>
                  <a:t>จากทฤษฎีคู่ควบไม่มั่นคง</a:t>
                </a:r>
                <a:r>
                  <a:rPr lang="en-US" sz="2400" dirty="0"/>
                  <a:t>, </a:t>
                </a:r>
                <a:r>
                  <a:rPr lang="th-TH" sz="2400" dirty="0"/>
                  <a:t>ส</a:t>
                </a:r>
                <a14:m>
                  <m:oMath xmlns:m="http://schemas.openxmlformats.org/officeDocument/2006/math">
                    <m:r>
                      <a:rPr lang="th-TH" sz="2400" b="0" i="0" smtClean="0">
                        <a:latin typeface="Cambria Math" panose="02040503050406030204" pitchFamily="18" charset="0"/>
                      </a:rPr>
                      <m:t>ามารถที่จะสรุปได้ว่า</m:t>
                    </m:r>
                    <m:r>
                      <a:rPr lang="th-TH" sz="24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</a:t>
                </a:r>
                <a:r>
                  <a:rPr lang="en-US" sz="2400" dirty="0"/>
                  <a:t> </a:t>
                </a:r>
                <a:r>
                  <a:rPr lang="th-TH" sz="2400" dirty="0"/>
                  <a:t>คำตอบที่เหมะสม</a:t>
                </a:r>
                <a:r>
                  <a:rPr lang="en-US" sz="2400" dirty="0"/>
                  <a:t> of (</a:t>
                </a:r>
                <a:r>
                  <a:rPr lang="en-US" sz="2400" b="1" dirty="0"/>
                  <a:t>D</a:t>
                </a:r>
                <a:r>
                  <a:rPr lang="en-US" sz="2400" dirty="0"/>
                  <a:t>).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269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440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เงื่อนไข </a:t>
            </a:r>
            <a:r>
              <a:rPr lang="en-US" dirty="0">
                <a:solidFill>
                  <a:srgbClr val="0070C0"/>
                </a:solidFill>
              </a:rPr>
              <a:t>slackness </a:t>
            </a:r>
            <a:r>
              <a:rPr lang="th-TH" dirty="0">
                <a:solidFill>
                  <a:srgbClr val="0070C0"/>
                </a:solidFill>
              </a:rPr>
              <a:t>เสริม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dirty="0">
                    <a:solidFill>
                      <a:srgbClr val="FF0000"/>
                    </a:solidFill>
                  </a:rPr>
                  <a:t>ถ้า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และ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คือสมการหลักและสมการคู่ควบของคำตอบที่เป็นไปได้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ดังนั้น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และ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คำตอบที่เหมาะสม ถ้าและต่อเมื่อ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th-TH" sz="2400" dirty="0">
                    <a:solidFill>
                      <a:srgbClr val="FF0000"/>
                    </a:solidFill>
                  </a:rPr>
                  <a:t>และ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	</a:t>
                </a:r>
                <a:r>
                  <a:rPr lang="en-US" sz="2400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dirty="0"/>
                  <a:t>ตัวอย่างเช่น</a:t>
                </a:r>
                <a:r>
                  <a:rPr lang="en-US" sz="2400" dirty="0"/>
                  <a:t>	 	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400" dirty="0"/>
                  <a:t>และ</a:t>
                </a:r>
                <a:r>
                  <a:rPr lang="en-US" sz="2400" dirty="0"/>
                  <a:t>	 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586" t="-1983" b="-5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7DB5092-2FD1-408E-8291-CD325320C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683763"/>
              </p:ext>
            </p:extLst>
          </p:nvPr>
        </p:nvGraphicFramePr>
        <p:xfrm>
          <a:off x="2760663" y="3449637"/>
          <a:ext cx="26035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3" name="Equation" r:id="rId4" imgW="2603160" imgH="825480" progId="Equation.DSMT4">
                  <p:embed/>
                </p:oleObj>
              </mc:Choice>
              <mc:Fallback>
                <p:oleObj name="Equation" r:id="rId4" imgW="260316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449637"/>
                        <a:ext cx="26035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2295BB7-5D37-443E-AB7D-622D0CB5F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609666"/>
              </p:ext>
            </p:extLst>
          </p:nvPr>
        </p:nvGraphicFramePr>
        <p:xfrm>
          <a:off x="2727325" y="4486273"/>
          <a:ext cx="26368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4" name="Equation" r:id="rId6" imgW="2641320" imgH="787320" progId="Equation.DSMT4">
                  <p:embed/>
                </p:oleObj>
              </mc:Choice>
              <mc:Fallback>
                <p:oleObj name="Equation" r:id="rId6" imgW="2641320" imgH="787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4486273"/>
                        <a:ext cx="26368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85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th-TH" b="1" u="sng" dirty="0"/>
                  <a:t>คำตอบที่เป็นไปได้</a:t>
                </a: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นิยาม</a:t>
                </a:r>
                <a:r>
                  <a:rPr lang="en-US" u="sng" dirty="0"/>
                  <a:t>.</a:t>
                </a:r>
                <a:r>
                  <a:rPr lang="en-US" dirty="0"/>
                  <a:t>:  </a:t>
                </a:r>
                <a:r>
                  <a:rPr lang="th-TH" dirty="0"/>
                  <a:t>พิจารณาโปรแกรมเช้งเส้น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Minimize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th-TH" dirty="0"/>
                  <a:t>เวคเตอร์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ซึ่งเป็นไปตามเงื่อนไข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th-TH" i="1" dirty="0"/>
                  <a:t>คำตอบที่เป็นไปได้ของการโปรแกรมเชิงเส้น</a:t>
                </a:r>
                <a:endParaRPr lang="en-US" dirty="0"/>
              </a:p>
              <a:p>
                <a:r>
                  <a:rPr lang="th-TH" dirty="0"/>
                  <a:t>กลุ่มของคำตอบที่เป็นไปได้</a:t>
                </a:r>
                <a:r>
                  <a:rPr lang="en-US" dirty="0"/>
                  <a:t>:	</a:t>
                </a:r>
                <a:r>
                  <a:rPr lang="th-TH" i="1" dirty="0"/>
                  <a:t>พื้นที่แห่งความเป็นไปได้</a:t>
                </a:r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th-TH" dirty="0"/>
                  <a:t>ถ้าไม่มี</a:t>
                </a:r>
                <a:r>
                  <a:rPr lang="th-TH" i="1" dirty="0"/>
                  <a:t>พื้นที่แห่งความเป็นไปได้</a:t>
                </a:r>
                <a:r>
                  <a:rPr lang="en-US" dirty="0"/>
                  <a:t>, </a:t>
                </a:r>
                <a:r>
                  <a:rPr lang="th-TH" dirty="0"/>
                  <a:t>ปัญหาการโปรแกรมเชิงเส้นนี้ไม่มีคำตอบที่เป็นไปได้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410" t="-3116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9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ทฤษฎีคู่ควบ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เงื่อนไข </a:t>
            </a:r>
            <a:r>
              <a:rPr lang="en-US" dirty="0">
                <a:solidFill>
                  <a:srgbClr val="0070C0"/>
                </a:solidFill>
              </a:rPr>
              <a:t>slackness </a:t>
            </a:r>
            <a:r>
              <a:rPr lang="th-TH" dirty="0">
                <a:solidFill>
                  <a:srgbClr val="0070C0"/>
                </a:solidFill>
              </a:rPr>
              <a:t>เสริม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sz="2400" u="sng" dirty="0"/>
                  <a:t>พิสูจน์</a:t>
                </a:r>
                <a:r>
                  <a:rPr lang="en-US" sz="2400" dirty="0"/>
                  <a:t>: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sz="2400" dirty="0"/>
                  <a:t>ถ้า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th-TH" sz="2400" dirty="0">
                    <a:solidFill>
                      <a:schemeClr val="tx1"/>
                    </a:solidFill>
                  </a:rPr>
                  <a:t>และ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คือคำตอบที่เป็นไปได้</a:t>
                </a:r>
                <a:r>
                  <a:rPr lang="en-US" sz="2400" dirty="0"/>
                  <a:t>, </a:t>
                </a:r>
                <a:r>
                  <a:rPr lang="th-TH" sz="2400" dirty="0"/>
                  <a:t>ดังนั้น</a:t>
                </a:r>
                <a:r>
                  <a:rPr lang="en-US" sz="2400" dirty="0"/>
                  <a:t>: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1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2400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sz="2400" dirty="0"/>
              </a:p>
              <a:p>
                <a:pPr marL="457200" indent="-457200" algn="just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2400" dirty="0"/>
                  <a:t>ถ้า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คือคำตอบที่เหมาะสม</a:t>
                </a:r>
                <a:r>
                  <a:rPr lang="en-US" sz="2400" dirty="0"/>
                  <a:t>,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/>
                  <a:t>,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:r>
                  <a:rPr lang="th-TH" sz="2400" dirty="0"/>
                  <a:t>ด้วยเหตุนี้</a:t>
                </a:r>
                <a:r>
                  <a:rPr lang="en-US" sz="2400" dirty="0"/>
                  <a:t>, 	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pPr marL="457200" indent="-457200" algn="just">
                  <a:lnSpc>
                    <a:spcPct val="11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2400" dirty="0"/>
                  <a:t>ถ้า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/>
                  <a:t> .  </a:t>
                </a:r>
                <a:r>
                  <a:rPr lang="th-TH" sz="2400" dirty="0"/>
                  <a:t>ดังนั้น</a:t>
                </a:r>
                <a:r>
                  <a:rPr lang="en-US" sz="2400" dirty="0"/>
                  <a:t>,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sz="2400" dirty="0"/>
                  <a:t> </a:t>
                </a:r>
                <a:r>
                  <a:rPr lang="th-TH" sz="2400" dirty="0"/>
                  <a:t>คือคำตอบที่เหมะสมของ</a:t>
                </a:r>
                <a:r>
                  <a:rPr lang="en-US" sz="2400" dirty="0"/>
                  <a:t>(</a:t>
                </a:r>
                <a:r>
                  <a:rPr lang="en-US" sz="2400" b="1" dirty="0"/>
                  <a:t>P</a:t>
                </a:r>
                <a:r>
                  <a:rPr lang="en-US" sz="2400" dirty="0"/>
                  <a:t>) </a:t>
                </a:r>
                <a:r>
                  <a:rPr lang="th-TH" sz="2400" dirty="0"/>
                  <a:t>และ</a:t>
                </a:r>
                <a:r>
                  <a:rPr lang="en-US" sz="2400" dirty="0"/>
                  <a:t> (</a:t>
                </a:r>
                <a:r>
                  <a:rPr lang="en-US" sz="2400" b="1" dirty="0"/>
                  <a:t>D</a:t>
                </a:r>
                <a:r>
                  <a:rPr lang="en-US" sz="2400" dirty="0"/>
                  <a:t>).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850" r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0256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ความสัมพันธ์ระหว่างคำตอบหลักและคำตอบคู่ควบ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พิจารณารอบใดๆ ของวิธีซิมเพล็กซ์</a:t>
            </a:r>
            <a:r>
              <a:rPr lang="en-US" dirty="0"/>
              <a:t> </a:t>
            </a:r>
            <a:r>
              <a:rPr lang="th-TH" dirty="0"/>
              <a:t>นำไปใช้กับรูปแบบมาตรฐานของการโปรแกรมเชิงเส้นกับมูลฐานปัจจุบัน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th-TH" dirty="0"/>
              <a:t>และตารางซิมเพล็กซ์ที่เกี่ยวข้อง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56F487-F2D0-42B0-AC17-FA12ED9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53" y="3429000"/>
            <a:ext cx="10319747" cy="18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036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ความสัมพันธ์ระหว่างคำตอบหลักและคำตอบคู่ควบ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th-TH" dirty="0"/>
                  <a:t>แต่ละขั้นตอนซิมเพล็กซ์</a:t>
                </a:r>
                <a:r>
                  <a:rPr lang="en-US" dirty="0"/>
                  <a:t>, we keep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, </a:t>
                </a:r>
                <a:r>
                  <a:rPr lang="th-TH" dirty="0"/>
                  <a:t>ดังนั้นคำตอบมูลฐาน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เป็นคำตอบที่เป็นไปได้เสมอ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th-TH" dirty="0"/>
                  <a:t>กำหนดให้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ดังนั้น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i="1" dirty="0">
                    <a:solidFill>
                      <a:srgbClr val="FF0000"/>
                    </a:solidFill>
                  </a:rPr>
                  <a:t>คำตอบที่เป็นไปได้คู่ควบ </a:t>
                </a:r>
                <a:r>
                  <a:rPr lang="th-TH" dirty="0"/>
                  <a:t>ถ้าและ</a:t>
                </a:r>
                <a:r>
                  <a:rPr lang="en-US" dirty="0"/>
                  <a:t> </a:t>
                </a:r>
                <a:r>
                  <a:rPr lang="th-TH" dirty="0"/>
                  <a:t>ต่อเมื่อ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กล่าวคือ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/>
                  <a:t>ซึ่งเป็น</a:t>
                </a:r>
                <a:r>
                  <a:rPr lang="th-TH" i="1" dirty="0">
                    <a:solidFill>
                      <a:srgbClr val="FF0000"/>
                    </a:solidFill>
                  </a:rPr>
                  <a:t>เงื่อนไขคำตอบที่เหมาะสมปัญหาหลัก</a:t>
                </a:r>
                <a:r>
                  <a:rPr lang="en-US" i="1" dirty="0">
                    <a:solidFill>
                      <a:srgbClr val="FF0000"/>
                    </a:solidFill>
                  </a:rPr>
                  <a:t>(primal problem)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th-TH" b="1" dirty="0">
                    <a:solidFill>
                      <a:srgbClr val="0070C0"/>
                    </a:solidFill>
                  </a:rPr>
                  <a:t>ดังนั้นเงื่อนไขคำตอบที่เหมาะสมของปัญหาหลักคือ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th-TH" b="1" dirty="0">
                    <a:solidFill>
                      <a:srgbClr val="0070C0"/>
                    </a:solidFill>
                  </a:rPr>
                  <a:t>เงื่อนไขความเป็นไปได้ของปัญหาคู่ควบ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850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53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ความสัมพันธ์ระหว่างคำตอบหลักและคำตอบคู่ควบ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br>
                  <a:rPr lang="th-TH" dirty="0"/>
                </a:br>
                <a:r>
                  <a:rPr lang="th-TH" dirty="0"/>
                  <a:t>เพราะฉะนั้น</a:t>
                </a:r>
                <a:r>
                  <a:rPr lang="en-US" dirty="0"/>
                  <a:t>, </a:t>
                </a:r>
                <a:r>
                  <a:rPr lang="th-TH" dirty="0"/>
                  <a:t>ในขั้นตอนกลางใด ๆวิธีซิมเพล็กซ์</a:t>
                </a:r>
                <a:r>
                  <a:rPr lang="en-US" dirty="0"/>
                  <a:t>, </a:t>
                </a:r>
                <a:r>
                  <a:rPr lang="th-TH" dirty="0"/>
                  <a:t>จะได้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i</a:t>
                </a:r>
                <a:r>
                  <a:rPr lang="en-US" dirty="0"/>
                  <a:t>)	</a:t>
                </a:r>
                <a:r>
                  <a:rPr lang="th-TH" dirty="0"/>
                  <a:t>คำตอบที่เป็นไปได้ของมูลฐานปัญหาหลัก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th-TH" dirty="0"/>
                  <a:t>และ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(ii)	</a:t>
                </a:r>
                <a:r>
                  <a:rPr lang="th-TH" dirty="0"/>
                  <a:t>ปัญหาคู่ควบไม่มีคำตอบที่เป็นไปได้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และค่าวัตถุประสงค์ของปัญหาหลัก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ค่าวัตถุประสงค์ของปัญหา คู่ควบ </a:t>
                </a:r>
              </a:p>
              <a:p>
                <a:pPr marL="0" indent="0" algn="just">
                  <a:buNone/>
                </a:pPr>
                <a:r>
                  <a:rPr lang="th-TH" dirty="0"/>
                  <a:t>ที่ตารางซิมเพล็กซ์สุดท้าย</a:t>
                </a:r>
                <a:r>
                  <a:rPr lang="en-US" dirty="0"/>
                  <a:t>, </a:t>
                </a:r>
                <a:r>
                  <a:rPr lang="th-TH" dirty="0"/>
                  <a:t>ผลลัพธ์คู่ควบกลายเป็นปัญหาคู่ควบที่เป็นไปได้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77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ความสัมพันธ์ระหว่างคำตอบหลักและคำตอบคู่ควบ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ที่คำตอบที่เหมะสมหลายๆ คำตอบ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</a:t>
                </a:r>
                <a:r>
                  <a:rPr lang="th-TH" dirty="0"/>
                  <a:t>ค่าที่เหมาะสมของสมการวัตถุประสงค์คือ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</m:acc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เพิ่มขึ้นหนึ่งหน่วย</a:t>
                </a:r>
                <a:r>
                  <a:rPr lang="en-US" dirty="0"/>
                  <a:t>, </a:t>
                </a:r>
                <a:r>
                  <a:rPr lang="th-TH" dirty="0"/>
                  <a:t>ค่าที่เหมาะสมของสมการวัตถุประสงค์จะเปลี่ยนและ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ดังนั้น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คือสัดสันที่เกิดการเปลี่ยนแปลงของค่าของสมการวัตถุประสงค์คือ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ที่ขึ้นอยู่กับการเปลี่ยนแปลงของค่าด้านขวามือ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  <a:p>
                <a:pPr marL="0" indent="0" algn="ctr">
                  <a:buNone/>
                </a:pPr>
                <a:r>
                  <a:rPr lang="th-TH" b="1" dirty="0">
                    <a:solidFill>
                      <a:srgbClr val="0070C0"/>
                    </a:solidFill>
                  </a:rPr>
                  <a:t>ถ้าสมการข้อกำหนด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th-TH" b="1" dirty="0">
                    <a:solidFill>
                      <a:srgbClr val="0070C0"/>
                    </a:solidFill>
                  </a:rPr>
                  <a:t>เป็นชนิดของทรัพยากร</a:t>
                </a:r>
                <a:r>
                  <a:rPr lang="en-US" b="1" dirty="0">
                    <a:solidFill>
                      <a:srgbClr val="0070C0"/>
                    </a:solidFill>
                  </a:rPr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th-TH" b="1" dirty="0">
                    <a:solidFill>
                      <a:srgbClr val="0070C0"/>
                    </a:solidFill>
                  </a:rPr>
                  <a:t>เรียกว่าราคาเงาของ</a:t>
                </a:r>
                <a:r>
                  <a:rPr lang="th-TH" b="1" dirty="0" err="1">
                    <a:solidFill>
                      <a:srgbClr val="0070C0"/>
                    </a:solidFill>
                  </a:rPr>
                  <a:t>ทรัพยา</a:t>
                </a:r>
                <a:r>
                  <a:rPr lang="th-TH" b="1" dirty="0">
                    <a:solidFill>
                      <a:srgbClr val="0070C0"/>
                    </a:solidFill>
                  </a:rPr>
                  <a:t>การนั้นๆ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939" b="-396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25976"/>
            <a:ext cx="65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0464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ในบัญหาบางชนิดของการโปรแกรมเชิงเส้น</a:t>
                </a:r>
                <a:r>
                  <a:rPr lang="en-US" dirty="0"/>
                  <a:t>, </a:t>
                </a:r>
                <a:r>
                  <a:rPr lang="th-TH" dirty="0"/>
                  <a:t>การกำหนดตารางซิมเพล็กซ์เริ่มต้น </a:t>
                </a:r>
                <a:r>
                  <a:rPr lang="en-US" dirty="0"/>
                  <a:t> </a:t>
                </a:r>
                <a:r>
                  <a:rPr lang="th-TH" dirty="0"/>
                  <a:t>อาจสอดคล้องเงื่อนไขคำตอบที่เหมาะสม</a:t>
                </a:r>
                <a:r>
                  <a:rPr lang="en-US" dirty="0"/>
                  <a:t> </a:t>
                </a:r>
                <a:r>
                  <a:rPr lang="th-TH" dirty="0"/>
                  <a:t>และเป็นคำตอบที่เหมาะสม</a:t>
                </a:r>
                <a:r>
                  <a:rPr lang="en-US" dirty="0"/>
                  <a:t>(</a:t>
                </a:r>
                <a:r>
                  <a:rPr lang="th-TH" dirty="0"/>
                  <a:t>เงื่อนไขความเป็นไปได้ของปัญหาคู่ควบ</a:t>
                </a:r>
                <a:r>
                  <a:rPr lang="en-US" dirty="0"/>
                  <a:t>) </a:t>
                </a:r>
                <a:r>
                  <a:rPr lang="th-TH" dirty="0"/>
                  <a:t>แต่อาจจะไม่สอดคล้องเงื่อนไขความเป็นไปได้ </a:t>
                </a:r>
              </a:p>
              <a:p>
                <a:pPr marL="0" indent="0" algn="just">
                  <a:buNone/>
                </a:pPr>
                <a:r>
                  <a:rPr lang="th-TH" dirty="0"/>
                  <a:t>ตัวอย่าง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		Minimize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th-TH" dirty="0"/>
                  <a:t>โดยการเพิ่มตัวแปรส่วนเกิน </a:t>
                </a:r>
                <a:r>
                  <a:rPr lang="en-US" dirty="0"/>
                  <a:t>(surplus variable)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, </a:t>
                </a:r>
                <a:r>
                  <a:rPr lang="th-TH" dirty="0"/>
                  <a:t>ดังนั้นจึงสามารถที่จะเริ่มขั้นตอนซิมเพล็กซ์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3683" r="-1586" b="-14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546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คำตอบมูลฐานเริ่มต้น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</m:m>
                      </m:e>
                    </m:d>
                    <m:r>
                      <a:rPr lang="th-TH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1" i="1" smtClean="0">
                        <a:latin typeface="Cambria Math" panose="02040503050406030204" pitchFamily="18" charset="0"/>
                      </a:rPr>
                      <m:t>เป็นคำตอบที่เป็นไปไม่ได้แต่</m:t>
                    </m:r>
                  </m:oMath>
                </a14:m>
                <a:r>
                  <a:rPr lang="th-TH" dirty="0"/>
                  <a:t>เงื่อนไขคำตอบที่เหมาะสม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/>
                  <a:t>เป็นไปตามเงื่อนไข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r="-19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9F802C-9096-4415-B394-43BF5B210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3" y="2054884"/>
            <a:ext cx="10606407" cy="188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8465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ในกรณีนี้</a:t>
                </a:r>
                <a:r>
                  <a:rPr lang="en-US" dirty="0"/>
                  <a:t>, </a:t>
                </a:r>
                <a:r>
                  <a:rPr lang="th-TH" dirty="0"/>
                  <a:t>ถ้าวิธีซิมเพล็กซ์ถูกกำหนดและถูกนำไปใช้(วิธีซิมเพล็กซ์หลัก</a:t>
                </a:r>
                <a:r>
                  <a:rPr lang="en-US" dirty="0"/>
                  <a:t>), </a:t>
                </a:r>
                <a:r>
                  <a:rPr lang="th-TH" dirty="0"/>
                  <a:t>ตัวแปรเสริมจำเป็นที่จะต้องถูกเพิ่มและดังนั้นปัญหาจะกลายเป็นปัญหาที่ซับซ้อนที่จะทำการหาคำตอบที่เหมะสม</a:t>
                </a:r>
                <a:r>
                  <a:rPr lang="en-US" dirty="0"/>
                  <a:t> (</a:t>
                </a:r>
                <a:r>
                  <a:rPr lang="th-TH" dirty="0"/>
                  <a:t>วิธีสองเฟส</a:t>
                </a:r>
                <a:r>
                  <a:rPr lang="th-TH" dirty="0" err="1"/>
                  <a:t>หรือบิ๊กเอ็ม</a:t>
                </a:r>
                <a:r>
                  <a:rPr lang="th-TH" dirty="0"/>
                  <a:t>ควรจะถูกนำมาใช้เพื่อแก้ปัญหา</a:t>
                </a:r>
                <a:r>
                  <a:rPr lang="en-US" dirty="0"/>
                  <a:t>)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เริ่มจากคำตอบที่เหมาะสมแต่เป็นตารางซิมเพล็กซ์ที่เป็นไปไม่ได้ </a:t>
                </a:r>
                <a:r>
                  <a:rPr lang="en-US" dirty="0"/>
                  <a:t> </a:t>
                </a:r>
                <a:r>
                  <a:rPr lang="th-TH" dirty="0"/>
                  <a:t>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ล่าวคือ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th-TH" dirty="0"/>
                  <a:t>วิธีซิมเพล็กซ์คู่ควบจึงนำมาใช้เพื่อหาคำตอบคำตอบที่เหมะสม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25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ขั้นตอน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th-TH" u="sng" dirty="0"/>
                  <a:t>ขั้นตอน</a:t>
                </a:r>
                <a:r>
                  <a:rPr lang="en-US" u="sng" dirty="0"/>
                  <a:t> 1</a:t>
                </a:r>
                <a:r>
                  <a:rPr lang="en-US" dirty="0"/>
                  <a:t>: 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:</a:t>
                </a:r>
                <a:r>
                  <a:rPr lang="th-TH" dirty="0"/>
                  <a:t>หยุด</a:t>
                </a:r>
                <a:r>
                  <a:rPr lang="en-US" dirty="0"/>
                  <a:t>, </a:t>
                </a:r>
                <a:r>
                  <a:rPr lang="th-TH" dirty="0"/>
                  <a:t>พบคำตอบที่เหมะสม</a:t>
                </a:r>
                <a:r>
                  <a:rPr lang="en-US" dirty="0"/>
                  <a:t>.  </a:t>
                </a:r>
                <a:r>
                  <a:rPr lang="th-TH" dirty="0"/>
                  <a:t>มิฉะนั้นเลือก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ดังนั้น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u="sng" dirty="0"/>
                  <a:t>ขั้นตอน</a:t>
                </a:r>
                <a:r>
                  <a:rPr lang="en-US" u="sng" dirty="0"/>
                  <a:t> 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h-TH" dirty="0"/>
                  <a:t>ที่เลือกมา</a:t>
                </a:r>
                <a:r>
                  <a:rPr lang="en-US" dirty="0"/>
                  <a:t>,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หยุด</a:t>
                </a:r>
                <a:r>
                  <a:rPr lang="en-US" dirty="0"/>
                  <a:t>, </a:t>
                </a:r>
                <a:r>
                  <a:rPr lang="th-TH" dirty="0"/>
                  <a:t>ปัญหาหลักไม่มีคำตอบที่เป็นไปได้</a:t>
                </a:r>
                <a:r>
                  <a:rPr lang="en-US" dirty="0"/>
                  <a:t>. </a:t>
                </a:r>
                <a:r>
                  <a:rPr lang="th-TH" dirty="0"/>
                  <a:t>มิฉะนั้นเลือก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ดังนั้น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:r>
                  <a:rPr lang="th-TH" dirty="0"/>
                  <a:t>ไปยังขั้นตอน</a:t>
                </a:r>
                <a:r>
                  <a:rPr lang="en-US" dirty="0"/>
                  <a:t> 3.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u="sng" dirty="0"/>
                  <a:t>ขั้นตอน</a:t>
                </a:r>
                <a:r>
                  <a:rPr lang="en-US" u="sng" dirty="0"/>
                  <a:t> 3</a:t>
                </a:r>
                <a:r>
                  <a:rPr lang="en-US" dirty="0"/>
                  <a:t>: </a:t>
                </a:r>
                <a:r>
                  <a:rPr lang="th-TH" dirty="0"/>
                  <a:t>จุดหมุนที่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:r>
                  <a:rPr lang="th-TH" dirty="0"/>
                  <a:t>กลับไปทำขั้นตอน</a:t>
                </a:r>
                <a:r>
                  <a:rPr lang="en-US" dirty="0"/>
                  <a:t> 1.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325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263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18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						</a:t>
            </a:r>
            <a:r>
              <a:rPr lang="th-TH" i="1" dirty="0">
                <a:solidFill>
                  <a:srgbClr val="0070C0"/>
                </a:solidFill>
              </a:rPr>
              <a:t>เพิ่มตัวแปรเสรม(ตัวแปรส่วนเกิน)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377246-F1CB-4E71-80CE-BC6B3231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972" y="2898249"/>
            <a:ext cx="9223993" cy="225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46609-AFFF-4373-A0AF-DE647BE7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21" y="2869673"/>
            <a:ext cx="9224006" cy="22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ตัวอย่างที่</a:t>
            </a:r>
            <a:r>
              <a:rPr lang="en-US" u="sng" dirty="0"/>
              <a:t> 5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BDAFD-A121-46CC-B2D3-0F17518C3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82" y="2420743"/>
            <a:ext cx="8932282" cy="2522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E821C-2960-4D4F-989E-E8303EC5E9C8}"/>
              </a:ext>
            </a:extLst>
          </p:cNvPr>
          <p:cNvSpPr txBox="1"/>
          <p:nvPr/>
        </p:nvSpPr>
        <p:spPr>
          <a:xfrm>
            <a:off x="7103165" y="1855304"/>
            <a:ext cx="440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Feasible region of the model: </a:t>
            </a:r>
            <a:r>
              <a:rPr lang="en-US" i="1" dirty="0"/>
              <a:t>crossed </a:t>
            </a:r>
            <a:r>
              <a:rPr lang="en-US" dirty="0"/>
              <a:t>area in the figure</a:t>
            </a:r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802F9D-0231-49A2-B011-BA4F7D9155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50127"/>
              </p:ext>
            </p:extLst>
          </p:nvPr>
        </p:nvGraphicFramePr>
        <p:xfrm>
          <a:off x="6730942" y="2656785"/>
          <a:ext cx="4479925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Visio" r:id="rId4" imgW="3909960" imgH="2730960" progId="Visio.Drawing.11">
                  <p:embed/>
                </p:oleObj>
              </mc:Choice>
              <mc:Fallback>
                <p:oleObj name="Visio" r:id="rId4" imgW="3909960" imgH="27309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942" y="2656785"/>
                        <a:ext cx="4479925" cy="313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92680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ซิมเพล็กซ์เริ่มต้นที่เป็นไปไม่ได้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653D88-ABA3-4AB6-AD2B-E5BE4AC15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26" y="2920809"/>
            <a:ext cx="10319747" cy="22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209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i="1" u="sng" dirty="0"/>
                  <a:t>รอบ</a:t>
                </a:r>
                <a:r>
                  <a:rPr lang="en-US" i="1" u="sng" dirty="0"/>
                  <a:t> 1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	Min{-5,-6} = -6</a:t>
                </a:r>
              </a:p>
              <a:p>
                <a:pPr algn="just"/>
                <a:r>
                  <a:rPr lang="en-US" dirty="0"/>
                  <a:t>	Min{-3/-2, -4/-2, -5/-1} = 3/2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</a:t>
                </a:r>
                <a:r>
                  <a:rPr lang="th-TH" dirty="0"/>
                  <a:t>หมุน</a:t>
                </a:r>
                <a:r>
                  <a:rPr lang="en-US" dirty="0"/>
                  <a:t> -2*,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th-TH" dirty="0"/>
                  <a:t>ตัวแปรเข้า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th-TH" dirty="0"/>
                  <a:t>ตัวแปรออก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9C642E-B8E1-4A99-AC09-DDB97B392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0" y="3918478"/>
            <a:ext cx="10663739" cy="2368816"/>
          </a:xfrm>
          <a:prstGeom prst="rect">
            <a:avLst/>
          </a:prstGeom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B9DB2B2D-150F-4648-81D7-349B1AE7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E19321FB-85EC-4B7E-A3BC-6FF5CEC2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F9882331-1D53-4E82-9203-671D0963A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F0A31480-240E-4425-BD8C-E6DBD7A57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>
            <a:extLst>
              <a:ext uri="{FF2B5EF4-FFF2-40B4-BE49-F238E27FC236}">
                <a16:creationId xmlns:a16="http://schemas.microsoft.com/office/drawing/2014/main" id="{0E387840-D89A-4E2A-9227-C29EC1E8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2">
            <a:extLst>
              <a:ext uri="{FF2B5EF4-FFF2-40B4-BE49-F238E27FC236}">
                <a16:creationId xmlns:a16="http://schemas.microsoft.com/office/drawing/2014/main" id="{02C6E6EB-311C-4467-ADD7-7449EF585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3" name="Picture 1">
            <a:extLst>
              <a:ext uri="{FF2B5EF4-FFF2-40B4-BE49-F238E27FC236}">
                <a16:creationId xmlns:a16="http://schemas.microsoft.com/office/drawing/2014/main" id="{9846CC79-1742-4580-B4F4-8EA7CFCF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6233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i="1" u="sng" dirty="0"/>
                  <a:t>รอบ</a:t>
                </a:r>
                <a:r>
                  <a:rPr lang="en-US" i="1" u="sng" dirty="0"/>
                  <a:t> 2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en-US" dirty="0"/>
                  <a:t>	</a:t>
                </a:r>
                <a:r>
                  <a:rPr lang="th-TH" sz="2400" dirty="0"/>
                  <a:t>ค่าด้านขวามือที่เป็นลบ</a:t>
                </a:r>
                <a:r>
                  <a:rPr lang="en-US" sz="2400" dirty="0"/>
                  <a:t>: -2</a:t>
                </a:r>
              </a:p>
              <a:p>
                <a:pPr algn="just"/>
                <a:r>
                  <a:rPr lang="en-US" sz="2400" dirty="0"/>
                  <a:t>	Min{-1/-1, (-7/2)/(-5/2), (-3/2)/(-1/2)} = 1/1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 </a:t>
                </a:r>
                <a:r>
                  <a:rPr lang="th-TH" sz="2400" dirty="0"/>
                  <a:t>หมุน</a:t>
                </a:r>
                <a:r>
                  <a:rPr lang="en-US" sz="2400" dirty="0"/>
                  <a:t> -1*,  -</a:t>
                </a:r>
                <a:r>
                  <a:rPr lang="th-TH" sz="2400" dirty="0"/>
                  <a:t>ตัวแปรเข้า</a:t>
                </a:r>
                <a:r>
                  <a:rPr lang="en-US" sz="2400" dirty="0"/>
                  <a:t>;  -</a:t>
                </a:r>
                <a:r>
                  <a:rPr lang="th-TH" sz="2400" dirty="0"/>
                  <a:t>ตัวแปรออก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13971-4E1F-40C7-B514-62BFDCB8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1180" y="3918477"/>
            <a:ext cx="11122394" cy="2470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4A7BFF8-F32A-44D2-B238-C22CADF98D78}"/>
                  </a:ext>
                </a:extLst>
              </p:cNvPr>
              <p:cNvSpPr txBox="1"/>
              <p:nvPr/>
            </p:nvSpPr>
            <p:spPr>
              <a:xfrm>
                <a:off x="8207201" y="4239518"/>
                <a:ext cx="32480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u="sng" dirty="0">
                    <a:solidFill>
                      <a:srgbClr val="FF0000"/>
                    </a:solidFill>
                  </a:rPr>
                  <a:t>คำตอบที่เหมะสม</a:t>
                </a:r>
                <a:r>
                  <a:rPr lang="en-US" sz="2000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</a:rPr>
                  <a:t>        </a:t>
                </a:r>
                <a:r>
                  <a:rPr lang="th-TH" sz="2000" dirty="0">
                    <a:solidFill>
                      <a:srgbClr val="FF0000"/>
                    </a:solidFill>
                  </a:rPr>
                  <a:t>ค่าวัตถุประสงค์</a:t>
                </a:r>
                <a:r>
                  <a:rPr lang="en-US" sz="2000" dirty="0">
                    <a:solidFill>
                      <a:srgbClr val="FF0000"/>
                    </a:solidFill>
                  </a:rPr>
                  <a:t>= 11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A7BFF8-F32A-44D2-B238-C22CADF9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201" y="4239518"/>
                <a:ext cx="3248025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876" t="-5988" b="-107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38993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b="1" u="sng" dirty="0"/>
              <a:t>บันทึก</a:t>
            </a:r>
            <a:r>
              <a:rPr lang="en-US" b="1" u="sng" dirty="0"/>
              <a:t> 1</a:t>
            </a:r>
            <a:r>
              <a:rPr lang="en-US" dirty="0"/>
              <a:t>: </a:t>
            </a:r>
            <a:r>
              <a:rPr lang="th-TH" dirty="0"/>
              <a:t>ตารางซิมเพล็กซ์ </a:t>
            </a:r>
            <a:r>
              <a:rPr lang="en-US" dirty="0"/>
              <a:t> </a:t>
            </a:r>
            <a:r>
              <a:rPr lang="th-TH" dirty="0"/>
              <a:t>ขั้นตอนซิมเพล็กซ์คู่ควบของมูลฐาน </a:t>
            </a:r>
            <a:r>
              <a:rPr lang="en-US" b="1" dirty="0"/>
              <a:t>B</a:t>
            </a:r>
            <a:r>
              <a:rPr lang="en-US" dirty="0"/>
              <a:t> </a:t>
            </a:r>
            <a:r>
              <a:rPr lang="th-TH" dirty="0"/>
              <a:t>มีรูปแบบดังนี้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122820-4230-4700-986B-895A027F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21" y="2879167"/>
            <a:ext cx="10377079" cy="202147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B47A7A7-3DC7-4BDE-B343-6C2605297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50425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019FE07-DD01-407C-A791-BAE79FA31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714196"/>
              </p:ext>
            </p:extLst>
          </p:nvPr>
        </p:nvGraphicFramePr>
        <p:xfrm>
          <a:off x="3273429" y="4903788"/>
          <a:ext cx="248443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5" name="Equation" r:id="rId4" imgW="2489040" imgH="711000" progId="Equation.DSMT4">
                  <p:embed/>
                </p:oleObj>
              </mc:Choice>
              <mc:Fallback>
                <p:oleObj name="Equation" r:id="rId4" imgW="248904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9" y="4903788"/>
                        <a:ext cx="2484437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>
            <a:extLst>
              <a:ext uri="{FF2B5EF4-FFF2-40B4-BE49-F238E27FC236}">
                <a16:creationId xmlns:a16="http://schemas.microsoft.com/office/drawing/2014/main" id="{0D5AAECB-2E81-4B6A-83D7-4348A7EC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2" y="49425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DAD6FC1-9C45-4439-976E-39B52E9978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23252"/>
              </p:ext>
            </p:extLst>
          </p:nvPr>
        </p:nvGraphicFramePr>
        <p:xfrm>
          <a:off x="6540504" y="4889503"/>
          <a:ext cx="263683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6" name="Equation" r:id="rId6" imgW="2641320" imgH="711000" progId="Equation.DSMT4">
                  <p:embed/>
                </p:oleObj>
              </mc:Choice>
              <mc:Fallback>
                <p:oleObj name="Equation" r:id="rId6" imgW="264132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4" y="4889503"/>
                        <a:ext cx="2636837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35197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>
                    <a:solidFill>
                      <a:schemeClr val="accent1"/>
                    </a:solidFill>
                  </a:rPr>
                  <a:t>ถ้า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และ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ดังนั้น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ปัญหาหลักไม่มีคำตอบที่เป็นไปได้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ด้วยเหตุนี้ปัญหาคู่ควบจึงไม่มีขอบเขตคำตอบ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i="1" u="sng" dirty="0"/>
                  <a:t>พิสูจน์</a:t>
                </a:r>
                <a:r>
                  <a:rPr lang="en-US" dirty="0"/>
                  <a:t>: </a:t>
                </a:r>
                <a:r>
                  <a:rPr lang="th-TH" dirty="0"/>
                  <a:t>เมื่อ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:r>
                  <a:rPr lang="th-TH" dirty="0"/>
                  <a:t>ทั้งหมด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h-TH" dirty="0">
                    <a:solidFill>
                      <a:schemeClr val="accent1"/>
                    </a:solidFill>
                  </a:rPr>
                  <a:t> ปัญหาหลักไม่มีคำตอบที่เป็นไปได้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9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078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b="1" u="sng" dirty="0"/>
                  <a:t>บันทึก</a:t>
                </a:r>
                <a:r>
                  <a:rPr lang="en-US" b="1" u="sng" dirty="0"/>
                  <a:t> 2</a:t>
                </a:r>
                <a:r>
                  <a:rPr lang="en-US" dirty="0"/>
                  <a:t>: </a:t>
                </a:r>
                <a:r>
                  <a:rPr lang="th-TH" dirty="0">
                    <a:solidFill>
                      <a:schemeClr val="accent1"/>
                    </a:solidFill>
                  </a:rPr>
                  <a:t>ในแต่ละรอบของวิธีซิมเพล็กซ์คู่ควบ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th-TH" dirty="0">
                    <a:solidFill>
                      <a:schemeClr val="accent1"/>
                    </a:solidFill>
                  </a:rPr>
                  <a:t>เงื่อนไขคำตอบที่เหมาะสม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ของปัญหาหลัก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:r>
                  <a:rPr lang="th-TH" dirty="0">
                    <a:solidFill>
                      <a:schemeClr val="accent1"/>
                    </a:solidFill>
                  </a:rPr>
                  <a:t>เงื่อนไขความเป็นไปได้ของปัญหาคู่ควบ</a:t>
                </a:r>
                <a:r>
                  <a:rPr lang="en-US" dirty="0">
                    <a:solidFill>
                      <a:schemeClr val="accent1"/>
                    </a:solidFill>
                  </a:rPr>
                  <a:t>) </a:t>
                </a:r>
                <a:r>
                  <a:rPr lang="th-TH" dirty="0">
                    <a:solidFill>
                      <a:schemeClr val="accent1"/>
                    </a:solidFill>
                  </a:rPr>
                  <a:t>เป็นไปตามเงื่อนไขเสมอและ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>
                    <a:solidFill>
                      <a:schemeClr val="accent1"/>
                    </a:solidFill>
                  </a:rPr>
                  <a:t>ค่าสมการวัตถุประสงค์ก็ไม่ลดลง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i="1" u="sng" dirty="0"/>
                  <a:t>พิสูจน์</a:t>
                </a:r>
                <a:r>
                  <a:rPr lang="en-US" dirty="0"/>
                  <a:t>: </a:t>
                </a:r>
                <a:r>
                  <a:rPr lang="th-TH" dirty="0"/>
                  <a:t>เมื่อจุดหมุนอยู่ที่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/>
                  <a:t>ค่าสมการวัตถุประสงค์ใหม่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สามารถแสดงได้ดังนี้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น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ื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่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องจาก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998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3121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นอกจากนี้</a:t>
                </a:r>
                <a:r>
                  <a:rPr lang="en-US" dirty="0"/>
                  <a:t>, </a:t>
                </a:r>
                <a:r>
                  <a:rPr lang="th-TH" dirty="0"/>
                  <a:t>ค่า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/>
                  <a:t>ใหม่ กำหนดโดย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สามารถแสดงได้ดังนี้</a:t>
                </a:r>
              </a:p>
              <a:p>
                <a:pPr marL="0" indent="0" algn="just">
                  <a:buNone/>
                </a:pP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  <a:r>
                  <a:rPr lang="th-TH" dirty="0"/>
                  <a:t>ดังนั้น</a:t>
                </a:r>
                <a:r>
                  <a:rPr lang="en-US" dirty="0"/>
                  <a:t>,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	</a:t>
                </a:r>
                <a:r>
                  <a:rPr lang="th-TH" dirty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น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ื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่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องจาก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6412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b="1" u="sng" dirty="0"/>
              <a:t>บันทึก</a:t>
            </a:r>
            <a:r>
              <a:rPr lang="en-US" b="1" u="sng" dirty="0"/>
              <a:t> 3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วิธีซิมเพล็กซ์คู่ควบ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th-TH" dirty="0">
                <a:solidFill>
                  <a:schemeClr val="accent1"/>
                </a:solidFill>
              </a:rPr>
              <a:t>คือวิธีซิมเพล็กซ์ที่ถูกนำไปใช้กับปัญหาคู่ควบโดยใช้ตารางซิมเพล็กซ์หลัก</a:t>
            </a:r>
            <a:endParaRPr lang="en-US" dirty="0"/>
          </a:p>
          <a:p>
            <a:pPr marL="0" indent="0" algn="just">
              <a:buNone/>
            </a:pPr>
            <a:r>
              <a:rPr lang="th-TH" b="1" u="sng" dirty="0"/>
              <a:t>บันทึก</a:t>
            </a:r>
            <a:r>
              <a:rPr lang="en-US" b="1" u="sng" dirty="0"/>
              <a:t> 4</a:t>
            </a:r>
            <a:r>
              <a:rPr lang="en-US" dirty="0"/>
              <a:t>: </a:t>
            </a:r>
            <a:r>
              <a:rPr lang="th-TH" dirty="0">
                <a:solidFill>
                  <a:schemeClr val="accent1"/>
                </a:solidFill>
              </a:rPr>
              <a:t>คำตอบที่เหมะสมของปัญหาคู่ควบ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th-TH" dirty="0">
                <a:solidFill>
                  <a:schemeClr val="accent1"/>
                </a:solidFill>
              </a:rPr>
              <a:t>ถ้ามีอยู่) สามารถกำหนดได้จากราคาเงาของปัญหาหลัก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398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19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7D59E8-C267-495C-9607-6D552754D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808" y="2474088"/>
            <a:ext cx="9301802" cy="31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643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ตารางซิมเพล็กซ์ที่เหมาะสมของปัญหาการโปรแกรมเชิงเส้น</a:t>
                </a:r>
                <a:r>
                  <a:rPr lang="en-US" dirty="0"/>
                  <a:t> </a:t>
                </a:r>
                <a:r>
                  <a:rPr lang="th-TH" dirty="0"/>
                  <a:t>(ดูตัวอย่าง</a:t>
                </a:r>
                <a:r>
                  <a:rPr lang="en-US" dirty="0"/>
                  <a:t> 7):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คำตอบที่เหมะสม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CD80F-E389-4025-8B0F-A12379AA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5" y="2491727"/>
            <a:ext cx="10606407" cy="28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/>
              <a:t>คอนเวคเซต</a:t>
            </a:r>
            <a:endParaRPr lang="en-US" b="1" u="sng" dirty="0"/>
          </a:p>
          <a:p>
            <a:pPr marL="0" indent="0" algn="just">
              <a:buNone/>
            </a:pPr>
            <a:r>
              <a:rPr lang="th-TH" u="sng" dirty="0"/>
              <a:t>นิยาม</a:t>
            </a:r>
            <a:r>
              <a:rPr lang="en-US" dirty="0"/>
              <a:t>.  </a:t>
            </a:r>
            <a:r>
              <a:rPr lang="th-TH" dirty="0"/>
              <a:t>กลุ่มของจุด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th-TH" dirty="0"/>
              <a:t>คือคอนเวคเซ็ต</a:t>
            </a:r>
            <a:r>
              <a:rPr lang="en-US" dirty="0"/>
              <a:t> </a:t>
            </a:r>
            <a:r>
              <a:rPr lang="th-TH" dirty="0"/>
              <a:t>ถ้าส่วนของเส้นตรงเชื่อมต่อกับคู่ของจุดใดๆ ใน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th-TH" dirty="0"/>
              <a:t>ซึ่งเป็นส่วนประกอบของ </a:t>
            </a:r>
            <a:r>
              <a:rPr lang="en-US" i="1" dirty="0"/>
              <a:t>S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dirty="0"/>
              <a:t>	    Convex		    Convex		    Nonconvex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26327E-8571-47DB-B4DB-A8A15579D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824609-CC81-4EED-9D57-EF4C8F68F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62354"/>
              </p:ext>
            </p:extLst>
          </p:nvPr>
        </p:nvGraphicFramePr>
        <p:xfrm>
          <a:off x="2319134" y="3136392"/>
          <a:ext cx="7688735" cy="213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Visio" r:id="rId3" imgW="5517706" imgH="1533330" progId="Visio.Drawing.11">
                  <p:embed/>
                </p:oleObj>
              </mc:Choice>
              <mc:Fallback>
                <p:oleObj name="Visio" r:id="rId3" imgW="5517706" imgH="15333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134" y="3136392"/>
                        <a:ext cx="7688735" cy="2137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19590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ปัญหาคู่ควบ</a:t>
            </a:r>
            <a:r>
              <a:rPr lang="en-US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09E38-5468-4D81-8E9E-DF98B381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0" y="2524961"/>
            <a:ext cx="9515288" cy="27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1531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กำหนด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/>
                  <a:t>จะได้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515182-5650-4724-81A0-D69F7CDB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0" y="2606590"/>
            <a:ext cx="9838673" cy="28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623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เพิ่มตัวแปรหย่อน</a:t>
            </a:r>
            <a:r>
              <a:rPr lang="en-US" dirty="0"/>
              <a:t> (slack variables):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57EAD-EEF0-4CDA-A0FC-8BF06C78B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06587"/>
            <a:ext cx="9440230" cy="27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822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ใช้วิธีซิมเพล็กซ์คู่ควบ</a:t>
            </a:r>
            <a:r>
              <a:rPr lang="en-US" dirty="0"/>
              <a:t> - </a:t>
            </a:r>
            <a:r>
              <a:rPr lang="th-TH" dirty="0"/>
              <a:t>ตารางซิมเพล็กซ์เริ่มต้น</a:t>
            </a:r>
            <a:r>
              <a:rPr lang="en-US" dirty="0"/>
              <a:t> </a:t>
            </a:r>
            <a:r>
              <a:rPr lang="th-TH" dirty="0"/>
              <a:t>คือ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0D29D-A3A2-42A0-BEFE-D7D662B20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74" y="2743700"/>
            <a:ext cx="10434411" cy="2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4128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u="sng" dirty="0"/>
                  <a:t>รอบ</a:t>
                </a:r>
                <a:r>
                  <a:rPr lang="en-US" u="sng" dirty="0"/>
                  <a:t> 1</a:t>
                </a:r>
                <a:r>
                  <a:rPr lang="en-US" dirty="0"/>
                  <a:t>:  Min{-2,-1} = -2;  Min{-4/-1, -2/-1, -3/-2} = -3/-2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</a:t>
                </a:r>
                <a:r>
                  <a:rPr lang="th-TH" dirty="0"/>
                  <a:t>หมุน</a:t>
                </a:r>
                <a:r>
                  <a:rPr lang="en-US" dirty="0"/>
                  <a:t> -2*,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th-TH" dirty="0"/>
                  <a:t>ตัวแปรเข้า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th-TH" dirty="0"/>
                  <a:t>ตัวแปรออก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B94F46-5158-40CC-85DC-492A4D9A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0" y="3304115"/>
            <a:ext cx="10319747" cy="22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42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วิธีซิมเพล็กซ์สำหรับสมการคู่ควบ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u="sng" dirty="0"/>
                  <a:t>รอบ</a:t>
                </a:r>
                <a:r>
                  <a:rPr lang="en-US" u="sng" dirty="0"/>
                  <a:t> 2</a:t>
                </a:r>
                <a:r>
                  <a:rPr lang="en-US" dirty="0"/>
                  <a:t>:	Min{-(5/2)/-(8/3), -(1/2)/-1} = -(1/2)/-1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</a:t>
                </a:r>
                <a:r>
                  <a:rPr lang="th-TH" dirty="0"/>
                  <a:t>หมุน</a:t>
                </a:r>
                <a:r>
                  <a:rPr lang="en-US" dirty="0"/>
                  <a:t> -1*,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th-TH" dirty="0"/>
                  <a:t>ตัวแปรเข้า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th-TH" dirty="0"/>
                  <a:t>ตัวแปรออก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คำตอบที่เหมะสม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2B707-31DA-4876-8B47-EB191F4AD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0" y="2931978"/>
            <a:ext cx="10319747" cy="22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33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พิจารณาปัญหาผลิตภัณฑ์ผสม</a:t>
                </a:r>
                <a:r>
                  <a:rPr lang="en-US" dirty="0"/>
                  <a:t>:  </a:t>
                </a:r>
                <a:r>
                  <a:rPr lang="th-TH" dirty="0"/>
                  <a:t>ผลิต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th-TH" dirty="0"/>
                  <a:t>ผลิตภัณฑ์ จาก </a:t>
                </a:r>
                <a:r>
                  <a:rPr lang="en-US" i="1" dirty="0"/>
                  <a:t>m </a:t>
                </a:r>
                <a:r>
                  <a:rPr lang="th-TH" dirty="0"/>
                  <a:t>ชนิดของวัตถุดิบ</a:t>
                </a:r>
                <a:r>
                  <a:rPr lang="en-US" dirty="0"/>
                  <a:t>. 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r>
                  <a:rPr lang="th-TH" sz="2400" dirty="0"/>
                  <a:t>วั</a:t>
                </a:r>
                <a14:m>
                  <m:oMath xmlns:m="http://schemas.openxmlformats.org/officeDocument/2006/math">
                    <m:r>
                      <a:rPr lang="th-TH" sz="2400" b="0" i="0" smtClean="0">
                        <a:latin typeface="Cambria Math" panose="02040503050406030204" pitchFamily="18" charset="0"/>
                      </a:rPr>
                      <m:t>ตถุดิบคงคลัง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th-TH" sz="2400" dirty="0"/>
                  <a:t>จำนวนวัตถุดิบ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th-TH" sz="2400" i="1" dirty="0"/>
                  <a:t>ที่</a:t>
                </a:r>
                <a14:m>
                  <m:oMath xmlns:m="http://schemas.openxmlformats.org/officeDocument/2006/math">
                    <m:r>
                      <a:rPr lang="th-TH" sz="2400" b="0" i="0" smtClean="0">
                        <a:latin typeface="Cambria Math" panose="02040503050406030204" pitchFamily="18" charset="0"/>
                      </a:rPr>
                      <m:t>ใช้ในการผลิตต่อหนึ่งหน่วยของผลิตภัณฑ์</m:t>
                    </m:r>
                    <m:r>
                      <a:rPr lang="th-TH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 </a:t>
                </a:r>
              </a:p>
              <a:p>
                <a:r>
                  <a:rPr lang="th-TH" sz="2400" dirty="0"/>
                  <a:t>กำไรต่อหน่วยของผลิตภัณฑ์ </a:t>
                </a:r>
                <a:r>
                  <a:rPr lang="en-US" sz="2400" i="1" dirty="0"/>
                  <a:t>j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 algn="just">
                  <a:buNone/>
                </a:pPr>
                <a:r>
                  <a:rPr lang="th-TH" u="sng"/>
                  <a:t>ปัญหา</a:t>
                </a:r>
                <a:r>
                  <a:rPr lang="en-US" dirty="0"/>
                  <a:t>: </a:t>
                </a:r>
                <a:r>
                  <a:rPr lang="th-TH" dirty="0"/>
                  <a:t>กำหนดปริมาณการผลิตสินค้าแต่ละชนิดให้เกิดกำไรสูงสุด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114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h-TH" dirty="0"/>
                  <a:t>กำหนด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ปริมาณการผลิตของผลิตภัณฑ์ </a:t>
                </a:r>
                <a:r>
                  <a:rPr lang="en-US" i="1" dirty="0"/>
                  <a:t>j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สมการวัตถุประสงค์</a:t>
                </a:r>
                <a:r>
                  <a:rPr lang="en-US" dirty="0"/>
                  <a:t>:    Maximize Profit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or  Minimize  “Cost”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ข้อกำหนด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* </a:t>
                </a:r>
                <a:r>
                  <a:rPr lang="th-TH" dirty="0"/>
                  <a:t>ข้อกำหนดวัตถุดิบ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	 	 </a:t>
                </a:r>
              </a:p>
              <a:p>
                <a:pPr marL="0" indent="0">
                  <a:buNone/>
                </a:pPr>
                <a:r>
                  <a:rPr lang="en-US" dirty="0"/>
                  <a:t>	* </a:t>
                </a:r>
                <a:r>
                  <a:rPr lang="th-TH" dirty="0"/>
                  <a:t>ข้อกำหนดตัวแปร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3258" b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1647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sz="2400" dirty="0"/>
                  <a:t>เป็นที่สังเกตว่า ตัวแปรหย่อน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h-TH" sz="2400" dirty="0"/>
                  <a:t>จะถูกเพิ่มเข้าไปเพื่อเปลี่ยนให้ปัญหาอยู่ในรูปแบบมาตรฐาน ตารางซิมเพล็กซ์ที่เหมาะสมตามเงื่อนไขที่อยู่ในรูปแบบมาตรฐานสามารถแสดงได้ดังนี้</a:t>
                </a:r>
                <a:endParaRPr lang="en-US" sz="2400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dirty="0"/>
                  <a:t>หน่วยเวคเตอร์หลักที่เกี่ยวข้องกับ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ในเมตริก </a:t>
                </a:r>
                <a:r>
                  <a:rPr lang="en-US" b="1" dirty="0"/>
                  <a:t>A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2833" r="-158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0392B-B8FF-47BF-826C-46CCCCC2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90" y="3162988"/>
            <a:ext cx="9933469" cy="17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2732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ค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วรจะเป็นที่สเงเกตุว่า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 algn="just">
                  <a:buNone/>
                </a:pPr>
                <a:r>
                  <a:rPr lang="th-TH" dirty="0"/>
                  <a:t>ค่าที่เหมาะสมของสมการวัตถุประสงค์ 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𝐁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r>
                  <a:rPr lang="th-TH" dirty="0"/>
                  <a:t>ดังนั้น</a:t>
                </a:r>
                <a:r>
                  <a:rPr lang="en-US" dirty="0"/>
                  <a:t>	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z </a:t>
                </a:r>
                <a:r>
                  <a:rPr lang="th-TH" i="1" dirty="0"/>
                  <a:t>คือค่าของ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ที่คำตอบที่เหมะสม</a:t>
                </a:r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เรียกว่าราคาเงาของวัตถุดิบ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/>
                  <a:t>ดังนั้นถ้าปริมาณของวัตถุดิบ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เพิ่มขึ้น</a:t>
                </a:r>
                <a:r>
                  <a:rPr lang="en-US" dirty="0"/>
                  <a:t> (</a:t>
                </a:r>
                <a:r>
                  <a:rPr lang="th-TH" dirty="0"/>
                  <a:t>หรือ ลดลง</a:t>
                </a:r>
                <a:r>
                  <a:rPr lang="en-US" dirty="0"/>
                  <a:t>) </a:t>
                </a:r>
                <a:r>
                  <a:rPr lang="th-TH" dirty="0"/>
                  <a:t>หนึ่งหน่วย</a:t>
                </a:r>
                <a:r>
                  <a:rPr lang="en-US" dirty="0"/>
                  <a:t>, </a:t>
                </a:r>
                <a:r>
                  <a:rPr lang="th-TH" dirty="0"/>
                  <a:t>ค่าของสมการวัตถุประสงค์จะเพิ่มขึ้น</a:t>
                </a:r>
                <a:r>
                  <a:rPr lang="en-US" dirty="0"/>
                  <a:t>(</a:t>
                </a:r>
                <a:r>
                  <a:rPr lang="th-TH" dirty="0"/>
                  <a:t>หรือ ลดลง</a:t>
                </a:r>
                <a:r>
                  <a:rPr lang="en-US" dirty="0"/>
                  <a:t>) </a:t>
                </a:r>
                <a:r>
                  <a:rPr lang="th-TH" dirty="0"/>
                  <a:t>เท่ากับ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th-TH" dirty="0"/>
                  <a:t>หน่วย</a:t>
                </a:r>
                <a:r>
                  <a:rPr lang="en-US" dirty="0"/>
                  <a:t> </a:t>
                </a:r>
                <a:r>
                  <a:rPr lang="th-TH" dirty="0"/>
                  <a:t>ซึ่งยังคงสอดคล้องกับเงื่อนไขคำตอบที่เหมาะสม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550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/>
              <a:t>จุดเอ็กตรีม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u="sng" dirty="0"/>
              <a:t>นิยาม</a:t>
            </a:r>
            <a:r>
              <a:rPr lang="en-US" dirty="0"/>
              <a:t>.  </a:t>
            </a:r>
            <a:r>
              <a:rPr lang="th-TH" dirty="0"/>
              <a:t>สำหรับคอนเวคเซ็ตใดๆ</a:t>
            </a:r>
            <a:r>
              <a:rPr lang="en-US" dirty="0"/>
              <a:t>, </a:t>
            </a:r>
            <a:r>
              <a:rPr lang="th-TH" dirty="0"/>
              <a:t>จุด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th-TH" dirty="0"/>
              <a:t>ใน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th-TH" dirty="0"/>
              <a:t>คือจุดเอ๊กตรีมถ้าจุดนั้นไม่ได้อยู่บนส่วนใดๆ ที่เชื่อมต่อจุดสองจุดภายในเซต</a:t>
            </a:r>
            <a:endParaRPr lang="en-US" dirty="0"/>
          </a:p>
          <a:p>
            <a:pPr marL="0" indent="0">
              <a:buNone/>
            </a:pPr>
            <a:r>
              <a:rPr lang="th-TH" dirty="0"/>
              <a:t>รูปด้านบน</a:t>
            </a:r>
            <a:r>
              <a:rPr lang="en-US" dirty="0"/>
              <a:t>, </a:t>
            </a:r>
            <a:r>
              <a:rPr lang="th-TH" dirty="0"/>
              <a:t>จุดเอ๊กตรีมคือจุดใดๆ ในเส้นรอบวงของวงกลม (รูปแรก) และ </a:t>
            </a:r>
            <a:r>
              <a:rPr lang="en-US" dirty="0"/>
              <a:t>A, B, C, D (</a:t>
            </a:r>
            <a:r>
              <a:rPr lang="th-TH" dirty="0"/>
              <a:t>รูปที่สอง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ข้อสังเกต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th-TH" dirty="0"/>
              <a:t>พื้นแห่งความเป็นไปได้ของปัญหาการโปรแกรมเชิงเส้นเป็นคอนเวคเซต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th-TH" dirty="0"/>
              <a:t>คำตอบที่เหมาะสมของการโปรแกรมเชิงเส้นคือ</a:t>
            </a:r>
            <a:r>
              <a:rPr lang="th-TH" dirty="0" err="1"/>
              <a:t>หนึ่งให</a:t>
            </a:r>
            <a:r>
              <a:rPr lang="th-TH" dirty="0"/>
              <a:t>ลายๆ </a:t>
            </a:r>
            <a:r>
              <a:rPr lang="th-TH" dirty="0" err="1"/>
              <a:t>จุดเอ็กตรีม</a:t>
            </a:r>
            <a:r>
              <a:rPr lang="th-TH" dirty="0"/>
              <a:t>ภายในพื้นแห่งความเป็นไปได้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6995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20</a:t>
            </a:r>
            <a:r>
              <a:rPr lang="en-US" dirty="0"/>
              <a:t>: </a:t>
            </a:r>
            <a:r>
              <a:rPr lang="th-TH" dirty="0"/>
              <a:t>ผลิตสินค้า </a:t>
            </a:r>
            <a:r>
              <a:rPr lang="en-US" dirty="0"/>
              <a:t>2 </a:t>
            </a:r>
            <a:r>
              <a:rPr lang="th-TH" dirty="0"/>
              <a:t>ชนิด </a:t>
            </a:r>
            <a:r>
              <a:rPr lang="en-US" dirty="0"/>
              <a:t>A, B </a:t>
            </a:r>
            <a:r>
              <a:rPr lang="th-TH" dirty="0"/>
              <a:t>จากวัตถุดิบ</a:t>
            </a:r>
            <a:r>
              <a:rPr lang="en-US" dirty="0"/>
              <a:t>1,2, </a:t>
            </a:r>
            <a:r>
              <a:rPr lang="th-TH" dirty="0"/>
              <a:t>และ</a:t>
            </a:r>
            <a:r>
              <a:rPr lang="en-US" dirty="0"/>
              <a:t> 3. 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1 กิโลกรัมของสินค้า </a:t>
            </a:r>
            <a:r>
              <a:rPr lang="en-US" dirty="0"/>
              <a:t>A </a:t>
            </a:r>
            <a:r>
              <a:rPr lang="th-TH" dirty="0"/>
              <a:t>ประกอบด้วย</a:t>
            </a:r>
            <a:r>
              <a:rPr lang="en-US" dirty="0"/>
              <a:t>: </a:t>
            </a:r>
            <a:r>
              <a:rPr lang="th-TH" dirty="0"/>
              <a:t>1 กิโลกรัมของวัตถุดิบ </a:t>
            </a:r>
            <a:r>
              <a:rPr lang="en-US" dirty="0"/>
              <a:t>1, </a:t>
            </a:r>
            <a:r>
              <a:rPr lang="th-TH" dirty="0"/>
              <a:t>1 กิโลกรัมของวัตถุดิบ </a:t>
            </a:r>
            <a:r>
              <a:rPr lang="en-US" dirty="0"/>
              <a:t>2 </a:t>
            </a:r>
            <a:r>
              <a:rPr lang="th-TH" dirty="0"/>
              <a:t>และ</a:t>
            </a:r>
            <a:r>
              <a:rPr lang="en-US" dirty="0"/>
              <a:t> </a:t>
            </a:r>
            <a:r>
              <a:rPr lang="th-TH" dirty="0"/>
              <a:t>2 กิโลกรัมของวัตถุดิบ </a:t>
            </a:r>
            <a:r>
              <a:rPr lang="en-US" dirty="0"/>
              <a:t>3.  </a:t>
            </a:r>
            <a:r>
              <a:rPr lang="th-TH" dirty="0"/>
              <a:t>กำไรของสินค้า </a:t>
            </a:r>
            <a:r>
              <a:rPr lang="en-US" dirty="0"/>
              <a:t>A: 200 </a:t>
            </a:r>
            <a:r>
              <a:rPr lang="th-TH" dirty="0"/>
              <a:t>ล้านต่อตัน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1 กิโลกรัมของสินค้า </a:t>
            </a:r>
            <a:r>
              <a:rPr lang="en-US" dirty="0"/>
              <a:t>B </a:t>
            </a:r>
            <a:r>
              <a:rPr lang="th-TH" dirty="0"/>
              <a:t>ประกอบด้วย </a:t>
            </a:r>
            <a:r>
              <a:rPr lang="en-US" dirty="0"/>
              <a:t>: 8/3 </a:t>
            </a:r>
            <a:r>
              <a:rPr lang="th-TH" dirty="0"/>
              <a:t>กิโลกรัมของวัตถุดิบ </a:t>
            </a:r>
            <a:r>
              <a:rPr lang="en-US" dirty="0"/>
              <a:t>1, 1</a:t>
            </a:r>
            <a:r>
              <a:rPr lang="th-TH" dirty="0"/>
              <a:t> กิโลกรัมของวัตถุดิบ </a:t>
            </a:r>
            <a:r>
              <a:rPr lang="en-US" dirty="0"/>
              <a:t>2. </a:t>
            </a:r>
            <a:r>
              <a:rPr lang="th-TH" dirty="0"/>
              <a:t>กำไรของสินค้า </a:t>
            </a:r>
            <a:r>
              <a:rPr lang="en-US" dirty="0"/>
              <a:t>B: 100 </a:t>
            </a:r>
            <a:r>
              <a:rPr lang="th-TH" dirty="0"/>
              <a:t>ล้านต่อตัน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วัตถุดิบที่สามารถนำไปใช้ในการผลิต </a:t>
            </a:r>
            <a:r>
              <a:rPr lang="en-US" dirty="0"/>
              <a:t>1,2, </a:t>
            </a:r>
            <a:r>
              <a:rPr lang="th-TH" dirty="0"/>
              <a:t>และ</a:t>
            </a:r>
            <a:r>
              <a:rPr lang="en-US" dirty="0"/>
              <a:t> 3: 4, 2, </a:t>
            </a:r>
            <a:r>
              <a:rPr lang="th-TH" dirty="0"/>
              <a:t>และ</a:t>
            </a:r>
            <a:r>
              <a:rPr lang="en-US" dirty="0"/>
              <a:t> 3 </a:t>
            </a:r>
            <a:r>
              <a:rPr lang="th-TH" dirty="0"/>
              <a:t>ตัน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979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สมการการโปรแกรมเชิงเส้น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sz="2400" dirty="0"/>
              <a:t>หน่วยเป็นตัวเงินที่ใช้ในสมการวัตถุประสงค์</a:t>
            </a:r>
            <a:r>
              <a:rPr lang="en-US" sz="2400" dirty="0"/>
              <a:t>: 100 </a:t>
            </a:r>
            <a:r>
              <a:rPr lang="th-TH" sz="2400" dirty="0"/>
              <a:t>ล้าน</a:t>
            </a:r>
            <a:endParaRPr lang="en-US" sz="2400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3A03BA-BEE7-401C-870B-B8C46CF2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72" y="2261844"/>
            <a:ext cx="8834290" cy="30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789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ตารางซิมเพล็กซ์ที่เหมาะสม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คำตอบที่เหมะสม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CD80F-E389-4025-8B0F-A12379AA2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5" y="2491727"/>
            <a:ext cx="10606407" cy="28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8124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ราคาเงา (ราคาคู่ควบ)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จากตารางซิมเพล็กซ์ที่เหมาะสม สามารถที่จะสรุปได้ดังนี้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th-TH" dirty="0"/>
              <a:t>เมื่อเปลี่ยนปริมาณวัตถุดิบ </a:t>
            </a:r>
            <a:r>
              <a:rPr lang="en-US" dirty="0"/>
              <a:t>1 </a:t>
            </a:r>
            <a:r>
              <a:rPr lang="th-TH" dirty="0"/>
              <a:t>จะทำให้กำไรเพิ่มขึ้น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th-TH" dirty="0"/>
              <a:t>เพิ่มปริมาณวัตถุดิบ </a:t>
            </a:r>
            <a:r>
              <a:rPr lang="en-US" dirty="0"/>
              <a:t>2 </a:t>
            </a:r>
            <a:r>
              <a:rPr lang="th-TH" dirty="0"/>
              <a:t>จำนวน 1 หน่วย</a:t>
            </a:r>
            <a:r>
              <a:rPr lang="en-US" dirty="0"/>
              <a:t>(1 </a:t>
            </a:r>
            <a:r>
              <a:rPr lang="th-TH" dirty="0"/>
              <a:t>ตัน</a:t>
            </a:r>
            <a:r>
              <a:rPr lang="en-US" dirty="0"/>
              <a:t>) </a:t>
            </a:r>
            <a:r>
              <a:rPr lang="th-TH" dirty="0"/>
              <a:t>จะทำให้ต้นทุนลดลง </a:t>
            </a:r>
            <a:r>
              <a:rPr lang="en-US" dirty="0"/>
              <a:t>1 </a:t>
            </a:r>
            <a:r>
              <a:rPr lang="th-TH" dirty="0"/>
              <a:t>หน่วย</a:t>
            </a:r>
            <a:r>
              <a:rPr lang="en-US" dirty="0"/>
              <a:t> (100 </a:t>
            </a:r>
            <a:r>
              <a:rPr lang="th-TH" dirty="0"/>
              <a:t>ล้าน</a:t>
            </a:r>
            <a:r>
              <a:rPr lang="en-US" dirty="0"/>
              <a:t>), </a:t>
            </a:r>
            <a:r>
              <a:rPr lang="th-TH" dirty="0"/>
              <a:t>หรือเท่ากับ</a:t>
            </a:r>
            <a:r>
              <a:rPr lang="en-US" dirty="0"/>
              <a:t>, </a:t>
            </a:r>
            <a:r>
              <a:rPr lang="th-TH" dirty="0"/>
              <a:t>เพิ่มกำไร </a:t>
            </a:r>
            <a:r>
              <a:rPr lang="en-US" dirty="0"/>
              <a:t>1 </a:t>
            </a:r>
            <a:r>
              <a:rPr lang="th-TH" dirty="0"/>
              <a:t>หน่วย</a:t>
            </a:r>
            <a:r>
              <a:rPr lang="en-US" dirty="0"/>
              <a:t> (100 </a:t>
            </a:r>
            <a:r>
              <a:rPr lang="th-TH" dirty="0"/>
              <a:t>ล้าน</a:t>
            </a:r>
            <a:r>
              <a:rPr lang="en-US" dirty="0"/>
              <a:t>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h-TH" dirty="0"/>
              <a:t>เพิ่มปริมาณวัตถุดิบ </a:t>
            </a:r>
            <a:r>
              <a:rPr lang="en-US" dirty="0"/>
              <a:t>3 </a:t>
            </a:r>
            <a:r>
              <a:rPr lang="th-TH" dirty="0"/>
              <a:t>จำนวน 1 หน่วย</a:t>
            </a:r>
            <a:r>
              <a:rPr lang="en-US" dirty="0"/>
              <a:t>(1 </a:t>
            </a:r>
            <a:r>
              <a:rPr lang="th-TH" dirty="0"/>
              <a:t>ตัน</a:t>
            </a:r>
            <a:r>
              <a:rPr lang="en-US" dirty="0"/>
              <a:t>) </a:t>
            </a:r>
            <a:r>
              <a:rPr lang="th-TH" dirty="0"/>
              <a:t>จะทำให้ต้นทุนลดลง </a:t>
            </a:r>
            <a:r>
              <a:rPr lang="en-US" dirty="0"/>
              <a:t>1/2 </a:t>
            </a:r>
            <a:r>
              <a:rPr lang="th-TH" dirty="0"/>
              <a:t>หน่วย</a:t>
            </a:r>
            <a:r>
              <a:rPr lang="en-US" dirty="0"/>
              <a:t> (50 </a:t>
            </a:r>
            <a:r>
              <a:rPr lang="th-TH" dirty="0"/>
              <a:t>ล้าน</a:t>
            </a:r>
            <a:r>
              <a:rPr lang="en-US" dirty="0"/>
              <a:t>), </a:t>
            </a:r>
            <a:r>
              <a:rPr lang="th-TH" dirty="0"/>
              <a:t>หรือเท่ากับ</a:t>
            </a:r>
            <a:r>
              <a:rPr lang="en-US" dirty="0"/>
              <a:t>, </a:t>
            </a:r>
            <a:r>
              <a:rPr lang="th-TH" dirty="0"/>
              <a:t>เพิ่มกำไร </a:t>
            </a:r>
            <a:r>
              <a:rPr lang="en-US" dirty="0"/>
              <a:t>1/2 </a:t>
            </a:r>
            <a:r>
              <a:rPr lang="th-TH" dirty="0"/>
              <a:t>หน่วย</a:t>
            </a:r>
            <a:r>
              <a:rPr lang="en-US" dirty="0"/>
              <a:t> (50 </a:t>
            </a:r>
            <a:r>
              <a:rPr lang="th-TH" dirty="0"/>
              <a:t>ล้าน</a:t>
            </a:r>
            <a:r>
              <a:rPr lang="en-US" dirty="0"/>
              <a:t>).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 err="1"/>
              <a:t>สังเกตุ</a:t>
            </a:r>
            <a:r>
              <a:rPr lang="th-TH" dirty="0"/>
              <a:t>ว่าการวิเคราะห์ดังที่กล่าวมาเป็นจริงถ้าเงื่อนไขคำตอบที่เหมาะสมยังเป็นไปตามเงื่อนไขเมื่อเปลี่ยนค่าพารามิเตอร์ด้านขวามือ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816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พิจารณาปัญหาในตัวอย่าง</a:t>
            </a:r>
            <a:r>
              <a:rPr lang="en-US" dirty="0"/>
              <a:t> 20 </a:t>
            </a:r>
            <a:r>
              <a:rPr lang="th-TH" dirty="0"/>
              <a:t>และตารางซิมเพล็กซ์ระหว่างขั้นตอนการแก้ปัญหา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th-TH" dirty="0">
                <a:solidFill>
                  <a:srgbClr val="0070C0"/>
                </a:solidFill>
              </a:rPr>
              <a:t>ยังไม่ใช่คำตอบที่เหมาะสม)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3995DE-E93A-46E0-9679-BBBC3EC8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51" y="3074852"/>
            <a:ext cx="10377079" cy="28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805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ค่า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th-TH" dirty="0"/>
                  <a:t>ที่ซึ่งคือค่า </a:t>
                </a:r>
                <a:r>
                  <a:rPr lang="en-US" dirty="0"/>
                  <a:t>z </a:t>
                </a:r>
                <a:r>
                  <a:rPr lang="th-TH" dirty="0"/>
                  <a:t>ที่เครื่องหมายตรงข้าม</a:t>
                </a:r>
                <a:r>
                  <a:rPr lang="en-US" dirty="0"/>
                  <a:t>) </a:t>
                </a:r>
                <a:r>
                  <a:rPr lang="th-TH" dirty="0"/>
                  <a:t>เรียกว่าค่าใช้จ่ายที่ลดลงของการผลิตสินค้า </a:t>
                </a:r>
                <a:r>
                  <a:rPr lang="en-US" i="1" dirty="0"/>
                  <a:t>j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ตัวอย่าง</a:t>
                </a:r>
                <a:r>
                  <a:rPr lang="en-US" dirty="0"/>
                  <a:t>, </a:t>
                </a:r>
                <a:r>
                  <a:rPr lang="th-TH" dirty="0"/>
                  <a:t>จากตารางซิมเพล็กซ์ด้านบน 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	</a:t>
                </a:r>
                <a:r>
                  <a:rPr lang="th-TH" dirty="0"/>
                  <a:t>ค่าใช้จ่ายที่ลดลง</a:t>
                </a:r>
                <a:r>
                  <a:rPr lang="en-US" dirty="0"/>
                  <a:t> </a:t>
                </a:r>
                <a:r>
                  <a:rPr lang="th-TH" dirty="0"/>
                  <a:t>เกี่ยวข้องกับ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0.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	</a:t>
                </a:r>
                <a:r>
                  <a:rPr lang="th-TH" dirty="0"/>
                  <a:t>ค่าใช้จ่ายที่ลดลง</a:t>
                </a:r>
                <a:r>
                  <a:rPr lang="en-US" dirty="0"/>
                  <a:t> </a:t>
                </a:r>
                <a:r>
                  <a:rPr lang="th-TH" dirty="0"/>
                  <a:t>เกี่ยวข้องกับ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-1.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	</a:t>
                </a:r>
                <a:r>
                  <a:rPr lang="th-TH" dirty="0"/>
                  <a:t>ค่าใช้จ่ายที่ลดลง</a:t>
                </a:r>
                <a:r>
                  <a:rPr lang="en-US" dirty="0"/>
                  <a:t> </a:t>
                </a:r>
                <a:r>
                  <a:rPr lang="th-TH" dirty="0"/>
                  <a:t>เกี่ยวข้องกับ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1.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1983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43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u="sng" dirty="0"/>
                  <a:t>ความหมายของค่าใช้จ่ายที่ลดลง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/>
                  <a:t>พิจารณา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/>
                  <a:t>จะได้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เวคเตอร์แสดงถึงการรวมกันเชิงเส้นตัวแปรมูลฐาน</a:t>
                </a:r>
                <a:r>
                  <a:rPr lang="en-US" dirty="0"/>
                  <a:t> </a:t>
                </a:r>
                <a:r>
                  <a:rPr lang="th-TH" dirty="0"/>
                  <a:t>ที่เท่ากับ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th-TH" dirty="0"/>
                  <a:t>นั่นคือ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3F5D4E4-5BE2-4E37-A523-5E78F9F6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7259FC7-1246-465E-A96B-961C2BC42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59946"/>
              </p:ext>
            </p:extLst>
          </p:nvPr>
        </p:nvGraphicFramePr>
        <p:xfrm>
          <a:off x="3097212" y="2957517"/>
          <a:ext cx="54927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01" name="Equation" r:id="rId4" imgW="5499000" imgH="1549080" progId="Equation.DSMT4">
                  <p:embed/>
                </p:oleObj>
              </mc:Choice>
              <mc:Fallback>
                <p:oleObj name="Equation" r:id="rId4" imgW="5499000" imgH="1549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2" y="2957517"/>
                        <a:ext cx="5492750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018015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เพื่อที่จะเข้าใจถึงค่าเทียบเคียง</a:t>
                </a:r>
                <a:r>
                  <a:rPr lang="en-US" dirty="0"/>
                  <a:t>; </a:t>
                </a:r>
                <a:r>
                  <a:rPr lang="th-TH" dirty="0"/>
                  <a:t>กำหนดให้ ผลิตสินค้า </a:t>
                </a:r>
                <a:r>
                  <a:rPr lang="en-US" dirty="0"/>
                  <a:t>C,D, </a:t>
                </a:r>
                <a:r>
                  <a:rPr lang="th-TH" dirty="0"/>
                  <a:t>และ</a:t>
                </a:r>
                <a:r>
                  <a:rPr lang="en-US" dirty="0"/>
                  <a:t> E</a:t>
                </a:r>
                <a:r>
                  <a:rPr lang="th-TH" dirty="0"/>
                  <a:t> เพิ่มจากที่ผลิต</a:t>
                </a:r>
                <a:r>
                  <a:rPr lang="en-US" dirty="0"/>
                  <a:t>A, </a:t>
                </a:r>
                <a:r>
                  <a:rPr lang="th-TH" dirty="0"/>
                  <a:t>และ</a:t>
                </a:r>
                <a:r>
                  <a:rPr lang="en-US" dirty="0"/>
                  <a:t> B, </a:t>
                </a:r>
                <a:r>
                  <a:rPr lang="th-TH" dirty="0"/>
                  <a:t>โดยมีข้อมูลดังต่อไปนี้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1 </a:t>
                </a:r>
                <a:r>
                  <a:rPr lang="th-TH" dirty="0"/>
                  <a:t>กิโลกรัมของสินค้า </a:t>
                </a:r>
                <a:r>
                  <a:rPr lang="en-US" dirty="0"/>
                  <a:t>C </a:t>
                </a:r>
                <a:r>
                  <a:rPr lang="th-TH" dirty="0"/>
                  <a:t>ต้องใช้</a:t>
                </a:r>
                <a:r>
                  <a:rPr lang="en-US" dirty="0"/>
                  <a:t>: </a:t>
                </a:r>
                <a:r>
                  <a:rPr lang="th-TH" dirty="0"/>
                  <a:t>วัตถุดิบ</a:t>
                </a:r>
                <a:r>
                  <a:rPr lang="en-US" dirty="0"/>
                  <a:t>1 </a:t>
                </a:r>
                <a:r>
                  <a:rPr lang="th-TH" dirty="0"/>
                  <a:t>จำนวน </a:t>
                </a:r>
                <a:r>
                  <a:rPr lang="en-US" dirty="0"/>
                  <a:t>1 </a:t>
                </a:r>
                <a:r>
                  <a:rPr lang="th-TH" dirty="0"/>
                  <a:t>กิโลกรัม</a:t>
                </a:r>
                <a:r>
                  <a:rPr lang="en-US" dirty="0"/>
                  <a:t>.  </a:t>
                </a:r>
                <a:r>
                  <a:rPr lang="th-TH" dirty="0"/>
                  <a:t>กำไรต่อหน่วยของ </a:t>
                </a:r>
                <a:r>
                  <a:rPr lang="en-US" dirty="0"/>
                  <a:t>C: 0</a:t>
                </a:r>
              </a:p>
              <a:p>
                <a:pPr marL="0" indent="0" algn="just">
                  <a:buNone/>
                </a:pPr>
                <a:r>
                  <a:rPr lang="en-US" dirty="0"/>
                  <a:t>1 </a:t>
                </a:r>
                <a:r>
                  <a:rPr lang="th-TH" dirty="0"/>
                  <a:t>กิโลกรัมของสินค้า </a:t>
                </a:r>
                <a:r>
                  <a:rPr lang="en-US" dirty="0"/>
                  <a:t>D </a:t>
                </a:r>
                <a:r>
                  <a:rPr lang="th-TH" dirty="0"/>
                  <a:t>ต้องใช้ </a:t>
                </a:r>
                <a:r>
                  <a:rPr lang="en-US" dirty="0"/>
                  <a:t>: </a:t>
                </a:r>
                <a:r>
                  <a:rPr lang="th-TH" dirty="0"/>
                  <a:t>วัตถุดิบ</a:t>
                </a:r>
                <a:r>
                  <a:rPr lang="en-US" dirty="0"/>
                  <a:t>2 </a:t>
                </a:r>
                <a:r>
                  <a:rPr lang="th-TH" dirty="0"/>
                  <a:t>จำนวน </a:t>
                </a:r>
                <a:r>
                  <a:rPr lang="en-US" dirty="0"/>
                  <a:t>1 </a:t>
                </a:r>
                <a:r>
                  <a:rPr lang="th-TH" dirty="0"/>
                  <a:t>กิโลกรัม</a:t>
                </a:r>
                <a:r>
                  <a:rPr lang="en-US" dirty="0"/>
                  <a:t>. </a:t>
                </a:r>
                <a:r>
                  <a:rPr lang="th-TH" dirty="0"/>
                  <a:t>กำไรต่อหน่วยของ </a:t>
                </a:r>
                <a:r>
                  <a:rPr lang="en-US" dirty="0"/>
                  <a:t>D: 0</a:t>
                </a:r>
              </a:p>
              <a:p>
                <a:pPr marL="0" indent="0" algn="just">
                  <a:buNone/>
                </a:pPr>
                <a:r>
                  <a:rPr lang="en-US" dirty="0"/>
                  <a:t>1 </a:t>
                </a:r>
                <a:r>
                  <a:rPr lang="th-TH" dirty="0"/>
                  <a:t>กิโลกรัมของสินค้า </a:t>
                </a:r>
                <a:r>
                  <a:rPr lang="en-US" dirty="0"/>
                  <a:t>E </a:t>
                </a:r>
                <a:r>
                  <a:rPr lang="th-TH" dirty="0"/>
                  <a:t>ต้องใช้ </a:t>
                </a:r>
                <a:r>
                  <a:rPr lang="en-US" dirty="0"/>
                  <a:t>: </a:t>
                </a:r>
                <a:r>
                  <a:rPr lang="th-TH" dirty="0"/>
                  <a:t>วัตถุดิบ</a:t>
                </a:r>
                <a:r>
                  <a:rPr lang="en-US" dirty="0"/>
                  <a:t>3 </a:t>
                </a:r>
                <a:r>
                  <a:rPr lang="th-TH" dirty="0"/>
                  <a:t>จำนวน </a:t>
                </a:r>
                <a:r>
                  <a:rPr lang="en-US" dirty="0"/>
                  <a:t>1 </a:t>
                </a:r>
                <a:r>
                  <a:rPr lang="th-TH" dirty="0"/>
                  <a:t>กิโลกรัม</a:t>
                </a:r>
                <a:r>
                  <a:rPr lang="en-US" dirty="0"/>
                  <a:t>. </a:t>
                </a:r>
                <a:r>
                  <a:rPr lang="th-TH" dirty="0"/>
                  <a:t>กำไรต่อหน่วยของ</a:t>
                </a:r>
                <a:r>
                  <a:rPr lang="en-US" dirty="0"/>
                  <a:t> E: 0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สมการโปรแกรมเชิงเส้นที่มีสินค้าเพิ่มเข้ามา 3 ชนิดไม่มีการเปลี่ยนแปลงและ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แสดงถึงปริมาณสินค้า </a:t>
                </a:r>
                <a:r>
                  <a:rPr lang="en-US" dirty="0"/>
                  <a:t>C,D, </a:t>
                </a:r>
                <a:r>
                  <a:rPr lang="th-TH" dirty="0"/>
                  <a:t>และ</a:t>
                </a:r>
                <a:r>
                  <a:rPr lang="en-US" dirty="0"/>
                  <a:t> E, </a:t>
                </a:r>
                <a:r>
                  <a:rPr lang="th-TH" dirty="0"/>
                  <a:t>ตามลำดับ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 r="-1880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5505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การใช้วัตถุดิบแต่ละหน่วยของสินค้าสมารถที่แสดงในรูปเวคเตอร์หลักของข้อจำกัดของเมตริก </a:t>
                </a:r>
                <a:r>
                  <a:rPr lang="en-US" b="1" dirty="0"/>
                  <a:t>A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                   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จะเห็นได้ว่าปริมาณของวัตถุดิบแต่ละชนิดที่ใช้ในการผลิตสินค้า </a:t>
                </a:r>
                <a:r>
                  <a:rPr lang="en-US" dirty="0"/>
                  <a:t>B</a:t>
                </a:r>
                <a:r>
                  <a:rPr lang="th-TH" dirty="0"/>
                  <a:t> จำนวน 1 กิโลกรัม</a:t>
                </a:r>
                <a:r>
                  <a:rPr lang="en-US" dirty="0"/>
                  <a:t> </a:t>
                </a:r>
                <a:r>
                  <a:rPr lang="th-TH" dirty="0"/>
                  <a:t>จะเท่ากับปริมาณรวมของวัตถุดิบในแต่ละชนิดที่ใช้ในการผลิตสินค้า </a:t>
                </a:r>
                <a:r>
                  <a:rPr lang="en-US" dirty="0"/>
                  <a:t>C</a:t>
                </a:r>
                <a:r>
                  <a:rPr lang="th-TH" dirty="0"/>
                  <a:t> จำนวน </a:t>
                </a:r>
                <a:r>
                  <a:rPr lang="en-US" dirty="0"/>
                  <a:t>8/3</a:t>
                </a:r>
                <a:r>
                  <a:rPr lang="th-TH" dirty="0"/>
                  <a:t> กิโลกรัม </a:t>
                </a:r>
                <a:r>
                  <a:rPr lang="en-US" dirty="0"/>
                  <a:t>+ </a:t>
                </a:r>
                <a:r>
                  <a:rPr lang="th-TH" dirty="0"/>
                  <a:t>สินค้า </a:t>
                </a:r>
                <a:r>
                  <a:rPr lang="en-US" dirty="0"/>
                  <a:t>D</a:t>
                </a:r>
                <a:r>
                  <a:rPr lang="th-TH" dirty="0"/>
                  <a:t>  จำนวน </a:t>
                </a:r>
                <a:r>
                  <a:rPr lang="en-US" dirty="0"/>
                  <a:t>1</a:t>
                </a:r>
                <a:r>
                  <a:rPr lang="th-TH" dirty="0"/>
                  <a:t> กิโลกรัม </a:t>
                </a:r>
                <a:r>
                  <a:rPr lang="en-US" dirty="0"/>
                  <a:t>+ </a:t>
                </a:r>
                <a:r>
                  <a:rPr lang="th-TH" dirty="0"/>
                  <a:t>สินค้า </a:t>
                </a:r>
                <a:r>
                  <a:rPr lang="en-US" dirty="0"/>
                  <a:t>A</a:t>
                </a:r>
                <a:r>
                  <a:rPr lang="th-TH" dirty="0"/>
                  <a:t>  จำนวน 0 กิโลกรัม 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มการ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  <a:r>
                  <a:rPr lang="th-TH" dirty="0"/>
                  <a:t>ใช้แสดงถึงความสัมพันธ์ข้างต้น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3"/>
                <a:stretch>
                  <a:fillRect l="-764" t="-850" r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83E7C8D-9EF9-4588-8ABC-F8D0A08A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9F7DB0B-328A-4C2C-A567-B89774E77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140774"/>
              </p:ext>
            </p:extLst>
          </p:nvPr>
        </p:nvGraphicFramePr>
        <p:xfrm>
          <a:off x="2729706" y="2244852"/>
          <a:ext cx="673258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44" name="Equation" r:id="rId4" imgW="6705360" imgH="1536480" progId="Equation.DSMT4">
                  <p:embed/>
                </p:oleObj>
              </mc:Choice>
              <mc:Fallback>
                <p:oleObj name="Equation" r:id="rId4" imgW="6705360" imgH="1536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706" y="2244852"/>
                        <a:ext cx="6732588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72194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คือค่าใช้จ่ายในการผลิตสินค้า </a:t>
                </a:r>
                <a:r>
                  <a:rPr lang="en-US" dirty="0"/>
                  <a:t>C </a:t>
                </a:r>
                <a:r>
                  <a:rPr lang="th-TH" dirty="0"/>
                  <a:t>จำนวน</a:t>
                </a:r>
                <a:r>
                  <a:rPr lang="en-US" dirty="0"/>
                  <a:t> 8/3 </a:t>
                </a:r>
                <a:r>
                  <a:rPr lang="th-TH" dirty="0"/>
                  <a:t>กิโลกรัม </a:t>
                </a:r>
                <a:r>
                  <a:rPr lang="en-US" dirty="0"/>
                  <a:t>+ </a:t>
                </a:r>
                <a:r>
                  <a:rPr lang="th-TH" dirty="0"/>
                  <a:t>สินค้า </a:t>
                </a:r>
                <a:r>
                  <a:rPr lang="en-US" dirty="0"/>
                  <a:t>D </a:t>
                </a:r>
                <a:r>
                  <a:rPr lang="th-TH" dirty="0"/>
                  <a:t>จำนวน</a:t>
                </a:r>
                <a:r>
                  <a:rPr lang="en-US" dirty="0"/>
                  <a:t> 1 </a:t>
                </a:r>
                <a:r>
                  <a:rPr lang="th-TH" dirty="0"/>
                  <a:t>กิโลกรัม ที่ใช้ปริมาณวัตถุดิบเท่ากับ</a:t>
                </a:r>
                <a:r>
                  <a:rPr lang="en-US" dirty="0"/>
                  <a:t> </a:t>
                </a:r>
                <a:r>
                  <a:rPr lang="th-TH" dirty="0"/>
                  <a:t>ผลิตสินค้า </a:t>
                </a:r>
                <a:r>
                  <a:rPr lang="en-US" dirty="0"/>
                  <a:t>B </a:t>
                </a:r>
                <a:r>
                  <a:rPr lang="th-TH" dirty="0"/>
                  <a:t>จำนวน</a:t>
                </a:r>
                <a:r>
                  <a:rPr lang="en-US" dirty="0"/>
                  <a:t> 1 </a:t>
                </a:r>
                <a:r>
                  <a:rPr lang="th-TH" dirty="0"/>
                  <a:t>กิโลกรัม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 </a:t>
                </a:r>
                <a:r>
                  <a:rPr lang="th-TH" dirty="0"/>
                  <a:t>ดังนั้น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</a:t>
                </a:r>
                <a:r>
                  <a:rPr lang="en-US" dirty="0"/>
                  <a:t> </a:t>
                </a:r>
                <a:r>
                  <a:rPr lang="th-TH" dirty="0"/>
                  <a:t>ค่าใช้จ่ายลดถ้า</a:t>
                </a:r>
                <a:r>
                  <a:rPr lang="en-US" dirty="0"/>
                  <a:t> </a:t>
                </a:r>
                <a:r>
                  <a:rPr lang="th-TH" dirty="0"/>
                  <a:t>กิโลกรัม ของสินค้า </a:t>
                </a:r>
                <a:r>
                  <a:rPr lang="en-US" dirty="0"/>
                  <a:t>B </a:t>
                </a:r>
                <a:r>
                  <a:rPr lang="th-TH" dirty="0"/>
                  <a:t>คือถูกผลิตแทนที่จะเป็นจำนวนรวมของ สินค้า </a:t>
                </a:r>
                <a:r>
                  <a:rPr lang="en-US" dirty="0"/>
                  <a:t>C </a:t>
                </a:r>
                <a:r>
                  <a:rPr lang="th-TH" dirty="0"/>
                  <a:t>จำนวน</a:t>
                </a:r>
                <a:r>
                  <a:rPr lang="en-US" dirty="0"/>
                  <a:t> 8/3 </a:t>
                </a:r>
                <a:r>
                  <a:rPr lang="th-TH" dirty="0"/>
                  <a:t>กิโลกรัม </a:t>
                </a:r>
                <a:r>
                  <a:rPr lang="en-US" dirty="0"/>
                  <a:t>+ </a:t>
                </a:r>
                <a:r>
                  <a:rPr lang="th-TH" dirty="0"/>
                  <a:t>สินค้า </a:t>
                </a:r>
                <a:r>
                  <a:rPr lang="en-US" dirty="0"/>
                  <a:t>D </a:t>
                </a:r>
                <a:r>
                  <a:rPr lang="th-TH" dirty="0"/>
                  <a:t>จำนวน</a:t>
                </a:r>
                <a:r>
                  <a:rPr lang="en-US" dirty="0"/>
                  <a:t> 1 </a:t>
                </a:r>
                <a:r>
                  <a:rPr lang="th-TH" dirty="0"/>
                  <a:t>กิโลกรัม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/>
              <a:t>ตัวแปรมูลฐาน</a:t>
            </a:r>
            <a:r>
              <a:rPr lang="th-TH" b="1" u="sng" dirty="0" err="1"/>
              <a:t>และอ</a:t>
            </a:r>
            <a:r>
              <a:rPr lang="th-TH" b="1" u="sng" dirty="0"/>
              <a:t>มูลฐาน</a:t>
            </a:r>
            <a:endParaRPr lang="en-US" b="1" u="sng" dirty="0"/>
          </a:p>
          <a:p>
            <a:pPr marL="0" indent="0">
              <a:buNone/>
            </a:pPr>
            <a:r>
              <a:rPr lang="th-TH" dirty="0"/>
              <a:t>พิจารณาปัญหาการโปรแกรมเชิงเส้นในรูปแบบมาตรฐาน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CF986-EF46-4484-9095-3D4677E9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03" y="2878798"/>
            <a:ext cx="10168610" cy="29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7466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พารามิเตอร์ในตารางซิมเพล็กซ์</a:t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ค่าใช้จ่ายที่ลดลง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th-TH" dirty="0"/>
                  <a:t>ดังนั้นถ้า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</a:t>
                </a:r>
                <a:r>
                  <a:rPr lang="th-TH" dirty="0"/>
                  <a:t>ค่า</a:t>
                </a:r>
                <a:r>
                  <a:rPr lang="en-US" dirty="0"/>
                  <a:t> z &gt;0) </a:t>
                </a:r>
                <a:r>
                  <a:rPr lang="th-TH" dirty="0"/>
                  <a:t>ในกรณีนี้</a:t>
                </a:r>
                <a:r>
                  <a:rPr lang="en-US" dirty="0"/>
                  <a:t>, </a:t>
                </a:r>
                <a:r>
                  <a:rPr lang="th-TH" dirty="0"/>
                  <a:t>ควรจะผลิตสินค้า </a:t>
                </a:r>
                <a:r>
                  <a:rPr lang="en-US" dirty="0"/>
                  <a:t>B</a:t>
                </a:r>
                <a:r>
                  <a:rPr lang="th-TH" dirty="0"/>
                  <a:t> อย่างเดียวแทนที่จะผลิต </a:t>
                </a:r>
                <a:r>
                  <a:rPr lang="en-US" dirty="0"/>
                  <a:t>(C,D,A)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ควรเข้าไปในคำตอบมูลฐานเพื่อลดค่าใช้จ่าย(ค่าคำตอบของสมการวัตถุประสงค์)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th-TH" dirty="0"/>
                  <a:t>การวิเคราะห์ค่าใช้จ่ายที่ลดลง</a:t>
                </a:r>
                <a:r>
                  <a:rPr lang="en-US" dirty="0"/>
                  <a:t> </a:t>
                </a:r>
                <a:r>
                  <a:rPr lang="th-TH" dirty="0"/>
                  <a:t>สามารถอธิบายเงื่อนไขคำตอบที่เหมาะสมในสมการหลักวิธี</a:t>
                </a:r>
                <a:r>
                  <a:rPr lang="th-TH"/>
                  <a:t>ซิมเพล็กซ์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2266" r="-211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74A4FA04-6936-426B-812C-7EDCBBE38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FEC38C1-CD73-45EF-8CE5-0A13F7A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1E55B66-178A-4494-8432-BE17F27D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D70BDCD-F538-488E-A2F3-AD7D244F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9374DB-EB94-4F65-8A6A-7C517F949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F27E546-1B13-4E30-B23F-2C4C1242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F96F3CE-D232-4CA3-ACD0-A1E9A1B07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7B059D2-C5FC-4E72-86E1-F2E2E05E9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C568EE3-3CDB-4811-95ED-3D76F674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FC3F6094-CA7C-4FDE-9117-59A4D81FA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4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/>
              <a:t>กำหนดให้</a:t>
            </a:r>
            <a:r>
              <a:rPr lang="en-US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050AE-6E40-4D76-A9F2-695B2E61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03" y="2712831"/>
            <a:ext cx="9793135" cy="20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5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1.2: </a:t>
            </a:r>
          </a:p>
          <a:p>
            <a:r>
              <a:rPr lang="th-TH" sz="4800" dirty="0">
                <a:solidFill>
                  <a:srgbClr val="002060"/>
                </a:solidFill>
              </a:rPr>
              <a:t>การโปรแกรมเชิงเส้นตรง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dirty="0"/>
                  <a:t>สมมุติ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/>
                  <a:t>ถ้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ากำหนดตัวแปร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  </a:t>
                </a:r>
                <a:r>
                  <a:rPr lang="th-TH" dirty="0"/>
                  <a:t>เท่ากับศูนย์ และจาก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/>
                  <a:t>เราสามารถหาคำตอบเฉพาะจากตัวแปร</a:t>
                </a:r>
                <a:r>
                  <a:rPr lang="en-US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ที่เหลืออยู่ ดังนั้น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th-TH" sz="2800" dirty="0"/>
                  <a:t>จำนวนตัวแปร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) </a:t>
                </a:r>
                <a:r>
                  <a:rPr lang="th-TH" sz="2800" dirty="0"/>
                  <a:t>ที่กำหนดให้เท่ากับศูนย์เรียกว่า ตัวแปรอมูลฐาน</a:t>
                </a:r>
                <a:r>
                  <a:rPr lang="en-US" sz="2800" dirty="0"/>
                  <a:t> (</a:t>
                </a:r>
                <a:r>
                  <a:rPr lang="en-US" sz="2800" b="1" i="1" dirty="0"/>
                  <a:t>non</a:t>
                </a:r>
                <a:r>
                  <a:rPr lang="th-TH" sz="2800" b="1" i="1" dirty="0"/>
                  <a:t>ตัวแปรมูลฐาน</a:t>
                </a:r>
                <a:r>
                  <a:rPr lang="en-US" sz="2800" dirty="0"/>
                  <a:t>)</a:t>
                </a:r>
              </a:p>
              <a:p>
                <a:pPr lvl="1"/>
                <a:r>
                  <a:rPr lang="th-TH" sz="2800" dirty="0"/>
                  <a:t>จำนวนตัวแปร</a:t>
                </a:r>
                <a:r>
                  <a:rPr lang="en-US" sz="2800" dirty="0"/>
                  <a:t> </a:t>
                </a:r>
                <a:r>
                  <a:rPr lang="en-US" sz="2800" i="1" dirty="0"/>
                  <a:t>m</a:t>
                </a:r>
                <a:r>
                  <a:rPr lang="en-US" sz="2800" dirty="0"/>
                  <a:t> </a:t>
                </a:r>
                <a:r>
                  <a:rPr lang="th-TH" sz="2800" dirty="0"/>
                  <a:t>ที่มี</a:t>
                </a:r>
                <a:r>
                  <a:rPr lang="th-TH" sz="2900" dirty="0"/>
                  <a:t>คำตอบเฉพาะเรียกว่า </a:t>
                </a:r>
                <a:r>
                  <a:rPr lang="th-TH" sz="2800" dirty="0"/>
                  <a:t>ตัวแปรมูลฐาน </a:t>
                </a:r>
                <a:r>
                  <a:rPr lang="en-US" sz="2800" dirty="0"/>
                  <a:t>(</a:t>
                </a:r>
                <a:r>
                  <a:rPr lang="th-TH" sz="2800" b="1" i="1" dirty="0"/>
                  <a:t>ตัวแปรมูลฐาน</a:t>
                </a:r>
                <a:r>
                  <a:rPr lang="en-US" sz="2800" dirty="0"/>
                  <a:t>) </a:t>
                </a:r>
                <a:r>
                  <a:rPr lang="th-TH" sz="2800" dirty="0"/>
                  <a:t>และคำตอบที่ได้จากตัวแปรประเภทนี้คือคำตอบมูลฐาน</a:t>
                </a:r>
                <a:endParaRPr lang="en-US" sz="2800" b="1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ข้อสังเกต</a:t>
                </a:r>
                <a:r>
                  <a:rPr lang="en-US" dirty="0"/>
                  <a:t>:  </a:t>
                </a:r>
                <a:r>
                  <a:rPr lang="th-TH" dirty="0"/>
                  <a:t>คำตอบมูลฐานคือ</a:t>
                </a:r>
                <a:r>
                  <a:rPr lang="th-TH" dirty="0" err="1"/>
                  <a:t>จุดเอ็กตรีม</a:t>
                </a:r>
                <a:r>
                  <a:rPr lang="th-TH" dirty="0"/>
                  <a:t>ของพื้นที่แห่งความเป็นไปได้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ในรูปเมตริก</a:t>
                </a:r>
                <a:r>
                  <a:rPr lang="en-US" dirty="0"/>
                  <a:t>: </a:t>
                </a:r>
                <a:r>
                  <a:rPr lang="th-TH" dirty="0"/>
                  <a:t>กำหนด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-  </a:t>
                </a:r>
                <a:r>
                  <a:rPr lang="en-US" i="1" dirty="0" err="1"/>
                  <a:t>j</a:t>
                </a:r>
                <a:r>
                  <a:rPr lang="en-US" dirty="0" err="1"/>
                  <a:t>th</a:t>
                </a:r>
                <a:r>
                  <a:rPr lang="en-US" dirty="0"/>
                  <a:t> </a:t>
                </a:r>
                <a:r>
                  <a:rPr lang="th-TH" dirty="0"/>
                  <a:t>หลักเวคเตอร์ของ </a:t>
                </a:r>
                <a:r>
                  <a:rPr lang="en-US" b="1" dirty="0"/>
                  <a:t>A</a:t>
                </a:r>
                <a:r>
                  <a:rPr lang="en-US" dirty="0"/>
                  <a:t>, </a:t>
                </a:r>
                <a:r>
                  <a:rPr lang="th-TH" dirty="0"/>
                  <a:t>ดังนั้น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588" t="-567" r="-588" b="-1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20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th-TH" dirty="0"/>
                  <a:t>เซตย่อยของ</a:t>
                </a:r>
                <a:r>
                  <a:rPr lang="en-US" dirty="0"/>
                  <a:t> </a:t>
                </a:r>
                <a:r>
                  <a:rPr lang="th-TH" dirty="0"/>
                  <a:t>หลักเวคเตอร์ </a:t>
                </a:r>
                <a:r>
                  <a:rPr lang="en-US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เกี่ยวโยงกับ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ตัวแปรมูลฐานที่จะสร้าง</a:t>
                </a:r>
                <a:r>
                  <a:rPr lang="en-US" dirty="0"/>
                  <a:t> </a:t>
                </a:r>
                <a:r>
                  <a:rPr lang="th-TH" dirty="0"/>
                  <a:t>เมตริกมูลฐาน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:r>
                  <a:rPr lang="th-TH" dirty="0"/>
                  <a:t>และคำตอบมูลฐานสามารถคำนวณได้จาก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th-TH" dirty="0"/>
                  <a:t>ข้อสังเกต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</a:t>
                </a:r>
                <a:r>
                  <a:rPr lang="th-TH" dirty="0"/>
                  <a:t>หลักเมตริก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th-TH" b="0" i="0" smtClean="0">
                        <a:latin typeface="Cambria Math" panose="02040503050406030204" pitchFamily="18" charset="0"/>
                      </a:rPr>
                      <m:t>ที่</m:t>
                    </m:r>
                  </m:oMath>
                </a14:m>
                <a:r>
                  <a:rPr lang="th-TH" dirty="0"/>
                  <a:t>สร้างเมตริกมูลฐาน </a:t>
                </a:r>
                <a:r>
                  <a:rPr lang="en-US" b="1" dirty="0"/>
                  <a:t>B</a:t>
                </a:r>
                <a:r>
                  <a:rPr lang="en-US" dirty="0"/>
                  <a:t> </a:t>
                </a:r>
                <a:r>
                  <a:rPr lang="th-TH" dirty="0"/>
                  <a:t>ควรเป็นอิสระเชิงเส้น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</a:t>
                </a:r>
                <a:r>
                  <a:rPr lang="en-US" b="1" dirty="0"/>
                  <a:t>B</a:t>
                </a:r>
                <a:r>
                  <a:rPr lang="en-US" dirty="0"/>
                  <a:t> </a:t>
                </a:r>
                <a:r>
                  <a:rPr lang="th-TH" dirty="0"/>
                  <a:t>คือเมตริกไม่เป็นเอกเทศ</a:t>
                </a:r>
                <a:r>
                  <a:rPr lang="en-US" dirty="0"/>
                  <a:t>, </a:t>
                </a:r>
                <a:r>
                  <a:rPr lang="th-TH" dirty="0"/>
                  <a:t>ตัวอย่าง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ทบทวน</a:t>
                </a:r>
                <a:r>
                  <a:rPr lang="en-US" dirty="0"/>
                  <a:t>: </a:t>
                </a:r>
                <a:r>
                  <a:rPr lang="th-TH" dirty="0"/>
                  <a:t>เวคเตอร์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/>
                  <a:t>เป็น อิสระเชิงเส้น ถ้าและต่อเมื่อ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/>
              <a:t>ตารางซิมเพล็กซ์</a:t>
            </a:r>
            <a:endParaRPr lang="en-US" b="1" u="sng" dirty="0"/>
          </a:p>
          <a:p>
            <a:pPr marL="0" indent="0">
              <a:buNone/>
            </a:pPr>
            <a:r>
              <a:rPr lang="th-TH" sz="2400" dirty="0"/>
              <a:t>พิจารณาปัญหาโปรแกรมเชิงเส้นซึ่งเปลี่ยนเป็นรูปแบบมาตรฐานดังนี้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1EE35-4B1D-4C7C-AAB6-938AC8A4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99" y="2874728"/>
            <a:ext cx="9632452" cy="328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7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E3CB6-4D68-440D-A79A-D4D417253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2226362"/>
            <a:ext cx="10372150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0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000" u="sng" dirty="0"/>
                  <a:t>บันทึก</a:t>
                </a:r>
                <a:r>
                  <a:rPr lang="en-US" sz="2000" dirty="0"/>
                  <a:t>:  </a:t>
                </a:r>
              </a:p>
              <a:p>
                <a:pPr algn="just"/>
                <a:r>
                  <a:rPr lang="th-TH" sz="2000" dirty="0"/>
                  <a:t>ตัวแปรที่เกี่ยวข้องกับหลักเวคเตอร์ในตารางซิมเพล็กซ์คือ</a:t>
                </a:r>
                <a:r>
                  <a:rPr lang="th-TH" sz="2000" b="1" i="1" u="sng" dirty="0"/>
                  <a:t>ตัวแปรมูลฐาน</a:t>
                </a:r>
                <a:r>
                  <a:rPr lang="en-US" sz="2000" dirty="0"/>
                  <a:t>.  </a:t>
                </a:r>
                <a:r>
                  <a:rPr lang="th-TH" sz="2000" dirty="0"/>
                  <a:t>ส่วนตัวแปรที่เหลือคือ</a:t>
                </a:r>
                <a:r>
                  <a:rPr lang="th-TH" sz="2000" b="1" i="1" u="sng" dirty="0"/>
                  <a:t>ตัวแปรอมูลฐาน</a:t>
                </a:r>
                <a:r>
                  <a:rPr lang="en-US" sz="2000" dirty="0"/>
                  <a:t>.</a:t>
                </a:r>
              </a:p>
              <a:p>
                <a:r>
                  <a:rPr lang="th-TH" sz="2000" dirty="0"/>
                  <a:t>คำตอบที่เป็นไปได้เริ่มต้น</a:t>
                </a:r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dirty="0"/>
              </a:p>
              <a:p>
                <a:r>
                  <a:rPr lang="th-TH" sz="2000" dirty="0"/>
                  <a:t>เวคเตอร์หลักในเมตริก</a:t>
                </a:r>
                <a:r>
                  <a:rPr lang="en-US" sz="2000" dirty="0"/>
                  <a:t> </a:t>
                </a:r>
                <a:r>
                  <a:rPr lang="en-US" sz="2000" b="1" dirty="0"/>
                  <a:t>A</a:t>
                </a:r>
                <a:r>
                  <a:rPr lang="en-US" sz="2000" dirty="0"/>
                  <a:t> </a:t>
                </a:r>
                <a:r>
                  <a:rPr lang="th-TH" sz="2000" dirty="0"/>
                  <a:t>ที่เป็นตัวแปรมูลฐาน</a:t>
                </a:r>
                <a:r>
                  <a:rPr lang="en-US" sz="2000" dirty="0"/>
                  <a:t> </a:t>
                </a:r>
                <a:r>
                  <a:rPr lang="th-TH" sz="2000" dirty="0"/>
                  <a:t>ทำให้เกิด</a:t>
                </a:r>
                <a:r>
                  <a:rPr lang="th-TH" sz="2000" b="1" i="1" dirty="0"/>
                  <a:t>เมตริกมูลฐาน </a:t>
                </a:r>
                <a:r>
                  <a:rPr lang="en-US" sz="2000" b="1" dirty="0"/>
                  <a:t>B</a:t>
                </a:r>
                <a:r>
                  <a:rPr lang="en-US" sz="2000" dirty="0"/>
                  <a:t>.  </a:t>
                </a:r>
                <a:r>
                  <a:rPr lang="th-TH" sz="2000" dirty="0"/>
                  <a:t>เมตริกมูลฐาน</a:t>
                </a:r>
                <a:r>
                  <a:rPr lang="en-US" sz="2000" dirty="0"/>
                  <a:t> </a:t>
                </a:r>
                <a:r>
                  <a:rPr lang="en-US" sz="2000" b="1" dirty="0"/>
                  <a:t>B</a:t>
                </a:r>
                <a:r>
                  <a:rPr lang="en-US" sz="2000" dirty="0"/>
                  <a:t> </a:t>
                </a:r>
                <a:r>
                  <a:rPr lang="th-TH" sz="2000" dirty="0"/>
                  <a:t>ในตารางซิมเพล็กซ์คือเมตริกเอกลักษณ์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234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2">
            <a:extLst>
              <a:ext uri="{FF2B5EF4-FFF2-40B4-BE49-F238E27FC236}">
                <a16:creationId xmlns:a16="http://schemas.microsoft.com/office/drawing/2014/main" id="{FC856798-F722-4947-86C9-268B0ACF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5565" y="4558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B5A23C3-E234-40DC-AF73-60F4E14AE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9984"/>
              </p:ext>
            </p:extLst>
          </p:nvPr>
        </p:nvGraphicFramePr>
        <p:xfrm>
          <a:off x="3216275" y="4446104"/>
          <a:ext cx="2362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" name="Equation" r:id="rId4" imgW="2361960" imgH="1422360" progId="Equation.DSMT4">
                  <p:embed/>
                </p:oleObj>
              </mc:Choice>
              <mc:Fallback>
                <p:oleObj name="Equation" r:id="rId4" imgW="2361960" imgH="14223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4446104"/>
                        <a:ext cx="2362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id="{3B2545C5-1BA8-41AE-B647-39B22BCC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455" y="43334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328E259-C4D3-4F8E-9A8E-D22EEC76A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72473"/>
              </p:ext>
            </p:extLst>
          </p:nvPr>
        </p:nvGraphicFramePr>
        <p:xfrm>
          <a:off x="6332538" y="4353199"/>
          <a:ext cx="1470025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" name="Equation" r:id="rId6" imgW="1473120" imgH="1498320" progId="Equation.DSMT4">
                  <p:embed/>
                </p:oleObj>
              </mc:Choice>
              <mc:Fallback>
                <p:oleObj name="Equation" r:id="rId6" imgW="1473120" imgH="1498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4353199"/>
                        <a:ext cx="1470025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42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โดยทั่วไป</a:t>
            </a:r>
            <a:r>
              <a:rPr lang="en-US" dirty="0"/>
              <a:t>, </a:t>
            </a:r>
            <a:r>
              <a:rPr lang="th-TH" dirty="0"/>
              <a:t>ตารางซิมเพล็กซ์จะอยู่ในรูปแบบดังต่อไปนี้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FB981-AA07-4A70-A3AE-7545944B6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22" y="2192721"/>
            <a:ext cx="8308895" cy="36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th-TH" sz="4400" b="1" u="sng" dirty="0"/>
                  <a:t>ขั้นตอนซิมเพล็กซ์</a:t>
                </a:r>
                <a:endParaRPr lang="en-US" sz="4400" b="1" u="sng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h-TH" sz="4400" dirty="0"/>
                  <a:t>สมมุติ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4400" dirty="0"/>
                  <a:t>, </a:t>
                </a:r>
                <a:r>
                  <a:rPr lang="th-TH" sz="4400" dirty="0"/>
                  <a:t>แต่ละรอบ</a:t>
                </a:r>
                <a:r>
                  <a:rPr lang="en-US" sz="4400" dirty="0"/>
                  <a:t>(</a:t>
                </a:r>
                <a:r>
                  <a:rPr lang="th-TH" sz="4400" dirty="0"/>
                  <a:t>หรือเรียกว่า </a:t>
                </a:r>
                <a:r>
                  <a:rPr lang="en-US" sz="4400" dirty="0"/>
                  <a:t>a </a:t>
                </a:r>
                <a:r>
                  <a:rPr lang="en-US" sz="4400" i="1" dirty="0"/>
                  <a:t>pivot</a:t>
                </a:r>
                <a:r>
                  <a:rPr lang="en-US" sz="4400" dirty="0"/>
                  <a:t>) </a:t>
                </a:r>
                <a:r>
                  <a:rPr lang="th-TH" sz="4400" dirty="0"/>
                  <a:t>ของขั้นตอนซิมเพล็กซ์</a:t>
                </a:r>
                <a:r>
                  <a:rPr lang="en-US" sz="4400" dirty="0"/>
                  <a:t>, </a:t>
                </a:r>
                <a:r>
                  <a:rPr lang="th-TH" sz="4400" dirty="0"/>
                  <a:t>ตามขั้นตอนดังนี้</a:t>
                </a:r>
                <a:endParaRPr lang="en-US" sz="44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h-TH" sz="4400" u="sng" dirty="0"/>
                  <a:t>ขั้นตอน</a:t>
                </a:r>
                <a:r>
                  <a:rPr lang="en-US" sz="4400" u="sng" dirty="0"/>
                  <a:t> 1</a:t>
                </a:r>
                <a:r>
                  <a:rPr lang="en-US" sz="4400" dirty="0"/>
                  <a:t>: </a:t>
                </a:r>
                <a:r>
                  <a:rPr lang="th-TH" sz="4400" dirty="0"/>
                  <a:t>เลือก</a:t>
                </a:r>
                <a:r>
                  <a:rPr lang="en-US" sz="4400" dirty="0"/>
                  <a:t> </a:t>
                </a:r>
                <a:r>
                  <a:rPr lang="en-US" sz="4400" i="1" dirty="0"/>
                  <a:t>j</a:t>
                </a:r>
                <a:r>
                  <a:rPr lang="en-US" sz="4400" dirty="0"/>
                  <a:t> </a:t>
                </a:r>
                <a:r>
                  <a:rPr lang="th-TH" sz="4400" dirty="0"/>
                  <a:t>โ</a:t>
                </a:r>
                <a14:m>
                  <m:oMath xmlns:m="http://schemas.openxmlformats.org/officeDocument/2006/math">
                    <m:r>
                      <a:rPr lang="th-TH" sz="4400" b="0" i="0" smtClean="0">
                        <a:latin typeface="Cambria Math" panose="02040503050406030204" pitchFamily="18" charset="0"/>
                      </a:rPr>
                      <m:t>ดยที่</m:t>
                    </m:r>
                    <m:r>
                      <a:rPr lang="th-TH" sz="4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𝑜𝑘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400" dirty="0"/>
                  <a:t>  - </a:t>
                </a:r>
                <a:r>
                  <a:rPr lang="th-TH" sz="4400" dirty="0"/>
                  <a:t>เลือกหลัก</a:t>
                </a:r>
                <a:r>
                  <a:rPr lang="en-US" sz="4400" dirty="0"/>
                  <a:t> </a:t>
                </a:r>
                <a:r>
                  <a:rPr lang="en-US" sz="4400" i="1" u="sng" dirty="0"/>
                  <a:t>pivot 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4400" dirty="0"/>
                  <a:t>ถ้า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/>
                  <a:t>: </a:t>
                </a:r>
                <a:r>
                  <a:rPr lang="th-TH" sz="4400" dirty="0"/>
                  <a:t>หยุด</a:t>
                </a:r>
                <a:r>
                  <a:rPr lang="en-US" sz="4400" dirty="0"/>
                  <a:t>.  </a:t>
                </a:r>
                <a:r>
                  <a:rPr lang="th-TH" sz="4400" dirty="0"/>
                  <a:t>มูลฐานปัจจุบันคำตอบที่เป็นไปได้ที่เหมาะสม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th-TH" sz="4400" dirty="0"/>
                  <a:t>ถ้า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400" dirty="0"/>
                  <a:t> , </a:t>
                </a:r>
                <a:r>
                  <a:rPr lang="th-TH" sz="4400" dirty="0"/>
                  <a:t>ดำเนินขั้นตอน</a:t>
                </a:r>
                <a:r>
                  <a:rPr lang="en-US" sz="4400" dirty="0"/>
                  <a:t> 2.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th-TH" sz="4400" u="sng" dirty="0"/>
                  <a:t>ขั้นตอน</a:t>
                </a:r>
                <a:r>
                  <a:rPr lang="en-US" sz="4400" u="sng" dirty="0"/>
                  <a:t> 2</a:t>
                </a:r>
                <a:r>
                  <a:rPr lang="en-US" sz="4400" dirty="0"/>
                  <a:t>: </a:t>
                </a:r>
                <a:r>
                  <a:rPr lang="th-TH" sz="4400" dirty="0"/>
                  <a:t>สำหรับค่า </a:t>
                </a:r>
                <a:r>
                  <a:rPr lang="en-US" sz="4400" i="1" dirty="0"/>
                  <a:t>j </a:t>
                </a:r>
                <a:r>
                  <a:rPr lang="th-TH" sz="4400" dirty="0"/>
                  <a:t>ที่ถูกเลือกในขั้นตอน</a:t>
                </a:r>
                <a:r>
                  <a:rPr lang="en-US" sz="4400" dirty="0"/>
                  <a:t> 1 </a:t>
                </a:r>
              </a:p>
              <a:p>
                <a:pPr>
                  <a:lnSpc>
                    <a:spcPct val="120000"/>
                  </a:lnSpc>
                </a:pPr>
                <a:r>
                  <a:rPr lang="th-TH" sz="4400" dirty="0"/>
                  <a:t>ถ้า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4400" dirty="0"/>
                  <a:t> : </a:t>
                </a:r>
                <a:r>
                  <a:rPr lang="th-TH" sz="4400" dirty="0"/>
                  <a:t>หยุด</a:t>
                </a:r>
                <a:r>
                  <a:rPr lang="en-US" sz="4400" dirty="0"/>
                  <a:t>; </a:t>
                </a:r>
                <a:r>
                  <a:rPr lang="th-TH" sz="4400" dirty="0"/>
                  <a:t>ปัญหาไม่มีขีดจำกัด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th-TH" sz="4400" dirty="0"/>
                  <a:t>หรือมิฉะนั้น</a:t>
                </a:r>
                <a:r>
                  <a:rPr lang="en-US" sz="4400" dirty="0"/>
                  <a:t>, </a:t>
                </a:r>
                <a:r>
                  <a:rPr lang="th-TH" sz="4400" dirty="0"/>
                  <a:t>เลือก</a:t>
                </a:r>
                <a:r>
                  <a:rPr lang="en-US" sz="4400" dirty="0"/>
                  <a:t> </a:t>
                </a:r>
                <a:r>
                  <a:rPr lang="en-US" sz="4400" i="1" dirty="0" err="1"/>
                  <a:t>i</a:t>
                </a:r>
                <a:r>
                  <a:rPr lang="en-US" sz="4400" dirty="0"/>
                  <a:t> </a:t>
                </a:r>
                <a:r>
                  <a:rPr lang="th-TH" sz="4400" dirty="0"/>
                  <a:t>ดังนั้น</a:t>
                </a:r>
                <a:r>
                  <a:rPr lang="en-US" sz="4400" dirty="0"/>
                  <a:t> – </a:t>
                </a:r>
                <a:r>
                  <a:rPr lang="th-TH" sz="4400" dirty="0"/>
                  <a:t>เลือกแถว </a:t>
                </a:r>
                <a:r>
                  <a:rPr lang="en-US" sz="4400" i="1" u="sng" dirty="0"/>
                  <a:t>pivot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400" dirty="0"/>
                  <a:t>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𝑀𝑖𝑛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400" dirty="0"/>
                  <a:t> </a:t>
                </a:r>
                <a:r>
                  <a:rPr lang="th-TH" sz="4400" dirty="0"/>
                  <a:t>และไปที่ขั้นตอน</a:t>
                </a:r>
                <a:r>
                  <a:rPr lang="en-US" sz="4400" dirty="0"/>
                  <a:t> 3.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05" t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538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u="sng" dirty="0"/>
                  <a:t>ขั้นตอน</a:t>
                </a:r>
                <a:r>
                  <a:rPr lang="en-US" u="sng" dirty="0"/>
                  <a:t> 3</a:t>
                </a:r>
                <a:r>
                  <a:rPr lang="en-US" dirty="0"/>
                  <a:t>:</a:t>
                </a:r>
                <a:r>
                  <a:rPr lang="th-TH" dirty="0"/>
                  <a:t>จุดหมุน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th-TH" dirty="0"/>
                  <a:t>หมุน</a:t>
                </a:r>
                <a:r>
                  <a:rPr lang="en-US" dirty="0"/>
                  <a:t>, pivot number) </a:t>
                </a:r>
                <a:r>
                  <a:rPr lang="th-TH" dirty="0"/>
                  <a:t>โดยวิธี </a:t>
                </a:r>
                <a:r>
                  <a:rPr lang="en-US" dirty="0"/>
                  <a:t>elementary </a:t>
                </a:r>
                <a:r>
                  <a:rPr lang="th-TH" dirty="0"/>
                  <a:t>แถว</a:t>
                </a:r>
                <a:r>
                  <a:rPr lang="en-US" dirty="0"/>
                  <a:t> operations</a:t>
                </a:r>
                <a:r>
                  <a:rPr lang="th-TH" dirty="0"/>
                  <a:t> </a:t>
                </a:r>
                <a:r>
                  <a:rPr lang="en-US" dirty="0"/>
                  <a:t>(ERO)  </a:t>
                </a:r>
                <a:r>
                  <a:rPr lang="th-TH" dirty="0"/>
                  <a:t>ด้านล่างและกลับไปยังขั้นตอน</a:t>
                </a:r>
                <a:r>
                  <a:rPr lang="en-US" dirty="0"/>
                  <a:t> 1,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</a:t>
                </a:r>
                <a:r>
                  <a:rPr lang="th-TH" b="1" dirty="0">
                    <a:solidFill>
                      <a:srgbClr val="0070C0"/>
                    </a:solidFill>
                  </a:rPr>
                  <a:t>แถว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*(</a:t>
                </a:r>
                <a:r>
                  <a:rPr lang="th-TH" b="1" dirty="0">
                    <a:solidFill>
                      <a:srgbClr val="0070C0"/>
                    </a:solidFill>
                  </a:rPr>
                  <a:t>แถว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</a:t>
                </a:r>
                <a:r>
                  <a:rPr lang="th-TH" b="1" dirty="0">
                    <a:solidFill>
                      <a:srgbClr val="0070C0"/>
                    </a:solidFill>
                  </a:rPr>
                  <a:t>แถว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k</a:t>
                </a:r>
                <a:r>
                  <a:rPr lang="en-US" b="1" dirty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	</a:t>
                </a:r>
                <a:r>
                  <a:rPr lang="th-TH" b="1" dirty="0">
                    <a:solidFill>
                      <a:srgbClr val="0070C0"/>
                    </a:solidFill>
                  </a:rPr>
                  <a:t>แถว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k -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*(</a:t>
                </a:r>
                <a:r>
                  <a:rPr lang="th-TH" b="1" dirty="0">
                    <a:solidFill>
                      <a:srgbClr val="0070C0"/>
                    </a:solidFill>
                  </a:rPr>
                  <a:t>แถว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b="1" dirty="0">
                    <a:solidFill>
                      <a:srgbClr val="0070C0"/>
                    </a:solidFill>
                  </a:rPr>
                  <a:t>)	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dirty="0"/>
                  <a:t>วัตถุประสงค์ของขั้นตอน</a:t>
                </a:r>
                <a:r>
                  <a:rPr lang="en-US" dirty="0"/>
                  <a:t> 3 </a:t>
                </a:r>
                <a:r>
                  <a:rPr lang="th-TH" dirty="0"/>
                  <a:t>คือเปลี่ยนตัวแปรแถว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(ตัวแปรออก)</a:t>
                </a:r>
                <a:r>
                  <a:rPr lang="en-US" dirty="0"/>
                  <a:t>(</a:t>
                </a:r>
                <a:r>
                  <a:rPr lang="th-TH" dirty="0">
                    <a:solidFill>
                      <a:srgbClr val="0070C0"/>
                    </a:solidFill>
                  </a:rPr>
                  <a:t>ตัวแปรออก</a:t>
                </a:r>
                <a:r>
                  <a:rPr lang="en-US" dirty="0"/>
                  <a:t>) </a:t>
                </a:r>
                <a:r>
                  <a:rPr lang="th-TH" dirty="0"/>
                  <a:t>โดยตัวแปรหลัก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:r>
                  <a:rPr lang="th-TH" dirty="0"/>
                  <a:t>(ตัวแปรเข้า)</a:t>
                </a:r>
                <a:r>
                  <a:rPr lang="en-US" dirty="0"/>
                  <a:t>(</a:t>
                </a:r>
                <a:r>
                  <a:rPr lang="th-TH" dirty="0">
                    <a:solidFill>
                      <a:srgbClr val="0070C0"/>
                    </a:solidFill>
                  </a:rPr>
                  <a:t>ตัวแปรเข้า</a:t>
                </a:r>
                <a:r>
                  <a:rPr lang="en-US" dirty="0"/>
                  <a:t>) </a:t>
                </a:r>
                <a:r>
                  <a:rPr lang="th-TH" dirty="0"/>
                  <a:t>ไปในมูลฐานปัจจุบัน </a:t>
                </a:r>
                <a:r>
                  <a:rPr lang="en-US" dirty="0"/>
                  <a:t>B </a:t>
                </a:r>
                <a:r>
                  <a:rPr lang="th-TH" dirty="0"/>
                  <a:t>เพื่อที่ตัวแปรออกจะออกจากมูลฐานปัจจุบันคำตอบที่เป็นไปได้</a:t>
                </a:r>
                <a:r>
                  <a:rPr lang="en-US" dirty="0"/>
                  <a:t> </a:t>
                </a:r>
                <a:r>
                  <a:rPr lang="th-TH" dirty="0"/>
                  <a:t>และจะทำให้ได้คำตอบที่ใกล้กับหนึ่งในคำตอบที่เป็นไปได้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992" r="-705" b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269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7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6C2A1-91D9-440D-B8D0-21B582633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2504857"/>
            <a:ext cx="7907218" cy="27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63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819A8-AA68-48E1-A528-4E251590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05" y="2532966"/>
            <a:ext cx="10312589" cy="27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th-TH" dirty="0"/>
                  <a:t>การโปรแกรมเชิงเส้นตรงคือตัวแบบทางคณิตศาตร์ที่ซึ่ง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 </a:t>
                </a:r>
                <a:r>
                  <a:rPr lang="th-TH" dirty="0"/>
                  <a:t>สมการวัตถุประสงค์เป็นสมการเชิงเส้นตรง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•  </a:t>
                </a:r>
                <a:r>
                  <a:rPr lang="th-TH" dirty="0"/>
                  <a:t>แต่ละเงื่อนไขเป็นสมการเชิงเส้นหรืออสมการเชิงเส้น</a:t>
                </a: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ตัวอย่าง</a:t>
                </a:r>
                <a:r>
                  <a:rPr lang="en-US" u="sng" dirty="0"/>
                  <a:t> 1</a:t>
                </a:r>
                <a:r>
                  <a:rPr lang="en-US" dirty="0"/>
                  <a:t>: </a:t>
                </a:r>
                <a:r>
                  <a:rPr lang="th-TH" dirty="0"/>
                  <a:t>ผลิตภัณฑ์หลากชนิด</a:t>
                </a: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ผลิต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th-TH" dirty="0"/>
                  <a:t>ผลิตภัณฑ์ จาก </a:t>
                </a:r>
                <a:r>
                  <a:rPr lang="en-US" i="1" dirty="0"/>
                  <a:t>m </a:t>
                </a:r>
                <a:r>
                  <a:rPr lang="th-TH" dirty="0"/>
                  <a:t>ชนิดของวัตถุดิบ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th-TH" dirty="0"/>
                  <a:t>สินค้าคงคลังในมือสำหรับวัตถุดิบ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th-TH" dirty="0"/>
                  <a:t>จำนวนวัตถุดิบ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th-TH" dirty="0"/>
                  <a:t>ที่ใช้ในหนึ่งหน่วยสำหรับผลิตภัณฑ์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th-TH" dirty="0"/>
                  <a:t>กำไรต่อหน่วยสำหรับผลิตภัณฑ์ </a:t>
                </a:r>
                <a:r>
                  <a:rPr lang="en-US" i="1" dirty="0"/>
                  <a:t>j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ปัญหา</a:t>
                </a:r>
                <a:r>
                  <a:rPr lang="en-US" dirty="0"/>
                  <a:t>: </a:t>
                </a:r>
                <a:r>
                  <a:rPr lang="th-TH" dirty="0"/>
                  <a:t>กำหนดปริมาณการผลิตสำหรับผลิตภัณฑ์ แต่ละชนิดเพื่อให้ได้กำไรสูงสุด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ขั้นตอน</a:t>
            </a:r>
            <a:r>
              <a:rPr lang="en-US" u="sng" dirty="0"/>
              <a:t> 1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27A17-9919-4A14-9FF8-3A4A7757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5" y="2691994"/>
            <a:ext cx="10372150" cy="28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ขั้นตอน</a:t>
                </a:r>
                <a:r>
                  <a:rPr lang="en-US" u="sng" dirty="0"/>
                  <a:t> 2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คำตอบที่เหมะสม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D6C698A-5289-4533-B74C-C1DD16C2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31" y="2400449"/>
            <a:ext cx="10068056" cy="27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บันทึก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th-TH" dirty="0"/>
              <a:t>สมการข้อกำหนดเป็น </a:t>
            </a:r>
            <a:r>
              <a:rPr lang="en-US" dirty="0"/>
              <a:t>binding </a:t>
            </a:r>
            <a:r>
              <a:rPr lang="th-TH" dirty="0"/>
              <a:t>ถ้าค่าที่อยู่ด้านซ้ายมือ (</a:t>
            </a:r>
            <a:r>
              <a:rPr lang="en-US" dirty="0"/>
              <a:t>LHS</a:t>
            </a:r>
            <a:r>
              <a:rPr lang="th-TH" dirty="0"/>
              <a:t>) เท่ากับค่าที่อยู่ด้านขวามือ(</a:t>
            </a:r>
            <a:r>
              <a:rPr lang="en-US" dirty="0"/>
              <a:t>RHS</a:t>
            </a:r>
            <a:r>
              <a:rPr lang="th-TH" dirty="0"/>
              <a:t>)</a:t>
            </a:r>
            <a:r>
              <a:rPr lang="en-US" dirty="0"/>
              <a:t>.</a:t>
            </a:r>
            <a:r>
              <a:rPr lang="th-TH" dirty="0"/>
              <a:t>อีกอย่างสมการข้อกำหนดไม่เป็น</a:t>
            </a:r>
            <a:r>
              <a:rPr lang="en-US" dirty="0"/>
              <a:t>binding</a:t>
            </a:r>
            <a:r>
              <a:rPr lang="th-TH" dirty="0"/>
              <a:t>(</a:t>
            </a:r>
            <a:r>
              <a:rPr lang="en-US" dirty="0"/>
              <a:t>nonbinding</a:t>
            </a:r>
            <a:r>
              <a:rPr lang="th-TH" dirty="0"/>
              <a:t>)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ตัวอย่างข้างต้น</a:t>
            </a:r>
            <a:r>
              <a:rPr lang="en-US" dirty="0"/>
              <a:t>, </a:t>
            </a:r>
            <a:r>
              <a:rPr lang="th-TH" dirty="0"/>
              <a:t>สมการข้อกำหนด</a:t>
            </a:r>
            <a:r>
              <a:rPr lang="en-US" dirty="0"/>
              <a:t> 1 </a:t>
            </a:r>
            <a:r>
              <a:rPr lang="th-TH" dirty="0"/>
              <a:t>ไม่เป็น</a:t>
            </a:r>
            <a:r>
              <a:rPr lang="en-US" dirty="0"/>
              <a:t>binding </a:t>
            </a:r>
            <a:r>
              <a:rPr lang="th-TH" dirty="0"/>
              <a:t>ในขณะที่สมการข้อกำหนด</a:t>
            </a:r>
            <a:r>
              <a:rPr lang="en-US" dirty="0"/>
              <a:t> 2&amp;3 </a:t>
            </a:r>
            <a:r>
              <a:rPr lang="th-TH" dirty="0"/>
              <a:t>เป็น</a:t>
            </a:r>
            <a:r>
              <a:rPr lang="en-US" dirty="0"/>
              <a:t> binding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45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B2AAB4-24AF-4984-B688-C886C5E49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235" y="2137965"/>
            <a:ext cx="9152030" cy="23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78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A5BB6F-EB17-4336-B4D7-E695CEA6C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712" y="2557674"/>
            <a:ext cx="11155953" cy="2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01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th-TH" i="1" u="sng" dirty="0"/>
                  <a:t>ขั้นตอน</a:t>
                </a:r>
                <a:r>
                  <a:rPr lang="en-US" i="1" u="sng" dirty="0"/>
                  <a:t> </a:t>
                </a:r>
                <a:r>
                  <a:rPr lang="en-US" u="sng" dirty="0"/>
                  <a:t>1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เป็นปัญาที่ไม่มีขีดจำกัด(ไม่มีพื้นที่แห่งความเป็นไปได้) </a:t>
                </a:r>
                <a:r>
                  <a:rPr lang="en-US" dirty="0"/>
                  <a:t>! </a:t>
                </a:r>
                <a:r>
                  <a:rPr lang="th-TH" dirty="0"/>
                  <a:t>เหตุผลเพราะ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:r>
                  <a:rPr lang="en-US" i="1" dirty="0"/>
                  <a:t>Z </a:t>
                </a:r>
                <a:r>
                  <a:rPr lang="th-TH" dirty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ข้าใกล้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586" t="-4674" b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14D715E-0AC8-41D3-B4D2-BBDF7F8B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20" y="1738149"/>
            <a:ext cx="11488160" cy="255195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17790F-37E6-4CFB-9713-A3C5BD8E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5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การหาคำตอบมูลฐานเริ่มต้น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ในบางปัญหาการโปรแกรมเชิงเส้น</a:t>
            </a:r>
            <a:r>
              <a:rPr lang="en-US" dirty="0"/>
              <a:t>, </a:t>
            </a:r>
            <a:r>
              <a:rPr lang="th-TH" dirty="0"/>
              <a:t>หลังจากเพิ่มตัวแปรเสริม </a:t>
            </a:r>
            <a:r>
              <a:rPr lang="en-US" dirty="0"/>
              <a:t>(slack variable) </a:t>
            </a:r>
            <a:r>
              <a:rPr lang="th-TH" dirty="0"/>
              <a:t>เรายังไม่สามารถที่จะมีเมตริกเอกลักษณ์ที่เป็นเมตริกมูลฐานเริ่มต้น ในกรณีนี้ต้องเพิ่มตัวแปรเทียม </a:t>
            </a:r>
            <a:r>
              <a:rPr lang="en-US" dirty="0"/>
              <a:t>(</a:t>
            </a:r>
            <a:r>
              <a:rPr lang="th-TH" dirty="0"/>
              <a:t>ตัวแปรเสริม</a:t>
            </a:r>
            <a:r>
              <a:rPr lang="en-US" dirty="0"/>
              <a:t>) </a:t>
            </a:r>
            <a:r>
              <a:rPr lang="th-TH" dirty="0"/>
              <a:t>เพื่อที่ขั้นตอนซิมเพล็กซ์สามารถที่จะดำเนินต่อไปได้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มี </a:t>
            </a:r>
            <a:r>
              <a:rPr lang="en-US" dirty="0"/>
              <a:t>2 </a:t>
            </a:r>
            <a:r>
              <a:rPr lang="th-TH" dirty="0"/>
              <a:t>วิธีที่ใช้</a:t>
            </a:r>
            <a:r>
              <a:rPr lang="en-US" dirty="0"/>
              <a:t>:	</a:t>
            </a:r>
            <a:r>
              <a:rPr lang="th-TH" dirty="0"/>
              <a:t> วิธีสองเฟส </a:t>
            </a:r>
            <a:r>
              <a:rPr lang="th-TH" dirty="0">
                <a:solidFill>
                  <a:srgbClr val="FF0000"/>
                </a:solidFill>
              </a:rPr>
              <a:t>(วิธีสองเฟส)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th-TH" dirty="0">
                <a:solidFill>
                  <a:srgbClr val="FF0000"/>
                </a:solidFill>
              </a:rPr>
              <a:t>  </a:t>
            </a:r>
            <a:r>
              <a:rPr lang="th-TH" dirty="0"/>
              <a:t>วิธีบิ๊กเอ็ม </a:t>
            </a:r>
            <a:r>
              <a:rPr lang="th-TH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The Big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 method</a:t>
            </a:r>
            <a:r>
              <a:rPr lang="th-TH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52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h-TH" b="1" u="sng" dirty="0"/>
                  <a:t>เฟส</a:t>
                </a:r>
                <a:r>
                  <a:rPr lang="en-US" b="1" u="sng" dirty="0"/>
                  <a:t> 1</a:t>
                </a:r>
                <a:r>
                  <a:rPr lang="en-US" dirty="0"/>
                  <a:t>:  </a:t>
                </a:r>
                <a:r>
                  <a:rPr lang="th-TH" dirty="0"/>
                  <a:t>แนะนำตัวแปรเทียม</a:t>
                </a:r>
                <a:r>
                  <a:rPr lang="en-US" dirty="0"/>
                  <a:t> </a:t>
                </a:r>
                <a:r>
                  <a:rPr lang="th-TH" dirty="0"/>
                  <a:t>(ตัวแปรเสริม</a:t>
                </a:r>
                <a:r>
                  <a:rPr lang="en-US" dirty="0"/>
                  <a:t>s</a:t>
                </a:r>
                <a:r>
                  <a:rPr lang="th-TH" dirty="0"/>
                  <a:t>)</a:t>
                </a:r>
                <a:r>
                  <a:rPr lang="en-US" dirty="0"/>
                  <a:t> </a:t>
                </a:r>
                <a:r>
                  <a:rPr lang="th-TH" dirty="0"/>
                  <a:t>ในสมการข้อกำหนดของปัญหาการโปรแกรมเชิงเส้นเพื่อที่จะสามารถกำหนดเมตริกเอกลักษณ์</a:t>
                </a:r>
                <a:r>
                  <a:rPr lang="en-US" dirty="0"/>
                  <a:t> </a:t>
                </a:r>
                <a:r>
                  <a:rPr lang="en-US" b="1" dirty="0"/>
                  <a:t>B</a:t>
                </a:r>
                <a:r>
                  <a:rPr lang="en-US" dirty="0"/>
                  <a:t> </a:t>
                </a:r>
                <a:r>
                  <a:rPr lang="th-TH" dirty="0"/>
                  <a:t>สมการวัตถุประสงค์ของเฟส </a:t>
                </a:r>
                <a:r>
                  <a:rPr lang="en-US" dirty="0"/>
                  <a:t>1 </a:t>
                </a:r>
                <a:r>
                  <a:rPr lang="th-TH" dirty="0"/>
                  <a:t>ทำผลรวมของตัวแปรเทียม </a:t>
                </a:r>
                <a:r>
                  <a:rPr lang="en-US" dirty="0"/>
                  <a:t>(W) </a:t>
                </a:r>
                <a:r>
                  <a:rPr lang="th-TH" dirty="0"/>
                  <a:t>ต่ำสุด</a:t>
                </a:r>
                <a:r>
                  <a:rPr lang="en-US" dirty="0"/>
                  <a:t> </a:t>
                </a:r>
                <a:r>
                  <a:rPr lang="th-TH" dirty="0"/>
                  <a:t>ใช้วิธีซิมเพล็กซ์</a:t>
                </a:r>
                <a:r>
                  <a:rPr lang="en-US" dirty="0"/>
                  <a:t> </a:t>
                </a:r>
                <a:r>
                  <a:rPr lang="th-TH" dirty="0"/>
                  <a:t>ในการหาผลลัพธ์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กรณีสามแบบที่เป็นไปได้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a. </a:t>
                </a:r>
                <a:r>
                  <a:rPr lang="th-TH" dirty="0"/>
                  <a:t>กรณี</a:t>
                </a:r>
                <a:r>
                  <a:rPr lang="en-US" dirty="0"/>
                  <a:t> 1: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คงอยู่แต่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</a:t>
                </a:r>
                <a:r>
                  <a:rPr lang="th-TH" dirty="0"/>
                  <a:t>ปัญหาการโปรแกรมเชิงเส้นนี้ไม่มีคำตอบ</a:t>
                </a:r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/>
                  <a:t>b. </a:t>
                </a:r>
                <a:r>
                  <a:rPr lang="th-TH" dirty="0"/>
                  <a:t>กรณี</a:t>
                </a:r>
                <a:r>
                  <a:rPr lang="en-US" dirty="0"/>
                  <a:t> 2: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และไม่มีตัวแปรเทียมในเมตริกมูลฐาน นำตัวแปรเทียมออกจากตารางซิมเพล็กซ์กำหนดให้เป็นตารางซิมเพล็กซ์เริ่มต้นสำหรับปัญหาการโปรแกรมเชิงเส้นแรกเริ่ม</a:t>
                </a:r>
                <a:r>
                  <a:rPr lang="en-US" dirty="0"/>
                  <a:t>, </a:t>
                </a:r>
                <a:r>
                  <a:rPr lang="th-TH" dirty="0"/>
                  <a:t>หลังจากนั้นไปยังเฟส </a:t>
                </a:r>
                <a:r>
                  <a:rPr lang="en-US" dirty="0"/>
                  <a:t>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881" t="-850" r="-881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178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934092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กรณี </a:t>
                </a:r>
                <a:r>
                  <a:rPr lang="en-US" dirty="0"/>
                  <a:t>3: </a:t>
                </a: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:r>
                  <a:rPr lang="th-TH" dirty="0"/>
                  <a:t>มีตัวแปรเสริม</a:t>
                </a:r>
                <a:r>
                  <a:rPr lang="en-US" dirty="0"/>
                  <a:t>s in </a:t>
                </a:r>
                <a:r>
                  <a:rPr lang="th-TH" dirty="0"/>
                  <a:t>มูลฐานเมทริกซ์</a:t>
                </a:r>
                <a:r>
                  <a:rPr lang="en-US" dirty="0"/>
                  <a:t> </a:t>
                </a:r>
                <a:r>
                  <a:rPr lang="th-TH" dirty="0"/>
                  <a:t>ดังนั้น</a:t>
                </a:r>
                <a:r>
                  <a:rPr lang="en-US" dirty="0"/>
                  <a:t>:</a:t>
                </a:r>
              </a:p>
              <a:p>
                <a:pPr algn="just"/>
                <a:r>
                  <a:rPr lang="th-TH" dirty="0"/>
                  <a:t>นำแถวออกทุกแถวที่ไม่กี่ยวข้องกับตัวแปรเสริมเป็นศูนย์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b="1" u="sng" dirty="0"/>
                  <a:t>เฟส</a:t>
                </a:r>
                <a:r>
                  <a:rPr lang="en-US" b="1" u="sng" dirty="0"/>
                  <a:t> 2</a:t>
                </a:r>
                <a:r>
                  <a:rPr lang="en-US" dirty="0"/>
                  <a:t>: </a:t>
                </a:r>
                <a:r>
                  <a:rPr lang="th-TH" dirty="0"/>
                  <a:t>พิจารณาสมการวัตถุประสงค์ดั้งเดิม</a:t>
                </a:r>
                <a:r>
                  <a:rPr lang="en-US" dirty="0"/>
                  <a:t> </a:t>
                </a:r>
                <a:r>
                  <a:rPr lang="th-TH" dirty="0"/>
                  <a:t>และใช้วิธีซิมในการคำตอบที่เหมะสม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934092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421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8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91470-0DDD-421E-AFFD-00482A54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0" y="2740045"/>
            <a:ext cx="9642496" cy="23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กำหนดให้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จำนวนในการผลิตของสินค้า</a:t>
                </a:r>
                <a:r>
                  <a:rPr lang="en-US" i="1" dirty="0"/>
                  <a:t>j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สมการวัตถุประสงค์</a:t>
                </a:r>
                <a:r>
                  <a:rPr lang="en-US" dirty="0"/>
                  <a:t>:	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	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เงื่อนไข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* </a:t>
                </a:r>
                <a:r>
                  <a:rPr lang="th-TH" dirty="0"/>
                  <a:t>ข้อจำกัดสำหรับวัตถุดิบ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	 	 </a:t>
                </a:r>
              </a:p>
              <a:p>
                <a:pPr marL="0" indent="0">
                  <a:buNone/>
                </a:pPr>
                <a:r>
                  <a:rPr lang="en-US" dirty="0"/>
                  <a:t>	* </a:t>
                </a:r>
                <a:r>
                  <a:rPr lang="th-TH" dirty="0"/>
                  <a:t>ข้อกำหนดตัวแปรในการตัดสินใจ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128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เฟส</a:t>
                </a:r>
                <a:r>
                  <a:rPr lang="en-US" u="sng" dirty="0"/>
                  <a:t> 1</a:t>
                </a:r>
                <a:r>
                  <a:rPr lang="en-US" dirty="0"/>
                  <a:t>:    Min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9EBE525E-781F-4C21-8C3E-4A9C59AB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372B47B-BAC3-4DF3-8485-B17B9E8F9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62979"/>
              </p:ext>
            </p:extLst>
          </p:nvPr>
        </p:nvGraphicFramePr>
        <p:xfrm>
          <a:off x="3931892" y="2289524"/>
          <a:ext cx="36369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4" imgW="3632040" imgH="1523880" progId="Equation.DSMT4">
                  <p:embed/>
                </p:oleObj>
              </mc:Choice>
              <mc:Fallback>
                <p:oleObj name="Equation" r:id="rId4" imgW="3632040" imgH="1523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892" y="2289524"/>
                        <a:ext cx="3636963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7611A9A-31C7-4208-8B8C-268F932FB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113" y="4133661"/>
            <a:ext cx="8589243" cy="1907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3C1DC-2BCA-4C04-AD00-C1E4DB9844A8}"/>
              </a:ext>
            </a:extLst>
          </p:cNvPr>
          <p:cNvSpPr txBox="1"/>
          <p:nvPr/>
        </p:nvSpPr>
        <p:spPr>
          <a:xfrm>
            <a:off x="7476089" y="4049594"/>
            <a:ext cx="393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h-TH" dirty="0">
                <a:solidFill>
                  <a:srgbClr val="FF0000"/>
                </a:solidFill>
              </a:rPr>
              <a:t>ตารางนี้ยังไม่ใช่ตารางซิมเพล็กซ์เนื่องจากสัมประสิทธิ์ของตัวแปรมูลฐานในแถว 0 ยังไม่เป็น 0 (-1)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ดังนั้นจึงต้องใช้วิธี แถว</a:t>
            </a:r>
            <a:r>
              <a:rPr lang="en-US" dirty="0">
                <a:solidFill>
                  <a:srgbClr val="FF0000"/>
                </a:solidFill>
              </a:rPr>
              <a:t> operation </a:t>
            </a:r>
            <a:r>
              <a:rPr lang="th-TH" dirty="0">
                <a:solidFill>
                  <a:srgbClr val="FF0000"/>
                </a:solidFill>
              </a:rPr>
              <a:t>เพื่อที่จากสร้างตารางซิมเพล็กซ์เริ่มต้น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50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6E3B9-61B2-41D3-A8E9-523AC2F79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73" y="2625767"/>
            <a:ext cx="10434411" cy="2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16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เฟส</a:t>
                </a:r>
                <a:r>
                  <a:rPr lang="en-US" u="sng" dirty="0"/>
                  <a:t>1</a:t>
                </a:r>
                <a:r>
                  <a:rPr lang="en-US" dirty="0"/>
                  <a:t>: </a:t>
                </a:r>
                <a:r>
                  <a:rPr lang="th-TH" dirty="0"/>
                  <a:t>หมุน</a:t>
                </a:r>
                <a:r>
                  <a:rPr lang="en-US" dirty="0"/>
                  <a:t>: 1*;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th-TH" dirty="0"/>
                  <a:t>ตัวแปรเข้า</a:t>
                </a:r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-</a:t>
                </a:r>
                <a:r>
                  <a:rPr lang="th-TH" dirty="0"/>
                  <a:t>ตัวแปรออกมูลฐาน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อย่างไรก็ตาม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/>
                  <a:t>ปัญหาการโปรแกรมเชิงเส้นเดิมไม่สามารถหาคำตอบได้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C416F31-8C2B-44EC-BC99-E60E86722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82" y="2535043"/>
            <a:ext cx="11122394" cy="24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2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7B1247-5A5F-4B61-9701-1EE645389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123" y="2106568"/>
            <a:ext cx="9181950" cy="22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28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เฟส</a:t>
                </a:r>
                <a:r>
                  <a:rPr lang="en-US" u="sng" dirty="0"/>
                  <a:t> 1</a:t>
                </a:r>
                <a:r>
                  <a:rPr lang="en-US" dirty="0"/>
                  <a:t>:	Min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F9E5B7DA-06AB-4C40-912E-732E0008C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CB1B63-7AD9-4E92-8859-3EC8137BD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062779"/>
              </p:ext>
            </p:extLst>
          </p:nvPr>
        </p:nvGraphicFramePr>
        <p:xfrm>
          <a:off x="3910013" y="2315234"/>
          <a:ext cx="3657600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4" imgW="3657600" imgH="1523880" progId="Equation.DSMT4">
                  <p:embed/>
                </p:oleObj>
              </mc:Choice>
              <mc:Fallback>
                <p:oleObj name="Equation" r:id="rId4" imgW="3657600" imgH="1523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2315234"/>
                        <a:ext cx="3657600" cy="151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5F318B4-8300-4B8B-849F-6120C15F0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389" y="4115542"/>
            <a:ext cx="10319747" cy="22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4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977F5-3060-4BEE-9A00-A6E07BBE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7" y="2792218"/>
            <a:ext cx="11122394" cy="24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7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รอบที่</a:t>
                </a:r>
                <a:r>
                  <a:rPr lang="en-US" sz="2600" u="sng" dirty="0"/>
                  <a:t> 1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3*;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E57383C-20A5-464A-A720-AFFD6173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42" y="2743698"/>
            <a:ext cx="10893067" cy="2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98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</a:t>
                </a:r>
                <a:r>
                  <a:rPr lang="en-US" sz="2600" u="sng" dirty="0"/>
                  <a:t> 2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4/3*;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FE4BD6-0FAA-4621-97FD-1138C0D6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00" y="2792218"/>
            <a:ext cx="10893067" cy="2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6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09541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เฟส</a:t>
                </a:r>
                <a:r>
                  <a:rPr lang="en-US" sz="2600" u="sng" dirty="0"/>
                  <a:t> 2</a:t>
                </a:r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 algn="just">
                  <a:buNone/>
                </a:pPr>
                <a:endParaRPr lang="en-US" sz="1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 </a:t>
                </a:r>
                <a:r>
                  <a:rPr lang="th-TH" sz="2400" dirty="0"/>
                  <a:t>ตารางซิมเพล็กซ์เริ่มต้นของเฟส 2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09541"/>
                <a:ext cx="10372150" cy="4303509"/>
              </a:xfrm>
              <a:blipFill rotWithShape="0">
                <a:blip r:embed="rId2"/>
                <a:stretch>
                  <a:fillRect l="-1821" t="-32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A6683F-47B0-457A-9D9E-AE3A26D8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82" y="1606349"/>
            <a:ext cx="10319747" cy="2292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29E2CC-4535-4E79-86DB-C156B47C9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108" y="4305705"/>
            <a:ext cx="9861092" cy="2190518"/>
          </a:xfrm>
          <a:prstGeom prst="rect">
            <a:avLst/>
          </a:prstGeom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25D24716-0609-4C1A-9A2A-0682E109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41A0AD2D-05F0-4E1C-84EB-F5FBB403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22CCC1F4-7B6F-4EFB-A844-2B6E9F89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4ABD07A-45C6-4CD9-97D8-5FFB7E72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>
            <a:extLst>
              <a:ext uri="{FF2B5EF4-FFF2-40B4-BE49-F238E27FC236}">
                <a16:creationId xmlns:a16="http://schemas.microsoft.com/office/drawing/2014/main" id="{F5A818C8-16FE-4D48-806E-256F8EDC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11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</a:t>
                </a:r>
                <a:r>
                  <a:rPr lang="en-US" sz="2600" u="sng" dirty="0"/>
                  <a:t> 1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5/4*;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th-TH" sz="2600" dirty="0"/>
                  <a:t>ตารางปัจจุบันเป็นคำตอบที่เหมะสม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92A287A-6088-4824-B00E-2110F5437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4" y="2606471"/>
            <a:ext cx="11237058" cy="24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ตัวอย่าง</a:t>
                </a:r>
                <a:r>
                  <a:rPr lang="en-US" u="sng" dirty="0"/>
                  <a:t> 2</a:t>
                </a:r>
                <a:r>
                  <a:rPr lang="en-US" dirty="0"/>
                  <a:t>:  </a:t>
                </a:r>
                <a:r>
                  <a:rPr lang="th-TH" dirty="0"/>
                  <a:t>ปัญหาส่วนประกอบสำหรับโภชนาการ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เลือกโภชนาการจากกลุ่ม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th-TH" dirty="0"/>
                  <a:t>อาหารที่มีอยู่เพื่อที่จะประกัน</a:t>
                </a:r>
                <a:r>
                  <a:rPr lang="en-US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ข้อกำหนดทางโภชนาการโดยใช้ต้นทุนต่ำสุด</a:t>
                </a: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ป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ริมาณความต้องการโภช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นาการในแต่ละวัน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th-TH" dirty="0"/>
                  <a:t>จำนวนหน่วยโภชนาการ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ต่อหน่วยอาหาร </a:t>
                </a:r>
                <a:r>
                  <a:rPr lang="en-US" i="1" dirty="0"/>
                  <a:t>j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th-TH" dirty="0"/>
                  <a:t>ราคาอาหารต่อหน่วย </a:t>
                </a:r>
                <a:r>
                  <a:rPr lang="en-US" i="1" dirty="0"/>
                  <a:t>j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921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631F39-ED74-4308-923C-D0831D5F2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288" y="2013464"/>
            <a:ext cx="9484302" cy="33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5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เฟส</a:t>
                </a:r>
                <a:r>
                  <a:rPr lang="en-US" u="sng" dirty="0"/>
                  <a:t> 1</a:t>
                </a:r>
                <a:r>
                  <a:rPr lang="en-US" dirty="0"/>
                  <a:t>:	Min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F1BE4B02-409A-4B46-A214-761217241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456DE76-06C7-45B0-849C-F41BE79BD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87002"/>
              </p:ext>
            </p:extLst>
          </p:nvPr>
        </p:nvGraphicFramePr>
        <p:xfrm>
          <a:off x="3784600" y="2325688"/>
          <a:ext cx="46228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Equation" r:id="rId4" imgW="4622760" imgH="2616120" progId="Equation.DSMT4">
                  <p:embed/>
                </p:oleObj>
              </mc:Choice>
              <mc:Fallback>
                <p:oleObj name="Equation" r:id="rId4" imgW="4622760" imgH="2616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325688"/>
                        <a:ext cx="4622800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328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03A0-7B39-4278-B47B-DA30B26C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18" y="2526539"/>
            <a:ext cx="10319747" cy="33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87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รอบ</a:t>
            </a:r>
            <a:r>
              <a:rPr lang="en-US" u="sng" dirty="0"/>
              <a:t> 1</a:t>
            </a:r>
            <a:r>
              <a:rPr lang="en-US" dirty="0"/>
              <a:t>:  </a:t>
            </a:r>
            <a:r>
              <a:rPr lang="th-TH" dirty="0"/>
              <a:t>หมุน</a:t>
            </a:r>
            <a:r>
              <a:rPr lang="en-US" dirty="0"/>
              <a:t>:  1* (or 2*)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7D9D3-3D9F-4357-80C2-2692710F7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0" y="2612264"/>
            <a:ext cx="10434411" cy="33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99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รอบ</a:t>
            </a:r>
            <a:r>
              <a:rPr lang="en-US" u="sng" dirty="0"/>
              <a:t> 2</a:t>
            </a:r>
            <a:r>
              <a:rPr lang="en-US" dirty="0"/>
              <a:t>:  </a:t>
            </a:r>
            <a:r>
              <a:rPr lang="th-TH" dirty="0"/>
              <a:t>หมุน</a:t>
            </a:r>
            <a:r>
              <a:rPr lang="en-US" dirty="0"/>
              <a:t>:  1*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CC2364-14B0-497F-B77D-9C459099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26" y="2597975"/>
            <a:ext cx="10549075" cy="33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11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รอบ</a:t>
                </a:r>
                <a:r>
                  <a:rPr lang="en-US" u="sng" dirty="0"/>
                  <a:t> 3</a:t>
                </a:r>
                <a:r>
                  <a:rPr lang="en-US" dirty="0"/>
                  <a:t>:  </a:t>
                </a:r>
                <a:r>
                  <a:rPr lang="th-TH" dirty="0"/>
                  <a:t>หมุน</a:t>
                </a:r>
                <a:r>
                  <a:rPr lang="en-US" dirty="0"/>
                  <a:t>:  2*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th-TH" dirty="0"/>
              </a:p>
              <a:p>
                <a:pPr marL="0" indent="0" algn="just">
                  <a:buNone/>
                </a:pPr>
                <a:r>
                  <a:rPr lang="th-TH" dirty="0"/>
                  <a:t>ในตารางซิมเพล็กซ์สุดท้ายของเฟส</a:t>
                </a:r>
                <a:r>
                  <a:rPr lang="en-US" dirty="0"/>
                  <a:t>1 </a:t>
                </a:r>
                <a:r>
                  <a:rPr lang="th-TH" dirty="0"/>
                  <a:t>แถวที่เกี่ยวเนื่องกับ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ซ้ำซ้อนดังนั้นถึงสามารถที่จะเอาแถวออกได้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3116" r="-705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4771DE-0C96-47DC-8D62-29399A81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289" y="2212207"/>
            <a:ext cx="9997911" cy="319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76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วิธีสองเฟส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Phase 2</a:t>
            </a:r>
            <a:r>
              <a:rPr lang="en-US" dirty="0"/>
              <a:t>: </a:t>
            </a:r>
            <a:r>
              <a:rPr lang="th-TH" dirty="0"/>
              <a:t>ตารางซิมเพล็กซ์เริ่มต้นของเฟส 2 สามารถเขียนได้ดังนี้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ตารางปัจจุบันเป็นคำตอบที่เหมะสม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5D1FCB-6E08-4D54-AB94-8C934FF61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9" y="2595090"/>
            <a:ext cx="11143598" cy="2656529"/>
          </a:xfrm>
          <a:prstGeom prst="rect">
            <a:avLst/>
          </a:prstGeom>
        </p:spPr>
      </p:pic>
      <p:pic>
        <p:nvPicPr>
          <p:cNvPr id="62479" name="Picture 15">
            <a:extLst>
              <a:ext uri="{FF2B5EF4-FFF2-40B4-BE49-F238E27FC236}">
                <a16:creationId xmlns:a16="http://schemas.microsoft.com/office/drawing/2014/main" id="{E6EB897B-7883-4D6D-8C34-77D8B680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8" name="Picture 14">
            <a:extLst>
              <a:ext uri="{FF2B5EF4-FFF2-40B4-BE49-F238E27FC236}">
                <a16:creationId xmlns:a16="http://schemas.microsoft.com/office/drawing/2014/main" id="{C28881C5-D32F-4078-B4DC-00658DDF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7" name="Picture 13">
            <a:extLst>
              <a:ext uri="{FF2B5EF4-FFF2-40B4-BE49-F238E27FC236}">
                <a16:creationId xmlns:a16="http://schemas.microsoft.com/office/drawing/2014/main" id="{5A2FA2A8-A500-4D3D-805A-EC29D62D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6" name="Picture 12">
            <a:extLst>
              <a:ext uri="{FF2B5EF4-FFF2-40B4-BE49-F238E27FC236}">
                <a16:creationId xmlns:a16="http://schemas.microsoft.com/office/drawing/2014/main" id="{05C8F74E-A6F9-41D3-A645-0CE1344B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>
            <a:extLst>
              <a:ext uri="{FF2B5EF4-FFF2-40B4-BE49-F238E27FC236}">
                <a16:creationId xmlns:a16="http://schemas.microsoft.com/office/drawing/2014/main" id="{0CF9BACA-E781-4FA6-B1DC-FAE0D9E0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4" name="Picture 10">
            <a:extLst>
              <a:ext uri="{FF2B5EF4-FFF2-40B4-BE49-F238E27FC236}">
                <a16:creationId xmlns:a16="http://schemas.microsoft.com/office/drawing/2014/main" id="{5E593D09-221A-4FEE-925F-EF5C2DC2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3" name="Picture 9">
            <a:extLst>
              <a:ext uri="{FF2B5EF4-FFF2-40B4-BE49-F238E27FC236}">
                <a16:creationId xmlns:a16="http://schemas.microsoft.com/office/drawing/2014/main" id="{96BE8785-F3CD-4C48-8E7A-C1ABCD94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>
            <a:extLst>
              <a:ext uri="{FF2B5EF4-FFF2-40B4-BE49-F238E27FC236}">
                <a16:creationId xmlns:a16="http://schemas.microsoft.com/office/drawing/2014/main" id="{D676D171-33AE-4004-8DC7-7769E662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>
            <a:extLst>
              <a:ext uri="{FF2B5EF4-FFF2-40B4-BE49-F238E27FC236}">
                <a16:creationId xmlns:a16="http://schemas.microsoft.com/office/drawing/2014/main" id="{C3B267AE-D695-40E9-BB7E-A7BF68F2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>
            <a:extLst>
              <a:ext uri="{FF2B5EF4-FFF2-40B4-BE49-F238E27FC236}">
                <a16:creationId xmlns:a16="http://schemas.microsoft.com/office/drawing/2014/main" id="{D1044025-AB4F-496A-B5F9-5B353910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907EBEB5-C692-44BF-A18B-DAA2856A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>
            <a:extLst>
              <a:ext uri="{FF2B5EF4-FFF2-40B4-BE49-F238E27FC236}">
                <a16:creationId xmlns:a16="http://schemas.microsoft.com/office/drawing/2014/main" id="{BC70A415-1734-43AF-B327-233F1571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>
            <a:extLst>
              <a:ext uri="{FF2B5EF4-FFF2-40B4-BE49-F238E27FC236}">
                <a16:creationId xmlns:a16="http://schemas.microsoft.com/office/drawing/2014/main" id="{CD98F817-3CA5-4BB3-A136-495A4F8B3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>
            <a:extLst>
              <a:ext uri="{FF2B5EF4-FFF2-40B4-BE49-F238E27FC236}">
                <a16:creationId xmlns:a16="http://schemas.microsoft.com/office/drawing/2014/main" id="{D47AF0F1-16A9-4869-8DD1-49EF6655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5" name="Picture 1">
            <a:extLst>
              <a:ext uri="{FF2B5EF4-FFF2-40B4-BE49-F238E27FC236}">
                <a16:creationId xmlns:a16="http://schemas.microsoft.com/office/drawing/2014/main" id="{2819D62D-8025-4300-9192-E5F4F9C6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98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ขั้นตอน</a:t>
                </a:r>
                <a:endParaRPr lang="en-US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 </a:t>
                </a:r>
                <a:r>
                  <a:rPr lang="th-TH" dirty="0"/>
                  <a:t>เพิ่มตัวแปรเทียม</a:t>
                </a:r>
                <a:r>
                  <a:rPr lang="en-US" dirty="0"/>
                  <a:t>(</a:t>
                </a:r>
                <a:r>
                  <a:rPr lang="th-TH" dirty="0"/>
                  <a:t>ตัวแปรเสริม</a:t>
                </a:r>
                <a:r>
                  <a:rPr lang="en-US" dirty="0"/>
                  <a:t>) </a:t>
                </a:r>
                <a:r>
                  <a:rPr lang="th-TH" dirty="0"/>
                  <a:t>ในสมการข้อกำหนดเพื่อที่จะสามารถสร้างคำตอบมูลฐานเริ่มต้นได้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•  </a:t>
                </a:r>
                <a:r>
                  <a:rPr lang="th-TH" dirty="0"/>
                  <a:t>สำ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หรับแต่ละตัวแปรเสริม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th-TH" dirty="0"/>
                  <a:t>เพิ่ม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  <a:r>
                  <a:rPr lang="th-TH" dirty="0"/>
                  <a:t>คือเลขจำนวนเต็มบวกที่มีค่ามาก</a:t>
                </a:r>
                <a:r>
                  <a:rPr lang="en-US" dirty="0"/>
                  <a:t>) </a:t>
                </a:r>
                <a:r>
                  <a:rPr lang="th-TH" dirty="0"/>
                  <a:t>ในสมการวัตถุประสงค์</a:t>
                </a:r>
                <a:r>
                  <a:rPr lang="en-US" dirty="0"/>
                  <a:t> (</a:t>
                </a:r>
                <a:r>
                  <a:rPr lang="th-TH" dirty="0"/>
                  <a:t>กรณีปัญหาหาค่าต่ำสุด</a:t>
                </a:r>
                <a:r>
                  <a:rPr lang="en-US" dirty="0"/>
                  <a:t>:minimization)</a:t>
                </a:r>
              </a:p>
              <a:p>
                <a:pPr marL="0" indent="0" algn="just">
                  <a:buNone/>
                </a:pPr>
                <a:r>
                  <a:rPr lang="en-US" dirty="0"/>
                  <a:t>•  </a:t>
                </a:r>
                <a:r>
                  <a:rPr lang="th-TH" dirty="0"/>
                  <a:t>ใช้วิธีซิมเพล็กซ์สำหรับหาคำตอบ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939" b="-410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032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9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A00D5-2251-4548-8F12-256993A2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13" y="2610393"/>
            <a:ext cx="9328698" cy="26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896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6030A4-07B0-439D-B923-F492D88B1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520" y="1677214"/>
            <a:ext cx="7851170" cy="1923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03F7B-5CC2-494D-B73D-2E1FF0EF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5" y="3856525"/>
            <a:ext cx="10434411" cy="2317874"/>
          </a:xfrm>
          <a:prstGeom prst="rect">
            <a:avLst/>
          </a:prstGeom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F95B8BD5-6BDC-44F7-93F4-D2D28B76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CEB1034F-8DC2-487E-B376-E6633E64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292D1DD1-8037-4204-80F7-A923B6A0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25BF42BC-6734-44C9-8DB5-2888C378C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34E454C7-20FE-4A79-B342-1D4E764B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A93FDD38-FD8B-41C1-8325-FBFF7489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>
            <a:extLst>
              <a:ext uri="{FF2B5EF4-FFF2-40B4-BE49-F238E27FC236}">
                <a16:creationId xmlns:a16="http://schemas.microsoft.com/office/drawing/2014/main" id="{893088F3-BDFE-4008-AD04-802CCFE4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1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กำหนดให้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จำนวนหน่วยอาหาร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:r>
                  <a:rPr lang="th-TH" dirty="0"/>
                  <a:t>ในโภชนาการ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สมการวัตถุประสงค์</a:t>
                </a:r>
                <a:r>
                  <a:rPr lang="en-US" dirty="0"/>
                  <a:t>:	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 </a:t>
                </a:r>
              </a:p>
              <a:p>
                <a:pPr marL="0" indent="0">
                  <a:buNone/>
                </a:pPr>
                <a:r>
                  <a:rPr lang="th-TH" u="sng" dirty="0"/>
                  <a:t>ข้อกำหนด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* </a:t>
                </a:r>
                <a:r>
                  <a:rPr lang="th-TH" dirty="0"/>
                  <a:t>ข้อกำหนดทางโภชนาการ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 </a:t>
                </a:r>
              </a:p>
              <a:p>
                <a:pPr marL="0" indent="0">
                  <a:buNone/>
                </a:pPr>
                <a:r>
                  <a:rPr lang="en-US" dirty="0"/>
                  <a:t>	*</a:t>
                </a:r>
                <a:r>
                  <a:rPr lang="th-TH" dirty="0"/>
                  <a:t>ข้อกำหนดตัวแปรในการตัดสินใจ 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 		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62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26EF1-C2BF-4286-99E4-B6D60C64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700"/>
            <a:ext cx="10377079" cy="23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4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บันทึก</a:t>
            </a:r>
            <a:r>
              <a:rPr lang="en-US" dirty="0"/>
              <a:t>: Another type of </a:t>
            </a:r>
            <a:r>
              <a:rPr lang="th-TH" dirty="0"/>
              <a:t>ซิมเพล็กซ์ </a:t>
            </a:r>
            <a:r>
              <a:rPr lang="en-US" dirty="0"/>
              <a:t> tableau for </a:t>
            </a:r>
            <a:r>
              <a:rPr lang="en-US" dirty="0" err="1"/>
              <a:t>BigM</a:t>
            </a:r>
            <a:r>
              <a:rPr lang="en-US" dirty="0"/>
              <a:t> method: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E0E87-47A5-4A94-9D94-0D66C230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50" y="2760784"/>
            <a:ext cx="10319747" cy="27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06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</a:t>
                </a:r>
                <a:r>
                  <a:rPr lang="en-US" sz="2600" u="sng" dirty="0"/>
                  <a:t> 1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1*;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2DA687E-8BED-43B1-9527-5DB5C697F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8" y="2863656"/>
            <a:ext cx="10721071" cy="2381552"/>
          </a:xfrm>
          <a:prstGeom prst="rect">
            <a:avLst/>
          </a:prstGeom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5E8D491F-CC7C-41F6-B5F8-377C2FCA5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EFC70043-A9F5-42E3-B98D-489C2ABB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83EDC508-4B6F-40F6-BFCF-019B4D65F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360BCD84-4916-473B-B2F9-AC326BBB4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DC6E70D8-6AB6-4067-965C-C3AEBA7F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D54E31D-8311-4A82-899D-1986371A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>
            <a:extLst>
              <a:ext uri="{FF2B5EF4-FFF2-40B4-BE49-F238E27FC236}">
                <a16:creationId xmlns:a16="http://schemas.microsoft.com/office/drawing/2014/main" id="{C4D2ACC9-A5E0-4EE8-9008-546A127D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38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หรือ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แม้ว่าตารางซิมเพล็กซ์ปัจจุบันจะเป็นคำตอบที่เหมาะสม</a:t>
                </a:r>
                <a:r>
                  <a:rPr lang="en-US" dirty="0"/>
                  <a:t>.  </a:t>
                </a:r>
                <a:r>
                  <a:rPr lang="th-TH" dirty="0"/>
                  <a:t>แต่ตัวแปรเสริม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/>
                  <a:t>ดังนั้นจึงเป็นปัญหาที่ไม่มีคำตอบ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817C3FB-F80C-4277-83F3-9E626E8E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6" y="2157637"/>
            <a:ext cx="10319747" cy="27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3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91F0AD-6139-4E64-97DE-83692F1C3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0" y="1818148"/>
            <a:ext cx="8809270" cy="43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365482-0B3E-4A1E-BBCE-A5811C46E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918" y="1569973"/>
            <a:ext cx="10434411" cy="23178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B5FA10-C0D4-4AC2-93E2-46CBA0F11117}"/>
              </a:ext>
            </a:extLst>
          </p:cNvPr>
          <p:cNvSpPr/>
          <p:nvPr/>
        </p:nvSpPr>
        <p:spPr>
          <a:xfrm>
            <a:off x="1371774" y="3617453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36AC7-61D5-40AE-B0C4-D83AA83EA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53" y="4094190"/>
            <a:ext cx="10663739" cy="236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0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</a:t>
                </a:r>
                <a:r>
                  <a:rPr lang="en-US" sz="2600" u="sng" dirty="0"/>
                  <a:t> 1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3*;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431F8DE-2243-493C-B02B-24998867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53" y="2863658"/>
            <a:ext cx="10319747" cy="22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458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</a:t>
                </a:r>
                <a:r>
                  <a:rPr lang="en-US" sz="2600" u="sng" dirty="0"/>
                  <a:t> 2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4/3*;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095970-FE15-4516-9427-7C173ED1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6" y="2743700"/>
            <a:ext cx="10434411" cy="2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0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600" u="sng" dirty="0"/>
                  <a:t>รอบ</a:t>
                </a:r>
                <a:r>
                  <a:rPr lang="en-US" sz="2600" u="sng" dirty="0"/>
                  <a:t> 3</a:t>
                </a:r>
                <a:r>
                  <a:rPr lang="en-US" sz="2600" dirty="0"/>
                  <a:t>: </a:t>
                </a:r>
                <a:r>
                  <a:rPr lang="th-TH" sz="2600" dirty="0"/>
                  <a:t>หมุน</a:t>
                </a:r>
                <a:r>
                  <a:rPr lang="en-US" sz="2600" dirty="0"/>
                  <a:t>: 5/4*;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ตัวแปรเข้า</a:t>
                </a:r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-</a:t>
                </a:r>
                <a:r>
                  <a:rPr lang="th-TH" sz="2600" dirty="0"/>
                  <a:t>ตัวแปรออก</a:t>
                </a:r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th-TH" sz="2600" dirty="0"/>
                  <a:t>คำตอบที่เหมะสม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600" i="1" dirty="0"/>
                  <a:t>Z</a:t>
                </a:r>
                <a:r>
                  <a:rPr lang="en-US" sz="2600" dirty="0"/>
                  <a:t>* = 11/5.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 b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28D8BF6-92C7-47C0-8F45-E69CA8C1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6" y="2700836"/>
            <a:ext cx="10434411" cy="2317874"/>
          </a:xfrm>
          <a:prstGeom prst="rect">
            <a:avLst/>
          </a:prstGeom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6C335FFF-5293-4784-A912-EC5FADA3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2139ADAB-87FE-42E3-A5C9-65BCA971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434416C2-7E51-40E6-B142-D9D10136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B811CA82-4B8B-4404-B069-769A5178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19CDDC95-2F38-4097-AC0D-AC097E23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8A95E57F-127A-406E-8004-FBE11E1A1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1">
            <a:extLst>
              <a:ext uri="{FF2B5EF4-FFF2-40B4-BE49-F238E27FC236}">
                <a16:creationId xmlns:a16="http://schemas.microsoft.com/office/drawing/2014/main" id="{4211775B-6240-459E-BB2E-131D643F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26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EDFF8A-E037-4E82-ABC1-4E07327D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566" y="2199203"/>
            <a:ext cx="7555902" cy="2687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130FD-43A4-4B67-A0F0-6B7DB64B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41" y="2199203"/>
            <a:ext cx="7555902" cy="2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0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/>
                  <a:t>ตัวอย่างที่</a:t>
                </a:r>
                <a:r>
                  <a:rPr lang="en-US" u="sng" dirty="0"/>
                  <a:t> 3</a:t>
                </a:r>
                <a:r>
                  <a:rPr lang="en-US" dirty="0"/>
                  <a:t>:  </a:t>
                </a:r>
                <a:r>
                  <a:rPr lang="th-TH" dirty="0"/>
                  <a:t>ปัญหาการขนส่ง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มีจำนวนผู้ผลิต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th-TH" dirty="0"/>
                  <a:t> และ ลูกค้า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จำนวนสินค้าของผู้ผลิต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th-TH" dirty="0"/>
                  <a:t>ป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ริมา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ณความต้องการของลูกค้า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th-TH" dirty="0"/>
                  <a:t>ค่าใช้จ่ายในการขนส่งต่อหน่วยของสินค้าจากผู้ผลิต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/>
                  <a:t>ไปยังลูกค้า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กำหนดแผนการขนส่งเพื่อที่จะมีค่าใช้จ่ายในการขนส่งต่ำสุด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057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EA41E5-93EF-4BFA-B26A-360141CCF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582" y="2130458"/>
            <a:ext cx="10319747" cy="33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28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C2B4E-3F61-4D11-AD08-2AA56751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8" y="2612771"/>
            <a:ext cx="10549075" cy="33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068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u="sng" dirty="0"/>
              <a:t>รอบ</a:t>
            </a:r>
            <a:r>
              <a:rPr lang="en-US" sz="2600" u="sng" dirty="0"/>
              <a:t> 1</a:t>
            </a:r>
            <a:r>
              <a:rPr lang="en-US" sz="2600" dirty="0"/>
              <a:t>: </a:t>
            </a:r>
            <a:r>
              <a:rPr lang="th-TH" sz="2600" dirty="0"/>
              <a:t>หมุน</a:t>
            </a:r>
            <a:r>
              <a:rPr lang="en-US" sz="2600" dirty="0"/>
              <a:t>: 1* (or 2*)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77134-85A8-44B6-9061-AE8539511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53" y="2626552"/>
            <a:ext cx="10319747" cy="330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14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u="sng" dirty="0"/>
              <a:t>รอบ</a:t>
            </a:r>
            <a:r>
              <a:rPr lang="en-US" sz="2600" u="sng" dirty="0"/>
              <a:t> 2</a:t>
            </a:r>
            <a:r>
              <a:rPr lang="en-US" sz="2600" dirty="0"/>
              <a:t>: </a:t>
            </a:r>
            <a:r>
              <a:rPr lang="th-TH" sz="2600" dirty="0"/>
              <a:t>หมุน</a:t>
            </a:r>
            <a:r>
              <a:rPr lang="en-US" sz="2600" dirty="0"/>
              <a:t>: 1*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84BF3-108E-4136-835A-794A2E17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50" y="2569400"/>
            <a:ext cx="10549075" cy="33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03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600" u="sng" dirty="0"/>
              <a:t>รอบ</a:t>
            </a:r>
            <a:r>
              <a:rPr lang="en-US" sz="2600" u="sng" dirty="0"/>
              <a:t> 3</a:t>
            </a:r>
            <a:r>
              <a:rPr lang="en-US" sz="2600" dirty="0"/>
              <a:t>: </a:t>
            </a:r>
            <a:r>
              <a:rPr lang="th-TH" sz="2600" dirty="0"/>
              <a:t>หมุน</a:t>
            </a:r>
            <a:r>
              <a:rPr lang="en-US" sz="2600" dirty="0"/>
              <a:t>: 2*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71852-CB47-4550-87C7-16CDFE6F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78" y="2455103"/>
            <a:ext cx="10377079" cy="33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120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วิธีบิ๊กเอ็ม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คำตอบที่เหมะสม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Z</a:t>
                </a:r>
                <a:r>
                  <a:rPr lang="en-US" dirty="0"/>
                  <a:t>* = -4.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0 </a:t>
                </a:r>
                <a:r>
                  <a:rPr lang="th-TH" dirty="0"/>
                  <a:t>ในตารางซิมเพล็กซ์สุดท้ายเป็นตัวแปรที่มีค่าซ้ำซ้อน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36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 </a:t>
            </a:r>
            <a:r>
              <a:rPr lang="th-TH" dirty="0"/>
              <a:t>กรณีพิเศษ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Degeneracy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th-TH" sz="2800" dirty="0">
                <a:solidFill>
                  <a:srgbClr val="FF0000"/>
                </a:solidFill>
              </a:rPr>
              <a:t>คำตอบที่เหมาะสมหลายทางเลือก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th-TH" sz="2800" dirty="0">
                <a:solidFill>
                  <a:srgbClr val="FF0000"/>
                </a:solidFill>
              </a:rPr>
              <a:t>ไม่มีขอบเขตของพื้นแห่งความเป็นไปได้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th-TH" sz="2800" dirty="0">
                <a:solidFill>
                  <a:srgbClr val="FF0000"/>
                </a:solidFill>
              </a:rPr>
              <a:t> ไม่มีคำตอบที่เป็นไปได้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53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Degeneracy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เมื่อสมการข้อจำกัดมีอย่างน้อยหนึ่งสมการที่มีความซ้ำซ้อน ผลเสมออาจเกิดขึ้นขณะตรวจสอบเงื่อนไขความเป็นไปได้</a:t>
            </a:r>
            <a:r>
              <a:rPr lang="en-US" dirty="0"/>
              <a:t> (</a:t>
            </a:r>
            <a:r>
              <a:rPr lang="th-TH" dirty="0"/>
              <a:t>ขั้นตอน</a:t>
            </a:r>
            <a:r>
              <a:rPr lang="en-US" dirty="0"/>
              <a:t> 2) </a:t>
            </a:r>
            <a:r>
              <a:rPr lang="th-TH" dirty="0"/>
              <a:t>ของการประยุกต์ใช้วิธีซิมเพล็กซ์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th-TH" dirty="0"/>
              <a:t>เราสามารถที่เลือกสมการใดก็ตามโดยไม่มีกฎเกณฑ์ แต่อาจจะนำไปสู่การที่ตัวแปรมูลฐานอาจจะมีค่าในรอบถัดไป</a:t>
            </a:r>
            <a:r>
              <a:rPr lang="en-US" dirty="0"/>
              <a:t>.  </a:t>
            </a:r>
            <a:r>
              <a:rPr lang="th-TH" dirty="0"/>
              <a:t>กรณีเราเรียกว่า </a:t>
            </a:r>
            <a:r>
              <a:rPr lang="en-US" b="1" i="1" dirty="0"/>
              <a:t>degenerate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Degeneracy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10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15E03-61AA-4D11-95D4-4441365C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07" y="2643188"/>
            <a:ext cx="10615252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802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Degeneracy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ตารางซิมเพล็กซ์เริ่มต้น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C1DEF-69D1-4CD5-970B-18062BD4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700"/>
            <a:ext cx="10377079" cy="23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8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บทนำ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th-TH" dirty="0"/>
                  <a:t>กำหนด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 : </a:t>
                </a:r>
                <a:r>
                  <a:rPr lang="th-TH" dirty="0"/>
                  <a:t>จำนวนสินค้าที่ส่งจากผู้ผลิต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dirty="0"/>
                  <a:t> to </a:t>
                </a:r>
                <a:r>
                  <a:rPr lang="th-TH" dirty="0"/>
                  <a:t>ไปยังลูกค้า</a:t>
                </a:r>
                <a:r>
                  <a:rPr lang="en-US" dirty="0"/>
                  <a:t> </a:t>
                </a:r>
                <a:r>
                  <a:rPr lang="en-US" i="1" dirty="0"/>
                  <a:t>j</a:t>
                </a:r>
                <a:r>
                  <a:rPr lang="en-US" dirty="0"/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u="sng" dirty="0"/>
                  <a:t>สมการวัตถุประสงค์</a:t>
                </a:r>
                <a:r>
                  <a:rPr lang="en-US" dirty="0"/>
                  <a:t>:	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 </a:t>
                </a:r>
              </a:p>
              <a:p>
                <a:pPr marL="0" indent="0">
                  <a:buNone/>
                </a:pPr>
                <a:r>
                  <a:rPr lang="th-TH" u="sng" dirty="0"/>
                  <a:t>ข้อกำหนด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* </a:t>
                </a:r>
                <a:r>
                  <a:rPr lang="th-TH" dirty="0"/>
                  <a:t>สมการข้อกำหนดของผู้ผลิต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	 </a:t>
                </a:r>
              </a:p>
              <a:p>
                <a:pPr marL="0" indent="0">
                  <a:buNone/>
                </a:pPr>
                <a:r>
                  <a:rPr lang="en-US" dirty="0"/>
                  <a:t>*</a:t>
                </a:r>
                <a:r>
                  <a:rPr lang="th-TH" dirty="0"/>
                  <a:t>การข้อกำหนดของลูกค้า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	 </a:t>
                </a:r>
              </a:p>
              <a:p>
                <a:pPr marL="0" indent="0">
                  <a:buNone/>
                </a:pPr>
                <a:r>
                  <a:rPr lang="en-US" dirty="0"/>
                  <a:t>* </a:t>
                </a:r>
                <a:r>
                  <a:rPr lang="th-TH" dirty="0"/>
                  <a:t>ข้อกำหนดตัวแปรตัดสินใจ</a:t>
                </a:r>
                <a:r>
                  <a:rPr lang="en-US" dirty="0"/>
                  <a:t>: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,..,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975" r="-705" b="-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5043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Degeneracy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ถ้า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enters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leaves the basic solution, </a:t>
                </a:r>
                <a:r>
                  <a:rPr lang="th-TH" dirty="0"/>
                  <a:t>ดังนั้น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6F8E990F-2807-4FF7-894E-ECFAA84E4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46" y="2743700"/>
            <a:ext cx="10377079" cy="2305138"/>
          </a:xfrm>
          <a:prstGeom prst="rect">
            <a:avLst/>
          </a:prstGeom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D6D64E2C-C20D-4900-9863-C67B3040B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A0D9FFDF-BD59-40EE-824B-B7EA01EC6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812E1699-ACCC-49D6-A40F-D11AE015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412B5565-ECC3-446E-8DB8-6105CF06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06186496-459C-490F-9DEF-BF9CFF5F9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C3C41454-9DE6-4B52-8BD8-F5BB143E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486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Degeneracy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/>
                  <a:t>ถัดไป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เข้า</a:t>
                </a:r>
                <a:r>
                  <a:rPr lang="en-US" dirty="0"/>
                  <a:t> </a:t>
                </a:r>
                <a:r>
                  <a:rPr lang="th-TH" dirty="0"/>
                  <a:t>และ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ออกจากมูลฐาน</a:t>
                </a:r>
                <a:r>
                  <a:rPr lang="en-US" dirty="0"/>
                  <a:t>, </a:t>
                </a:r>
                <a:r>
                  <a:rPr lang="th-TH" dirty="0"/>
                  <a:t>ดังนั้น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ตารางปัจจุบันเป็นคำตอบที่เหมะสม</a:t>
                </a:r>
                <a:r>
                  <a:rPr lang="en-US" dirty="0"/>
                  <a:t>! (</a:t>
                </a:r>
                <a:r>
                  <a:rPr lang="th-TH" dirty="0"/>
                  <a:t>แต่ค่าของสมการวัตถุประสงค์ไม่เปลี่ยน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6F9CFAC-02DA-4769-BFF1-C1822DE02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50" y="2620771"/>
            <a:ext cx="10319747" cy="2292403"/>
          </a:xfrm>
          <a:prstGeom prst="rect">
            <a:avLst/>
          </a:prstGeom>
        </p:spPr>
      </p:pic>
      <p:pic>
        <p:nvPicPr>
          <p:cNvPr id="20482" name="Object 11">
            <a:extLst>
              <a:ext uri="{FF2B5EF4-FFF2-40B4-BE49-F238E27FC236}">
                <a16:creationId xmlns:a16="http://schemas.microsoft.com/office/drawing/2014/main" id="{01EE70CF-1335-4F89-B7A1-5CC15AF9C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Object 10">
            <a:extLst>
              <a:ext uri="{FF2B5EF4-FFF2-40B4-BE49-F238E27FC236}">
                <a16:creationId xmlns:a16="http://schemas.microsoft.com/office/drawing/2014/main" id="{924E2F94-FE12-42EC-A995-9A7DC34B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Object 9">
            <a:extLst>
              <a:ext uri="{FF2B5EF4-FFF2-40B4-BE49-F238E27FC236}">
                <a16:creationId xmlns:a16="http://schemas.microsoft.com/office/drawing/2014/main" id="{199CD5C2-2A58-4049-B1DC-AE5220C1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Object 8">
            <a:extLst>
              <a:ext uri="{FF2B5EF4-FFF2-40B4-BE49-F238E27FC236}">
                <a16:creationId xmlns:a16="http://schemas.microsoft.com/office/drawing/2014/main" id="{954FB615-7DA4-43FA-B185-45178A53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Object 7">
            <a:extLst>
              <a:ext uri="{FF2B5EF4-FFF2-40B4-BE49-F238E27FC236}">
                <a16:creationId xmlns:a16="http://schemas.microsoft.com/office/drawing/2014/main" id="{E08836D0-08B5-4A32-A36B-587BDD8E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Object 6">
            <a:extLst>
              <a:ext uri="{FF2B5EF4-FFF2-40B4-BE49-F238E27FC236}">
                <a16:creationId xmlns:a16="http://schemas.microsoft.com/office/drawing/2014/main" id="{3B46DAE9-802F-4FDA-96EE-AD27537A6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653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คำตอบที่เหมาะสมหลายทางเลือก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เมื่อสมการวัตถุประสงค์ขนานกับสมการที่เป็น </a:t>
            </a:r>
            <a:r>
              <a:rPr lang="en-US" i="1" dirty="0"/>
              <a:t>binding</a:t>
            </a:r>
            <a:r>
              <a:rPr lang="en-US" dirty="0"/>
              <a:t>,</a:t>
            </a:r>
            <a:r>
              <a:rPr lang="th-TH" dirty="0"/>
              <a:t>จะเป็นคำตอบที่เหมาะหลายๆ คำตอบของสมการวัตถุประสงค์</a:t>
            </a:r>
            <a:r>
              <a:rPr lang="en-US" dirty="0"/>
              <a:t>, </a:t>
            </a:r>
            <a:r>
              <a:rPr lang="th-TH" dirty="0"/>
              <a:t>ซึ่งเรียกว่าคำตอบที่เหมาะสมหลายทางเลือก ในสถานการณ์เช่นนี้จะทำให้จำนวนคำตอบที่เหมาะสมเข้าใกล้ค่าอนันต์ </a:t>
            </a:r>
            <a:r>
              <a:rPr lang="en-US" dirty="0"/>
              <a:t>(infinity)</a:t>
            </a:r>
          </a:p>
        </p:txBody>
      </p:sp>
    </p:spTree>
    <p:extLst>
      <p:ext uri="{BB962C8B-B14F-4D97-AF65-F5344CB8AC3E}">
        <p14:creationId xmlns:p14="http://schemas.microsoft.com/office/powerpoint/2010/main" val="20117344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คำตอบที่เหมาะสมหลายทางเลือก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11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A1D2F-4D32-4E40-B4C2-A370DD62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44" y="2598205"/>
            <a:ext cx="10215606" cy="25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716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คำตอบที่เหมาะสมหลายทางเลือก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C9C99-640F-419D-A371-44B65262C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371" y="1502064"/>
            <a:ext cx="11122394" cy="51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533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คำตอบที่เหมาะสมหลายทางเลือก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th-TH" sz="2600" dirty="0"/>
                  <a:t>เมื่อพบคำตอบที่เหมะสม</a:t>
                </a:r>
                <a:r>
                  <a:rPr lang="en-US" sz="2600" dirty="0"/>
                  <a:t>.  </a:t>
                </a:r>
                <a:r>
                  <a:rPr lang="th-TH" sz="2600" dirty="0"/>
                  <a:t>อย่างไรก็ตามสัมประสิทธิ์ของตัวแปรอมูลฐาน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th-TH" sz="2600" dirty="0"/>
                  <a:t>ในแถว </a:t>
                </a:r>
                <a:r>
                  <a:rPr lang="en-US" sz="2600" dirty="0"/>
                  <a:t>0 </a:t>
                </a:r>
                <a:r>
                  <a:rPr lang="th-TH" sz="2600" dirty="0"/>
                  <a:t>มีค่าเท่ากับศูนย์</a:t>
                </a:r>
                <a:r>
                  <a:rPr lang="en-US" sz="2600" dirty="0"/>
                  <a:t>.  </a:t>
                </a:r>
                <a:r>
                  <a:rPr lang="th-TH" sz="2600" dirty="0"/>
                  <a:t>ดังนั้น</a:t>
                </a:r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th-TH" sz="2600" dirty="0"/>
                  <a:t>สามารถที่เข้าไปในมูลฐานโดยที่ค่าที่เหมาะสม</a:t>
                </a:r>
                <a:r>
                  <a:rPr lang="en-US" sz="2600" dirty="0"/>
                  <a:t> </a:t>
                </a:r>
                <a:r>
                  <a:rPr lang="en-US" sz="2600" i="1" dirty="0"/>
                  <a:t>z</a:t>
                </a:r>
                <a:r>
                  <a:rPr lang="en-US" sz="2600" dirty="0"/>
                  <a:t> </a:t>
                </a:r>
                <a:r>
                  <a:rPr lang="th-TH" sz="2600" dirty="0"/>
                  <a:t>ยังเป็นค่าเดิม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3258" r="-17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5A5A3A28-8610-4D82-BCEA-939570B8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38" y="3435162"/>
            <a:ext cx="10893067" cy="2419758"/>
          </a:xfrm>
          <a:prstGeom prst="rect">
            <a:avLst/>
          </a:prstGeom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E3F39D2-8DEC-4254-9A49-F969122E1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4A5770B-9D48-430C-8871-49CAB834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6631A226-FEC6-4673-8B92-9C41C962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B81C48E2-48B0-4451-A2D5-36128537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16B4B42C-AF54-4824-8C8B-58E7BB1C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>
            <a:extLst>
              <a:ext uri="{FF2B5EF4-FFF2-40B4-BE49-F238E27FC236}">
                <a16:creationId xmlns:a16="http://schemas.microsoft.com/office/drawing/2014/main" id="{0FDE2326-02C2-4A99-9429-58A7EDED9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457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คำตอบที่เหมาะสมหลายทางเลือก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จุดใดๆ ในส่วนที่เชื่อมระหว่างจุดสองจุด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ละ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/>
                  <a:t>จะให้ค่าคำตอบของสมการวัตถุประสงค์ที่เหมือนกัน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คำตอบที่เหมะสม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29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5BAB203D-554B-42AE-A955-0D9164913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3E00AC-F480-4BA2-9E98-9AD4D14DC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18212"/>
              </p:ext>
            </p:extLst>
          </p:nvPr>
        </p:nvGraphicFramePr>
        <p:xfrm>
          <a:off x="2996693" y="4367213"/>
          <a:ext cx="6646863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Equation" r:id="rId4" imgW="6642000" imgH="1473120" progId="Equation.DSMT4">
                  <p:embed/>
                </p:oleObj>
              </mc:Choice>
              <mc:Fallback>
                <p:oleObj name="Equation" r:id="rId4" imgW="6642000" imgH="1473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693" y="4367213"/>
                        <a:ext cx="6646863" cy="147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605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ไม่มีขอบเขตของพื้นแห่งความเป็นไปได้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thaiDist">
              <a:buNone/>
            </a:pPr>
            <a:r>
              <a:rPr lang="th-TH" dirty="0"/>
              <a:t>เมื่อกำหนดปัญหาการโปรแกรมเชิงเส้นไม่ดีพอ</a:t>
            </a:r>
            <a:r>
              <a:rPr lang="en-US" dirty="0"/>
              <a:t>(</a:t>
            </a:r>
            <a:r>
              <a:rPr lang="th-TH" dirty="0"/>
              <a:t>ขาดข้อกำหนดที่มีความสำคัญ</a:t>
            </a:r>
            <a:r>
              <a:rPr lang="en-US" dirty="0"/>
              <a:t>), </a:t>
            </a:r>
            <a:r>
              <a:rPr lang="th-TH" dirty="0"/>
              <a:t>ค่าคำตอบของสมการวัตถุประสงค์อาจเพิ่มขึ้น</a:t>
            </a:r>
            <a:endParaRPr lang="en-US" dirty="0"/>
          </a:p>
          <a:p>
            <a:pPr marL="0" indent="0" algn="thaiDist">
              <a:buNone/>
            </a:pPr>
            <a:r>
              <a:rPr lang="en-US" dirty="0"/>
              <a:t>(</a:t>
            </a:r>
            <a:r>
              <a:rPr lang="th-TH" dirty="0"/>
              <a:t>กรณี </a:t>
            </a:r>
            <a:r>
              <a:rPr lang="en-US" dirty="0"/>
              <a:t>maximization) </a:t>
            </a:r>
            <a:r>
              <a:rPr lang="th-TH" dirty="0"/>
              <a:t>หรือ</a:t>
            </a:r>
            <a:r>
              <a:rPr lang="en-US" dirty="0"/>
              <a:t> </a:t>
            </a:r>
            <a:r>
              <a:rPr lang="th-TH" dirty="0"/>
              <a:t>ลดลง</a:t>
            </a:r>
            <a:r>
              <a:rPr lang="en-US" dirty="0"/>
              <a:t> (</a:t>
            </a:r>
            <a:r>
              <a:rPr lang="th-TH" dirty="0"/>
              <a:t>กรณี </a:t>
            </a:r>
            <a:r>
              <a:rPr lang="en-US" dirty="0"/>
              <a:t>minimization)</a:t>
            </a:r>
            <a:r>
              <a:rPr lang="th-TH" dirty="0"/>
              <a:t>ได้เรื่อยๆ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458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ไม่มีขอบเขตของพื้นแห่งความเป็นไปได้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12</a:t>
            </a:r>
            <a:r>
              <a:rPr lang="en-US" dirty="0"/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97B18-B9DD-439F-9D2B-0C43E2A9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94" y="2612493"/>
            <a:ext cx="10215611" cy="25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01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ไม่มีขอบเขตของพื้นแห่งความเป็นไปได้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661E9D-6676-4094-99DF-0089DA5A9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633" y="1530640"/>
            <a:ext cx="11122394" cy="51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แนวคิด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b="1" u="sng" dirty="0"/>
                  <a:t>รูปแบบมาตรฐานของปัญหาการโปรแกรมเชิงเส้น</a:t>
                </a:r>
                <a:endParaRPr lang="en-US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Minimize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s.t.</a:t>
                </a:r>
                <a:r>
                  <a:rPr lang="en-US" dirty="0"/>
                  <a:t>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>
                  <a:buNone/>
                </a:pPr>
                <a:r>
                  <a:rPr lang="en-US" dirty="0"/>
                  <a:t>		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</a:t>
                </a:r>
                <a:r>
                  <a:rPr lang="th-TH" dirty="0"/>
                  <a:t>บันทึก</a:t>
                </a:r>
                <a:r>
                  <a:rPr lang="en-US" dirty="0"/>
                  <a:t>: some textbooks use “Maximization”)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3507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ไม่มีขอบเขตของพื้นแห่งความเป็นไปได้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ตารางซิมเพล็กซ์สุดท้าย</a:t>
                </a:r>
                <a:r>
                  <a:rPr lang="en-US" dirty="0"/>
                  <a:t>:  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D17C5E-9738-40A4-8EBF-38341D8A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3" y="2149283"/>
            <a:ext cx="10377079" cy="23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558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ไม่มีขอบเขตของพื้นแห่งความเป็นไปได้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th-TH" dirty="0"/>
                  <a:t>สำหรับ</a:t>
                </a:r>
                <a:r>
                  <a:rPr lang="en-US" dirty="0"/>
                  <a:t> </a:t>
                </a:r>
                <a:r>
                  <a:rPr lang="en-US" i="1" dirty="0"/>
                  <a:t>z</a:t>
                </a:r>
                <a:r>
                  <a:rPr lang="en-US" dirty="0"/>
                  <a:t> </a:t>
                </a:r>
                <a:r>
                  <a:rPr lang="th-TH" dirty="0"/>
                  <a:t>ที่เป็นคำตอบที่สูงสุด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ควรจะเท่ากับศูนย์</a:t>
                </a:r>
                <a:r>
                  <a:rPr lang="en-US" dirty="0"/>
                  <a:t>. </a:t>
                </a:r>
                <a:r>
                  <a:rPr lang="th-TH" dirty="0"/>
                  <a:t>อย่างไรก็ตาม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สามารถเพิ่มขึ้นได้เรื่อยๆ</a:t>
                </a:r>
                <a:endParaRPr lang="en-US" dirty="0"/>
              </a:p>
              <a:p>
                <a:pPr algn="just"/>
                <a:r>
                  <a:rPr lang="th-TH" dirty="0"/>
                  <a:t>ในกรณีนี้</a:t>
                </a:r>
                <a:r>
                  <a:rPr lang="en-US" dirty="0"/>
                  <a:t>, </a:t>
                </a:r>
                <a:r>
                  <a:rPr lang="th-TH" dirty="0"/>
                  <a:t>พื้นที่คำตอบไม่มีขอบเขตในทิศทางของ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และค่าคำตอบของสมการวัตถุประสงค์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algn="just"/>
                <a:r>
                  <a:rPr lang="th-TH" dirty="0"/>
                  <a:t>จากตารางซิมเพล็กซ์เริ่มต้น</a:t>
                </a:r>
                <a:r>
                  <a:rPr lang="en-US" dirty="0"/>
                  <a:t>, </a:t>
                </a:r>
                <a:r>
                  <a:rPr lang="th-TH" dirty="0"/>
                  <a:t>จะสามารถเห็นได้ว่าสัมประสิทธิ์ของสมการข้อจำกัดของ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น้อยกว่าหรือเท่ากับศูนย์</a:t>
                </a:r>
                <a:r>
                  <a:rPr lang="en-US" dirty="0"/>
                  <a:t>.  </a:t>
                </a:r>
                <a:r>
                  <a:rPr lang="th-TH" dirty="0"/>
                  <a:t>ดังนั้น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h-TH" dirty="0"/>
                  <a:t>สามารถที่จะเพิ่มขึ้นได้โดยไม่มีผลต่อสมการข้อกำหนดใดๆ และจะส่งผลให้ </a:t>
                </a:r>
                <a:r>
                  <a:rPr lang="en-US" i="1" dirty="0"/>
                  <a:t>z</a:t>
                </a:r>
                <a:r>
                  <a:rPr lang="en-US" dirty="0"/>
                  <a:t> </a:t>
                </a:r>
                <a:r>
                  <a:rPr lang="th-TH" dirty="0"/>
                  <a:t>เพิ่มขึ้นได้เรื่อยๆ เช่นกัน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058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3384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ไม่มีขอบเขตของพื้นแห่งความเป็นไปได้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เราจะรู้ได้อย่างไรว่าปัญหาเป็นกรณีไม่มีขอบเขตของพื้นแห่งความเป็นไปได้</a:t>
            </a:r>
            <a:r>
              <a:rPr lang="en-US" dirty="0"/>
              <a:t>?  </a:t>
            </a:r>
            <a:r>
              <a:rPr lang="th-TH" dirty="0"/>
              <a:t>ณ ที่รอบใดๆ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th-TH" dirty="0"/>
              <a:t>สัมประสิทธิ์ของสมการข้อกำหนดของตัวแปรมูลฐานมีค่าน้อยกว่าหรือเท่ากับศูนย์</a:t>
            </a:r>
            <a:r>
              <a:rPr lang="en-US" dirty="0"/>
              <a:t> (</a:t>
            </a:r>
            <a:r>
              <a:rPr lang="th-TH" dirty="0"/>
              <a:t>ไม่มีขอบเขตของพื้นที่แห่งความเป็นไปได้</a:t>
            </a:r>
            <a:r>
              <a:rPr lang="en-US" dirty="0"/>
              <a:t> )</a:t>
            </a:r>
          </a:p>
          <a:p>
            <a:pPr algn="just"/>
            <a:r>
              <a:rPr lang="th-TH" dirty="0"/>
              <a:t>สัมประสิทธิ์ของสมการวัตถุประสงค์ที่สอดคล้องกับตัวแปรนั้นมีค่าเป็นบวก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490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กรณีพิเศษในการประยุกต์ใช้วิธีซิมเพล็กซ์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ไม่มีคำตอบที่เป็นไปได้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นี่คือกรณีที่ตัวแบบปัญหาการโปรแกรมเชิงเส้นมี</a:t>
            </a:r>
            <a:r>
              <a:rPr lang="en-US" dirty="0"/>
              <a:t>of LP models with </a:t>
            </a:r>
            <a:r>
              <a:rPr lang="th-TH" dirty="0"/>
              <a:t>สมการข้อกำหนดที่ไม่สอดคล้อง</a:t>
            </a:r>
            <a:r>
              <a:rPr lang="en-US" dirty="0"/>
              <a:t> (</a:t>
            </a:r>
            <a:r>
              <a:rPr lang="th-TH" dirty="0"/>
              <a:t>กำหนดปัญหาผิด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ดูตัวอย่าง</a:t>
            </a:r>
            <a:r>
              <a:rPr lang="en-US" dirty="0"/>
              <a:t> 8.1 </a:t>
            </a:r>
            <a:r>
              <a:rPr lang="th-TH" dirty="0"/>
              <a:t>หรือ</a:t>
            </a:r>
            <a:r>
              <a:rPr lang="en-US" dirty="0"/>
              <a:t> 9.1 </a:t>
            </a:r>
            <a:r>
              <a:rPr lang="th-TH" dirty="0"/>
              <a:t>ที่กล่าวไว้ก่อนหน้า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484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วิธีซิมเพล็กซ์ปรับปรุง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>
                <a:solidFill>
                  <a:srgbClr val="FF0000"/>
                </a:solidFill>
              </a:rPr>
              <a:t>จุดอ่อนของ</a:t>
            </a:r>
            <a:r>
              <a:rPr lang="en-US" u="sng" dirty="0">
                <a:solidFill>
                  <a:srgbClr val="FF0000"/>
                </a:solidFill>
              </a:rPr>
              <a:t>(</a:t>
            </a:r>
            <a:r>
              <a:rPr lang="th-TH" u="sng" dirty="0">
                <a:solidFill>
                  <a:srgbClr val="FF0000"/>
                </a:solidFill>
              </a:rPr>
              <a:t>ปฐท</a:t>
            </a:r>
            <a:r>
              <a:rPr lang="en-US" u="sng" dirty="0">
                <a:solidFill>
                  <a:srgbClr val="FF0000"/>
                </a:solidFill>
              </a:rPr>
              <a:t>) </a:t>
            </a:r>
            <a:r>
              <a:rPr lang="th-TH" u="sng" dirty="0">
                <a:solidFill>
                  <a:srgbClr val="FF0000"/>
                </a:solidFill>
              </a:rPr>
              <a:t>วิธีซิมเพล็กซ์</a:t>
            </a:r>
            <a:r>
              <a:rPr lang="en-US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h-TH" dirty="0"/>
              <a:t>คำตอบมูลฐานเริ่มต้นมาจากตัวแปรสแลคเท่านั้น ดังนั้นถ้ามีตัวแปรสแลคมีไม่พอ อาจจะตองมีการเพิ่มตัวแปรเสริม และวิธีสองเฟสหรือบิ๊กเอ็มจะต้องถูกนำมาใช้ในการแก้ปัญหา ดังนั้นเมื่อตัวแปรยิ่งมากเท่าใดการคำนวณก็จะใช้เวลามากขึ้นตามไปด้วย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h-TH" dirty="0"/>
              <a:t>ไม่สามารถที่จะเลือกการจัดกลุ่มตัวแปรอย่างไม่มีกฎเกณฑ์เพื่อที่จะได้คำตอบมูลฐานในตอนต้นของการแก้ปัญหา ดังนั้นถ้ามีการยืดหยุ่นได้บางก็จะเป็นการดีถ้าเราทราบคำตอบที่ใกล้เคียงกับคำตอบที่เหมะสม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9205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พิจารณา</a:t>
                </a:r>
                <a:r>
                  <a:rPr lang="en-US" dirty="0"/>
                  <a:t>:	Minimize	z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s.t.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			 </a:t>
                </a:r>
              </a:p>
              <a:p>
                <a:pPr marL="0" indent="0" algn="just">
                  <a:buNone/>
                </a:pPr>
                <a:r>
                  <a:rPr lang="th-TH" dirty="0"/>
                  <a:t>สามารถเขียนปัญหาให้อยู่ในแบบที่เทียบเคียงกันได้ดังนี้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𝐜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สมมุติ</a:t>
                </a:r>
                <a:r>
                  <a:rPr lang="en-US" dirty="0"/>
                  <a:t> </a:t>
                </a:r>
                <a:r>
                  <a:rPr lang="en-US" b="1" dirty="0"/>
                  <a:t>B</a:t>
                </a:r>
                <a:r>
                  <a:rPr lang="en-US" dirty="0"/>
                  <a:t>  </a:t>
                </a:r>
                <a:r>
                  <a:rPr lang="th-TH" dirty="0"/>
                  <a:t>คือ มูลฐานที่เป็นไปได้ของระบบ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;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กำหนด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dirty="0"/>
                  <a:t> :  </a:t>
                </a:r>
                <a:r>
                  <a:rPr lang="th-TH" dirty="0"/>
                  <a:t>เวคเตอร์มูลฐาน</a:t>
                </a:r>
                <a:r>
                  <a:rPr lang="en-US" dirty="0"/>
                  <a:t>- </a:t>
                </a:r>
                <a:r>
                  <a:rPr lang="th-TH" dirty="0"/>
                  <a:t>เซตที่เกี่ยวข้องกับตัวแปรมูลฐาน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dirty="0"/>
                  <a:t> :  </a:t>
                </a:r>
                <a:r>
                  <a:rPr lang="th-TH" dirty="0"/>
                  <a:t>สัมประสิทธิ์มูลฐานของสมการวัตถุประสงค์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764" t="-3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4004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h-TH" dirty="0"/>
              <a:t>คำตอบที่เป็นไปได้ที่สอดคล้องกับมูลฐานและสมการวัตถุประสงค์สามารถกำหนดได้ดังนี้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ตารางซิมเพล็กซ์โดยทั่วไปสามารถมาจากสมการ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หรือ</a:t>
            </a:r>
            <a:r>
              <a:rPr lang="en-US" dirty="0"/>
              <a:t>,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4A29BD-86A3-4008-88E4-8B2F5038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05B09E-32F2-46F6-AED8-9C8B1F71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7A1F1C7-E80A-4168-9CA7-94C3E662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E2988F66-8BFC-494A-99B0-723CCCCD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302E98A-15D8-470F-880F-0EF0A9F0F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24948"/>
              </p:ext>
            </p:extLst>
          </p:nvPr>
        </p:nvGraphicFramePr>
        <p:xfrm>
          <a:off x="2916238" y="2316163"/>
          <a:ext cx="5961062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4" name="Equation" r:id="rId3" imgW="5956200" imgH="901440" progId="Equation.DSMT4">
                  <p:embed/>
                </p:oleObj>
              </mc:Choice>
              <mc:Fallback>
                <p:oleObj name="Equation" r:id="rId3" imgW="5956200" imgH="901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316163"/>
                        <a:ext cx="5961062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>
            <a:extLst>
              <a:ext uri="{FF2B5EF4-FFF2-40B4-BE49-F238E27FC236}">
                <a16:creationId xmlns:a16="http://schemas.microsoft.com/office/drawing/2014/main" id="{F8AD3168-CFFF-4C46-8DA3-2211F0083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79F39F-2FBF-4ECE-8FBC-4BE3E2AA7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96780"/>
              </p:ext>
            </p:extLst>
          </p:nvPr>
        </p:nvGraphicFramePr>
        <p:xfrm>
          <a:off x="3348038" y="3838577"/>
          <a:ext cx="49307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5" name="Equation" r:id="rId5" imgW="4927320" imgH="850680" progId="Equation.DSMT4">
                  <p:embed/>
                </p:oleObj>
              </mc:Choice>
              <mc:Fallback>
                <p:oleObj name="Equation" r:id="rId5" imgW="4927320" imgH="850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838577"/>
                        <a:ext cx="493077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>
            <a:extLst>
              <a:ext uri="{FF2B5EF4-FFF2-40B4-BE49-F238E27FC236}">
                <a16:creationId xmlns:a16="http://schemas.microsoft.com/office/drawing/2014/main" id="{04894173-2A6E-4D76-BB75-3B3BC20C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72ECC2-07BC-45B6-B277-F7B2B3952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68277"/>
              </p:ext>
            </p:extLst>
          </p:nvPr>
        </p:nvGraphicFramePr>
        <p:xfrm>
          <a:off x="3806825" y="5051425"/>
          <a:ext cx="37973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6" name="Equation" r:id="rId7" imgW="3797280" imgH="850680" progId="Equation.DSMT4">
                  <p:embed/>
                </p:oleObj>
              </mc:Choice>
              <mc:Fallback>
                <p:oleObj name="Equation" r:id="rId7" imgW="3797280" imgH="8506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5051425"/>
                        <a:ext cx="379730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281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dirty="0"/>
              <a:t>ตารางซิมเพล็กซ์ในรูปเมตริก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BD6C1-14B0-4FF5-B1F9-18AA5D185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94" y="2786656"/>
            <a:ext cx="10434411" cy="18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579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ในรายละเอียด</a:t>
                </a:r>
                <a:r>
                  <a:rPr lang="en-US" dirty="0"/>
                  <a:t>, </a:t>
                </a:r>
                <a:r>
                  <a:rPr lang="th-TH" dirty="0"/>
                  <a:t>หลักในตารางซิมเพล็กซ์</a:t>
                </a:r>
                <a:r>
                  <a:rPr lang="en-US" dirty="0"/>
                  <a:t> </a:t>
                </a:r>
                <a:r>
                  <a:rPr lang="th-TH" dirty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กี่ยวข้องกับตัวแปร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สามารถแสดงได้ดังนี้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คือตัวแปรมูลฐาน ดังนั้น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 l="-1175" t="-2408" r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E6F78E-EE32-435A-8E6E-A281B897A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3" y="2845480"/>
            <a:ext cx="10434411" cy="21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21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วิธีซิมเพล็กซ์ปรับปรุง</a:t>
            </a:r>
            <a:br>
              <a:rPr lang="en-US" dirty="0"/>
            </a:br>
            <a:r>
              <a:rPr lang="th-TH" dirty="0">
                <a:solidFill>
                  <a:srgbClr val="0070C0"/>
                </a:solidFill>
              </a:rPr>
              <a:t>ตารางซิมเพล็กซ์ในรูปเมตริก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/>
              <a:t>ตัวอย่าง</a:t>
            </a:r>
            <a:r>
              <a:rPr lang="en-US" u="sng" dirty="0"/>
              <a:t> 13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3051F-4CC6-4769-82B8-CCAB9C482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19" y="2412469"/>
            <a:ext cx="9923981" cy="243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7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8691</Words>
  <Application>Microsoft Office PowerPoint</Application>
  <PresentationFormat>Widescreen</PresentationFormat>
  <Paragraphs>956</Paragraphs>
  <Slides>180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180</vt:i4>
      </vt:variant>
    </vt:vector>
  </HeadingPairs>
  <TitlesOfParts>
    <vt:vector size="187" baseType="lpstr">
      <vt:lpstr>Arial</vt:lpstr>
      <vt:lpstr>Calibri</vt:lpstr>
      <vt:lpstr>Calibri Light</vt:lpstr>
      <vt:lpstr>Cambria Math</vt:lpstr>
      <vt:lpstr>Office Theme</vt:lpstr>
      <vt:lpstr>Visio</vt:lpstr>
      <vt:lpstr>Equation</vt:lpstr>
      <vt:lpstr>PowerPoint Presentation</vt:lpstr>
      <vt:lpstr>PowerPoint Presentation</vt:lpstr>
      <vt:lpstr>บทนำ</vt:lpstr>
      <vt:lpstr>บทนำ</vt:lpstr>
      <vt:lpstr>บทนำ</vt:lpstr>
      <vt:lpstr>บทนำ</vt:lpstr>
      <vt:lpstr>บทนำ</vt:lpstr>
      <vt:lpstr>บทนำ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แนวคิด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วิธีซิมเพล็กซ์</vt:lpstr>
      <vt:lpstr>การหาคำตอบมูลฐานเริ่มต้น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วิธีสองเฟส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วิธีบิ๊กเอ็ม</vt:lpstr>
      <vt:lpstr>กรณีพิเศษในการประยุกต์ใช้วิธีซิมเพล็กซ์ </vt:lpstr>
      <vt:lpstr>กรณีพิเศษในการประยุกต์ใช้วิธีซิมเพล็กซ์ Degeneracy</vt:lpstr>
      <vt:lpstr>กรณีพิเศษในการประยุกต์ใช้วิธีซิมเพล็กซ์ Degeneracy</vt:lpstr>
      <vt:lpstr>กรณีพิเศษในการประยุกต์ใช้วิธีซิมเพล็กซ์ Degeneracy</vt:lpstr>
      <vt:lpstr>กรณีพิเศษในการประยุกต์ใช้วิธีซิมเพล็กซ์ Degeneracy</vt:lpstr>
      <vt:lpstr>กรณีพิเศษในการประยุกต์ใช้วิธีซิมเพล็กซ์ Degeneracy</vt:lpstr>
      <vt:lpstr>กรณีพิเศษในการประยุกต์ใช้วิธีซิมเพล็กซ์ คำตอบที่เหมาะสมหลายทางเลือก</vt:lpstr>
      <vt:lpstr>กรณีพิเศษในการประยุกต์ใช้วิธีซิมเพล็กซ์ คำตอบที่เหมาะสมหลายทางเลือก</vt:lpstr>
      <vt:lpstr>กรณีพิเศษในการประยุกต์ใช้วิธีซิมเพล็กซ์ คำตอบที่เหมาะสมหลายทางเลือก</vt:lpstr>
      <vt:lpstr>กรณีพิเศษในการประยุกต์ใช้วิธีซิมเพล็กซ์ คำตอบที่เหมาะสมหลายทางเลือก</vt:lpstr>
      <vt:lpstr>กรณีพิเศษในการประยุกต์ใช้วิธีซิมเพล็กซ์ คำตอบที่เหมาะสมหลายทางเลือก</vt:lpstr>
      <vt:lpstr>กรณีพิเศษในการประยุกต์ใช้วิธีซิมเพล็กซ์ ไม่มีขอบเขตของพื้นแห่งความเป็นไปได้</vt:lpstr>
      <vt:lpstr>กรณีพิเศษในการประยุกต์ใช้วิธีซิมเพล็กซ์ ไม่มีขอบเขตของพื้นแห่งความเป็นไปได้</vt:lpstr>
      <vt:lpstr>กรณีพิเศษในการประยุกต์ใช้วิธีซิมเพล็กซ์ ไม่มีขอบเขตของพื้นแห่งความเป็นไปได้</vt:lpstr>
      <vt:lpstr>กรณีพิเศษในการประยุกต์ใช้วิธีซิมเพล็กซ์ ไม่มีขอบเขตของพื้นแห่งความเป็นไปได้</vt:lpstr>
      <vt:lpstr>กรณีพิเศษในการประยุกต์ใช้วิธีซิมเพล็กซ์ ไม่มีขอบเขตของพื้นแห่งความเป็นไปได้</vt:lpstr>
      <vt:lpstr>กรณีพิเศษในการประยุกต์ใช้วิธีซิมเพล็กซ์ ไม่มีขอบเขตของพื้นแห่งความเป็นไปได้</vt:lpstr>
      <vt:lpstr>กรณีพิเศษในการประยุกต์ใช้วิธีซิมเพล็กซ์ ไม่มีคำตอบที่เป็นไปได้</vt:lpstr>
      <vt:lpstr>วิธีซิมเพล็กซ์ปรับปรุง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ตารางซิมเพล็กซ์ในรูปเมตริก</vt:lpstr>
      <vt:lpstr>วิธีซิมเพล็กซ์ปรับปรุง เงื่อนไขคำตอบที่เหมาะสม</vt:lpstr>
      <vt:lpstr>วิธีซิมเพล็กซ์ปรับปรุง เงื่อนไขคำตอบที่เหมาะสม</vt:lpstr>
      <vt:lpstr>วิธีซิมเพล็กซ์ปรับปรุง เงื่อนไขคำตอบที่เหมาะสม</vt:lpstr>
      <vt:lpstr>วิธีซิมเพล็กซ์ปรับปรุง เงื่อนไขความเป็นไปได้</vt:lpstr>
      <vt:lpstr>วิธีซิมเพล็กซ์ปรับปรุง เงื่อนไขความเป็นไปได้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วิธีซิมเพล็กซ์ปรับปรุง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PowerPoint Presentation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ปัญหาคู่ควบของการโปรแกรมเชิงเส้น</vt:lpstr>
      <vt:lpstr>ทฤษฎีคู่ควบ</vt:lpstr>
      <vt:lpstr>ทฤษฎีคู่ควบ ทฤษฎีคู่ควบไม่มั่นคง</vt:lpstr>
      <vt:lpstr>ทฤษฎีคู่ควบ ทฤษฎีคู่ควบไม่มั่นคง</vt:lpstr>
      <vt:lpstr>ทฤษฎีคู่ควบ ทฤษฎีคู่ควบมั่นคง</vt:lpstr>
      <vt:lpstr>ทฤษฎีคู่ควบ ทฤษฎีคู่ควบมั่นคง</vt:lpstr>
      <vt:lpstr>ทฤษฎีคู่ควบ ทฤษฎีคู่ควบมั่นคง</vt:lpstr>
      <vt:lpstr>ทฤษฎีคู่ควบ ทฤษฎีคู่ควบมั่นคง</vt:lpstr>
      <vt:lpstr>ทฤษฎีคู่ควบ เงื่อนไข slackness เสริม</vt:lpstr>
      <vt:lpstr>ทฤษฎีคู่ควบ เงื่อนไข slackness เสริม</vt:lpstr>
      <vt:lpstr>ความสัมพันธ์ระหว่างคำตอบหลักและคำตอบคู่ควบ</vt:lpstr>
      <vt:lpstr>ความสัมพันธ์ระหว่างคำตอบหลักและคำตอบคู่ควบ</vt:lpstr>
      <vt:lpstr>ความสัมพันธ์ระหว่างคำตอบหลักและคำตอบคู่ควบ</vt:lpstr>
      <vt:lpstr>ความสัมพันธ์ระหว่างคำตอบหลักและคำตอบคู่ควบ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 ขั้นตอน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วิธีซิมเพล็กซ์สำหรับสมการคู่ควบ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ราคาเงา (ราคาคู่ควบ)</vt:lpstr>
      <vt:lpstr>พารามิเตอร์ในตารางซิมเพล็กซ์ ค่าใช้จ่ายที่ลดลง</vt:lpstr>
      <vt:lpstr>พารามิเตอร์ในตารางซิมเพล็กซ์ ค่าใช้จ่ายที่ลดลง</vt:lpstr>
      <vt:lpstr>พารามิเตอร์ในตารางซิมเพล็กซ์ ค่าใช้จ่ายที่ลดลง</vt:lpstr>
      <vt:lpstr>พารามิเตอร์ในตารางซิมเพล็กซ์ ค่าใช้จ่ายที่ลดลง</vt:lpstr>
      <vt:lpstr>พารามิเตอร์ในตารางซิมเพล็กซ์ ค่าใช้จ่ายที่ลดลง</vt:lpstr>
      <vt:lpstr>พารามิเตอร์ในตารางซิมเพล็กซ์ ค่าใช้จ่ายที่ลดลง</vt:lpstr>
      <vt:lpstr>พารามิเตอร์ในตารางซิมเพล็กซ์ ค่าใช้จ่ายที่ลดลง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298</cp:revision>
  <dcterms:created xsi:type="dcterms:W3CDTF">2019-10-02T07:34:54Z</dcterms:created>
  <dcterms:modified xsi:type="dcterms:W3CDTF">2020-11-03T07:34:11Z</dcterms:modified>
</cp:coreProperties>
</file>