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93" r:id="rId3"/>
    <p:sldId id="290" r:id="rId4"/>
    <p:sldId id="294" r:id="rId5"/>
    <p:sldId id="295" r:id="rId6"/>
    <p:sldId id="296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99C7C-64F4-6E4D-ACDB-FD7876D2BE1F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50DBC-2896-0A4C-AFF9-CCB22DA1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8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=""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=""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=""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=""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=""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=""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493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=""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=""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=""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=""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=""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=""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=""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=""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=""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=""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=""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4042475" y="2034173"/>
            <a:ext cx="600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grpSp>
        <p:nvGrpSpPr>
          <p:cNvPr id="26" name="Group 2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27" name="Picture 26">
              <a:extLst>
                <a:ext uri="{FF2B5EF4-FFF2-40B4-BE49-F238E27FC236}">
                  <a16:creationId xmlns=""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36" name="Rectangle 35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32" name="Picture 31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45838C6F-2712-40E5-B33C-0F633F5A2BC1}"/>
              </a:ext>
            </a:extLst>
          </p:cNvPr>
          <p:cNvGrpSpPr/>
          <p:nvPr userDrawn="1"/>
        </p:nvGrpSpPr>
        <p:grpSpPr>
          <a:xfrm>
            <a:off x="208806" y="3605919"/>
            <a:ext cx="4259613" cy="2063948"/>
            <a:chOff x="1367874" y="3724026"/>
            <a:chExt cx="4259613" cy="2063948"/>
          </a:xfrm>
        </p:grpSpPr>
        <p:pic>
          <p:nvPicPr>
            <p:cNvPr id="38" name="Picture 8" descr="Related image">
              <a:extLst>
                <a:ext uri="{FF2B5EF4-FFF2-40B4-BE49-F238E27FC236}">
                  <a16:creationId xmlns="" xmlns:a16="http://schemas.microsoft.com/office/drawing/2014/main" id="{C347F2E1-32C3-42DE-A641-A761A9BC845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51" t="10377" r="11299" b="16033"/>
            <a:stretch/>
          </p:blipFill>
          <p:spPr bwMode="auto">
            <a:xfrm>
              <a:off x="1451557" y="4417174"/>
              <a:ext cx="658490" cy="6397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 descr="Image result for youtube icon png">
              <a:extLst>
                <a:ext uri="{FF2B5EF4-FFF2-40B4-BE49-F238E27FC236}">
                  <a16:creationId xmlns="" xmlns:a16="http://schemas.microsoft.com/office/drawing/2014/main" id="{433171C4-5851-4396-BA52-6A4F1EB08AA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874" y="5129484"/>
              <a:ext cx="658490" cy="65849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Image result for website icon png">
              <a:extLst>
                <a:ext uri="{FF2B5EF4-FFF2-40B4-BE49-F238E27FC236}">
                  <a16:creationId xmlns="" xmlns:a16="http://schemas.microsoft.com/office/drawing/2014/main" id="{700B0FFF-4324-4D36-ABB6-514B1D0CC3D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87"/>
            <a:stretch/>
          </p:blipFill>
          <p:spPr bwMode="auto">
            <a:xfrm>
              <a:off x="1496281" y="3724026"/>
              <a:ext cx="658490" cy="618404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A5E2B65C-C975-427A-8BB0-A7D46DE78454}"/>
                </a:ext>
              </a:extLst>
            </p:cNvPr>
            <p:cNvSpPr txBox="1"/>
            <p:nvPr userDrawn="1"/>
          </p:nvSpPr>
          <p:spPr>
            <a:xfrm>
              <a:off x="2137507" y="3833173"/>
              <a:ext cx="3489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https://msie4.ait.ac.th/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5D1A48ED-6076-4329-BBEF-FBED22F94A4E}"/>
                </a:ext>
              </a:extLst>
            </p:cNvPr>
            <p:cNvSpPr txBox="1"/>
            <p:nvPr userDrawn="1"/>
          </p:nvSpPr>
          <p:spPr>
            <a:xfrm>
              <a:off x="2060031" y="5269018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MSIE 4.0 Channel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FD629B7C-F449-4D17-9736-3DF1838E5F47}"/>
                </a:ext>
              </a:extLst>
            </p:cNvPr>
            <p:cNvSpPr txBox="1"/>
            <p:nvPr userDrawn="1"/>
          </p:nvSpPr>
          <p:spPr>
            <a:xfrm>
              <a:off x="2109384" y="4536977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@MSIE4Thailand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F67F8699-7B71-4797-B9A1-850CF5BF8DCB}"/>
              </a:ext>
            </a:extLst>
          </p:cNvPr>
          <p:cNvSpPr txBox="1"/>
          <p:nvPr userDrawn="1"/>
        </p:nvSpPr>
        <p:spPr>
          <a:xfrm>
            <a:off x="4042475" y="3672689"/>
            <a:ext cx="6311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Together We Will Make Our Education Stronger</a:t>
            </a:r>
          </a:p>
        </p:txBody>
      </p:sp>
    </p:spTree>
    <p:extLst>
      <p:ext uri="{BB962C8B-B14F-4D97-AF65-F5344CB8AC3E}">
        <p14:creationId xmlns:p14="http://schemas.microsoft.com/office/powerpoint/2010/main" val="28608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56177" y="2204653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th-TH" sz="4800" dirty="0">
                <a:solidFill>
                  <a:srgbClr val="002060"/>
                </a:solidFill>
              </a:rPr>
              <a:t>เทคนิคและการใช้งานการค้นหาคำตอบที่น่าพึงพอใจขั้นสูง</a:t>
            </a:r>
            <a:endParaRPr lang="en-US" sz="48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5A51033F-DC79-40D3-B922-49AF37BB89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56177" y="2204653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800" dirty="0">
                <a:solidFill>
                  <a:srgbClr val="002060"/>
                </a:solidFill>
              </a:rPr>
              <a:t>Session 1.1: </a:t>
            </a:r>
          </a:p>
          <a:p>
            <a:r>
              <a:rPr lang="th-TH" sz="4800" dirty="0" smtClean="0">
                <a:solidFill>
                  <a:srgbClr val="002060"/>
                </a:solidFill>
              </a:rPr>
              <a:t>แนวคิดตัวแบบเบื้องต้น</a:t>
            </a:r>
            <a:endParaRPr lang="en-US" sz="48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5A51033F-DC79-40D3-B922-49AF37BB89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8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บทนำ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050" y="1738149"/>
            <a:ext cx="10372150" cy="43035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b="1" dirty="0" smtClean="0"/>
              <a:t>วิทยาการการจัดการ</a:t>
            </a:r>
            <a:endParaRPr lang="en-US" b="1" dirty="0"/>
          </a:p>
          <a:p>
            <a:pPr marL="0" indent="0">
              <a:buNone/>
            </a:pPr>
            <a:r>
              <a:rPr lang="th-TH" dirty="0" smtClean="0"/>
              <a:t>ใช้ตัวแบบทางคณิตศาสตร์ในการจัดหาแนวทางในการตัดสินใจสำหรับผู้บริหารเพื่อ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	</a:t>
            </a:r>
            <a:r>
              <a:rPr lang="th-TH" dirty="0" smtClean="0"/>
              <a:t>ทำการตัดสินใจอย่างมีประสิทธิภาพภายใต้ข้อมูลปัจจุบัน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	</a:t>
            </a:r>
            <a:r>
              <a:rPr lang="th-TH" dirty="0" smtClean="0"/>
              <a:t>หาข้อมูลเพิ่มเติมในกรณีที่องค์ความรู้ในปัจจุบันไม่เพียงพอต่อการทำการตัดสินใจอย่างเหมาะสม</a:t>
            </a:r>
            <a:endParaRPr lang="en-US" dirty="0"/>
          </a:p>
          <a:p>
            <a:pPr marL="0" indent="0">
              <a:buNone/>
            </a:pPr>
            <a:r>
              <a:rPr lang="th-TH" b="1" dirty="0" smtClean="0"/>
              <a:t>การวิจัยดำเนินงาน</a:t>
            </a:r>
            <a:endParaRPr lang="en-US" b="1" dirty="0"/>
          </a:p>
          <a:p>
            <a:pPr marL="0" indent="0">
              <a:buNone/>
            </a:pPr>
            <a:r>
              <a:rPr lang="th-TH" dirty="0" smtClean="0"/>
              <a:t>ที่ซับซ้อนการประยุกต์ใช้วิธีทางวิทยาศาสตร์สำหรับปัญหาในการบริหารจัดการระบบที่มีขนาดใหญ่</a:t>
            </a:r>
            <a:endParaRPr lang="en-US" dirty="0"/>
          </a:p>
          <a:p>
            <a:pPr marL="0" indent="0" algn="ctr">
              <a:buNone/>
            </a:pPr>
            <a:r>
              <a:rPr lang="th-TH" dirty="0" smtClean="0"/>
              <a:t>ดังนั้นวิทยาการการจัดการและการวิจัยดำเนินงานมีความใกล้เคียงกันค่อนข้างสูง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7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กระบวนการสร้างตัวแบบ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050" y="1738149"/>
            <a:ext cx="10372150" cy="43035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  <a:r>
              <a:rPr lang="th-TH" dirty="0" smtClean="0"/>
              <a:t>   กำหนดปัญหา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</a:t>
            </a:r>
            <a:r>
              <a:rPr lang="th-TH" dirty="0" smtClean="0"/>
              <a:t>   สังเกตระบบ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</a:t>
            </a:r>
            <a:r>
              <a:rPr lang="th-TH" dirty="0" smtClean="0"/>
              <a:t>   กำหนดตัวแบบทางคณิตศาสตร์สำหรับปัญหา</a:t>
            </a:r>
            <a:endParaRPr lang="en-US" dirty="0"/>
          </a:p>
          <a:p>
            <a:pPr marL="514350" indent="-514350">
              <a:buAutoNum type="arabicPeriod" startAt="4"/>
            </a:pPr>
            <a:r>
              <a:rPr lang="th-TH" dirty="0" smtClean="0"/>
              <a:t>ตรวจสอบคัวแบบและใช้ตัวแบบในการคาดการณ์</a:t>
            </a:r>
          </a:p>
          <a:p>
            <a:pPr marL="514350" indent="-514350">
              <a:buAutoNum type="arabicPeriod" startAt="4"/>
            </a:pPr>
            <a:r>
              <a:rPr lang="th-TH" dirty="0" smtClean="0"/>
              <a:t>เลือกแนวทางที่เหมาะสม</a:t>
            </a:r>
            <a:endParaRPr lang="en-US" dirty="0"/>
          </a:p>
          <a:p>
            <a:pPr marL="514350" indent="-514350">
              <a:buAutoNum type="arabicPeriod" startAt="6"/>
            </a:pPr>
            <a:r>
              <a:rPr lang="th-TH" dirty="0" smtClean="0"/>
              <a:t>นำเสนอผลและสรุปผลการศึกษา</a:t>
            </a:r>
          </a:p>
          <a:p>
            <a:pPr marL="514350" indent="-514350">
              <a:buAutoNum type="arabicPeriod" startAt="6"/>
            </a:pPr>
            <a:r>
              <a:rPr lang="th-TH" dirty="0" smtClean="0"/>
              <a:t>นำไปใช้และประเมินข้อเสนอแนะ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4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หลักในการพัฒนาตัวแบบ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050" y="1738149"/>
            <a:ext cx="10372150" cy="430350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th-TH" dirty="0" smtClean="0"/>
              <a:t>ไม่ควรสร้างตัวแบบที่มีความซับซ้อนเกนไปเมื่อตัวแบบทั่วๆไปสามารถที่ใช้ในการแก้ปัญหาได้</a:t>
            </a:r>
            <a:endParaRPr lang="en-US" dirty="0"/>
          </a:p>
          <a:p>
            <a:pPr marL="514350" indent="-514350">
              <a:buAutoNum type="arabicPeriod" startAt="2"/>
            </a:pPr>
            <a:r>
              <a:rPr lang="th-TH" dirty="0" smtClean="0"/>
              <a:t>ระวังการสร้างตัวแบบให้เหมาะสมกับเทคนิค</a:t>
            </a:r>
            <a:endParaRPr lang="th-TH" dirty="0"/>
          </a:p>
          <a:p>
            <a:pPr marL="514350" indent="-514350">
              <a:buAutoNum type="arabicPeriod" startAt="2"/>
            </a:pPr>
            <a:r>
              <a:rPr lang="th-TH" dirty="0" smtClean="0"/>
              <a:t>ควรลดขั้นตอนในการสร้งตัวแบบ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  </a:t>
            </a:r>
            <a:r>
              <a:rPr lang="th-TH" dirty="0" smtClean="0"/>
              <a:t>ควรตรวจสอบความถูกต้องของตัวแบบก่อนนำไปใช้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  </a:t>
            </a:r>
            <a:r>
              <a:rPr lang="th-TH" dirty="0" smtClean="0"/>
              <a:t>ไม่ควรสร้างตัวแบบให้เหมือนจริงเกินไป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  </a:t>
            </a:r>
            <a:r>
              <a:rPr lang="th-TH" dirty="0" smtClean="0"/>
              <a:t>ระวังที่จะให้ความสำคัญกับตัวแบบเกินไป</a:t>
            </a:r>
            <a:endParaRPr lang="en-US" dirty="0"/>
          </a:p>
          <a:p>
            <a:pPr marL="514350" indent="-514350">
              <a:buAutoNum type="arabicPeriod" startAt="7"/>
            </a:pPr>
            <a:r>
              <a:rPr lang="th-TH" dirty="0" smtClean="0"/>
              <a:t>ตัวแบบไม่ได้ดีไปกว่าข้อมูลที่สมบูรณ์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8.   </a:t>
            </a:r>
            <a:r>
              <a:rPr lang="th-TH" dirty="0" smtClean="0"/>
              <a:t>ตัวแบบไม่สามารถทดแทนผู้ทำการตัดสินใจ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0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ตัวแบบทางคณิตศาสตร์ขั้นพื้นฐาน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050" y="1738149"/>
            <a:ext cx="10372150" cy="43035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th-TH" dirty="0" smtClean="0"/>
              <a:t>การโปรแกรมเชิงเส้นตรง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 smtClean="0"/>
              <a:t>การโปรแกรมกำลังสอง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 smtClean="0"/>
              <a:t>การโปรแกรมไม่เชิงเส้น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 smtClean="0"/>
              <a:t>การโปรแกรมจำนวนเต็ม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 smtClean="0"/>
              <a:t>การโปรแกรมจำนวนเต็มผสม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/>
              <a:t>การโปรแกรมไม่เชิง</a:t>
            </a:r>
            <a:r>
              <a:rPr lang="th-TH" dirty="0" smtClean="0"/>
              <a:t>เส้น</a:t>
            </a:r>
            <a:r>
              <a:rPr lang="th-TH" dirty="0"/>
              <a:t>จำนวนเต็มผสม</a:t>
            </a:r>
            <a:endParaRPr lang="en-US" dirty="0"/>
          </a:p>
          <a:p>
            <a:pPr marL="0" indent="0">
              <a:buNone/>
            </a:pPr>
            <a:r>
              <a:rPr lang="th-TH" dirty="0" smtClean="0"/>
              <a:t>	การโปรแกรมพลวัต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 smtClean="0"/>
              <a:t>การโปรแกรม </a:t>
            </a:r>
            <a:r>
              <a:rPr lang="en-US" dirty="0" smtClean="0"/>
              <a:t>Stochastic </a:t>
            </a:r>
            <a:endParaRPr lang="th-TH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 smtClean="0"/>
              <a:t>การวิเคราะห์โครงข่าย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th-TH" dirty="0" smtClean="0"/>
              <a:t>ทฤษฎีเกมส์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37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mtClean="0"/>
              <a:t>ซอฟแวร์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050" y="1738149"/>
            <a:ext cx="10372150" cy="4303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Lindo – Lingo – </a:t>
            </a:r>
            <a:r>
              <a:rPr lang="en-US" dirty="0" err="1"/>
              <a:t>What’sBest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CPLEX</a:t>
            </a:r>
          </a:p>
          <a:p>
            <a:pPr marL="0" indent="0">
              <a:buNone/>
            </a:pPr>
            <a:r>
              <a:rPr lang="en-US" dirty="0"/>
              <a:t>	TORA</a:t>
            </a:r>
          </a:p>
          <a:p>
            <a:pPr marL="0" indent="0">
              <a:buNone/>
            </a:pPr>
            <a:r>
              <a:rPr lang="en-US" dirty="0"/>
              <a:t>	NPSOL – MINOS</a:t>
            </a:r>
          </a:p>
          <a:p>
            <a:pPr marL="0" indent="0">
              <a:buNone/>
            </a:pPr>
            <a:r>
              <a:rPr lang="en-US" dirty="0"/>
              <a:t>	KNITRO</a:t>
            </a:r>
          </a:p>
          <a:p>
            <a:pPr marL="0" indent="0">
              <a:buNone/>
            </a:pPr>
            <a:r>
              <a:rPr lang="en-US" dirty="0"/>
              <a:t>	GAMS</a:t>
            </a:r>
          </a:p>
          <a:p>
            <a:pPr marL="0" indent="0">
              <a:buNone/>
            </a:pPr>
            <a:r>
              <a:rPr lang="en-US" dirty="0"/>
              <a:t>	Spreadsheet Solver</a:t>
            </a:r>
          </a:p>
          <a:p>
            <a:pPr marL="0" indent="0">
              <a:buNone/>
            </a:pPr>
            <a:r>
              <a:rPr lang="en-US" dirty="0"/>
              <a:t>	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91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9" id="{C62A709E-BDC5-A046-9ECD-57A6FD34528D}" vid="{392FA3C1-01DE-2349-B0AB-32C1135A0C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189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บทนำ</vt:lpstr>
      <vt:lpstr>กระบวนการสร้างตัวแบบ</vt:lpstr>
      <vt:lpstr>หลักในการพัฒนาตัวแบบ</vt:lpstr>
      <vt:lpstr>ตัวแบบทางคณิตศาสตร์ขั้นพื้นฐาน</vt:lpstr>
      <vt:lpstr>ซอฟแวร์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Huynh Trung Luong</dc:creator>
  <cp:lastModifiedBy>Dell2</cp:lastModifiedBy>
  <cp:revision>42</cp:revision>
  <dcterms:created xsi:type="dcterms:W3CDTF">2019-10-02T07:34:54Z</dcterms:created>
  <dcterms:modified xsi:type="dcterms:W3CDTF">2020-09-21T07:48:20Z</dcterms:modified>
</cp:coreProperties>
</file>