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22" r:id="rId23"/>
    <p:sldId id="323" r:id="rId24"/>
    <p:sldId id="324" r:id="rId25"/>
    <p:sldId id="325" r:id="rId26"/>
    <p:sldId id="326" r:id="rId27"/>
    <p:sldId id="327" r:id="rId28"/>
    <p:sldId id="328" r:id="rId29"/>
    <p:sldId id="329" r:id="rId30"/>
    <p:sldId id="305" r:id="rId31"/>
    <p:sldId id="306" r:id="rId32"/>
    <p:sldId id="307" r:id="rId33"/>
    <p:sldId id="308" r:id="rId34"/>
    <p:sldId id="309" r:id="rId35"/>
    <p:sldId id="310" r:id="rId36"/>
    <p:sldId id="311" r:id="rId37"/>
    <p:sldId id="330" r:id="rId38"/>
    <p:sldId id="312" r:id="rId39"/>
    <p:sldId id="313" r:id="rId40"/>
    <p:sldId id="314" r:id="rId41"/>
    <p:sldId id="315" r:id="rId42"/>
    <p:sldId id="316" r:id="rId43"/>
    <p:sldId id="317" r:id="rId44"/>
    <p:sldId id="318" r:id="rId45"/>
    <p:sldId id="319" r:id="rId46"/>
    <p:sldId id="320" r:id="rId47"/>
    <p:sldId id="321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สไตล์สีอ่อน 1 - เน้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5" y="2035"/>
            <a:ext cx="12195631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4" y="-8794"/>
            <a:ext cx="12222427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3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1" y="479046"/>
            <a:ext cx="1824739" cy="1432477"/>
          </a:xfrm>
          <a:prstGeom prst="rect">
            <a:avLst/>
          </a:prstGeom>
        </p:spPr>
      </p:pic>
      <p:pic>
        <p:nvPicPr>
          <p:cNvPr id="17" name="Picture 1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45027A7-4436-4BFC-B715-CB8E92192D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3" y="770574"/>
            <a:ext cx="4263315" cy="1217780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1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5D39AF64-02D8-4A17-BB3F-4E3014876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6179" y="3445484"/>
            <a:ext cx="8950284" cy="1305161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47DADDB0-2C51-4443-AB1B-DC4AF7639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179" y="2067996"/>
            <a:ext cx="8950284" cy="1121423"/>
          </a:xfrm>
          <a:noFill/>
        </p:spPr>
        <p:txBody>
          <a:bodyPr anchor="ctr">
            <a:noAutofit/>
          </a:bodyPr>
          <a:lstStyle>
            <a:lvl1pPr algn="ctr">
              <a:defRPr sz="4400" b="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E31D9C-DF45-4586-BF2E-7912D4B41D80}"/>
              </a:ext>
            </a:extLst>
          </p:cNvPr>
          <p:cNvSpPr/>
          <p:nvPr userDrawn="1"/>
        </p:nvSpPr>
        <p:spPr>
          <a:xfrm>
            <a:off x="1356179" y="3184039"/>
            <a:ext cx="8950284" cy="8439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3344BED-7B33-41AD-A323-368EB9B434D6}"/>
              </a:ext>
            </a:extLst>
          </p:cNvPr>
          <p:cNvSpPr/>
          <p:nvPr userDrawn="1"/>
        </p:nvSpPr>
        <p:spPr>
          <a:xfrm>
            <a:off x="1615353" y="3263034"/>
            <a:ext cx="8431931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B023124-B431-4DF0-80A3-5D3DB66D88FD}"/>
              </a:ext>
            </a:extLst>
          </p:cNvPr>
          <p:cNvSpPr/>
          <p:nvPr userDrawn="1"/>
        </p:nvSpPr>
        <p:spPr>
          <a:xfrm>
            <a:off x="1927935" y="3310171"/>
            <a:ext cx="7806768" cy="524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370" y="4225822"/>
            <a:ext cx="1344168" cy="155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2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2B7B18-FD7D-4AE7-961D-638A21ED8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29-Oct-20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27F21E-79D5-4C93-AFCE-64A87D6F2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AC0B15-5C5C-43A2-B334-1E7159DC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6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05BC6-B8F2-467B-A51D-7EF866A52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DAF93-471D-4F72-9A9C-1D3FD85C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340A66-060C-44B9-83DB-F16223E75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03483C-CD5F-492E-9EDF-CA1BFCBC4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29-Oct-20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3578A-53BB-43CD-AE8B-6A4B5DDED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056FF0-B4D3-4A33-88FE-F41023975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85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62379-C666-47A8-ABF8-A3D299741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BAE6F8-0615-42CF-B577-DC389D350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A1B2BB-CDAA-4993-94DA-F1B1C64BA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AEB606-A8D8-4D5F-BE0C-419E49C35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29-Oct-20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530BF-FC1F-496E-B918-4AFC48059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FF458C-C932-4B3D-87F3-9CCB23CD2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28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59405-0823-4EF8-AE3F-2D2F70772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5998AA-E683-4A32-B344-52FBCBA3F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2E250-410B-48E9-93C3-FBDD91ED0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29-Oct-20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79AF3-C435-4DF6-89A6-BD4F19025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FFB2E-8C4F-47CF-AEB0-3E0887BE2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41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53D5BF-61FD-4341-BF5C-91EB49169B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6DF4D-69A2-4B54-85D5-11E2837B0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D8474-5ECD-46F6-9E30-4C9F9EC74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29-Oct-20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2F09C-C8A3-4A1A-AF93-5D3AC9106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221DE-46EF-40E1-B91E-A2F4CF0DE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8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9F83CD-1E72-46FA-A09B-48783A0A34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02EEB56D-10AA-4548-B3DB-C74661EAED2E}"/>
              </a:ext>
            </a:extLst>
          </p:cNvPr>
          <p:cNvSpPr/>
          <p:nvPr userDrawn="1"/>
        </p:nvSpPr>
        <p:spPr>
          <a:xfrm rot="10800000">
            <a:off x="304802" y="274325"/>
            <a:ext cx="11571545" cy="6295197"/>
          </a:xfrm>
          <a:prstGeom prst="round2Diag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6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33CC12D3-EFEE-4DBD-A0DE-4E68668611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4" y="486231"/>
            <a:ext cx="1091440" cy="8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1045D65-668D-4D95-B4D8-EA5B054C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91" y="448674"/>
            <a:ext cx="8706812" cy="888031"/>
          </a:xfrm>
        </p:spPr>
        <p:txBody>
          <a:bodyPr>
            <a:normAutofit/>
          </a:bodyPr>
          <a:lstStyle>
            <a:lvl1pPr algn="ctr"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2A50B16-EDDF-4F8E-8E61-17E398D0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5" y="1693703"/>
            <a:ext cx="11229516" cy="430350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AB01A1C-51D1-41B4-9C3C-E06B1D57AF69}"/>
              </a:ext>
            </a:extLst>
          </p:cNvPr>
          <p:cNvGrpSpPr/>
          <p:nvPr userDrawn="1"/>
        </p:nvGrpSpPr>
        <p:grpSpPr>
          <a:xfrm>
            <a:off x="1792289" y="1349132"/>
            <a:ext cx="8706812" cy="184429"/>
            <a:chOff x="1610813" y="1340083"/>
            <a:chExt cx="7607984" cy="16991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FAE0845-1B36-45A0-A900-346B585FB863}"/>
                </a:ext>
              </a:extLst>
            </p:cNvPr>
            <p:cNvSpPr/>
            <p:nvPr userDrawn="1"/>
          </p:nvSpPr>
          <p:spPr>
            <a:xfrm>
              <a:off x="1610813" y="1340083"/>
              <a:ext cx="7607984" cy="8439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4424509-D133-4E5C-8A4D-7A431372B253}"/>
                </a:ext>
              </a:extLst>
            </p:cNvPr>
            <p:cNvSpPr/>
            <p:nvPr userDrawn="1"/>
          </p:nvSpPr>
          <p:spPr>
            <a:xfrm>
              <a:off x="1831119" y="1405583"/>
              <a:ext cx="7167370" cy="4571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4E59BE7-4247-4ABD-852F-D91F21A5AAD4}"/>
                </a:ext>
              </a:extLst>
            </p:cNvPr>
            <p:cNvSpPr/>
            <p:nvPr userDrawn="1"/>
          </p:nvSpPr>
          <p:spPr>
            <a:xfrm>
              <a:off x="2096821" y="1457576"/>
              <a:ext cx="6635965" cy="524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361314F-AD54-4372-AC14-9CC620E0D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4" b="10446"/>
          <a:stretch/>
        </p:blipFill>
        <p:spPr>
          <a:xfrm>
            <a:off x="4578233" y="6117028"/>
            <a:ext cx="3329507" cy="74666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2757" y="301108"/>
            <a:ext cx="1106424" cy="128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24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5" y="2035"/>
            <a:ext cx="12195631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4" y="-8794"/>
            <a:ext cx="12222427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3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1" y="479046"/>
            <a:ext cx="1824739" cy="1432477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1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B09061E-C19F-4F07-A1CD-123D3E1DE607}"/>
              </a:ext>
            </a:extLst>
          </p:cNvPr>
          <p:cNvSpPr/>
          <p:nvPr userDrawn="1"/>
        </p:nvSpPr>
        <p:spPr>
          <a:xfrm>
            <a:off x="3023115" y="2448213"/>
            <a:ext cx="600132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i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19" name="Picture 1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A31B2A8-CB08-462F-B7BA-1D4FF2A92C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3" y="770574"/>
            <a:ext cx="4263315" cy="12177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370" y="4225822"/>
            <a:ext cx="1344168" cy="155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046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9C96F-5262-4E6F-BFD8-2EB53A520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A59F29-33E8-4A08-A848-F23F1829CB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C6F23-F1D6-413A-93F1-5CB67FD18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29-Oct-20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BD8DA-9182-46A0-AA86-19D7E25FB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715A6-5D5A-4C34-B2BB-C5C096135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9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C934A-07AE-4721-A5E5-7BFD63010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07034-45C9-4C2E-8F1A-74CC69F46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39D44-7FBD-44DC-8ED7-DE4385899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29-Oct-20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CFEF3-9B26-4F35-A593-95E862786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9034F-12F0-4070-BA7C-B4388783F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9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F60FD-5F2B-40FD-AB1C-F92E18204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69EB4-521E-40A4-B238-74A9CF46E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421B3-A098-45C5-B9B7-9BF720EB2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29-Oct-20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CC390-DEDA-40EF-98A1-9B2AE1199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349BD-74DC-4732-BC07-11F691F6E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74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F293C-8450-46AA-97AD-A87DE0A38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EDC3F-2F73-40D3-B100-4A075A8FEA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A477F-5FF0-4748-83C8-C1959815E7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94C4EE-9866-446B-856F-88EC44E3B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29-Oct-20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F79B0-8B0F-46FC-8DD9-EFDE8BF7E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F88E6-DEC4-4334-8FB3-016F3E649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16E7B-2755-415C-A9AD-AB128EF10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80CBA-DC9A-46FB-BE7C-1C8FF0F53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635A0D-3B3B-4A1A-B83C-4AD6A0EEA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8808BE-6A98-44A7-B4B9-9EC28AFF9B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1B1C5F-3CAF-4649-B4D5-8F2E81D57F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E0AAA5-4509-4E64-BAAE-E044B02A7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29-Oct-20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75D009-BA01-43C0-901E-5BB050E94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19B0F4-731F-4553-8E9E-7FB4D0255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4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96960-F648-4700-BFD0-5CD16BA70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D7EA84-1FB4-41C5-99AC-761E11BDE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29-Oct-20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B97808-4AE9-4F15-B28B-50EDC420F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B2001-E3EB-4483-AF81-E12AE3387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7A579E-4B74-4964-A53B-FB8332EF5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C04A4-EEFA-4B33-8F0B-8AD3425CE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46A3A-1AE9-4421-975B-95106E577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F984-20D0-475F-95E8-BAD667F37A1D}" type="datetimeFigureOut">
              <a:rPr lang="en-US" smtClean="0"/>
              <a:t>29-Oct-20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CF4F-5EC1-4EF5-ABA2-A2BF92300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227D0-FBCE-4F46-A81F-6B494FE79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9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56179" y="3872204"/>
            <a:ext cx="8950284" cy="1305161"/>
          </a:xfrm>
        </p:spPr>
        <p:txBody>
          <a:bodyPr/>
          <a:lstStyle/>
          <a:p>
            <a:r>
              <a:rPr lang="th-TH" dirty="0"/>
              <a:t>โมดูล 3 ช่วงที่ 1</a:t>
            </a:r>
          </a:p>
          <a:p>
            <a:r>
              <a:rPr lang="th-TH" b="1" dirty="0"/>
              <a:t>การออกแบบห่วงโซ่อุปทานใหม่</a:t>
            </a:r>
          </a:p>
          <a:p>
            <a:r>
              <a:rPr lang="th-TH" dirty="0"/>
              <a:t>  บรรยาย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การจัดการห่วงโซ่อุปทานอย่างยั่งยืน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827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โซ่อุปทานดิจิทัล (</a:t>
            </a:r>
            <a:r>
              <a:rPr lang="en-US" dirty="0"/>
              <a:t>DSC )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ประกอบด้วยระบบเหล่านั้น (เช่นซอฟต์แวร์ฮาร์ดแวร์เครือข่ายการสื่อสาร) ที่สนับสนุนการโต้ตอบระหว่างองค์กรที่กระจายอยู่ทั่วโลกและดำเนินกิจกรรมของคู่ค้าในห่วงโซ่อุปทาน กิจกรรมเหล่านี้รวมถึงการซื้อการผลิตการจัดเก็บการเคลื่อนย้ายและการขายผลิตภัณฑ์</a:t>
            </a:r>
          </a:p>
          <a:p>
            <a:endParaRPr lang="th-TH" sz="1000" dirty="0"/>
          </a:p>
          <a:p>
            <a:r>
              <a:rPr lang="th-TH" dirty="0"/>
              <a:t>เครือข่ายอัจฉริยะที่ขับเคลื่อนด้วยคุณค่าซึ่งใช้ประโยชน์จากแนวทางใหม่ ๆ ด้วยเทคโนโลยีและการวิเคราะห์เพื่อสร้างรายได้และมูลค่าทางธุรกิจรูปแบบใหม่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506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โซ่อุปทานดิจิทัล (</a:t>
            </a:r>
            <a:r>
              <a:rPr lang="en-US" dirty="0"/>
              <a:t>DSC )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/>
              <a:t>ระบบดิจิตอลมีศักยภาพที่จะเปลี่ยนโซ่อุปทานโดยการบริการที่มีคุณค่ามากขึ้นสามารถเข้าถึงได้และราคาไม่แพง ดังนั้นจึงจำเป็นต้องมีมุมมองที่แตกต่างออกไปสำหรับเทคโนโลยีดิจิทัลเพื่อสร้างโอกาสในห่วงโซ่อุปทานใหม่ ๆ องค์กรควรลองนึกภาพห่วงโซ่อุปทานของตนใหม่ว่าเป็นเครือข่ายอุปทานดิจิทัลที่ไม่เพียง แต่รวมกระแสสินค้าและบริการทางกายภาพเท่านั้น แต่ยังรวมถึงความสามารถข้อมูลและการเงิน ในแง่นามธรรมผู้คนและข้อมูลตลอดจนวัสดุผลิตภัณฑ์และวัสดุสิ้นเปลืองต้องเดินทางไปด้วยกันทั่วทั้งองค์กรขนาดใหญ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605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โซ่อุปทานดิจิทัล (</a:t>
            </a:r>
            <a:r>
              <a:rPr lang="en-US" dirty="0"/>
              <a:t>DSC )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เทคโนโลยี </a:t>
            </a:r>
            <a:r>
              <a:rPr lang="en-US" dirty="0" err="1"/>
              <a:t>Bestfit</a:t>
            </a:r>
            <a:r>
              <a:rPr lang="en-US" dirty="0"/>
              <a:t> </a:t>
            </a:r>
            <a:r>
              <a:rPr lang="th-TH" dirty="0"/>
              <a:t>ที่สนับสนุนและซิงโครไนซ์กระบวนการห่วงโซ่อุปทานรวมถึงระบบคลังสินค้าและการขนส่งการระบุความถี่วิทยุ (</a:t>
            </a:r>
            <a:r>
              <a:rPr lang="en-US" dirty="0"/>
              <a:t>RFID) </a:t>
            </a:r>
            <a:r>
              <a:rPr lang="th-TH" dirty="0"/>
              <a:t>เทคโนโลยีการหยิบสินค้าขั้นสูงและระบบการวางแผนและกำหนดเวลาที่เป็นนวัตกรรมใหม่เพื่อบรรเทาปัญหา“ ความเจ็บปวด” เช่นของเสียในห่วงโซ่อุปทานอย่างรวดเร็ว โลกที่อุปสงค์มีความผันผวนและมีความเสี่ยงสูง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572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โซ่อุปทานดิจิทัล (</a:t>
            </a:r>
            <a:r>
              <a:rPr lang="en-US" dirty="0"/>
              <a:t>DSC )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/>
              <a:t>แพลตฟอร์มที่เน้นลูกค้าเป็นศูนย์กลางซึ่งรวบรวมและเพิ่มการใช้ประโยชน์จากข้อมูลเรียลไทม์ที่มาจากแหล่ง</a:t>
            </a:r>
            <a:r>
              <a:rPr lang="th-TH" dirty="0" err="1"/>
              <a:t>ต่างๆ</a:t>
            </a:r>
            <a:r>
              <a:rPr lang="th-TH" dirty="0"/>
              <a:t> พวกเขาแนะนำว่า </a:t>
            </a:r>
            <a:r>
              <a:rPr lang="en-US" dirty="0"/>
              <a:t>DSC </a:t>
            </a:r>
            <a:r>
              <a:rPr lang="th-TH" dirty="0"/>
              <a:t>ช่วยกระตุ้นความต้องการการตรวจจับการจับคู่และการจัดการเพื่อให้มีประสิทธิภาพที่ดีที่สุดและลดความเสี่ย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084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โซ่อุปทานดิจิทัล (</a:t>
            </a:r>
            <a:r>
              <a:rPr lang="en-US" dirty="0"/>
              <a:t>DSC )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ห่วงโซ่อุปทานที่มีรากฐานมาจากความสามารถที่เปิดใช้งานเว็บ ห่วงโซ่อุปทานจำนวนมากใช้กระบวนการที่ใช้กระดาษและกระบวนการที่เปิดใช้งานไอที </a:t>
            </a:r>
            <a:r>
              <a:rPr lang="en-US" dirty="0"/>
              <a:t>DSC </a:t>
            </a:r>
            <a:r>
              <a:rPr lang="th-TH" dirty="0"/>
              <a:t>ที่แท้จริงไปไกลกว่ารุ่นไฮบริดนี้เพื่อใช้ประโยชน์จากการเชื่อมต่อการรวมระบบและความสามารถในการผลิตข้อมูลของส่วนประกอบ "อัจฉริยะ" อย่างเต็มที่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399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โซ่อุปทานดิจิทัล (</a:t>
            </a:r>
            <a:r>
              <a:rPr lang="en-US" dirty="0"/>
              <a:t>DSC )</a:t>
            </a:r>
            <a:r>
              <a:rPr lang="th-TH" dirty="0"/>
              <a:t> คุณสมบัติ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buNone/>
            </a:pPr>
            <a:r>
              <a:rPr lang="th-TH" dirty="0"/>
              <a:t>ปัจจุบันโซ่อุปทานต้องการกิจกรรมที่ซับซ้อนขนาดใหญ่ซึ่งทั้งหมดนี้จำเป็นต้องประสานงานและติดตาม ดังนั้น</a:t>
            </a:r>
            <a:r>
              <a:rPr lang="th-TH" dirty="0" err="1"/>
              <a:t>การทำ</a:t>
            </a:r>
            <a:r>
              <a:rPr lang="th-TH" dirty="0"/>
              <a:t>ให้เป็นดิจิทัลทำให้เกิดวิวัฒนาการของห่วงโซ่อุปทานรุ่นต่อไปที่ให้ทั้งความยืดหยุ่นและประสิทธิภาพ เนื่องจากโซลูชันดิจิทัลกำลังขัดขวางห่วงโซ่อุปทานแบบเดิมจึงมีคุณลักษณะที่แตกต่างกันบางประการที่เกี่ยวข้องกับ </a:t>
            </a:r>
            <a:r>
              <a:rPr lang="en-US" dirty="0"/>
              <a:t>DSC </a:t>
            </a:r>
            <a:r>
              <a:rPr lang="th-TH" dirty="0"/>
              <a:t>แทบทุกตัว ข้อดีที่แตกต่างเหล่านี้จะถูกเรียบเรียงสิบเอ็ดคุณสมบัติหลักต่อไปนี้ที่ </a:t>
            </a:r>
            <a:r>
              <a:rPr lang="en-US" dirty="0"/>
              <a:t>DSC </a:t>
            </a:r>
            <a:r>
              <a:rPr lang="th-TH" dirty="0"/>
              <a:t>เพื่อให้บรรลุเป้าหมาย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495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โซ่อุปทานดิจิทัล (</a:t>
            </a:r>
            <a:r>
              <a:rPr lang="en-US" dirty="0"/>
              <a:t>DSC )</a:t>
            </a:r>
            <a:r>
              <a:rPr lang="th-TH" dirty="0"/>
              <a:t> คุณสมบัติ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ความเร็ว</a:t>
            </a:r>
            <a:r>
              <a:rPr lang="th-TH" dirty="0"/>
              <a:t>: ความเร็วในการจัดส่งสินค้าเป็นศูนย์กลางสำหรับทั้ง</a:t>
            </a:r>
            <a:r>
              <a:rPr lang="th-TH" dirty="0" err="1"/>
              <a:t>ซัพพ</a:t>
            </a:r>
            <a:r>
              <a:rPr lang="th-TH" dirty="0"/>
              <a:t>ลายเออร</a:t>
            </a:r>
            <a:r>
              <a:rPr lang="th-TH" dirty="0" err="1"/>
              <a:t>์แ</a:t>
            </a:r>
            <a:r>
              <a:rPr lang="th-TH" dirty="0"/>
              <a:t>ละผู้ที่เกี่ยวข้องใน </a:t>
            </a:r>
            <a:r>
              <a:rPr lang="en-US" dirty="0"/>
              <a:t>DSC</a:t>
            </a:r>
          </a:p>
          <a:p>
            <a:r>
              <a:rPr lang="th-TH" b="1" dirty="0"/>
              <a:t>ความยืดหยุ่น</a:t>
            </a:r>
            <a:r>
              <a:rPr lang="th-TH" dirty="0"/>
              <a:t>: </a:t>
            </a:r>
            <a:r>
              <a:rPr lang="th-TH" dirty="0" err="1"/>
              <a:t>การทำ</a:t>
            </a:r>
            <a:r>
              <a:rPr lang="th-TH" dirty="0"/>
              <a:t>ให้เป็นดิจิทัลในห่วงโซ่อุปทานหมายถึงความต้องการความคล่องตัวในการปฏิบัติงานและการปรับตัวให้เข้ากับสถานการณ์ที่เปลี่ยนแปลงได้อย่างง่ายดาย</a:t>
            </a:r>
          </a:p>
          <a:p>
            <a:r>
              <a:rPr lang="th-TH" b="1" dirty="0"/>
              <a:t>การเชื่อมต่อทั่วโลก</a:t>
            </a:r>
            <a:r>
              <a:rPr lang="th-TH" dirty="0"/>
              <a:t>: อินเทอร์เน็ตทำให้โลกเล็กลง องค์กรจำเป็นต้องจัดส่งสินค้าและบริการทั่วโลกอย่างรวดเร็ว</a:t>
            </a:r>
          </a:p>
          <a:p>
            <a:r>
              <a:rPr lang="th-TH" b="1" dirty="0"/>
              <a:t>สินค้าคงคลังแบบเรียลไทม์</a:t>
            </a:r>
            <a:r>
              <a:rPr lang="th-TH" dirty="0"/>
              <a:t>: </a:t>
            </a:r>
            <a:r>
              <a:rPr lang="en-US" dirty="0"/>
              <a:t>DSC </a:t>
            </a:r>
            <a:r>
              <a:rPr lang="th-TH" dirty="0"/>
              <a:t>ให้วิธีการเพื่อให้แน่ใจว่าสต็อกในมือเพียงพอ แต่ไม่มากเกินไปเพื่อตอบสนองความต้องการ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91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โซ่อุปทานดิจิทัล (</a:t>
            </a:r>
            <a:r>
              <a:rPr lang="en-US" dirty="0"/>
              <a:t>DSC )</a:t>
            </a:r>
            <a:r>
              <a:rPr lang="th-TH" dirty="0"/>
              <a:t> คุณสมบัติ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b="1" dirty="0"/>
              <a:t>อัจฉริยะ: </a:t>
            </a:r>
            <a:r>
              <a:rPr lang="th-TH" dirty="0"/>
              <a:t>ตัวช่วยทางเทคโนโลยีรุ่นใหม่มอบผลิตภัณฑ์อัจฉริยะที่มีพลังการประมวลผลเพียงพอเพื่อให้สามารถเปิดใช้งานการเรียนรู้ด้วยตนเองและการตัดสินใจด้วยตนเองตามอัลกอริทึมที่กำหนดไว้</a:t>
            </a:r>
          </a:p>
          <a:p>
            <a:pPr algn="thaiDist"/>
            <a:r>
              <a:rPr lang="th-TH" b="1" dirty="0"/>
              <a:t>ความโปร่งใส: </a:t>
            </a:r>
            <a:r>
              <a:rPr lang="th-TH" dirty="0"/>
              <a:t>ในห่วงโซ่อุปทานที่โปร่งใสการเชื่อมโยงในห่วงโซ่จะเข้าใจและดำเนินการตามพฤติกรรมและความต้องการของลิงก์อื่น ๆ</a:t>
            </a:r>
          </a:p>
          <a:p>
            <a:pPr algn="thaiDist"/>
            <a:r>
              <a:rPr lang="th-TH" b="1" dirty="0"/>
              <a:t>ค่าใช้จ่ายที่มีประสิทธิภาพ</a:t>
            </a:r>
            <a:r>
              <a:rPr lang="th-TH" dirty="0"/>
              <a:t>: เทคโนโลยีดิจิตอลเป็นหลักลดค่าใช้จ่ายในเกือบทุกพื้นที่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776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โซ่อุปทานดิจิทัล (</a:t>
            </a:r>
            <a:r>
              <a:rPr lang="en-US" dirty="0"/>
              <a:t>DSC )</a:t>
            </a:r>
            <a:r>
              <a:rPr lang="th-TH" dirty="0"/>
              <a:t> คุณสมบัติ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b="1" dirty="0"/>
              <a:t>ความสามารถในการปรับขนาด</a:t>
            </a:r>
            <a:r>
              <a:rPr lang="th-TH" dirty="0"/>
              <a:t>: การปรับขนาดโซ่อุปทานขึ้นหรือลงตามสถานการณ์ที่ต้องการมักจะสร้างความยุ่งยากให้กับองค์กร</a:t>
            </a:r>
          </a:p>
          <a:p>
            <a:pPr algn="thaiDist"/>
            <a:r>
              <a:rPr lang="th-TH" b="1" dirty="0"/>
              <a:t>นวัตกรรม</a:t>
            </a:r>
            <a:r>
              <a:rPr lang="th-TH" dirty="0"/>
              <a:t>: ความเป็นเลิศใน </a:t>
            </a:r>
            <a:r>
              <a:rPr lang="en-US" dirty="0"/>
              <a:t>DSC </a:t>
            </a:r>
            <a:r>
              <a:rPr lang="th-TH" dirty="0"/>
              <a:t>เป็นคุณสมบัติหลักที่ทำให้ </a:t>
            </a:r>
            <a:r>
              <a:rPr lang="en-US" dirty="0"/>
              <a:t>DSC </a:t>
            </a:r>
            <a:r>
              <a:rPr lang="th-TH" dirty="0"/>
              <a:t>เปิดรับการเปลี่ยนแปลงอยู่เสมอ</a:t>
            </a:r>
          </a:p>
          <a:p>
            <a:pPr algn="thaiDist"/>
            <a:r>
              <a:rPr lang="th-TH" b="1" dirty="0"/>
              <a:t>เชิงรุก</a:t>
            </a:r>
            <a:r>
              <a:rPr lang="th-TH" dirty="0"/>
              <a:t>: </a:t>
            </a:r>
            <a:r>
              <a:rPr lang="en-US" dirty="0"/>
              <a:t>DSC </a:t>
            </a:r>
            <a:r>
              <a:rPr lang="th-TH" dirty="0"/>
              <a:t>กำหนดการดำเนินการเชิงรุกเพื่อป้องกันการหยุดชะงักที่อาจเกิดขึ้น</a:t>
            </a:r>
          </a:p>
          <a:p>
            <a:pPr algn="thaiDist"/>
            <a:r>
              <a:rPr lang="th-TH" b="1" dirty="0"/>
              <a:t>เป็นมิตรกับสิ่งแวดล้อม</a:t>
            </a:r>
            <a:r>
              <a:rPr lang="th-TH" dirty="0"/>
              <a:t>: ห่วงโซ่อุปทานมีผลกระทบระดับหนึ่งต่อสิ่งแวดล้อม </a:t>
            </a:r>
            <a:r>
              <a:rPr lang="en-US" dirty="0"/>
              <a:t>DSC </a:t>
            </a:r>
            <a:r>
              <a:rPr lang="th-TH" dirty="0"/>
              <a:t>รุ่นใหม่สามารถขยายขีดความสามารถของกระบวนการที่เป็นมิตรกับสิ่งแวดล้อมได้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4802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โซ่อุปทานดิจิทัล (</a:t>
            </a:r>
            <a:r>
              <a:rPr lang="en-US" dirty="0"/>
              <a:t>DSC )</a:t>
            </a:r>
            <a:r>
              <a:rPr lang="th-TH" dirty="0"/>
              <a:t> ส่วนประกอบและเทคโนโลยี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81242" y="1910271"/>
            <a:ext cx="11229516" cy="4303509"/>
          </a:xfrm>
        </p:spPr>
        <p:txBody>
          <a:bodyPr/>
          <a:lstStyle/>
          <a:p>
            <a:pPr marL="0" indent="0" algn="ctr">
              <a:buNone/>
            </a:pPr>
            <a:r>
              <a:rPr lang="th-TH" dirty="0"/>
              <a:t>มีแนวโน้มการเปลี่ยนผ่านดิจิทัลที่สำคัญหลายประการที่สามารถนำไปใช้</a:t>
            </a:r>
          </a:p>
          <a:p>
            <a:pPr marL="0" indent="0" algn="ctr">
              <a:buNone/>
            </a:pPr>
            <a:r>
              <a:rPr lang="th-TH" dirty="0"/>
              <a:t>ในห่วงโซ่อุปทานเพื่อปรับปรุงอนาคตได้อย่างมาก</a:t>
            </a:r>
          </a:p>
          <a:p>
            <a:pPr marL="0" indent="0" algn="ctr">
              <a:buNone/>
            </a:pPr>
            <a:r>
              <a:rPr lang="th-TH" dirty="0"/>
              <a:t> มีการอธิบายเทคโนโลยีดิจิทัลหลายอย่างไว้ในตาราง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70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1800" dirty="0"/>
              <a:t>การใช้เทคโนโลยีดิจิทัลและเครือข่ายในกิจกรรมการซื้อและขายสินค้าและบริการการให้บริการลูกค้าการร่วมมือกับพันธมิตรทางธุรกิจการสื่อสารและ</a:t>
            </a:r>
            <a:r>
              <a:rPr lang="th-TH" sz="1800" dirty="0" err="1"/>
              <a:t>การทำ</a:t>
            </a:r>
            <a:r>
              <a:rPr lang="th-TH" sz="1800" dirty="0"/>
              <a:t>ธุรกรรมภายในองค์กร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[Turban, E.; Sharda, R.;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Delen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D. Decision Support and Business Intelligence Systems (Required); Prentice Hall Press: Upper Saddle River, NJ, USA, 2010.]</a:t>
            </a:r>
          </a:p>
          <a:p>
            <a:pPr marL="0" indent="0">
              <a:buNone/>
            </a:pPr>
            <a:r>
              <a:rPr lang="th-TH" sz="1800" dirty="0"/>
              <a:t>ประเภทขององค์กรดิจิทัล:</a:t>
            </a:r>
          </a:p>
          <a:p>
            <a:pPr marL="0" indent="0">
              <a:buNone/>
            </a:pPr>
            <a:r>
              <a:rPr lang="th-TH" sz="1800" dirty="0"/>
              <a:t>•  </a:t>
            </a:r>
            <a:r>
              <a:rPr lang="th-TH" sz="1800" b="1" dirty="0"/>
              <a:t>การจัดหมวดหมู่</a:t>
            </a:r>
            <a:r>
              <a:rPr lang="th-TH" sz="1800" dirty="0"/>
              <a:t>: ธุรกิจดิจิทัล; การค้าดิจิทัล ธุรกิจอิเล็กทรอนิกส์ ธุรกิจออนไลน์ ธุรกิจบนอินเทอร์เน็ต</a:t>
            </a:r>
          </a:p>
          <a:p>
            <a:pPr marL="0" indent="0">
              <a:buNone/>
            </a:pPr>
            <a:r>
              <a:rPr lang="th-TH" sz="1800" dirty="0"/>
              <a:t>•  </a:t>
            </a:r>
            <a:r>
              <a:rPr lang="th-TH" sz="1800" b="1" dirty="0"/>
              <a:t>ระดับของการแปลงเป็นดิจิทัล: </a:t>
            </a:r>
            <a:r>
              <a:rPr lang="th-TH" sz="1800" dirty="0"/>
              <a:t>วัดจากผลิตภัณฑ์ / บริการที่ขาย; กระบวนการและวิธีการจัดส่ง</a:t>
            </a:r>
          </a:p>
          <a:p>
            <a:pPr marL="0" indent="0">
              <a:buNone/>
            </a:pPr>
            <a:r>
              <a:rPr lang="th-TH" sz="1800" dirty="0"/>
              <a:t>•  </a:t>
            </a:r>
            <a:r>
              <a:rPr lang="th-TH" sz="1800" b="1" dirty="0"/>
              <a:t>ออนไลน์บริสุทธิ์</a:t>
            </a:r>
            <a:r>
              <a:rPr lang="en-US" sz="1800" b="1" dirty="0"/>
              <a:t>;</a:t>
            </a:r>
            <a:r>
              <a:rPr lang="th-TH" sz="1800" b="1" dirty="0"/>
              <a:t>ดิจิตอลหรือคลิก และธุรกิจปูน:</a:t>
            </a:r>
            <a:r>
              <a:rPr lang="th-TH" sz="1800" dirty="0"/>
              <a:t> ทั้งดิจิทัล ออนไลน์และไม่ใช่ดิจิทัล การดำเนินงานแบบออฟไลน์</a:t>
            </a:r>
            <a:r>
              <a:rPr lang="en-US" sz="1800" dirty="0"/>
              <a:t>;</a:t>
            </a:r>
            <a:r>
              <a:rPr lang="th-TH" sz="1800" dirty="0"/>
              <a:t> ช่อง</a:t>
            </a:r>
          </a:p>
          <a:p>
            <a:pPr marL="0" indent="0">
              <a:buNone/>
            </a:pPr>
            <a:r>
              <a:rPr lang="th-TH" sz="1800" dirty="0"/>
              <a:t>•  </a:t>
            </a:r>
            <a:r>
              <a:rPr lang="th-TH" sz="1800" b="1" dirty="0"/>
              <a:t>ประเภทธุรกรรม: </a:t>
            </a:r>
            <a:r>
              <a:rPr lang="th-TH" sz="1800" dirty="0"/>
              <a:t>ธุรกิจสู่ผู้บริโภค ;ธุรกิจกับธุรกิจ; บริการทางอินเทอร์เน็ต</a:t>
            </a:r>
            <a:r>
              <a:rPr lang="th-TH" sz="1800" dirty="0" err="1"/>
              <a:t>ต่างๆ</a:t>
            </a:r>
            <a:r>
              <a:rPr lang="en-US" sz="1800" dirty="0"/>
              <a:t> (B2C services, E learning, E government, E publishing, E health, other e services); </a:t>
            </a:r>
            <a:r>
              <a:rPr lang="th-TH" sz="1800" dirty="0"/>
              <a:t>แพลตฟอร์มดิจิทัล </a:t>
            </a:r>
            <a:r>
              <a:rPr lang="en-US" sz="1800" dirty="0"/>
              <a:t>(</a:t>
            </a:r>
            <a:r>
              <a:rPr lang="th-TH" sz="1800" dirty="0"/>
              <a:t>แพลตฟอร์มสำหรับผู้บริโภคถึงผู้บริโภค </a:t>
            </a:r>
            <a:r>
              <a:rPr lang="en-US" sz="1800" dirty="0"/>
              <a:t>)</a:t>
            </a:r>
            <a:r>
              <a:rPr lang="th-TH" sz="1800" dirty="0"/>
              <a:t> ชุมชนออนไลน์ สังคมออนไลน์และพอร์ท</a:t>
            </a:r>
            <a:r>
              <a:rPr lang="th-TH" sz="1800" dirty="0" err="1"/>
              <a:t>ัล</a:t>
            </a:r>
            <a:r>
              <a:rPr lang="th-TH" sz="1800" dirty="0"/>
              <a:t>ออนไลน์ (รวมถึงพอร์ท</a:t>
            </a:r>
            <a:r>
              <a:rPr lang="th-TH" sz="1800" dirty="0" err="1"/>
              <a:t>ัลข</a:t>
            </a:r>
            <a:r>
              <a:rPr lang="th-TH" sz="1800" dirty="0"/>
              <a:t>ององค์กรและลูกค้า)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87099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โซ่อุปทานดิจิทัล (</a:t>
            </a:r>
            <a:r>
              <a:rPr lang="en-US" dirty="0"/>
              <a:t>DSC )</a:t>
            </a:r>
            <a:r>
              <a:rPr lang="th-TH" dirty="0"/>
              <a:t> ส่วนประกอบและเทคโนโลยี</a:t>
            </a:r>
            <a:endParaRPr lang="en-US" dirty="0"/>
          </a:p>
        </p:txBody>
      </p:sp>
      <p:graphicFrame>
        <p:nvGraphicFramePr>
          <p:cNvPr id="2" name="ตาราง 2">
            <a:extLst>
              <a:ext uri="{FF2B5EF4-FFF2-40B4-BE49-F238E27FC236}">
                <a16:creationId xmlns:a16="http://schemas.microsoft.com/office/drawing/2014/main" id="{F55C7576-62C0-4520-B8F8-578B306906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155877"/>
              </p:ext>
            </p:extLst>
          </p:nvPr>
        </p:nvGraphicFramePr>
        <p:xfrm>
          <a:off x="481806" y="1707231"/>
          <a:ext cx="11228388" cy="4297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73266">
                  <a:extLst>
                    <a:ext uri="{9D8B030D-6E8A-4147-A177-3AD203B41FA5}">
                      <a16:colId xmlns:a16="http://schemas.microsoft.com/office/drawing/2014/main" val="3039623630"/>
                    </a:ext>
                  </a:extLst>
                </a:gridCol>
                <a:gridCol w="6555122">
                  <a:extLst>
                    <a:ext uri="{9D8B030D-6E8A-4147-A177-3AD203B41FA5}">
                      <a16:colId xmlns:a16="http://schemas.microsoft.com/office/drawing/2014/main" val="18533467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/>
                        <a:t>DSC </a:t>
                      </a:r>
                      <a:r>
                        <a:rPr lang="th-TH" sz="2400" b="1" baseline="0" dirty="0"/>
                        <a:t>เทคโนโลยี</a:t>
                      </a:r>
                      <a:endParaRPr lang="th-TH" sz="2400" b="1" baseline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2400" baseline="0" dirty="0"/>
                        <a:t>ความเป็นจริงที่เพิ่มขึ้นในโลจิสติก</a:t>
                      </a:r>
                      <a:r>
                        <a:rPr lang="th-TH" sz="2400" baseline="0" dirty="0" err="1"/>
                        <a:t>ส์</a:t>
                      </a:r>
                      <a:endParaRPr lang="th-TH" sz="2400" baseline="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904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baseline="0" dirty="0"/>
                        <a:t>คำอธิบาย</a:t>
                      </a:r>
                      <a:endParaRPr lang="th-TH" sz="2400" b="1" baseline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AR </a:t>
                      </a:r>
                      <a:r>
                        <a:rPr lang="th-TH" sz="2400" baseline="0" dirty="0"/>
                        <a:t>อธิบายว่าเป็นส่วนขยายของความเป็นจริงทางกายภาพโดย การเพิ่ม</a:t>
                      </a:r>
                      <a:r>
                        <a:rPr lang="th-TH" sz="2400" baseline="0" dirty="0" err="1"/>
                        <a:t>เลเย</a:t>
                      </a:r>
                      <a:r>
                        <a:rPr lang="th-TH" sz="2400" baseline="0" dirty="0"/>
                        <a:t>อร</a:t>
                      </a:r>
                      <a:r>
                        <a:rPr lang="th-TH" sz="2400" baseline="0" dirty="0" err="1"/>
                        <a:t>์ข</a:t>
                      </a:r>
                      <a:r>
                        <a:rPr lang="th-TH" sz="2400" baseline="0" dirty="0"/>
                        <a:t>องข้อมูลที่สร้างด้วยคอมพิวเตอร์ลงในไฟล์ สภาพแวดล้อมจริง ข้อมูลในบริบทนี้อาจเป็นอะไรก็ได้ ประเภทของวัตถุหรือเนื้อหาเสมือนจริงรวมถึงข้อความกราฟิก วิดีโอเสียงข้อเสนอแนะสัมผัสตำแหน่งบนโลก ข้อมูลระบบ (</a:t>
                      </a:r>
                      <a:r>
                        <a:rPr lang="en-US" sz="2400" baseline="0" dirty="0"/>
                        <a:t>GPS) </a:t>
                      </a:r>
                      <a:r>
                        <a:rPr lang="th-TH" sz="2400" baseline="0" dirty="0"/>
                        <a:t>และแม้แต่กลิ่น</a:t>
                      </a:r>
                      <a:endParaRPr lang="th-TH" sz="2400" baseline="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547893"/>
                  </a:ext>
                </a:extLst>
              </a:tr>
              <a:tr h="171032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/>
                        <a:t>DSC </a:t>
                      </a:r>
                      <a:r>
                        <a:rPr lang="th-TH" sz="2400" b="1" baseline="0" dirty="0"/>
                        <a:t>ความท้าทายในห่วงโซ่อุปทาน</a:t>
                      </a:r>
                      <a:endParaRPr lang="th-TH" sz="2400" b="1" baseline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2400" baseline="0" dirty="0"/>
                        <a:t>ความท้าทาย </a:t>
                      </a:r>
                      <a:r>
                        <a:rPr lang="en-US" sz="2400" baseline="0" dirty="0"/>
                        <a:t>AR </a:t>
                      </a:r>
                      <a:r>
                        <a:rPr lang="th-TH" sz="2400" baseline="0" dirty="0"/>
                        <a:t>ใน </a:t>
                      </a:r>
                      <a:r>
                        <a:rPr lang="en-US" sz="2400" baseline="0" dirty="0"/>
                        <a:t>DSC </a:t>
                      </a:r>
                      <a:r>
                        <a:rPr lang="th-TH" sz="2400" baseline="0" dirty="0"/>
                        <a:t>ได้แก่ การยอมรับทางสังคมการจัดการกับความเป็นส่วนตัวและผลกำไรสำหรับธุรกิจที่จะใช้มัน. ความท้าทายอื่น ๆ ได้แก่ การดำเนินการหยิบสินค้าที่เหมาะสมที่สุดและการทดสอบเสมือนจริงสำหรับชิ้นส่วนและแพ็คเกจใหม่ของ</a:t>
                      </a:r>
                      <a:r>
                        <a:rPr lang="th-TH" sz="2400" baseline="0" dirty="0" err="1"/>
                        <a:t>ซัพพ</a:t>
                      </a:r>
                      <a:r>
                        <a:rPr lang="th-TH" sz="2400" baseline="0" dirty="0"/>
                        <a:t>ลายเออร์ลดการกระจายสินค้าตัวอย่างทางกายภาพ</a:t>
                      </a:r>
                      <a:endParaRPr lang="th-TH" sz="2400" baseline="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583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1409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" name="ตาราง 2">
            <a:extLst>
              <a:ext uri="{FF2B5EF4-FFF2-40B4-BE49-F238E27FC236}">
                <a16:creationId xmlns:a16="http://schemas.microsoft.com/office/drawing/2014/main" id="{6D88E19C-EF80-4172-B454-616B67D9DB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332524"/>
              </p:ext>
            </p:extLst>
          </p:nvPr>
        </p:nvGraphicFramePr>
        <p:xfrm>
          <a:off x="476250" y="1693863"/>
          <a:ext cx="11228388" cy="34747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515476">
                  <a:extLst>
                    <a:ext uri="{9D8B030D-6E8A-4147-A177-3AD203B41FA5}">
                      <a16:colId xmlns:a16="http://schemas.microsoft.com/office/drawing/2014/main" val="198619766"/>
                    </a:ext>
                  </a:extLst>
                </a:gridCol>
                <a:gridCol w="5712912">
                  <a:extLst>
                    <a:ext uri="{9D8B030D-6E8A-4147-A177-3AD203B41FA5}">
                      <a16:colId xmlns:a16="http://schemas.microsoft.com/office/drawing/2014/main" val="2352883415"/>
                    </a:ext>
                  </a:extLst>
                </a:gridCol>
              </a:tblGrid>
              <a:tr h="13520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400" b="1" baseline="0" dirty="0"/>
                        <a:t>DSC </a:t>
                      </a:r>
                      <a:r>
                        <a:rPr lang="th-TH" sz="2400" b="1" baseline="0" dirty="0"/>
                        <a:t>เทคโนโลยี</a:t>
                      </a:r>
                      <a:endParaRPr lang="th-TH" sz="2400" b="1" baseline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baseline="0" dirty="0"/>
                        <a:t>ข้อมูลใหญ่</a:t>
                      </a:r>
                      <a:endParaRPr lang="th-TH" sz="2400" baseline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894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th-TH" sz="2400" b="1" baseline="0" dirty="0"/>
                        <a:t>คำอธิบาย</a:t>
                      </a:r>
                      <a:endParaRPr lang="th-TH" sz="2400" b="1" baseline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BD </a:t>
                      </a:r>
                      <a:r>
                        <a:rPr lang="th-TH" sz="2400" baseline="0" dirty="0"/>
                        <a:t>เป็นคำที่มีการพัฒนาซึ่งใช้เพื่ออธิบายขนาดใหญ่ใด ๆ</a:t>
                      </a:r>
                      <a:r>
                        <a:rPr lang="en-US" sz="2400" baseline="0" dirty="0"/>
                        <a:t> </a:t>
                      </a:r>
                      <a:r>
                        <a:rPr lang="th-TH" sz="2400" baseline="0" dirty="0"/>
                        <a:t>จำนวนโครงสร้างกึ่งโครงสร้างหรือไม่มีโครงสร้าง ข้อมูลที่มีศักยภาพในการขุดหาข้อมูล</a:t>
                      </a:r>
                      <a:endParaRPr lang="th-TH" sz="2400" baseline="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564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400" b="1" baseline="0" dirty="0"/>
                        <a:t>DSC </a:t>
                      </a:r>
                      <a:r>
                        <a:rPr lang="th-TH" sz="2400" b="1" baseline="0" dirty="0"/>
                        <a:t>ความท้าทายในห่วงโซ่อุปทาน</a:t>
                      </a:r>
                      <a:endParaRPr lang="th-TH" sz="2400" b="1" baseline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2400" baseline="0" dirty="0"/>
                        <a:t>สำหรับการจัดส่งหลายล้านครั้งทุกวันต้นกำเนิดของพวกเขาและจุดหมายปลายทางขนาดน้ำหนักเนื้อหาและสถานที่ ฯลฯ ทั้งหมดถูกติดตามผ่านเครือข่ายการจัดส่งทั่วโลก แต่</a:t>
                      </a:r>
                    </a:p>
                    <a:p>
                      <a:r>
                        <a:rPr lang="th-TH" sz="2400" baseline="0" dirty="0"/>
                        <a:t>การติดตามข้อมูลนี้ใช้ประโยชน์จากค่าอย่างเต็มที่หรือไม่</a:t>
                      </a:r>
                      <a:endParaRPr lang="th-TH" sz="2400" baseline="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546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857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โซ่อุปทานดิจิทัล (</a:t>
            </a:r>
            <a:r>
              <a:rPr lang="en-US" dirty="0"/>
              <a:t>DSC )</a:t>
            </a:r>
            <a:r>
              <a:rPr lang="th-TH" dirty="0"/>
              <a:t> ส่วนประกอบและเทคโนโลยี</a:t>
            </a:r>
            <a:endParaRPr lang="en-US" dirty="0"/>
          </a:p>
        </p:txBody>
      </p:sp>
      <p:graphicFrame>
        <p:nvGraphicFramePr>
          <p:cNvPr id="2" name="ตาราง 2">
            <a:extLst>
              <a:ext uri="{FF2B5EF4-FFF2-40B4-BE49-F238E27FC236}">
                <a16:creationId xmlns:a16="http://schemas.microsoft.com/office/drawing/2014/main" id="{F55C7576-62C0-4520-B8F8-578B306906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246191"/>
              </p:ext>
            </p:extLst>
          </p:nvPr>
        </p:nvGraphicFramePr>
        <p:xfrm>
          <a:off x="481806" y="1707231"/>
          <a:ext cx="11228388" cy="35661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73266">
                  <a:extLst>
                    <a:ext uri="{9D8B030D-6E8A-4147-A177-3AD203B41FA5}">
                      <a16:colId xmlns:a16="http://schemas.microsoft.com/office/drawing/2014/main" val="3039623630"/>
                    </a:ext>
                  </a:extLst>
                </a:gridCol>
                <a:gridCol w="6555122">
                  <a:extLst>
                    <a:ext uri="{9D8B030D-6E8A-4147-A177-3AD203B41FA5}">
                      <a16:colId xmlns:a16="http://schemas.microsoft.com/office/drawing/2014/main" val="18533467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/>
                        <a:t>DSC </a:t>
                      </a:r>
                      <a:r>
                        <a:rPr lang="th-TH" sz="2400" b="1" baseline="0" dirty="0"/>
                        <a:t>เทคโนโลยี</a:t>
                      </a:r>
                      <a:endParaRPr lang="th-TH" sz="2400" b="1" baseline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คลาว</a:t>
                      </a:r>
                      <a:r>
                        <a:rPr lang="th-TH" sz="2400" baseline="0" dirty="0" err="1">
                          <a:latin typeface="Arial" panose="020B0604020202020204" pitchFamily="34" charset="0"/>
                        </a:rPr>
                        <a:t>ด์ค</a:t>
                      </a:r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อมพิวติ</a:t>
                      </a:r>
                      <a:r>
                        <a:rPr lang="th-TH" sz="2400" baseline="0" dirty="0" err="1">
                          <a:latin typeface="Arial" panose="020B0604020202020204" pitchFamily="34" charset="0"/>
                        </a:rPr>
                        <a:t>้ง</a:t>
                      </a:r>
                      <a:endParaRPr lang="th-TH" sz="2400" baseline="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904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baseline="0" dirty="0"/>
                        <a:t>คำอธิบาย</a:t>
                      </a:r>
                      <a:endParaRPr lang="th-TH" sz="2400" b="1" baseline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Arial" panose="020B0604020202020204" pitchFamily="34" charset="0"/>
                        </a:rPr>
                        <a:t>CC </a:t>
                      </a:r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ส่งมอบเครือข่ายบริการเสมือนจริงเพื่อให้ผู้ใช้สามารถ</a:t>
                      </a:r>
                    </a:p>
                    <a:p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เข้าถึงได้จากทุกที่ในโลกด้วยการสมัครสมาชิก</a:t>
                      </a:r>
                    </a:p>
                    <a:p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ด้วยต้นทุนที่แข่งขันได้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547893"/>
                  </a:ext>
                </a:extLst>
              </a:tr>
              <a:tr h="171032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/>
                        <a:t>DSC </a:t>
                      </a:r>
                      <a:r>
                        <a:rPr lang="th-TH" sz="2400" b="1" baseline="0" dirty="0"/>
                        <a:t>ความท้าทายในห่วงโซ่อุปทาน</a:t>
                      </a:r>
                      <a:endParaRPr lang="th-TH" sz="2400" b="1" baseline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Arial" panose="020B0604020202020204" pitchFamily="34" charset="0"/>
                        </a:rPr>
                        <a:t>DSC </a:t>
                      </a:r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เปิดใช้งานโดย </a:t>
                      </a:r>
                      <a:r>
                        <a:rPr lang="en-US" sz="2400" baseline="0" dirty="0">
                          <a:latin typeface="Arial" panose="020B0604020202020204" pitchFamily="34" charset="0"/>
                        </a:rPr>
                        <a:t>CC </a:t>
                      </a:r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มีความท้าทายที่ชัดเจนซึ่งร่วมกันขับเคลื่อนการมองเห็นข้อมูลเชิงลึกและมีความยืดหยุ่นในขณะปฏิบัติงานอย่างรวดเร็วและในระดับ การสูญเสียควบคุมข้อมูลที่ถูกเก็บไว้ก่อนหน้านี้ </a:t>
                      </a:r>
                      <a:r>
                        <a:rPr lang="th-TH" sz="2400" baseline="0" dirty="0" err="1">
                          <a:latin typeface="Arial" panose="020B0604020202020204" pitchFamily="34" charset="0"/>
                        </a:rPr>
                        <a:t>เซิร์ฟเวอร์</a:t>
                      </a:r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ภายในและ / หรือฮาร์ดไดร</a:t>
                      </a:r>
                      <a:r>
                        <a:rPr lang="th-TH" sz="2400" baseline="0" dirty="0" err="1">
                          <a:latin typeface="Arial" panose="020B0604020202020204" pitchFamily="34" charset="0"/>
                        </a:rPr>
                        <a:t>ฟ์</a:t>
                      </a:r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คอมพิวเตอร์ความปลอดภัยของ ข้อมูลบนเว็บและสถานการณ์การหยุดให้บริการก็เช่นกันความท้าทายบางอย่าง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583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848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โซ่อุปทานดิจิทัล (</a:t>
            </a:r>
            <a:r>
              <a:rPr lang="en-US" dirty="0"/>
              <a:t>DSC )</a:t>
            </a:r>
            <a:r>
              <a:rPr lang="th-TH" dirty="0"/>
              <a:t> ส่วนประกอบและเทคโนโลยี</a:t>
            </a:r>
            <a:endParaRPr lang="en-US" dirty="0"/>
          </a:p>
        </p:txBody>
      </p:sp>
      <p:graphicFrame>
        <p:nvGraphicFramePr>
          <p:cNvPr id="2" name="ตาราง 2">
            <a:extLst>
              <a:ext uri="{FF2B5EF4-FFF2-40B4-BE49-F238E27FC236}">
                <a16:creationId xmlns:a16="http://schemas.microsoft.com/office/drawing/2014/main" id="{F55C7576-62C0-4520-B8F8-578B306906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365109"/>
              </p:ext>
            </p:extLst>
          </p:nvPr>
        </p:nvGraphicFramePr>
        <p:xfrm>
          <a:off x="481806" y="1828800"/>
          <a:ext cx="11228388" cy="32004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73266">
                  <a:extLst>
                    <a:ext uri="{9D8B030D-6E8A-4147-A177-3AD203B41FA5}">
                      <a16:colId xmlns:a16="http://schemas.microsoft.com/office/drawing/2014/main" val="3039623630"/>
                    </a:ext>
                  </a:extLst>
                </a:gridCol>
                <a:gridCol w="6555122">
                  <a:extLst>
                    <a:ext uri="{9D8B030D-6E8A-4147-A177-3AD203B41FA5}">
                      <a16:colId xmlns:a16="http://schemas.microsoft.com/office/drawing/2014/main" val="18533467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/>
                        <a:t>DSC </a:t>
                      </a:r>
                      <a:r>
                        <a:rPr lang="th-TH" sz="2400" b="1" baseline="0" dirty="0"/>
                        <a:t>เทคโนโลยี</a:t>
                      </a:r>
                      <a:endParaRPr lang="th-TH" sz="2400" b="1" baseline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Arial" panose="020B0604020202020204" pitchFamily="34" charset="0"/>
                        </a:rPr>
                        <a:t>Internet of Things</a:t>
                      </a:r>
                      <a:endParaRPr lang="th-TH" sz="2400" baseline="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904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baseline="0" dirty="0"/>
                        <a:t>คำอธิบาย</a:t>
                      </a:r>
                      <a:endParaRPr lang="th-TH" sz="2400" b="1" baseline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Arial" panose="020B0604020202020204" pitchFamily="34" charset="0"/>
                        </a:rPr>
                        <a:t>IoT </a:t>
                      </a:r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หมายถึงวัตถุในชีวิตประจำวันที่มี </a:t>
                      </a:r>
                      <a:r>
                        <a:rPr lang="en-US" sz="2400" baseline="0" dirty="0">
                          <a:latin typeface="Arial" panose="020B0604020202020204" pitchFamily="34" charset="0"/>
                        </a:rPr>
                        <a:t>IP </a:t>
                      </a:r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ที่อยู่สำหรับการเชื่อมต่ออินเทอร์เน็ตทำให้สามารถส่งได้ และรับข้อมูลดังนั้นการสื่อสารจึงเกิดขึ้นระหว่าง วัตถุเหล่านี้และอุปกรณ์เครือข่ายและระบบอื่น 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547893"/>
                  </a:ext>
                </a:extLst>
              </a:tr>
              <a:tr h="171032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/>
                        <a:t>DSC </a:t>
                      </a:r>
                      <a:r>
                        <a:rPr lang="th-TH" sz="2400" b="1" baseline="0" dirty="0"/>
                        <a:t>ความท้าทายในห่วงโซ่อุปทาน</a:t>
                      </a:r>
                      <a:endParaRPr lang="th-TH" sz="2400" b="1" baseline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การใช้ตัวระบุเฉพาะสำหรับเนื้อหาประเภท</a:t>
                      </a:r>
                      <a:r>
                        <a:rPr lang="th-TH" sz="2400" baseline="0" dirty="0" err="1">
                          <a:latin typeface="Arial" panose="020B0604020202020204" pitchFamily="34" charset="0"/>
                        </a:rPr>
                        <a:t>ต่างๆ</a:t>
                      </a:r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 ท่ามกลางอุตสาหกรรม</a:t>
                      </a:r>
                      <a:r>
                        <a:rPr lang="th-TH" sz="2400" baseline="0" dirty="0" err="1">
                          <a:latin typeface="Arial" panose="020B0604020202020204" pitchFamily="34" charset="0"/>
                        </a:rPr>
                        <a:t>ต่างๆ</a:t>
                      </a:r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ในระดับโลกอย่างราบรื่นความสามารถในการทำงานร่วมกันสำหรับการแลกเปลี่ยนข้อมูลเซ็นเซอร์ในสภาพแวดล้อมที่แตกต่างกันการสร้างความไว้วางใจและการเป็นเจ้าของข้อมูลและการเอาชนะปัญหาความเป็นส่วนตั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583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4828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โซ่อุปทานดิจิทัล (</a:t>
            </a:r>
            <a:r>
              <a:rPr lang="en-US" dirty="0"/>
              <a:t>DSC )</a:t>
            </a:r>
            <a:r>
              <a:rPr lang="th-TH" dirty="0"/>
              <a:t> ส่วนประกอบและเทคโนโลยี</a:t>
            </a:r>
            <a:endParaRPr lang="en-US" dirty="0"/>
          </a:p>
        </p:txBody>
      </p:sp>
      <p:graphicFrame>
        <p:nvGraphicFramePr>
          <p:cNvPr id="2" name="ตาราง 2">
            <a:extLst>
              <a:ext uri="{FF2B5EF4-FFF2-40B4-BE49-F238E27FC236}">
                <a16:creationId xmlns:a16="http://schemas.microsoft.com/office/drawing/2014/main" id="{F55C7576-62C0-4520-B8F8-578B306906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625296"/>
              </p:ext>
            </p:extLst>
          </p:nvPr>
        </p:nvGraphicFramePr>
        <p:xfrm>
          <a:off x="481806" y="1828800"/>
          <a:ext cx="11228388" cy="32004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73266">
                  <a:extLst>
                    <a:ext uri="{9D8B030D-6E8A-4147-A177-3AD203B41FA5}">
                      <a16:colId xmlns:a16="http://schemas.microsoft.com/office/drawing/2014/main" val="3039623630"/>
                    </a:ext>
                  </a:extLst>
                </a:gridCol>
                <a:gridCol w="6555122">
                  <a:extLst>
                    <a:ext uri="{9D8B030D-6E8A-4147-A177-3AD203B41FA5}">
                      <a16:colId xmlns:a16="http://schemas.microsoft.com/office/drawing/2014/main" val="18533467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/>
                        <a:t>DSC </a:t>
                      </a:r>
                      <a:r>
                        <a:rPr lang="th-TH" sz="2400" b="1" baseline="0" dirty="0"/>
                        <a:t>เทคโนโลยี</a:t>
                      </a:r>
                      <a:endParaRPr lang="th-TH" sz="2400" b="1" baseline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Arial" panose="020B0604020202020204" pitchFamily="34" charset="0"/>
                        </a:rPr>
                        <a:t>Nanotechnology and 3D Printing</a:t>
                      </a:r>
                      <a:endParaRPr lang="th-TH" sz="2400" baseline="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904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baseline="0" dirty="0"/>
                        <a:t>คำอธิบาย</a:t>
                      </a:r>
                      <a:endParaRPr lang="th-TH" sz="2400" b="1" baseline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</a:t>
                      </a:r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คือวิศวกรรมของระบบการทำงานที่ ระดับโมเลกุลและ </a:t>
                      </a:r>
                      <a:r>
                        <a:rPr lang="en-US" sz="2400" baseline="0" dirty="0">
                          <a:latin typeface="Arial" panose="020B0604020202020204" pitchFamily="34" charset="0"/>
                        </a:rPr>
                        <a:t>3</a:t>
                      </a:r>
                      <a:r>
                        <a:rPr lang="en-US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 </a:t>
                      </a:r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หรือที่เรียกว่าสารเติมแต่งการผลิตหมายถึงกระบวนการ</a:t>
                      </a:r>
                      <a:r>
                        <a:rPr lang="th-TH" sz="2400" baseline="0" dirty="0" err="1">
                          <a:latin typeface="Arial" panose="020B0604020202020204" pitchFamily="34" charset="0"/>
                        </a:rPr>
                        <a:t>ต่างๆ</a:t>
                      </a:r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ที่ใช้ในการสังเคราะห์วัตถุสามมิติ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547893"/>
                  </a:ext>
                </a:extLst>
              </a:tr>
              <a:tr h="171032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/>
                        <a:t>DSC </a:t>
                      </a:r>
                      <a:r>
                        <a:rPr lang="th-TH" sz="2400" b="1" baseline="0" dirty="0"/>
                        <a:t>ความท้าทายในห่วงโซ่อุปทาน</a:t>
                      </a:r>
                      <a:endParaRPr lang="th-TH" sz="2400" b="1" baseline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ในการนำ </a:t>
                      </a:r>
                      <a:r>
                        <a:rPr lang="en-US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</a:t>
                      </a:r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และ </a:t>
                      </a:r>
                      <a:r>
                        <a:rPr lang="en-US" sz="2400" baseline="0" dirty="0">
                          <a:latin typeface="Arial" panose="020B0604020202020204" pitchFamily="34" charset="0"/>
                        </a:rPr>
                        <a:t>3</a:t>
                      </a:r>
                      <a:r>
                        <a:rPr lang="en-US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 </a:t>
                      </a:r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ไปใช้ในโลจิสติก</a:t>
                      </a:r>
                      <a:r>
                        <a:rPr lang="th-TH" sz="2400" baseline="0" dirty="0" err="1">
                          <a:latin typeface="Arial" panose="020B0604020202020204" pitchFamily="34" charset="0"/>
                        </a:rPr>
                        <a:t>ส์</a:t>
                      </a:r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ได้สำเร็จนั้นต้อง</a:t>
                      </a:r>
                    </a:p>
                    <a:p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การทำงานร่วมกันที่แข็งแกร่งพร้อมกับการมีส่วนร่วมในระดับสูง</a:t>
                      </a:r>
                    </a:p>
                    <a:p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ระหว่างผู้เล่นและคู่แข่งที่แตกต่างกันภายใน</a:t>
                      </a:r>
                    </a:p>
                    <a:p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ห่วงโซ่อุปทานและความเต็มใจที่จะลงทุนร่วมกัน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583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1679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โซ่อุปทานดิจิทัล (</a:t>
            </a:r>
            <a:r>
              <a:rPr lang="en-US" dirty="0"/>
              <a:t>DSC )</a:t>
            </a:r>
            <a:r>
              <a:rPr lang="th-TH" dirty="0"/>
              <a:t> ส่วนประกอบและเทคโนโลยี</a:t>
            </a:r>
            <a:endParaRPr lang="en-US" dirty="0"/>
          </a:p>
        </p:txBody>
      </p:sp>
      <p:graphicFrame>
        <p:nvGraphicFramePr>
          <p:cNvPr id="2" name="ตาราง 2">
            <a:extLst>
              <a:ext uri="{FF2B5EF4-FFF2-40B4-BE49-F238E27FC236}">
                <a16:creationId xmlns:a16="http://schemas.microsoft.com/office/drawing/2014/main" id="{F55C7576-62C0-4520-B8F8-578B306906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499946"/>
              </p:ext>
            </p:extLst>
          </p:nvPr>
        </p:nvGraphicFramePr>
        <p:xfrm>
          <a:off x="481806" y="1828800"/>
          <a:ext cx="11228388" cy="24688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73266">
                  <a:extLst>
                    <a:ext uri="{9D8B030D-6E8A-4147-A177-3AD203B41FA5}">
                      <a16:colId xmlns:a16="http://schemas.microsoft.com/office/drawing/2014/main" val="3039623630"/>
                    </a:ext>
                  </a:extLst>
                </a:gridCol>
                <a:gridCol w="6555122">
                  <a:extLst>
                    <a:ext uri="{9D8B030D-6E8A-4147-A177-3AD203B41FA5}">
                      <a16:colId xmlns:a16="http://schemas.microsoft.com/office/drawing/2014/main" val="18533467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/>
                        <a:t>DSC </a:t>
                      </a:r>
                      <a:r>
                        <a:rPr lang="th-TH" sz="2400" b="1" baseline="0" dirty="0"/>
                        <a:t>เทคโนโลยี</a:t>
                      </a:r>
                      <a:endParaRPr lang="th-TH" sz="2400" b="1" baseline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Arial" panose="020B0604020202020204" pitchFamily="34" charset="0"/>
                        </a:rPr>
                        <a:t>Omni Channel</a:t>
                      </a:r>
                      <a:endParaRPr lang="th-TH" sz="2400" baseline="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904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baseline="0" dirty="0"/>
                        <a:t>คำอธิบาย</a:t>
                      </a:r>
                      <a:endParaRPr lang="th-TH" sz="2400" b="1" baseline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Arial" panose="020B0604020202020204" pitchFamily="34" charset="0"/>
                        </a:rPr>
                        <a:t>OC </a:t>
                      </a:r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เป็นวิธีการขายหลายช่องทางที่ต้องการให้ผู้บริโภคจับจ่ายได้อย่างราบรื่นสัมผัสประสบการณ์ว่าผู้บริโภคกำลังซื้อสินค้าออนไลน์หรือไม่</a:t>
                      </a:r>
                    </a:p>
                    <a:p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จาก</a:t>
                      </a:r>
                      <a:r>
                        <a:rPr lang="th-TH" sz="2400" baseline="0" dirty="0" err="1">
                          <a:latin typeface="Arial" panose="020B0604020202020204" pitchFamily="34" charset="0"/>
                        </a:rPr>
                        <a:t>เดสก์ท็อป</a:t>
                      </a:r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หรืออุปกรณ์เคลื่อนที่ทางโทรศัพท์หรือในไฟล์ร้านขายอิฐและปูน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547893"/>
                  </a:ext>
                </a:extLst>
              </a:tr>
              <a:tr h="171032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/>
                        <a:t>DSC </a:t>
                      </a:r>
                      <a:r>
                        <a:rPr lang="th-TH" sz="2400" b="1" baseline="0" dirty="0"/>
                        <a:t>ความท้าทายในห่วงโซ่อุปทาน</a:t>
                      </a:r>
                      <a:endParaRPr lang="th-TH" sz="2400" b="1" baseline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ขายตรงให้กับผู้ใช้และผู้บริโภคด้วยขนาดล็อตที่เล็กกว่าและความต้องการคลังสินค้าส่วนกลางและภูมิภาคที่แตกต่างกั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583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6030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โซ่อุปทานดิจิทัล (</a:t>
            </a:r>
            <a:r>
              <a:rPr lang="en-US" dirty="0"/>
              <a:t>DSC )</a:t>
            </a:r>
            <a:r>
              <a:rPr lang="th-TH" dirty="0"/>
              <a:t> ส่วนประกอบและเทคโนโลยี</a:t>
            </a:r>
            <a:endParaRPr lang="en-US" dirty="0"/>
          </a:p>
        </p:txBody>
      </p:sp>
      <p:graphicFrame>
        <p:nvGraphicFramePr>
          <p:cNvPr id="2" name="ตาราง 2">
            <a:extLst>
              <a:ext uri="{FF2B5EF4-FFF2-40B4-BE49-F238E27FC236}">
                <a16:creationId xmlns:a16="http://schemas.microsoft.com/office/drawing/2014/main" id="{F55C7576-62C0-4520-B8F8-578B306906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400372"/>
              </p:ext>
            </p:extLst>
          </p:nvPr>
        </p:nvGraphicFramePr>
        <p:xfrm>
          <a:off x="481806" y="2011680"/>
          <a:ext cx="11228388" cy="2834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73266">
                  <a:extLst>
                    <a:ext uri="{9D8B030D-6E8A-4147-A177-3AD203B41FA5}">
                      <a16:colId xmlns:a16="http://schemas.microsoft.com/office/drawing/2014/main" val="3039623630"/>
                    </a:ext>
                  </a:extLst>
                </a:gridCol>
                <a:gridCol w="6555122">
                  <a:extLst>
                    <a:ext uri="{9D8B030D-6E8A-4147-A177-3AD203B41FA5}">
                      <a16:colId xmlns:a16="http://schemas.microsoft.com/office/drawing/2014/main" val="18533467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/>
                        <a:t>DSC </a:t>
                      </a:r>
                      <a:r>
                        <a:rPr lang="th-TH" sz="2400" b="1" baseline="0" dirty="0"/>
                        <a:t>เทคโนโลยี</a:t>
                      </a:r>
                      <a:endParaRPr lang="th-TH" sz="2400" b="1" baseline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Arial" panose="020B0604020202020204" pitchFamily="34" charset="0"/>
                        </a:rPr>
                        <a:t>Robotics</a:t>
                      </a:r>
                      <a:endParaRPr lang="th-TH" sz="2400" baseline="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904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baseline="0" dirty="0"/>
                        <a:t>คำอธิบาย</a:t>
                      </a:r>
                      <a:endParaRPr lang="th-TH" sz="2400" b="1" baseline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Arial" panose="020B0604020202020204" pitchFamily="34" charset="0"/>
                        </a:rPr>
                        <a:t>R </a:t>
                      </a:r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เทคโนโลยีโลจิสติก</a:t>
                      </a:r>
                      <a:r>
                        <a:rPr lang="th-TH" sz="2400" baseline="0" dirty="0" err="1">
                          <a:latin typeface="Arial" panose="020B0604020202020204" pitchFamily="34" charset="0"/>
                        </a:rPr>
                        <a:t>ส์</a:t>
                      </a:r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เป็นสาขาหนึ่งของวิศวกรรมที่เกี่ยวข้องกับแนวคิดการออกแบบการผลิตและการทำงานของ</a:t>
                      </a:r>
                      <a:r>
                        <a:rPr lang="en-US" sz="2400" baseline="0" dirty="0">
                          <a:latin typeface="Arial" panose="020B0604020202020204" pitchFamily="34" charset="0"/>
                        </a:rPr>
                        <a:t> R</a:t>
                      </a:r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547893"/>
                  </a:ext>
                </a:extLst>
              </a:tr>
              <a:tr h="171032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/>
                        <a:t>DSC </a:t>
                      </a:r>
                      <a:r>
                        <a:rPr lang="th-TH" sz="2400" b="1" baseline="0" dirty="0"/>
                        <a:t>ความท้าทายในห่วงโซ่อุปทาน</a:t>
                      </a:r>
                      <a:endParaRPr lang="th-TH" sz="2400" b="1" baseline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ความท้าทายใน </a:t>
                      </a:r>
                      <a:r>
                        <a:rPr lang="en-US" sz="2400" baseline="0" dirty="0">
                          <a:latin typeface="Arial" panose="020B0604020202020204" pitchFamily="34" charset="0"/>
                        </a:rPr>
                        <a:t>R </a:t>
                      </a:r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รวมถึงมันไม่ใช่ความเร็วของการพัฒนา แต่กลัวมนุษย์รัฐบาลและหน่วยงานกำกับดูแลมีต่อเทคโนโลยี ความยืดหยุ่นระบบอัตโนมัติที่มีความสามารถในการติดตามการเปลี่ยนแปลงความต้องการหรือความกังวลเกี่ยวกับหุ่นยนต์ที่เข้ายึดครองทั้งหมด งานและความปลอดภัยหรือไม่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583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2427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โซ่อุปทานดิจิทัล (</a:t>
            </a:r>
            <a:r>
              <a:rPr lang="en-US" dirty="0"/>
              <a:t>DSC )</a:t>
            </a:r>
            <a:r>
              <a:rPr lang="th-TH" dirty="0"/>
              <a:t> ส่วนประกอบและเทคโนโลยี</a:t>
            </a:r>
            <a:endParaRPr lang="en-US" dirty="0"/>
          </a:p>
        </p:txBody>
      </p:sp>
      <p:graphicFrame>
        <p:nvGraphicFramePr>
          <p:cNvPr id="2" name="ตาราง 2">
            <a:extLst>
              <a:ext uri="{FF2B5EF4-FFF2-40B4-BE49-F238E27FC236}">
                <a16:creationId xmlns:a16="http://schemas.microsoft.com/office/drawing/2014/main" id="{F55C7576-62C0-4520-B8F8-578B306906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171398"/>
              </p:ext>
            </p:extLst>
          </p:nvPr>
        </p:nvGraphicFramePr>
        <p:xfrm>
          <a:off x="481806" y="2011680"/>
          <a:ext cx="11228388" cy="32004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73266">
                  <a:extLst>
                    <a:ext uri="{9D8B030D-6E8A-4147-A177-3AD203B41FA5}">
                      <a16:colId xmlns:a16="http://schemas.microsoft.com/office/drawing/2014/main" val="3039623630"/>
                    </a:ext>
                  </a:extLst>
                </a:gridCol>
                <a:gridCol w="6555122">
                  <a:extLst>
                    <a:ext uri="{9D8B030D-6E8A-4147-A177-3AD203B41FA5}">
                      <a16:colId xmlns:a16="http://schemas.microsoft.com/office/drawing/2014/main" val="18533467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/>
                        <a:t>DSC </a:t>
                      </a:r>
                      <a:r>
                        <a:rPr lang="th-TH" sz="2400" b="1" baseline="0" dirty="0"/>
                        <a:t>เทคโนโลยี</a:t>
                      </a:r>
                      <a:endParaRPr lang="th-TH" sz="2400" b="1" baseline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Arial" panose="020B0604020202020204" pitchFamily="34" charset="0"/>
                        </a:rPr>
                        <a:t>Sensor Technology</a:t>
                      </a:r>
                      <a:endParaRPr lang="th-TH" sz="2400" baseline="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904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baseline="0" dirty="0"/>
                        <a:t>คำอธิบาย</a:t>
                      </a:r>
                      <a:endParaRPr lang="th-TH" sz="2400" b="1" baseline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Arial" panose="020B0604020202020204" pitchFamily="34" charset="0"/>
                        </a:rPr>
                        <a:t>ST </a:t>
                      </a:r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เป็นสิ่งจำเป็นสำหรับการตรวจจับและสถานะการบรรจุที่แข็งแกร่ง</a:t>
                      </a:r>
                    </a:p>
                    <a:p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คุณภาพของผลิตภัณฑ์คุณภาพของบรรจุภัณฑ์สถานะของอุปกรณ์ในก</a:t>
                      </a:r>
                    </a:p>
                    <a:p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สภาพสนามที่หลากหลาย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547893"/>
                  </a:ext>
                </a:extLst>
              </a:tr>
              <a:tr h="171032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/>
                        <a:t>DSC </a:t>
                      </a:r>
                      <a:r>
                        <a:rPr lang="th-TH" sz="2400" b="1" baseline="0" dirty="0"/>
                        <a:t>ความท้าทายในห่วงโซ่อุปทาน</a:t>
                      </a:r>
                      <a:endParaRPr lang="th-TH" sz="2400" b="1" baseline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การวิเคราะห์ข้อมูลแบบเรียลไทม์ที่มาจากเซ็นเซอร์ประสิทธิภาพ</a:t>
                      </a:r>
                      <a:r>
                        <a:rPr lang="th-TH" sz="2400" baseline="0" dirty="0" err="1">
                          <a:latin typeface="Arial" panose="020B0604020202020204" pitchFamily="34" charset="0"/>
                        </a:rPr>
                        <a:t>การทำ</a:t>
                      </a:r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ธุรกรรมที่ดีขึ้นเนื่องจากกระบวนการที่แพร่หลายการควบคุมและการเพิ่มประสิทธิภาพจากโรงงาน ความจำเป็นในการปรับใช้โครงสร้างพื้นฐานที่กว้างขวางและมีราคาแพงในการระบุตำแหน่งทางภูมิศาสตร์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583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1008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โซ่อุปทานดิจิทัล (</a:t>
            </a:r>
            <a:r>
              <a:rPr lang="en-US" dirty="0"/>
              <a:t>DSC )</a:t>
            </a:r>
            <a:r>
              <a:rPr lang="th-TH" dirty="0"/>
              <a:t> ส่วนประกอบและเทคโนโลยี</a:t>
            </a:r>
            <a:endParaRPr lang="en-US" dirty="0"/>
          </a:p>
        </p:txBody>
      </p:sp>
      <p:graphicFrame>
        <p:nvGraphicFramePr>
          <p:cNvPr id="2" name="ตาราง 2">
            <a:extLst>
              <a:ext uri="{FF2B5EF4-FFF2-40B4-BE49-F238E27FC236}">
                <a16:creationId xmlns:a16="http://schemas.microsoft.com/office/drawing/2014/main" id="{F55C7576-62C0-4520-B8F8-578B306906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9249828"/>
              </p:ext>
            </p:extLst>
          </p:nvPr>
        </p:nvGraphicFramePr>
        <p:xfrm>
          <a:off x="481806" y="2011680"/>
          <a:ext cx="11228388" cy="32004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73266">
                  <a:extLst>
                    <a:ext uri="{9D8B030D-6E8A-4147-A177-3AD203B41FA5}">
                      <a16:colId xmlns:a16="http://schemas.microsoft.com/office/drawing/2014/main" val="3039623630"/>
                    </a:ext>
                  </a:extLst>
                </a:gridCol>
                <a:gridCol w="6555122">
                  <a:extLst>
                    <a:ext uri="{9D8B030D-6E8A-4147-A177-3AD203B41FA5}">
                      <a16:colId xmlns:a16="http://schemas.microsoft.com/office/drawing/2014/main" val="18533467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/>
                        <a:t>DSC </a:t>
                      </a:r>
                      <a:r>
                        <a:rPr lang="th-TH" sz="2400" b="1" baseline="0" dirty="0"/>
                        <a:t>เทคโนโลยี</a:t>
                      </a:r>
                      <a:endParaRPr lang="th-TH" sz="2400" b="1" baseline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Arial" panose="020B0604020202020204" pitchFamily="34" charset="0"/>
                        </a:rPr>
                        <a:t>Self Driving Vehicle</a:t>
                      </a:r>
                      <a:endParaRPr lang="th-TH" sz="2400" baseline="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904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baseline="0" dirty="0"/>
                        <a:t>คำอธิบาย</a:t>
                      </a:r>
                      <a:endParaRPr lang="th-TH" sz="2400" b="1" baseline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Arial" panose="020B0604020202020204" pitchFamily="34" charset="0"/>
                        </a:rPr>
                        <a:t>SDV </a:t>
                      </a:r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เป็นยานพาหนะที่สามารถตรวจจับได้สภาพแวดล้อมและการนำทางโดยไม่ต้องป้อนข้อมูลจากมนุษย์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547893"/>
                  </a:ext>
                </a:extLst>
              </a:tr>
              <a:tr h="171032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/>
                        <a:t>DSC </a:t>
                      </a:r>
                      <a:r>
                        <a:rPr lang="th-TH" sz="2400" b="1" baseline="0" dirty="0"/>
                        <a:t>ความท้าทายในห่วงโซ่อุปทาน</a:t>
                      </a:r>
                      <a:endParaRPr lang="th-TH" sz="2400" b="1" baseline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เพื่อให้ได้ยานพาหนะที่สามารถขับขี่ได้เองขั้นพื้นฐานต้องมีฟังก์ชันที่พึ่งพาซึ่งกันและกัน เหล่านี้คือการนำทางการวิเคราะห์สถานการณ์การวางแผนการเคลื่อนไหวและการควบคุมวิถี นอกเหนือจากความสามารถทางเทคโนโลยีแล้วบางคนความท้าทายที่สำคัญ ได้แก่ แรงกดดันด้านกฎระเบียบสาธารณะ</a:t>
                      </a:r>
                    </a:p>
                    <a:p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การยอมรับและความรับผิด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583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2201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โซ่อุปทานดิจิทัล (</a:t>
            </a:r>
            <a:r>
              <a:rPr lang="en-US" dirty="0"/>
              <a:t>DSC )</a:t>
            </a:r>
            <a:r>
              <a:rPr lang="th-TH" dirty="0"/>
              <a:t> ส่วนประกอบและเทคโนโลยี</a:t>
            </a:r>
            <a:endParaRPr lang="en-US" dirty="0"/>
          </a:p>
        </p:txBody>
      </p:sp>
      <p:graphicFrame>
        <p:nvGraphicFramePr>
          <p:cNvPr id="2" name="ตาราง 2">
            <a:extLst>
              <a:ext uri="{FF2B5EF4-FFF2-40B4-BE49-F238E27FC236}">
                <a16:creationId xmlns:a16="http://schemas.microsoft.com/office/drawing/2014/main" id="{F55C7576-62C0-4520-B8F8-578B306906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455239"/>
              </p:ext>
            </p:extLst>
          </p:nvPr>
        </p:nvGraphicFramePr>
        <p:xfrm>
          <a:off x="481806" y="2011680"/>
          <a:ext cx="11228388" cy="35661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73266">
                  <a:extLst>
                    <a:ext uri="{9D8B030D-6E8A-4147-A177-3AD203B41FA5}">
                      <a16:colId xmlns:a16="http://schemas.microsoft.com/office/drawing/2014/main" val="3039623630"/>
                    </a:ext>
                  </a:extLst>
                </a:gridCol>
                <a:gridCol w="6555122">
                  <a:extLst>
                    <a:ext uri="{9D8B030D-6E8A-4147-A177-3AD203B41FA5}">
                      <a16:colId xmlns:a16="http://schemas.microsoft.com/office/drawing/2014/main" val="18533467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/>
                        <a:t>DSC </a:t>
                      </a:r>
                      <a:r>
                        <a:rPr lang="th-TH" sz="2400" b="1" baseline="0" dirty="0"/>
                        <a:t>เทคโนโลยี</a:t>
                      </a:r>
                      <a:endParaRPr lang="th-TH" sz="2400" b="1" baseline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Arial" panose="020B0604020202020204" pitchFamily="34" charset="0"/>
                        </a:rPr>
                        <a:t>Unmanned Aerial Vehicle</a:t>
                      </a:r>
                      <a:endParaRPr lang="th-TH" sz="2400" baseline="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904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baseline="0" dirty="0"/>
                        <a:t>คำอธิบาย</a:t>
                      </a:r>
                      <a:endParaRPr lang="th-TH" sz="2400" b="1" baseline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Arial" panose="020B0604020202020204" pitchFamily="34" charset="0"/>
                        </a:rPr>
                        <a:t>UAV </a:t>
                      </a:r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เป็นเครื่องบินที่ไม่มีนักบินประจำเครื่องเรียกว่าโดรน </a:t>
                      </a:r>
                      <a:r>
                        <a:rPr lang="en-US" sz="2400" baseline="0" dirty="0">
                          <a:latin typeface="Arial" panose="020B0604020202020204" pitchFamily="34" charset="0"/>
                        </a:rPr>
                        <a:t>UAV </a:t>
                      </a:r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สามารถเป็นเครื่องบินควบคุมระยะไกลได้หรือสามารถบินอัตโนมัติตามเที่ยวบินที่ตั้งโปรแกรมไว้ล่วงหน้าแผนหรือระบบอัตโนมัติแบบ</a:t>
                      </a:r>
                      <a:r>
                        <a:rPr lang="th-TH" sz="2400" baseline="0" dirty="0" err="1">
                          <a:latin typeface="Arial" panose="020B0604020202020204" pitchFamily="34" charset="0"/>
                        </a:rPr>
                        <a:t>ได</a:t>
                      </a:r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นาม</a:t>
                      </a:r>
                      <a:r>
                        <a:rPr lang="th-TH" sz="2400" baseline="0" dirty="0" err="1">
                          <a:latin typeface="Arial" panose="020B0604020202020204" pitchFamily="34" charset="0"/>
                        </a:rPr>
                        <a:t>ิก</a:t>
                      </a:r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ที่ซับซ้อนมากขึ้น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547893"/>
                  </a:ext>
                </a:extLst>
              </a:tr>
              <a:tr h="171032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/>
                        <a:t>DSC </a:t>
                      </a:r>
                      <a:r>
                        <a:rPr lang="th-TH" sz="2400" b="1" baseline="0" dirty="0"/>
                        <a:t>ความท้าทายในห่วงโซ่อุปทาน</a:t>
                      </a:r>
                      <a:endParaRPr lang="th-TH" sz="2400" b="1" baseline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สภาพแวดล้อมด้านกฎระเบียบข้อกังวลเกี่ยวกับความเป็นส่วนตัวและ</a:t>
                      </a:r>
                    </a:p>
                    <a:p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การรวมเข้ากับเครือข่ายที่มีอยู่เป็นสิ่งสำคัญ ความท้าทายสำหรับ </a:t>
                      </a:r>
                      <a:r>
                        <a:rPr lang="en-US" sz="2400" baseline="0" dirty="0">
                          <a:latin typeface="Arial" panose="020B0604020202020204" pitchFamily="34" charset="0"/>
                        </a:rPr>
                        <a:t>UAV </a:t>
                      </a:r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นอกเหนือจากสิ่งที่จับต้องได้ (และควบคุมได้ในทางเทคนิค) ความท้าทายของน่านฟ้าที่คับคั่งและความเสี่ยงโดยธรรมชาติมีอีกพื้นที่หนึ่งที่กำหนดไว้น้อยกว่า</a:t>
                      </a:r>
                    </a:p>
                    <a:p>
                      <a:r>
                        <a:rPr lang="th-TH" sz="2400" baseline="0" dirty="0">
                          <a:latin typeface="Arial" panose="020B0604020202020204" pitchFamily="34" charset="0"/>
                        </a:rPr>
                        <a:t>ความห่วงใยในสาธารณสมบัติ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583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674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ประสิทธิภาพองค์กรดิจิทัล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dirty="0"/>
              <a:t>การบริหารจัดการองค์กรดิจิทัลอย่างมีประสิทธิภาพต้องให้ความสำคัญกับสิ่ง</a:t>
            </a:r>
            <a:r>
              <a:rPr lang="th-TH" dirty="0" err="1"/>
              <a:t>ต่างๆ</a:t>
            </a:r>
            <a:r>
              <a:rPr lang="th-TH" dirty="0"/>
              <a:t> องค์ประกอบขององค์กรดิจิทัล ได้แก่ :</a:t>
            </a:r>
          </a:p>
          <a:p>
            <a:r>
              <a:rPr lang="th-TH" dirty="0"/>
              <a:t>ทำความเข้าใจสถานะปัจจุบันความท้าทาย / ปัญหาและทิศทางในอนาคตขององค์กรดิจิทัล</a:t>
            </a:r>
          </a:p>
          <a:p>
            <a:r>
              <a:rPr lang="th-TH" dirty="0"/>
              <a:t>จัดการกับองค์กรดิจิทัลที่เปิดใช้เทคโนโลยี (รวมถึงฮาร์ดแวร์ซอฟต์แวร์และเครือข่าย)</a:t>
            </a:r>
          </a:p>
          <a:p>
            <a:r>
              <a:rPr lang="th-TH" dirty="0"/>
              <a:t>สรรหาพัฒนาและรักษาความสามารถและทักษะที่จำเป็น</a:t>
            </a:r>
          </a:p>
          <a:p>
            <a:r>
              <a:rPr lang="th-TH" dirty="0"/>
              <a:t>มีแนวทางการบริหารจัดการที่ดี (เช่นความเป็นผู้นำที่แข็งแกร่งการวางแผนและการดำเนินกลยุทธ์ที่มีประสิทธิผลกระบวนการทางธุรกิจที่เหมาะสมการส่งเสริมวัฒนธรรมองค์กรและโครงสร้าง</a:t>
            </a:r>
          </a:p>
          <a:p>
            <a:r>
              <a:rPr lang="th-TH" dirty="0"/>
              <a:t>การจัดการรูปแบบองค์กรดิจิทัลที่เลือก</a:t>
            </a:r>
          </a:p>
          <a:p>
            <a:r>
              <a:rPr lang="th-TH" dirty="0"/>
              <a:t>สร้างความมั่นใจในการส่งมอบบริการสนับสนุนที่เกี่ยวข้องสำหรับองค์กรดิจิทัล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710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โซ่อุปทานดิจิทัล (</a:t>
            </a:r>
            <a:r>
              <a:rPr lang="en-US" dirty="0"/>
              <a:t>DSC ) </a:t>
            </a:r>
            <a:r>
              <a:rPr lang="th-TH" dirty="0"/>
              <a:t>ความท้าทาย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400" b="1" dirty="0"/>
              <a:t>ขาดการวางแผน: </a:t>
            </a:r>
            <a:r>
              <a:rPr lang="th-TH" sz="2400" dirty="0"/>
              <a:t>ขาดแผนและแนวทางและเครื่องมือที่เหมาะสม</a:t>
            </a:r>
          </a:p>
          <a:p>
            <a:r>
              <a:rPr lang="th-TH" sz="2400" b="1" dirty="0"/>
              <a:t>ขาดการทำงานร่วมกัน: </a:t>
            </a:r>
            <a:r>
              <a:rPr lang="th-TH" sz="2400" dirty="0"/>
              <a:t>การทำงานร่วมกันอย่างบกพร่องกับผู้ร่วมงานภายนอกและการป้อนข้อมูลที่ไม่เพียงพอจากฟังก์ชันภายใน</a:t>
            </a:r>
          </a:p>
          <a:p>
            <a:r>
              <a:rPr lang="th-TH" sz="2400" b="1" dirty="0"/>
              <a:t>การคาดการณ์ความต้องการที่ไม่ถูกต้อง: </a:t>
            </a:r>
            <a:r>
              <a:rPr lang="th-TH" sz="2400" dirty="0"/>
              <a:t>ไม่ถูกต้องเหนือการคาดการณ์ความต้องการสินค้าคงคลังการผลิตและข้อมูลอื่น ๆ ในแง่ดี</a:t>
            </a:r>
          </a:p>
          <a:p>
            <a:r>
              <a:rPr lang="th-TH" sz="2400" b="1" dirty="0"/>
              <a:t>ขาดการแบ่งปันข้อมูล: </a:t>
            </a:r>
            <a:r>
              <a:rPr lang="th-TH" sz="2400" dirty="0"/>
              <a:t>บริษัท ไม่เต็มใจที่จะแบ่งปันข้อมูล</a:t>
            </a:r>
          </a:p>
          <a:p>
            <a:r>
              <a:rPr lang="th-TH" sz="2400" b="1" dirty="0"/>
              <a:t>การไล่ล่ากระสุนเงิน: </a:t>
            </a:r>
            <a:r>
              <a:rPr lang="th-TH" sz="2400" dirty="0"/>
              <a:t>ความเชื่อที่ว่าทุกอย่างจะดี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45037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โซ่อุปทานดิจิทัล (</a:t>
            </a:r>
            <a:r>
              <a:rPr lang="en-US" dirty="0"/>
              <a:t>DSC ) </a:t>
            </a:r>
            <a:r>
              <a:rPr lang="th-TH" dirty="0"/>
              <a:t>ความท้าทาย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2400" b="1" dirty="0"/>
              <a:t>ขาดความรู้: </a:t>
            </a:r>
            <a:r>
              <a:rPr lang="th-TH" sz="2400" dirty="0"/>
              <a:t>ขาดการฝึกอบรมและทักษะการจัดการห่วงโซ่อุปทาน</a:t>
            </a:r>
          </a:p>
          <a:p>
            <a:pPr algn="thaiDist"/>
            <a:r>
              <a:rPr lang="th-TH" sz="2400" b="1" dirty="0"/>
              <a:t>ความคล่องตัวและความยืดหยุ่น: </a:t>
            </a:r>
            <a:r>
              <a:rPr lang="th-TH" sz="2400" dirty="0"/>
              <a:t>ขาดผู้บริหารห่วงโซ่อุปทานที่ยืดหยุ่นและคล่องตัว</a:t>
            </a:r>
          </a:p>
          <a:p>
            <a:pPr algn="thaiDist"/>
            <a:r>
              <a:rPr lang="th-TH" sz="2400" b="1" dirty="0"/>
              <a:t>ความผันผวนสูง: </a:t>
            </a:r>
            <a:r>
              <a:rPr lang="th-TH" sz="2400" dirty="0"/>
              <a:t>ขาดความรู้และทักษะในการจัดการกับความผันผวนในการจัดการห่วงโซ่อุปทาน</a:t>
            </a:r>
          </a:p>
          <a:p>
            <a:pPr algn="thaiDist"/>
            <a:r>
              <a:rPr lang="th-TH" sz="2400" b="1" dirty="0"/>
              <a:t>มั่นใจใน</a:t>
            </a:r>
            <a:r>
              <a:rPr lang="th-TH" sz="2400" b="1" dirty="0" err="1"/>
              <a:t>ซัพพ</a:t>
            </a:r>
            <a:r>
              <a:rPr lang="th-TH" sz="2400" b="1" dirty="0"/>
              <a:t>ลายเออร์: </a:t>
            </a:r>
            <a:r>
              <a:rPr lang="th-TH" sz="2400" dirty="0"/>
              <a:t>อาศัย</a:t>
            </a:r>
            <a:r>
              <a:rPr lang="th-TH" sz="2400" dirty="0" err="1"/>
              <a:t>ซัพพ</a:t>
            </a:r>
            <a:r>
              <a:rPr lang="th-TH" sz="2400" dirty="0"/>
              <a:t>ลายเออร์บางรายในบางส่วนของโลก</a:t>
            </a:r>
          </a:p>
          <a:p>
            <a:pPr algn="thaiDist"/>
            <a:r>
              <a:rPr lang="th-TH" sz="2400" b="1" dirty="0"/>
              <a:t>ขาดการบูรณาการ: </a:t>
            </a:r>
            <a:r>
              <a:rPr lang="th-TH" sz="2400" dirty="0"/>
              <a:t>มุมมองที่บกพร่องเกี่ยวกับการรวมระบบดิจิทัลและ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25137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โซ่อุปทานดิจิทัล (</a:t>
            </a:r>
            <a:r>
              <a:rPr lang="en-US" dirty="0"/>
              <a:t>DSC )</a:t>
            </a:r>
            <a:r>
              <a:rPr lang="th-TH" dirty="0"/>
              <a:t> ปัจจัยแห่งความสำเร็จที่สำคัญ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400" dirty="0"/>
              <a:t>การมองเห็นตามเวลาจริง</a:t>
            </a:r>
          </a:p>
          <a:p>
            <a:r>
              <a:rPr lang="th-TH" sz="2400" dirty="0"/>
              <a:t>การทำงานร่วมกันอย่างต่อเนื่อง</a:t>
            </a:r>
          </a:p>
          <a:p>
            <a:r>
              <a:rPr lang="th-TH" sz="2400" dirty="0"/>
              <a:t>การจัดตำแหน่ง</a:t>
            </a:r>
            <a:r>
              <a:rPr lang="th-TH" sz="2400" dirty="0" err="1"/>
              <a:t>ซัพพ</a:t>
            </a:r>
            <a:r>
              <a:rPr lang="th-TH" sz="2400" dirty="0"/>
              <a:t>ลายเออร์</a:t>
            </a:r>
          </a:p>
          <a:p>
            <a:r>
              <a:rPr lang="th-TH" sz="2400" dirty="0"/>
              <a:t>บูรณาการ</a:t>
            </a:r>
          </a:p>
          <a:p>
            <a:r>
              <a:rPr lang="th-TH" sz="2400" dirty="0"/>
              <a:t>ข้อมูลที่ใช้ร่วมกัน</a:t>
            </a:r>
          </a:p>
          <a:p>
            <a:r>
              <a:rPr lang="th-TH" sz="2400" dirty="0"/>
              <a:t>รูปแบบการดำเนินงานที่มีการพัฒนาสูง</a:t>
            </a:r>
          </a:p>
          <a:p>
            <a:r>
              <a:rPr lang="th-TH" sz="2400" dirty="0"/>
              <a:t>การใช้เครื่องมือวิเคราะห์และวิเคราะห์ขั้นสูง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95902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โซ่อุปทานดิจิทัล (</a:t>
            </a:r>
            <a:r>
              <a:rPr lang="en-US" dirty="0"/>
              <a:t>DSC )</a:t>
            </a:r>
            <a:r>
              <a:rPr lang="th-TH" dirty="0"/>
              <a:t> ปัจจัยแห่งความสำเร็จที่สำคัญ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400" dirty="0"/>
              <a:t>การดำเนินการอัตโนมัติ</a:t>
            </a:r>
          </a:p>
          <a:p>
            <a:r>
              <a:rPr lang="th-TH" sz="2400" dirty="0"/>
              <a:t>นวัตกรรมที่เพิ่มขึ้นและเร่งความเร็ว</a:t>
            </a:r>
          </a:p>
          <a:p>
            <a:r>
              <a:rPr lang="th-TH" sz="2400" dirty="0"/>
              <a:t>ประสิทธิภาพสูงสุด</a:t>
            </a:r>
          </a:p>
          <a:p>
            <a:r>
              <a:rPr lang="th-TH" sz="2400" dirty="0"/>
              <a:t>ความยืดหยุ่นขององค์กร</a:t>
            </a:r>
          </a:p>
          <a:p>
            <a:r>
              <a:rPr lang="th-TH" sz="2400" dirty="0"/>
              <a:t>ประสบการณ์ส่วนบุคคลลูกค้าเป็นศูนย์กลาง</a:t>
            </a:r>
          </a:p>
          <a:p>
            <a:r>
              <a:rPr lang="th-TH" sz="2400" dirty="0"/>
              <a:t>การตอบสนองที่เพิ่มขึ้น</a:t>
            </a:r>
          </a:p>
          <a:p>
            <a:r>
              <a:rPr lang="th-TH" sz="2400" dirty="0"/>
              <a:t>การป้องกันเชิงรุก</a:t>
            </a:r>
          </a:p>
          <a:p>
            <a:r>
              <a:rPr lang="th-TH" sz="2400" dirty="0"/>
              <a:t>การเลื่อนไมล์สุดท้าย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52266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โซ่อุปทานดิจิทัล (</a:t>
            </a:r>
            <a:r>
              <a:rPr lang="en-US" dirty="0"/>
              <a:t>DSC ) </a:t>
            </a:r>
          </a:p>
        </p:txBody>
      </p:sp>
      <p:pic>
        <p:nvPicPr>
          <p:cNvPr id="3" name="ตัวแทนเนื้อหา 2">
            <a:extLst>
              <a:ext uri="{FF2B5EF4-FFF2-40B4-BE49-F238E27FC236}">
                <a16:creationId xmlns:a16="http://schemas.microsoft.com/office/drawing/2014/main" id="{20F8BA63-3B56-424A-BDA4-752606E726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159" y="2988443"/>
            <a:ext cx="1884540" cy="1258704"/>
          </a:xfrm>
        </p:spPr>
      </p:pic>
      <p:sp>
        <p:nvSpPr>
          <p:cNvPr id="4" name="วงรี 3">
            <a:extLst>
              <a:ext uri="{FF2B5EF4-FFF2-40B4-BE49-F238E27FC236}">
                <a16:creationId xmlns:a16="http://schemas.microsoft.com/office/drawing/2014/main" id="{9D8C3AE4-3C20-4EC9-B62A-43BD2DA58FE3}"/>
              </a:ext>
            </a:extLst>
          </p:cNvPr>
          <p:cNvSpPr/>
          <p:nvPr/>
        </p:nvSpPr>
        <p:spPr>
          <a:xfrm>
            <a:off x="2671011" y="1888958"/>
            <a:ext cx="2021305" cy="10828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err="1"/>
              <a:t>การทำ</a:t>
            </a:r>
            <a:r>
              <a:rPr lang="th-TH" dirty="0"/>
              <a:t>ให้เป็นดิจิทัล</a:t>
            </a:r>
          </a:p>
        </p:txBody>
      </p:sp>
      <p:sp>
        <p:nvSpPr>
          <p:cNvPr id="5" name="วงรี 4">
            <a:extLst>
              <a:ext uri="{FF2B5EF4-FFF2-40B4-BE49-F238E27FC236}">
                <a16:creationId xmlns:a16="http://schemas.microsoft.com/office/drawing/2014/main" id="{B82EEAE0-CF29-4F17-8A9C-0892556AAF99}"/>
              </a:ext>
            </a:extLst>
          </p:cNvPr>
          <p:cNvSpPr/>
          <p:nvPr/>
        </p:nvSpPr>
        <p:spPr>
          <a:xfrm>
            <a:off x="2743200" y="3344780"/>
            <a:ext cx="1949116" cy="108284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เทคโนโลยี</a:t>
            </a:r>
          </a:p>
          <a:p>
            <a:pPr algn="ctr"/>
            <a:r>
              <a:rPr lang="th-TH" dirty="0"/>
              <a:t>การนำไปใช้</a:t>
            </a:r>
          </a:p>
        </p:txBody>
      </p:sp>
      <p:sp>
        <p:nvSpPr>
          <p:cNvPr id="6" name="วงรี 5">
            <a:extLst>
              <a:ext uri="{FF2B5EF4-FFF2-40B4-BE49-F238E27FC236}">
                <a16:creationId xmlns:a16="http://schemas.microsoft.com/office/drawing/2014/main" id="{CCF3E160-0488-47F6-8EBA-1CC8312D04DC}"/>
              </a:ext>
            </a:extLst>
          </p:cNvPr>
          <p:cNvSpPr/>
          <p:nvPr/>
        </p:nvSpPr>
        <p:spPr>
          <a:xfrm>
            <a:off x="2598822" y="4800602"/>
            <a:ext cx="2021305" cy="10828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การจัดการห่วงโซ่อุปทาน</a:t>
            </a:r>
          </a:p>
        </p:txBody>
      </p:sp>
      <p:cxnSp>
        <p:nvCxnSpPr>
          <p:cNvPr id="10" name="ลูกศรเชื่อมต่อแบบตรง 9">
            <a:extLst>
              <a:ext uri="{FF2B5EF4-FFF2-40B4-BE49-F238E27FC236}">
                <a16:creationId xmlns:a16="http://schemas.microsoft.com/office/drawing/2014/main" id="{4C9E7682-7343-4ABD-B7D3-3B1A1E2037C2}"/>
              </a:ext>
            </a:extLst>
          </p:cNvPr>
          <p:cNvCxnSpPr>
            <a:stCxn id="3" idx="3"/>
            <a:endCxn id="4" idx="2"/>
          </p:cNvCxnSpPr>
          <p:nvPr/>
        </p:nvCxnSpPr>
        <p:spPr>
          <a:xfrm flipV="1">
            <a:off x="2242699" y="2430379"/>
            <a:ext cx="428312" cy="1187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>
            <a:extLst>
              <a:ext uri="{FF2B5EF4-FFF2-40B4-BE49-F238E27FC236}">
                <a16:creationId xmlns:a16="http://schemas.microsoft.com/office/drawing/2014/main" id="{FC8126FA-BD9A-42BB-B465-D55C65555E63}"/>
              </a:ext>
            </a:extLst>
          </p:cNvPr>
          <p:cNvCxnSpPr>
            <a:stCxn id="3" idx="3"/>
            <a:endCxn id="5" idx="2"/>
          </p:cNvCxnSpPr>
          <p:nvPr/>
        </p:nvCxnSpPr>
        <p:spPr>
          <a:xfrm>
            <a:off x="2242699" y="3617795"/>
            <a:ext cx="500501" cy="268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ลูกศรเชื่อมต่อแบบตรง 13">
            <a:extLst>
              <a:ext uri="{FF2B5EF4-FFF2-40B4-BE49-F238E27FC236}">
                <a16:creationId xmlns:a16="http://schemas.microsoft.com/office/drawing/2014/main" id="{4C069CBE-B050-4B43-B583-27F19009B424}"/>
              </a:ext>
            </a:extLst>
          </p:cNvPr>
          <p:cNvCxnSpPr>
            <a:stCxn id="3" idx="3"/>
            <a:endCxn id="6" idx="2"/>
          </p:cNvCxnSpPr>
          <p:nvPr/>
        </p:nvCxnSpPr>
        <p:spPr>
          <a:xfrm>
            <a:off x="2242699" y="3617795"/>
            <a:ext cx="356123" cy="17242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สี่เหลี่ยมผืนผ้า: มุมมน 16">
            <a:extLst>
              <a:ext uri="{FF2B5EF4-FFF2-40B4-BE49-F238E27FC236}">
                <a16:creationId xmlns:a16="http://schemas.microsoft.com/office/drawing/2014/main" id="{5624B8F4-6374-4AEF-930B-AC38EA5A2620}"/>
              </a:ext>
            </a:extLst>
          </p:cNvPr>
          <p:cNvSpPr/>
          <p:nvPr/>
        </p:nvSpPr>
        <p:spPr>
          <a:xfrm>
            <a:off x="5654842" y="1642911"/>
            <a:ext cx="5197642" cy="12512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th-TH" dirty="0" err="1"/>
              <a:t>การทำ</a:t>
            </a:r>
            <a:r>
              <a:rPr lang="th-TH" dirty="0"/>
              <a:t>ให้เป็นดิจิทัลมักเริ่มต้นด้วยกลยุทธ์</a:t>
            </a:r>
            <a:r>
              <a:rPr lang="th-TH" dirty="0" err="1"/>
              <a:t>การทำ</a:t>
            </a:r>
            <a:r>
              <a:rPr lang="th-TH" dirty="0"/>
              <a:t>ให้เป็นดิจิทัลและจากนั้นขยายไปยังสามด้านเพิ่มเติม ได้แก่ องค์กรดิจิทัล การดำเนินการแบบดิจิทัลและผลิตภัณฑ์และบริการดิจิทัลและสิ้นสุด กับประสบการณ์ของลูกค้า</a:t>
            </a:r>
          </a:p>
        </p:txBody>
      </p:sp>
      <p:sp>
        <p:nvSpPr>
          <p:cNvPr id="19" name="สี่เหลี่ยมผืนผ้า: มุมมน 18">
            <a:extLst>
              <a:ext uri="{FF2B5EF4-FFF2-40B4-BE49-F238E27FC236}">
                <a16:creationId xmlns:a16="http://schemas.microsoft.com/office/drawing/2014/main" id="{CFEC9F28-F11F-4FD5-88A5-866B90E5F533}"/>
              </a:ext>
            </a:extLst>
          </p:cNvPr>
          <p:cNvSpPr/>
          <p:nvPr/>
        </p:nvSpPr>
        <p:spPr>
          <a:xfrm>
            <a:off x="5654842" y="3126356"/>
            <a:ext cx="5197642" cy="12512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/>
              <a:t>โครงสร้างพื้นฐานของกระบวนการใช้เทคโนโลยีที่มีประสิทธิผลแตกแขนงไปสู่ผู้ช่วยด้านเทคโนโลยีการจัดการโครงการความสัมพันธ์ระหว่างมนุษย์กับเทคโนโลยีและการสร้างโครงสร้างพื้นฐานด้านเทคโนโลยี</a:t>
            </a:r>
            <a:endParaRPr lang="th-TH" dirty="0"/>
          </a:p>
        </p:txBody>
      </p:sp>
      <p:sp>
        <p:nvSpPr>
          <p:cNvPr id="21" name="สี่เหลี่ยมผืนผ้า: มุมมน 20">
            <a:extLst>
              <a:ext uri="{FF2B5EF4-FFF2-40B4-BE49-F238E27FC236}">
                <a16:creationId xmlns:a16="http://schemas.microsoft.com/office/drawing/2014/main" id="{E758EF5A-EE80-462D-9852-F4CFFF8EE548}"/>
              </a:ext>
            </a:extLst>
          </p:cNvPr>
          <p:cNvSpPr/>
          <p:nvPr/>
        </p:nvSpPr>
        <p:spPr>
          <a:xfrm>
            <a:off x="5654842" y="4716381"/>
            <a:ext cx="5197642" cy="12512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/>
              <a:t>กระบวนการจัดการห่วงโซ่อุปทานที่มีประสิทธิภาพโดยมุ่งเน้นไปที่เป้าหมายหลักของการเปลี่ยนแปลง </a:t>
            </a:r>
            <a:r>
              <a:rPr lang="en-US" dirty="0"/>
              <a:t>DSC </a:t>
            </a:r>
            <a:r>
              <a:rPr lang="th-TH" dirty="0"/>
              <a:t>ได้รับการปรับปรุงด้วย การบูรณาการการวิเคราะห์ระบบอัตโนมัติการกำหนดค่าใหม่และกระบวนการดิจิทัลตามแผนแหล่งที่มาสร้างส่งมอบและส่งคืน</a:t>
            </a:r>
          </a:p>
        </p:txBody>
      </p:sp>
    </p:spTree>
    <p:extLst>
      <p:ext uri="{BB962C8B-B14F-4D97-AF65-F5344CB8AC3E}">
        <p14:creationId xmlns:p14="http://schemas.microsoft.com/office/powerpoint/2010/main" val="30512562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โซ่อุปทานดิจิทัล (</a:t>
            </a:r>
            <a:r>
              <a:rPr lang="en-US" dirty="0"/>
              <a:t>DSC ) </a:t>
            </a:r>
          </a:p>
        </p:txBody>
      </p:sp>
      <p:grpSp>
        <p:nvGrpSpPr>
          <p:cNvPr id="7" name="กลุ่ม 6">
            <a:extLst>
              <a:ext uri="{FF2B5EF4-FFF2-40B4-BE49-F238E27FC236}">
                <a16:creationId xmlns:a16="http://schemas.microsoft.com/office/drawing/2014/main" id="{83F17F4D-6629-4EDA-B5CA-5CA8D3EA989B}"/>
              </a:ext>
            </a:extLst>
          </p:cNvPr>
          <p:cNvGrpSpPr/>
          <p:nvPr/>
        </p:nvGrpSpPr>
        <p:grpSpPr>
          <a:xfrm>
            <a:off x="2424749" y="1180864"/>
            <a:ext cx="8908997" cy="5329183"/>
            <a:chOff x="2956861" y="2370364"/>
            <a:chExt cx="5486094" cy="3143219"/>
          </a:xfrm>
        </p:grpSpPr>
        <p:pic>
          <p:nvPicPr>
            <p:cNvPr id="5" name="รูปภาพ 4">
              <a:extLst>
                <a:ext uri="{FF2B5EF4-FFF2-40B4-BE49-F238E27FC236}">
                  <a16:creationId xmlns:a16="http://schemas.microsoft.com/office/drawing/2014/main" id="{9127086B-4FE7-4D25-B607-4107CD62F8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3947" y="2467614"/>
              <a:ext cx="5249008" cy="3045969"/>
            </a:xfrm>
            <a:prstGeom prst="rect">
              <a:avLst/>
            </a:prstGeom>
          </p:spPr>
        </p:pic>
        <p:sp>
          <p:nvSpPr>
            <p:cNvPr id="6" name="สี่เหลี่ยมผืนผ้า 5">
              <a:extLst>
                <a:ext uri="{FF2B5EF4-FFF2-40B4-BE49-F238E27FC236}">
                  <a16:creationId xmlns:a16="http://schemas.microsoft.com/office/drawing/2014/main" id="{A8058E2A-A297-4929-87F0-9ABAA32DB791}"/>
                </a:ext>
              </a:extLst>
            </p:cNvPr>
            <p:cNvSpPr/>
            <p:nvPr/>
          </p:nvSpPr>
          <p:spPr>
            <a:xfrm>
              <a:off x="2956861" y="2370364"/>
              <a:ext cx="1154145" cy="11207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530939" y="1693702"/>
            <a:ext cx="11229516" cy="43035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dirty="0"/>
              <a:t>กรอบการบูรณาการสำหรับ</a:t>
            </a:r>
          </a:p>
          <a:p>
            <a:pPr marL="0" indent="0">
              <a:buNone/>
            </a:pPr>
            <a:r>
              <a:rPr lang="th-TH" sz="2400" dirty="0"/>
              <a:t>การพัฒนา </a:t>
            </a:r>
            <a:r>
              <a:rPr lang="en-US" sz="2400" dirty="0"/>
              <a:t>DSC</a:t>
            </a:r>
          </a:p>
        </p:txBody>
      </p:sp>
    </p:spTree>
    <p:extLst>
      <p:ext uri="{BB962C8B-B14F-4D97-AF65-F5344CB8AC3E}">
        <p14:creationId xmlns:p14="http://schemas.microsoft.com/office/powerpoint/2010/main" val="6018459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โซ่อุปทานดิจิทัล (</a:t>
            </a:r>
            <a:r>
              <a:rPr lang="en-US" dirty="0"/>
              <a:t>DSC ) </a:t>
            </a:r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B7B4EE8B-FA6A-415E-BE99-B892B6C07A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981" r="495"/>
          <a:stretch/>
        </p:blipFill>
        <p:spPr>
          <a:xfrm>
            <a:off x="950495" y="1600200"/>
            <a:ext cx="9950116" cy="4199021"/>
          </a:xfrm>
          <a:prstGeom prst="rect">
            <a:avLst/>
          </a:prstGeom>
        </p:spPr>
      </p:pic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5121DBCA-9FEB-4BBA-8EB9-2986D6DB7727}"/>
              </a:ext>
            </a:extLst>
          </p:cNvPr>
          <p:cNvSpPr txBox="1"/>
          <p:nvPr/>
        </p:nvSpPr>
        <p:spPr>
          <a:xfrm>
            <a:off x="472239" y="6062716"/>
            <a:ext cx="60939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dirty="0"/>
              <a:t>กรอบการย่อยสลายสำหรับ</a:t>
            </a:r>
            <a:r>
              <a:rPr lang="th-TH" dirty="0" err="1"/>
              <a:t>การทำ</a:t>
            </a:r>
            <a:r>
              <a:rPr lang="th-TH" dirty="0"/>
              <a:t>ให้เป็นดิจิทัลของ </a:t>
            </a:r>
            <a:r>
              <a:rPr lang="en-US" dirty="0"/>
              <a:t>DSC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485556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โซ่อุปทานดิจิทัล (</a:t>
            </a:r>
            <a:r>
              <a:rPr lang="en-US" dirty="0"/>
              <a:t>DSC ) </a:t>
            </a: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5121DBCA-9FEB-4BBA-8EB9-2986D6DB7727}"/>
              </a:ext>
            </a:extLst>
          </p:cNvPr>
          <p:cNvSpPr txBox="1"/>
          <p:nvPr/>
        </p:nvSpPr>
        <p:spPr>
          <a:xfrm>
            <a:off x="472239" y="6062716"/>
            <a:ext cx="60939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t>กรอบการย่อยสลายสำหรับการใช้เทคโนโลยีของ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t>DSC</a:t>
            </a: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pic>
        <p:nvPicPr>
          <p:cNvPr id="4" name="รูปภาพ 3" descr="รูปภาพประกอบด้วย ข้อความ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DA1FF713-7CAE-49D7-ADBC-E3C060DF05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191" y="1563885"/>
            <a:ext cx="8646750" cy="37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3032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โซ่อุปทานดิจิทัล (</a:t>
            </a:r>
            <a:r>
              <a:rPr lang="en-US" dirty="0"/>
              <a:t>DSC ) </a:t>
            </a:r>
          </a:p>
        </p:txBody>
      </p:sp>
      <p:pic>
        <p:nvPicPr>
          <p:cNvPr id="4" name="ตัวแทนเนื้อหา 3">
            <a:extLst>
              <a:ext uri="{FF2B5EF4-FFF2-40B4-BE49-F238E27FC236}">
                <a16:creationId xmlns:a16="http://schemas.microsoft.com/office/drawing/2014/main" id="{A8D66374-C11A-4804-A78E-4F9FD51620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524" y="1937621"/>
            <a:ext cx="7861560" cy="3795236"/>
          </a:xfrm>
        </p:spPr>
      </p:pic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6C663C97-BD34-4428-97FF-2F61300448FD}"/>
              </a:ext>
            </a:extLst>
          </p:cNvPr>
          <p:cNvSpPr txBox="1"/>
          <p:nvPr/>
        </p:nvSpPr>
        <p:spPr>
          <a:xfrm>
            <a:off x="475815" y="6039994"/>
            <a:ext cx="60939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dirty="0"/>
              <a:t>กรอบการย่อยสลายสำหรับอุปทาน การจัดการโซ่ของ DSC</a:t>
            </a:r>
          </a:p>
        </p:txBody>
      </p:sp>
    </p:spTree>
    <p:extLst>
      <p:ext uri="{BB962C8B-B14F-4D97-AF65-F5344CB8AC3E}">
        <p14:creationId xmlns:p14="http://schemas.microsoft.com/office/powerpoint/2010/main" val="12639142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12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องค์กรดิจิทัล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dirty="0"/>
              <a:t>ความท้าทายและประเด็นสำคัญที่เกี่ยวข้องกับดิจิทัลองค์กร / ธุรกิจดิจิทัล ได้แก่ :</a:t>
            </a:r>
          </a:p>
          <a:p>
            <a:pPr marL="444500" indent="-360363"/>
            <a:r>
              <a:rPr lang="th-TH" dirty="0"/>
              <a:t>การรักษาความปลอดภัย</a:t>
            </a:r>
          </a:p>
          <a:p>
            <a:pPr marL="444500" indent="-360363"/>
            <a:r>
              <a:rPr lang="th-TH" dirty="0"/>
              <a:t>ความเป็นส่วนตัว</a:t>
            </a:r>
          </a:p>
          <a:p>
            <a:pPr marL="444500" indent="-360363"/>
            <a:r>
              <a:rPr lang="th-TH" dirty="0"/>
              <a:t>มูลค่าของข้อมูลส่วนบุคคล</a:t>
            </a:r>
          </a:p>
          <a:p>
            <a:pPr marL="444500" indent="-360363"/>
            <a:r>
              <a:rPr lang="th-TH" dirty="0"/>
              <a:t>แบ่งดิจิตอล</a:t>
            </a:r>
          </a:p>
          <a:p>
            <a:pPr marL="444500" indent="-360363"/>
            <a:r>
              <a:rPr lang="th-TH" dirty="0"/>
              <a:t>การกำกับดูแลอินเทอร์เน็ต</a:t>
            </a:r>
          </a:p>
          <a:p>
            <a:pPr marL="444500" indent="-360363"/>
            <a:r>
              <a:rPr lang="th-TH" dirty="0"/>
              <a:t>สมดุลชีวิตมนุษย์และการทำงานน้อยลง</a:t>
            </a:r>
          </a:p>
          <a:p>
            <a:pPr marL="444500" indent="-360363"/>
            <a:r>
              <a:rPr lang="en-US" dirty="0"/>
              <a:t>Long tail versus power law</a:t>
            </a:r>
          </a:p>
          <a:p>
            <a:pPr marL="444500" indent="-360363"/>
            <a:r>
              <a:rPr lang="th-TH" dirty="0"/>
              <a:t>ความท้าทายในการบูรณาการ</a:t>
            </a:r>
          </a:p>
          <a:p>
            <a:pPr marL="444500" indent="-360363"/>
            <a:endParaRPr lang="th-TH" dirty="0"/>
          </a:p>
          <a:p>
            <a:endParaRPr lang="th-TH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583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872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198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502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60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442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8882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064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4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องค์กรดิจิทัล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dirty="0"/>
              <a:t>เทคโนโลยีที่เกิดขึ้นใหม่และแนวโน้มทางเทคโนโลยี ได้แก่ :</a:t>
            </a:r>
          </a:p>
          <a:p>
            <a:r>
              <a:rPr lang="th-TH" dirty="0"/>
              <a:t>หุ่นยนต์อุตสาหกรรมราคาไม่แพงสำหรับอุตสาหกรรมและชีวิต</a:t>
            </a:r>
          </a:p>
          <a:p>
            <a:r>
              <a:rPr lang="th-TH" dirty="0"/>
              <a:t>ซอฟต์แวร์จดจำและแปลเสียงแบบเรียลไทม์และผู้ช่วยดิจิทัล</a:t>
            </a:r>
          </a:p>
          <a:p>
            <a:r>
              <a:rPr lang="th-TH" dirty="0"/>
              <a:t>ระบบตอบสนองอัตโนมัติที่ซับซ้อนการประมวลผลอัตโนมัติและคอมพิวเตอร์ที่ชาญฉลาดขึ้นซึ่งได้รับการฝึกฝนโดยการเรียนรู้ของเครื่อง</a:t>
            </a:r>
          </a:p>
          <a:p>
            <a:r>
              <a:rPr lang="th-TH" dirty="0"/>
              <a:t>ยานพาหนะที่เป็นอิสระ (เช่นรถยนต์และรถบรรทุกที่เคลื่อนที่ได้เอง)</a:t>
            </a:r>
          </a:p>
          <a:p>
            <a:r>
              <a:rPr lang="th-TH" dirty="0"/>
              <a:t>คอมพิวเตอร์โซ</a:t>
            </a:r>
            <a:r>
              <a:rPr lang="th-TH" dirty="0" err="1"/>
              <a:t>เชีย</a:t>
            </a:r>
            <a:r>
              <a:rPr lang="th-TH" dirty="0"/>
              <a:t>ล</a:t>
            </a:r>
          </a:p>
          <a:p>
            <a:r>
              <a:rPr lang="th-TH" dirty="0"/>
              <a:t>คอมพิวเตอร์มือถือ</a:t>
            </a:r>
          </a:p>
          <a:p>
            <a:r>
              <a:rPr lang="th-TH" dirty="0"/>
              <a:t>ข้อมูลขนาดใหญ่และการวิเคราะห์ขั้นสูง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761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องค์กรดิจิทัล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dirty="0"/>
              <a:t>เทคโนโลยีที่เกิดขึ้นใหม่และแนวโน้มทางเทคโนโลยี ได้แก่ :</a:t>
            </a:r>
          </a:p>
          <a:p>
            <a:pPr algn="thaiDist"/>
            <a:r>
              <a:rPr lang="th-TH" dirty="0"/>
              <a:t>ระบบธุรกิจอัจฉริยะ</a:t>
            </a:r>
          </a:p>
          <a:p>
            <a:pPr algn="thaiDist"/>
            <a:r>
              <a:rPr lang="th-TH" dirty="0"/>
              <a:t>การประมวลผลแบบคลาว</a:t>
            </a:r>
            <a:r>
              <a:rPr lang="th-TH" dirty="0" err="1"/>
              <a:t>ด์</a:t>
            </a:r>
            <a:endParaRPr lang="th-TH" dirty="0"/>
          </a:p>
          <a:p>
            <a:pPr algn="thaiDist"/>
            <a:r>
              <a:rPr lang="th-TH" dirty="0"/>
              <a:t>ตามความต้องการและระบบองค์กรที่ขับเคลื่อนด้วยอินเทอร์เน็ต (เช่นการจัดการลูกค้าสัมพันธ์ระบบวางแผนทรัพยากรขององค์กรการรวมแอปพลิเคชันขององค์กรการจัดการห่วงโซ่อุปทานและการจัดการความรู้</a:t>
            </a:r>
          </a:p>
          <a:p>
            <a:pPr algn="thaiDist"/>
            <a:r>
              <a:rPr lang="th-TH" dirty="0"/>
              <a:t>เครื่องมือรักษาความปลอดภัยและการกู้คืนจากภัยพิบัติ</a:t>
            </a:r>
          </a:p>
          <a:p>
            <a:pPr algn="thaiDist"/>
            <a:r>
              <a:rPr lang="th-TH" dirty="0"/>
              <a:t>เครื่องมือการทำงานร่วมกัน</a:t>
            </a:r>
          </a:p>
          <a:p>
            <a:pPr algn="thaiDist"/>
            <a:r>
              <a:rPr lang="th-TH" dirty="0"/>
              <a:t>แพลตฟอร์มดิจิทัล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022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องค์กรดิจิทัล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/>
              <a:t>เทคโนโลยีที่เกิดขึ้นใหม่และแนวโน้มทางเทคโนโลยี ได้แก่ :</a:t>
            </a:r>
          </a:p>
          <a:p>
            <a:r>
              <a:rPr lang="en-US" dirty="0"/>
              <a:t>Virtualization</a:t>
            </a:r>
          </a:p>
          <a:p>
            <a:r>
              <a:rPr lang="th-TH" dirty="0"/>
              <a:t>บริการเว็บและสถาปัตยกรรมที่มุ่งเน้นบริการ</a:t>
            </a:r>
          </a:p>
          <a:p>
            <a:r>
              <a:rPr lang="th-TH" dirty="0"/>
              <a:t>เลเซอร์และเครือข่ายไร้สายพื้นที่เปิดโล่งอื่น ๆ</a:t>
            </a:r>
          </a:p>
          <a:p>
            <a:r>
              <a:rPr lang="th-TH" dirty="0"/>
              <a:t>นำอุปกรณ์ของคุณเอง (</a:t>
            </a:r>
            <a:r>
              <a:rPr lang="en-US" dirty="0"/>
              <a:t>BYOD)</a:t>
            </a:r>
          </a:p>
          <a:p>
            <a:r>
              <a:rPr lang="th-TH" dirty="0"/>
              <a:t>ซอฟต์แวร์โอเพนซอร์สและมาตรฐาน</a:t>
            </a:r>
          </a:p>
          <a:p>
            <a:r>
              <a:rPr lang="th-TH" dirty="0"/>
              <a:t>บูรณาการและเครื่องมือการจัดการแบบ</a:t>
            </a:r>
            <a:r>
              <a:rPr lang="th-TH" dirty="0" err="1"/>
              <a:t>ลีน</a:t>
            </a:r>
            <a:endParaRPr lang="th-TH" dirty="0"/>
          </a:p>
          <a:p>
            <a:r>
              <a:rPr lang="th-TH" dirty="0"/>
              <a:t>การคำนวณตาราง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953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องค์กรดิจิทัล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dirty="0"/>
              <a:t>เทคโนโลยีที่เกิดขึ้นใหม่และแนวโน้มทางเทคโนโลยี ได้แก่ :</a:t>
            </a:r>
          </a:p>
          <a:p>
            <a:r>
              <a:rPr lang="th-TH" dirty="0"/>
              <a:t>คอมพิวเตอร์สีเขียว</a:t>
            </a:r>
          </a:p>
          <a:p>
            <a:r>
              <a:rPr lang="th-TH" dirty="0"/>
              <a:t>นวัตกรรมใหม่ ๆ (เช่นการชาร์จแบบไร้สายโดยใช้ความร้อนจากร่างกายเพื่อจ่ายพลังงานให้กับอุปกรณ์เคลื่อนที่แผงโซลา</a:t>
            </a:r>
            <a:r>
              <a:rPr lang="th-TH" dirty="0" err="1"/>
              <a:t>ร์</a:t>
            </a:r>
            <a:r>
              <a:rPr lang="th-TH" dirty="0"/>
              <a:t>เซลล์สำหรับชาร์จอุปกรณ์เคลื่อนที่) และแบตเตอรี่ที่ทรงพลัง</a:t>
            </a:r>
          </a:p>
          <a:p>
            <a:r>
              <a:rPr lang="th-TH" dirty="0"/>
              <a:t>สกุลเงินดิจิทัล</a:t>
            </a:r>
          </a:p>
          <a:p>
            <a:r>
              <a:rPr lang="th-TH" dirty="0"/>
              <a:t>ระบบระบุไบโอเมตริกซ์แบบไร้สายและอัตโนมัติ</a:t>
            </a:r>
          </a:p>
          <a:p>
            <a:r>
              <a:rPr lang="th-TH" dirty="0"/>
              <a:t>บ้าน / อาคารอัจฉริยะมาตรวัดอัจฉริยะและอุปกรณ์อัจฉริยะอื่น ๆ</a:t>
            </a:r>
          </a:p>
          <a:p>
            <a:r>
              <a:rPr lang="th-TH" dirty="0"/>
              <a:t>ร่างกายมนุษย์ลูกผสมที่มีการปลูกถ่ายดิจิทัลและ / หรือชิ้นส่วนดิจิทัล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48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โซ่อุปทานดิจิทัล </a:t>
            </a:r>
            <a:r>
              <a:rPr lang="en-US" dirty="0"/>
              <a:t>(DSC )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ห่วงโซ่อุปทานแบบดั้งเดิมประกอบด้วยชุดของขั้นตอนที่ไม่ต่อเนื่องส่วนใหญ่ การเปลี่ยนห่วงโซ่อุปทานแบบเดิมให้เป็น </a:t>
            </a:r>
            <a:r>
              <a:rPr lang="en-US" dirty="0"/>
              <a:t>Digital Supply Chain (DSC </a:t>
            </a:r>
            <a:r>
              <a:rPr lang="th-TH" dirty="0"/>
              <a:t>ทำลายกำแพงเหล่านี้เพื่อให้ห่วงโซ่กลายเป็นระบบบูรณาการที่ทำงานได้อย่างไม่มีที่ติ </a:t>
            </a:r>
            <a:r>
              <a:rPr lang="en-US" dirty="0"/>
              <a:t>DSC </a:t>
            </a:r>
            <a:r>
              <a:rPr lang="th-TH" dirty="0"/>
              <a:t>ไม่ได้เกี่ยวกับว่าผลิตภัณฑ์หรือบริการเป็นแบบทางกายภาพหรือแบบดิจิทัล แต่เป็นวิธีที่ห่วงโซ่อุปทานเป็นอย่างไร จัดการ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63080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5" id="{C9658597-67A4-764C-9CFA-F5CFE06F1596}" vid="{7C49B319-CF4A-2F47-ABF3-6FFDB7DD99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MSIE 4.0 (CUT Slide Master)</Template>
  <TotalTime>1308</TotalTime>
  <Words>3095</Words>
  <Application>Microsoft Office PowerPoint</Application>
  <PresentationFormat>Widescreen</PresentationFormat>
  <Paragraphs>224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Arial</vt:lpstr>
      <vt:lpstr>Calibri</vt:lpstr>
      <vt:lpstr>Calibri Light</vt:lpstr>
      <vt:lpstr>Motyw pakietu Office</vt:lpstr>
      <vt:lpstr>การจัดการห่วงโซ่อุปทานอย่างยั่งยืน</vt:lpstr>
      <vt:lpstr>PowerPoint Presentation</vt:lpstr>
      <vt:lpstr>ประสิทธิภาพองค์กรดิจิทัล</vt:lpstr>
      <vt:lpstr>องค์กรดิจิทัล</vt:lpstr>
      <vt:lpstr>องค์กรดิจิทัล</vt:lpstr>
      <vt:lpstr>องค์กรดิจิทัล</vt:lpstr>
      <vt:lpstr>องค์กรดิจิทัล</vt:lpstr>
      <vt:lpstr>องค์กรดิจิทัล</vt:lpstr>
      <vt:lpstr>โซ่อุปทานดิจิทัล (DSC )</vt:lpstr>
      <vt:lpstr>โซ่อุปทานดิจิทัล (DSC )</vt:lpstr>
      <vt:lpstr>โซ่อุปทานดิจิทัล (DSC )</vt:lpstr>
      <vt:lpstr>โซ่อุปทานดิจิทัล (DSC )</vt:lpstr>
      <vt:lpstr>โซ่อุปทานดิจิทัล (DSC )</vt:lpstr>
      <vt:lpstr>โซ่อุปทานดิจิทัล (DSC )</vt:lpstr>
      <vt:lpstr>โซ่อุปทานดิจิทัล (DSC ) คุณสมบัติ</vt:lpstr>
      <vt:lpstr>โซ่อุปทานดิจิทัล (DSC ) คุณสมบัติ</vt:lpstr>
      <vt:lpstr>โซ่อุปทานดิจิทัล (DSC ) คุณสมบัติ</vt:lpstr>
      <vt:lpstr>โซ่อุปทานดิจิทัล (DSC ) คุณสมบัติ</vt:lpstr>
      <vt:lpstr>โซ่อุปทานดิจิทัล (DSC ) ส่วนประกอบและเทคโนโลยี</vt:lpstr>
      <vt:lpstr>โซ่อุปทานดิจิทัล (DSC ) ส่วนประกอบและเทคโนโลยี</vt:lpstr>
      <vt:lpstr>PowerPoint Presentation</vt:lpstr>
      <vt:lpstr>โซ่อุปทานดิจิทัล (DSC ) ส่วนประกอบและเทคโนโลยี</vt:lpstr>
      <vt:lpstr>โซ่อุปทานดิจิทัล (DSC ) ส่วนประกอบและเทคโนโลยี</vt:lpstr>
      <vt:lpstr>โซ่อุปทานดิจิทัล (DSC ) ส่วนประกอบและเทคโนโลยี</vt:lpstr>
      <vt:lpstr>โซ่อุปทานดิจิทัล (DSC ) ส่วนประกอบและเทคโนโลยี</vt:lpstr>
      <vt:lpstr>โซ่อุปทานดิจิทัล (DSC ) ส่วนประกอบและเทคโนโลยี</vt:lpstr>
      <vt:lpstr>โซ่อุปทานดิจิทัล (DSC ) ส่วนประกอบและเทคโนโลยี</vt:lpstr>
      <vt:lpstr>โซ่อุปทานดิจิทัล (DSC ) ส่วนประกอบและเทคโนโลยี</vt:lpstr>
      <vt:lpstr>โซ่อุปทานดิจิทัล (DSC ) ส่วนประกอบและเทคโนโลยี</vt:lpstr>
      <vt:lpstr>โซ่อุปทานดิจิทัล (DSC ) ความท้าทาย</vt:lpstr>
      <vt:lpstr>โซ่อุปทานดิจิทัล (DSC ) ความท้าทาย</vt:lpstr>
      <vt:lpstr>โซ่อุปทานดิจิทัล (DSC ) ปัจจัยแห่งความสำเร็จที่สำคัญ</vt:lpstr>
      <vt:lpstr>โซ่อุปทานดิจิทัล (DSC ) ปัจจัยแห่งความสำเร็จที่สำคัญ</vt:lpstr>
      <vt:lpstr>โซ่อุปทานดิจิทัล (DSC ) </vt:lpstr>
      <vt:lpstr>โซ่อุปทานดิจิทัล (DSC ) </vt:lpstr>
      <vt:lpstr>โซ่อุปทานดิจิทัล (DSC ) </vt:lpstr>
      <vt:lpstr>โซ่อุปทานดิจิทัล (DSC ) </vt:lpstr>
      <vt:lpstr>โซ่อุปทานดิจิทัล (DSC 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Supply Chain Management</dc:title>
  <dc:creator>Anna</dc:creator>
  <cp:lastModifiedBy>Thitipong Jamrus</cp:lastModifiedBy>
  <cp:revision>99</cp:revision>
  <dcterms:created xsi:type="dcterms:W3CDTF">2020-02-25T16:45:02Z</dcterms:created>
  <dcterms:modified xsi:type="dcterms:W3CDTF">2020-10-29T03:22:31Z</dcterms:modified>
</cp:coreProperties>
</file>