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68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6324" y="275843"/>
            <a:ext cx="11570335" cy="6294120"/>
          </a:xfrm>
          <a:custGeom>
            <a:avLst/>
            <a:gdLst/>
            <a:ahLst/>
            <a:cxnLst/>
            <a:rect l="l" t="t" r="r" b="b"/>
            <a:pathLst>
              <a:path w="11570335" h="6294120">
                <a:moveTo>
                  <a:pt x="11570208" y="0"/>
                </a:moveTo>
                <a:lnTo>
                  <a:pt x="1049020" y="0"/>
                </a:lnTo>
                <a:lnTo>
                  <a:pt x="962985" y="3477"/>
                </a:lnTo>
                <a:lnTo>
                  <a:pt x="878865" y="13729"/>
                </a:lnTo>
                <a:lnTo>
                  <a:pt x="796931" y="30486"/>
                </a:lnTo>
                <a:lnTo>
                  <a:pt x="717452" y="53478"/>
                </a:lnTo>
                <a:lnTo>
                  <a:pt x="640697" y="82434"/>
                </a:lnTo>
                <a:lnTo>
                  <a:pt x="566938" y="117086"/>
                </a:lnTo>
                <a:lnTo>
                  <a:pt x="496445" y="157163"/>
                </a:lnTo>
                <a:lnTo>
                  <a:pt x="429486" y="202395"/>
                </a:lnTo>
                <a:lnTo>
                  <a:pt x="366332" y="252512"/>
                </a:lnTo>
                <a:lnTo>
                  <a:pt x="307254" y="307244"/>
                </a:lnTo>
                <a:lnTo>
                  <a:pt x="252520" y="366322"/>
                </a:lnTo>
                <a:lnTo>
                  <a:pt x="202402" y="429475"/>
                </a:lnTo>
                <a:lnTo>
                  <a:pt x="157169" y="496433"/>
                </a:lnTo>
                <a:lnTo>
                  <a:pt x="117091" y="566927"/>
                </a:lnTo>
                <a:lnTo>
                  <a:pt x="82438" y="640687"/>
                </a:lnTo>
                <a:lnTo>
                  <a:pt x="53480" y="717442"/>
                </a:lnTo>
                <a:lnTo>
                  <a:pt x="30487" y="796923"/>
                </a:lnTo>
                <a:lnTo>
                  <a:pt x="13730" y="878859"/>
                </a:lnTo>
                <a:lnTo>
                  <a:pt x="3477" y="962981"/>
                </a:lnTo>
                <a:lnTo>
                  <a:pt x="0" y="1049019"/>
                </a:lnTo>
                <a:lnTo>
                  <a:pt x="0" y="6294120"/>
                </a:lnTo>
                <a:lnTo>
                  <a:pt x="10521188" y="6294120"/>
                </a:lnTo>
                <a:lnTo>
                  <a:pt x="10607226" y="6290642"/>
                </a:lnTo>
                <a:lnTo>
                  <a:pt x="10691348" y="6280389"/>
                </a:lnTo>
                <a:lnTo>
                  <a:pt x="10773284" y="6263632"/>
                </a:lnTo>
                <a:lnTo>
                  <a:pt x="10852765" y="6240639"/>
                </a:lnTo>
                <a:lnTo>
                  <a:pt x="10929520" y="6211681"/>
                </a:lnTo>
                <a:lnTo>
                  <a:pt x="11003280" y="6177028"/>
                </a:lnTo>
                <a:lnTo>
                  <a:pt x="11073774" y="6136950"/>
                </a:lnTo>
                <a:lnTo>
                  <a:pt x="11140732" y="6091717"/>
                </a:lnTo>
                <a:lnTo>
                  <a:pt x="11203885" y="6041599"/>
                </a:lnTo>
                <a:lnTo>
                  <a:pt x="11262963" y="5986865"/>
                </a:lnTo>
                <a:lnTo>
                  <a:pt x="11317695" y="5927787"/>
                </a:lnTo>
                <a:lnTo>
                  <a:pt x="11367812" y="5864633"/>
                </a:lnTo>
                <a:lnTo>
                  <a:pt x="11413044" y="5797674"/>
                </a:lnTo>
                <a:lnTo>
                  <a:pt x="11453121" y="5727181"/>
                </a:lnTo>
                <a:lnTo>
                  <a:pt x="11487773" y="5653422"/>
                </a:lnTo>
                <a:lnTo>
                  <a:pt x="11516729" y="5576667"/>
                </a:lnTo>
                <a:lnTo>
                  <a:pt x="11539721" y="5497188"/>
                </a:lnTo>
                <a:lnTo>
                  <a:pt x="11556478" y="5415254"/>
                </a:lnTo>
                <a:lnTo>
                  <a:pt x="11566730" y="5331134"/>
                </a:lnTo>
                <a:lnTo>
                  <a:pt x="11570208" y="5245100"/>
                </a:lnTo>
                <a:lnTo>
                  <a:pt x="1157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6324" y="275843"/>
            <a:ext cx="11570335" cy="6294120"/>
          </a:xfrm>
          <a:custGeom>
            <a:avLst/>
            <a:gdLst/>
            <a:ahLst/>
            <a:cxnLst/>
            <a:rect l="l" t="t" r="r" b="b"/>
            <a:pathLst>
              <a:path w="11570335" h="6294120">
                <a:moveTo>
                  <a:pt x="10521188" y="6294120"/>
                </a:moveTo>
                <a:lnTo>
                  <a:pt x="0" y="6294120"/>
                </a:lnTo>
                <a:lnTo>
                  <a:pt x="0" y="1049019"/>
                </a:lnTo>
                <a:lnTo>
                  <a:pt x="3477" y="962981"/>
                </a:lnTo>
                <a:lnTo>
                  <a:pt x="13730" y="878859"/>
                </a:lnTo>
                <a:lnTo>
                  <a:pt x="30487" y="796923"/>
                </a:lnTo>
                <a:lnTo>
                  <a:pt x="53480" y="717442"/>
                </a:lnTo>
                <a:lnTo>
                  <a:pt x="82438" y="640687"/>
                </a:lnTo>
                <a:lnTo>
                  <a:pt x="117091" y="566927"/>
                </a:lnTo>
                <a:lnTo>
                  <a:pt x="157169" y="496433"/>
                </a:lnTo>
                <a:lnTo>
                  <a:pt x="202402" y="429475"/>
                </a:lnTo>
                <a:lnTo>
                  <a:pt x="252520" y="366322"/>
                </a:lnTo>
                <a:lnTo>
                  <a:pt x="307254" y="307244"/>
                </a:lnTo>
                <a:lnTo>
                  <a:pt x="366332" y="252512"/>
                </a:lnTo>
                <a:lnTo>
                  <a:pt x="429486" y="202395"/>
                </a:lnTo>
                <a:lnTo>
                  <a:pt x="496445" y="157163"/>
                </a:lnTo>
                <a:lnTo>
                  <a:pt x="566938" y="117086"/>
                </a:lnTo>
                <a:lnTo>
                  <a:pt x="640697" y="82434"/>
                </a:lnTo>
                <a:lnTo>
                  <a:pt x="717452" y="53478"/>
                </a:lnTo>
                <a:lnTo>
                  <a:pt x="796931" y="30486"/>
                </a:lnTo>
                <a:lnTo>
                  <a:pt x="878865" y="13729"/>
                </a:lnTo>
                <a:lnTo>
                  <a:pt x="962985" y="3477"/>
                </a:lnTo>
                <a:lnTo>
                  <a:pt x="1049020" y="0"/>
                </a:lnTo>
                <a:lnTo>
                  <a:pt x="11570208" y="0"/>
                </a:lnTo>
                <a:lnTo>
                  <a:pt x="11570208" y="5245100"/>
                </a:lnTo>
                <a:lnTo>
                  <a:pt x="11566730" y="5331134"/>
                </a:lnTo>
                <a:lnTo>
                  <a:pt x="11556478" y="5415254"/>
                </a:lnTo>
                <a:lnTo>
                  <a:pt x="11539721" y="5497188"/>
                </a:lnTo>
                <a:lnTo>
                  <a:pt x="11516729" y="5576667"/>
                </a:lnTo>
                <a:lnTo>
                  <a:pt x="11487773" y="5653422"/>
                </a:lnTo>
                <a:lnTo>
                  <a:pt x="11453121" y="5727181"/>
                </a:lnTo>
                <a:lnTo>
                  <a:pt x="11413044" y="5797674"/>
                </a:lnTo>
                <a:lnTo>
                  <a:pt x="11367812" y="5864633"/>
                </a:lnTo>
                <a:lnTo>
                  <a:pt x="11317695" y="5927787"/>
                </a:lnTo>
                <a:lnTo>
                  <a:pt x="11262963" y="5986865"/>
                </a:lnTo>
                <a:lnTo>
                  <a:pt x="11203885" y="6041599"/>
                </a:lnTo>
                <a:lnTo>
                  <a:pt x="11140732" y="6091717"/>
                </a:lnTo>
                <a:lnTo>
                  <a:pt x="11073774" y="6136950"/>
                </a:lnTo>
                <a:lnTo>
                  <a:pt x="11003280" y="6177028"/>
                </a:lnTo>
                <a:lnTo>
                  <a:pt x="10929520" y="6211681"/>
                </a:lnTo>
                <a:lnTo>
                  <a:pt x="10852765" y="6240639"/>
                </a:lnTo>
                <a:lnTo>
                  <a:pt x="10773284" y="6263632"/>
                </a:lnTo>
                <a:lnTo>
                  <a:pt x="10691348" y="6280389"/>
                </a:lnTo>
                <a:lnTo>
                  <a:pt x="10607226" y="6290642"/>
                </a:lnTo>
                <a:lnTo>
                  <a:pt x="10521188" y="6294120"/>
                </a:lnTo>
                <a:close/>
              </a:path>
            </a:pathLst>
          </a:custGeom>
          <a:ln w="7620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3023" y="487680"/>
            <a:ext cx="1091183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92223" y="1350263"/>
            <a:ext cx="9912350" cy="76200"/>
          </a:xfrm>
          <a:custGeom>
            <a:avLst/>
            <a:gdLst/>
            <a:ahLst/>
            <a:cxnLst/>
            <a:rect l="l" t="t" r="r" b="b"/>
            <a:pathLst>
              <a:path w="9912350" h="76200">
                <a:moveTo>
                  <a:pt x="0" y="76200"/>
                </a:moveTo>
                <a:lnTo>
                  <a:pt x="9912096" y="76200"/>
                </a:lnTo>
                <a:lnTo>
                  <a:pt x="9912096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333008" y="1882389"/>
            <a:ext cx="36195" cy="20320"/>
          </a:xfrm>
          <a:custGeom>
            <a:avLst/>
            <a:gdLst/>
            <a:ahLst/>
            <a:cxnLst/>
            <a:rect l="l" t="t" r="r" b="b"/>
            <a:pathLst>
              <a:path w="36195" h="20319">
                <a:moveTo>
                  <a:pt x="0" y="20251"/>
                </a:moveTo>
                <a:lnTo>
                  <a:pt x="361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369543" y="1882389"/>
            <a:ext cx="86995" cy="139700"/>
          </a:xfrm>
          <a:custGeom>
            <a:avLst/>
            <a:gdLst/>
            <a:ahLst/>
            <a:cxnLst/>
            <a:rect l="l" t="t" r="r" b="b"/>
            <a:pathLst>
              <a:path w="86995" h="139700">
                <a:moveTo>
                  <a:pt x="0" y="0"/>
                </a:moveTo>
                <a:lnTo>
                  <a:pt x="86550" y="1394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456093" y="1652727"/>
            <a:ext cx="93980" cy="369570"/>
          </a:xfrm>
          <a:custGeom>
            <a:avLst/>
            <a:gdLst/>
            <a:ahLst/>
            <a:cxnLst/>
            <a:rect l="l" t="t" r="r" b="b"/>
            <a:pathLst>
              <a:path w="93979" h="369569">
                <a:moveTo>
                  <a:pt x="0" y="369520"/>
                </a:moveTo>
                <a:lnTo>
                  <a:pt x="93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549797" y="1652330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>
                <a:moveTo>
                  <a:pt x="0" y="0"/>
                </a:moveTo>
                <a:lnTo>
                  <a:pt x="2441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330046" y="1643398"/>
            <a:ext cx="464184" cy="379095"/>
          </a:xfrm>
          <a:custGeom>
            <a:avLst/>
            <a:gdLst/>
            <a:ahLst/>
            <a:cxnLst/>
            <a:rect l="l" t="t" r="r" b="b"/>
            <a:pathLst>
              <a:path w="464184" h="379094">
                <a:moveTo>
                  <a:pt x="64319" y="250310"/>
                </a:moveTo>
                <a:lnTo>
                  <a:pt x="30166" y="250310"/>
                </a:lnTo>
                <a:lnTo>
                  <a:pt x="117114" y="378652"/>
                </a:lnTo>
                <a:lnTo>
                  <a:pt x="134973" y="378652"/>
                </a:lnTo>
                <a:lnTo>
                  <a:pt x="144115" y="342497"/>
                </a:lnTo>
                <a:lnTo>
                  <a:pt x="126249" y="342497"/>
                </a:lnTo>
                <a:lnTo>
                  <a:pt x="64319" y="250310"/>
                </a:lnTo>
                <a:close/>
              </a:path>
              <a:path w="464184" h="379094">
                <a:moveTo>
                  <a:pt x="464109" y="0"/>
                </a:moveTo>
                <a:lnTo>
                  <a:pt x="213196" y="0"/>
                </a:lnTo>
                <a:lnTo>
                  <a:pt x="126249" y="342497"/>
                </a:lnTo>
                <a:lnTo>
                  <a:pt x="144115" y="342497"/>
                </a:lnTo>
                <a:lnTo>
                  <a:pt x="226297" y="17476"/>
                </a:lnTo>
                <a:lnTo>
                  <a:pt x="464109" y="17476"/>
                </a:lnTo>
                <a:lnTo>
                  <a:pt x="464109" y="0"/>
                </a:lnTo>
                <a:close/>
              </a:path>
              <a:path w="464184" h="379094">
                <a:moveTo>
                  <a:pt x="48834" y="227260"/>
                </a:moveTo>
                <a:lnTo>
                  <a:pt x="0" y="253894"/>
                </a:lnTo>
                <a:lnTo>
                  <a:pt x="5551" y="264225"/>
                </a:lnTo>
                <a:lnTo>
                  <a:pt x="30166" y="250310"/>
                </a:lnTo>
                <a:lnTo>
                  <a:pt x="64319" y="250310"/>
                </a:lnTo>
                <a:lnTo>
                  <a:pt x="48834" y="227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6324" y="275843"/>
            <a:ext cx="11570335" cy="6294120"/>
          </a:xfrm>
          <a:custGeom>
            <a:avLst/>
            <a:gdLst/>
            <a:ahLst/>
            <a:cxnLst/>
            <a:rect l="l" t="t" r="r" b="b"/>
            <a:pathLst>
              <a:path w="11570335" h="6294120">
                <a:moveTo>
                  <a:pt x="11570208" y="0"/>
                </a:moveTo>
                <a:lnTo>
                  <a:pt x="1049020" y="0"/>
                </a:lnTo>
                <a:lnTo>
                  <a:pt x="962985" y="3477"/>
                </a:lnTo>
                <a:lnTo>
                  <a:pt x="878865" y="13729"/>
                </a:lnTo>
                <a:lnTo>
                  <a:pt x="796931" y="30486"/>
                </a:lnTo>
                <a:lnTo>
                  <a:pt x="717452" y="53478"/>
                </a:lnTo>
                <a:lnTo>
                  <a:pt x="640697" y="82434"/>
                </a:lnTo>
                <a:lnTo>
                  <a:pt x="566938" y="117086"/>
                </a:lnTo>
                <a:lnTo>
                  <a:pt x="496445" y="157163"/>
                </a:lnTo>
                <a:lnTo>
                  <a:pt x="429486" y="202395"/>
                </a:lnTo>
                <a:lnTo>
                  <a:pt x="366332" y="252512"/>
                </a:lnTo>
                <a:lnTo>
                  <a:pt x="307254" y="307244"/>
                </a:lnTo>
                <a:lnTo>
                  <a:pt x="252520" y="366322"/>
                </a:lnTo>
                <a:lnTo>
                  <a:pt x="202402" y="429475"/>
                </a:lnTo>
                <a:lnTo>
                  <a:pt x="157169" y="496433"/>
                </a:lnTo>
                <a:lnTo>
                  <a:pt x="117091" y="566927"/>
                </a:lnTo>
                <a:lnTo>
                  <a:pt x="82438" y="640687"/>
                </a:lnTo>
                <a:lnTo>
                  <a:pt x="53480" y="717442"/>
                </a:lnTo>
                <a:lnTo>
                  <a:pt x="30487" y="796923"/>
                </a:lnTo>
                <a:lnTo>
                  <a:pt x="13730" y="878859"/>
                </a:lnTo>
                <a:lnTo>
                  <a:pt x="3477" y="962981"/>
                </a:lnTo>
                <a:lnTo>
                  <a:pt x="0" y="1049019"/>
                </a:lnTo>
                <a:lnTo>
                  <a:pt x="0" y="6294120"/>
                </a:lnTo>
                <a:lnTo>
                  <a:pt x="10521188" y="6294120"/>
                </a:lnTo>
                <a:lnTo>
                  <a:pt x="10607226" y="6290642"/>
                </a:lnTo>
                <a:lnTo>
                  <a:pt x="10691348" y="6280389"/>
                </a:lnTo>
                <a:lnTo>
                  <a:pt x="10773284" y="6263632"/>
                </a:lnTo>
                <a:lnTo>
                  <a:pt x="10852765" y="6240639"/>
                </a:lnTo>
                <a:lnTo>
                  <a:pt x="10929520" y="6211681"/>
                </a:lnTo>
                <a:lnTo>
                  <a:pt x="11003280" y="6177028"/>
                </a:lnTo>
                <a:lnTo>
                  <a:pt x="11073774" y="6136950"/>
                </a:lnTo>
                <a:lnTo>
                  <a:pt x="11140732" y="6091717"/>
                </a:lnTo>
                <a:lnTo>
                  <a:pt x="11203885" y="6041599"/>
                </a:lnTo>
                <a:lnTo>
                  <a:pt x="11262963" y="5986865"/>
                </a:lnTo>
                <a:lnTo>
                  <a:pt x="11317695" y="5927787"/>
                </a:lnTo>
                <a:lnTo>
                  <a:pt x="11367812" y="5864633"/>
                </a:lnTo>
                <a:lnTo>
                  <a:pt x="11413044" y="5797674"/>
                </a:lnTo>
                <a:lnTo>
                  <a:pt x="11453121" y="5727181"/>
                </a:lnTo>
                <a:lnTo>
                  <a:pt x="11487773" y="5653422"/>
                </a:lnTo>
                <a:lnTo>
                  <a:pt x="11516729" y="5576667"/>
                </a:lnTo>
                <a:lnTo>
                  <a:pt x="11539721" y="5497188"/>
                </a:lnTo>
                <a:lnTo>
                  <a:pt x="11556478" y="5415254"/>
                </a:lnTo>
                <a:lnTo>
                  <a:pt x="11566730" y="5331134"/>
                </a:lnTo>
                <a:lnTo>
                  <a:pt x="11570208" y="5245100"/>
                </a:lnTo>
                <a:lnTo>
                  <a:pt x="1157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6324" y="275843"/>
            <a:ext cx="11570335" cy="6294120"/>
          </a:xfrm>
          <a:custGeom>
            <a:avLst/>
            <a:gdLst/>
            <a:ahLst/>
            <a:cxnLst/>
            <a:rect l="l" t="t" r="r" b="b"/>
            <a:pathLst>
              <a:path w="11570335" h="6294120">
                <a:moveTo>
                  <a:pt x="10521188" y="6294120"/>
                </a:moveTo>
                <a:lnTo>
                  <a:pt x="0" y="6294120"/>
                </a:lnTo>
                <a:lnTo>
                  <a:pt x="0" y="1049019"/>
                </a:lnTo>
                <a:lnTo>
                  <a:pt x="3477" y="962981"/>
                </a:lnTo>
                <a:lnTo>
                  <a:pt x="13730" y="878859"/>
                </a:lnTo>
                <a:lnTo>
                  <a:pt x="30487" y="796923"/>
                </a:lnTo>
                <a:lnTo>
                  <a:pt x="53480" y="717442"/>
                </a:lnTo>
                <a:lnTo>
                  <a:pt x="82438" y="640687"/>
                </a:lnTo>
                <a:lnTo>
                  <a:pt x="117091" y="566927"/>
                </a:lnTo>
                <a:lnTo>
                  <a:pt x="157169" y="496433"/>
                </a:lnTo>
                <a:lnTo>
                  <a:pt x="202402" y="429475"/>
                </a:lnTo>
                <a:lnTo>
                  <a:pt x="252520" y="366322"/>
                </a:lnTo>
                <a:lnTo>
                  <a:pt x="307254" y="307244"/>
                </a:lnTo>
                <a:lnTo>
                  <a:pt x="366332" y="252512"/>
                </a:lnTo>
                <a:lnTo>
                  <a:pt x="429486" y="202395"/>
                </a:lnTo>
                <a:lnTo>
                  <a:pt x="496445" y="157163"/>
                </a:lnTo>
                <a:lnTo>
                  <a:pt x="566938" y="117086"/>
                </a:lnTo>
                <a:lnTo>
                  <a:pt x="640697" y="82434"/>
                </a:lnTo>
                <a:lnTo>
                  <a:pt x="717452" y="53478"/>
                </a:lnTo>
                <a:lnTo>
                  <a:pt x="796931" y="30486"/>
                </a:lnTo>
                <a:lnTo>
                  <a:pt x="878865" y="13729"/>
                </a:lnTo>
                <a:lnTo>
                  <a:pt x="962985" y="3477"/>
                </a:lnTo>
                <a:lnTo>
                  <a:pt x="1049020" y="0"/>
                </a:lnTo>
                <a:lnTo>
                  <a:pt x="11570208" y="0"/>
                </a:lnTo>
                <a:lnTo>
                  <a:pt x="11570208" y="5245100"/>
                </a:lnTo>
                <a:lnTo>
                  <a:pt x="11566730" y="5331134"/>
                </a:lnTo>
                <a:lnTo>
                  <a:pt x="11556478" y="5415254"/>
                </a:lnTo>
                <a:lnTo>
                  <a:pt x="11539721" y="5497188"/>
                </a:lnTo>
                <a:lnTo>
                  <a:pt x="11516729" y="5576667"/>
                </a:lnTo>
                <a:lnTo>
                  <a:pt x="11487773" y="5653422"/>
                </a:lnTo>
                <a:lnTo>
                  <a:pt x="11453121" y="5727181"/>
                </a:lnTo>
                <a:lnTo>
                  <a:pt x="11413044" y="5797674"/>
                </a:lnTo>
                <a:lnTo>
                  <a:pt x="11367812" y="5864633"/>
                </a:lnTo>
                <a:lnTo>
                  <a:pt x="11317695" y="5927787"/>
                </a:lnTo>
                <a:lnTo>
                  <a:pt x="11262963" y="5986865"/>
                </a:lnTo>
                <a:lnTo>
                  <a:pt x="11203885" y="6041599"/>
                </a:lnTo>
                <a:lnTo>
                  <a:pt x="11140732" y="6091717"/>
                </a:lnTo>
                <a:lnTo>
                  <a:pt x="11073774" y="6136950"/>
                </a:lnTo>
                <a:lnTo>
                  <a:pt x="11003280" y="6177028"/>
                </a:lnTo>
                <a:lnTo>
                  <a:pt x="10929520" y="6211681"/>
                </a:lnTo>
                <a:lnTo>
                  <a:pt x="10852765" y="6240639"/>
                </a:lnTo>
                <a:lnTo>
                  <a:pt x="10773284" y="6263632"/>
                </a:lnTo>
                <a:lnTo>
                  <a:pt x="10691348" y="6280389"/>
                </a:lnTo>
                <a:lnTo>
                  <a:pt x="10607226" y="6290642"/>
                </a:lnTo>
                <a:lnTo>
                  <a:pt x="10521188" y="6294120"/>
                </a:lnTo>
                <a:close/>
              </a:path>
            </a:pathLst>
          </a:custGeom>
          <a:ln w="7620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3023" y="487680"/>
            <a:ext cx="1091183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92223" y="1350263"/>
            <a:ext cx="9912350" cy="76200"/>
          </a:xfrm>
          <a:custGeom>
            <a:avLst/>
            <a:gdLst/>
            <a:ahLst/>
            <a:cxnLst/>
            <a:rect l="l" t="t" r="r" b="b"/>
            <a:pathLst>
              <a:path w="9912350" h="76200">
                <a:moveTo>
                  <a:pt x="0" y="76200"/>
                </a:moveTo>
                <a:lnTo>
                  <a:pt x="9912096" y="76200"/>
                </a:lnTo>
                <a:lnTo>
                  <a:pt x="9912096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037" y="406009"/>
            <a:ext cx="11075924" cy="977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4837" y="1704197"/>
            <a:ext cx="11082324" cy="4005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28002"/>
            <a:ext cx="12179935" cy="6821170"/>
          </a:xfrm>
          <a:custGeom>
            <a:avLst/>
            <a:gdLst/>
            <a:ahLst/>
            <a:cxnLst/>
            <a:rect l="l" t="t" r="r" b="b"/>
            <a:pathLst>
              <a:path w="12179935" h="6821170">
                <a:moveTo>
                  <a:pt x="12179808" y="0"/>
                </a:moveTo>
                <a:lnTo>
                  <a:pt x="12044353" y="221800"/>
                </a:lnTo>
                <a:lnTo>
                  <a:pt x="11923033" y="472591"/>
                </a:lnTo>
                <a:lnTo>
                  <a:pt x="11826936" y="727011"/>
                </a:lnTo>
                <a:lnTo>
                  <a:pt x="11751914" y="984652"/>
                </a:lnTo>
                <a:lnTo>
                  <a:pt x="11693818" y="1245108"/>
                </a:lnTo>
                <a:lnTo>
                  <a:pt x="11648499" y="1507972"/>
                </a:lnTo>
                <a:lnTo>
                  <a:pt x="11611808" y="1772837"/>
                </a:lnTo>
                <a:lnTo>
                  <a:pt x="11579595" y="2039297"/>
                </a:lnTo>
                <a:lnTo>
                  <a:pt x="11547712" y="2306943"/>
                </a:lnTo>
                <a:lnTo>
                  <a:pt x="11512010" y="2575370"/>
                </a:lnTo>
                <a:lnTo>
                  <a:pt x="11468339" y="2844170"/>
                </a:lnTo>
                <a:lnTo>
                  <a:pt x="11412550" y="3112936"/>
                </a:lnTo>
                <a:lnTo>
                  <a:pt x="11340494" y="3381262"/>
                </a:lnTo>
                <a:lnTo>
                  <a:pt x="11248022" y="3648741"/>
                </a:lnTo>
                <a:lnTo>
                  <a:pt x="11130986" y="3914966"/>
                </a:lnTo>
                <a:lnTo>
                  <a:pt x="10985235" y="4179529"/>
                </a:lnTo>
                <a:lnTo>
                  <a:pt x="10806622" y="4442024"/>
                </a:lnTo>
                <a:lnTo>
                  <a:pt x="10590996" y="4702045"/>
                </a:lnTo>
                <a:lnTo>
                  <a:pt x="10334208" y="4959183"/>
                </a:lnTo>
                <a:lnTo>
                  <a:pt x="10032111" y="5213033"/>
                </a:lnTo>
                <a:lnTo>
                  <a:pt x="9696774" y="5370635"/>
                </a:lnTo>
                <a:lnTo>
                  <a:pt x="9306264" y="5500807"/>
                </a:lnTo>
                <a:lnTo>
                  <a:pt x="8866860" y="5606766"/>
                </a:lnTo>
                <a:lnTo>
                  <a:pt x="8384840" y="5691730"/>
                </a:lnTo>
                <a:lnTo>
                  <a:pt x="7866483" y="5758915"/>
                </a:lnTo>
                <a:lnTo>
                  <a:pt x="7318066" y="5811538"/>
                </a:lnTo>
                <a:lnTo>
                  <a:pt x="6745869" y="5852817"/>
                </a:lnTo>
                <a:lnTo>
                  <a:pt x="3747924" y="6001640"/>
                </a:lnTo>
                <a:lnTo>
                  <a:pt x="3164892" y="6042410"/>
                </a:lnTo>
                <a:lnTo>
                  <a:pt x="2602030" y="6094355"/>
                </a:lnTo>
                <a:lnTo>
                  <a:pt x="2065615" y="6160691"/>
                </a:lnTo>
                <a:lnTo>
                  <a:pt x="1561926" y="6244637"/>
                </a:lnTo>
                <a:lnTo>
                  <a:pt x="1097241" y="6349409"/>
                </a:lnTo>
                <a:lnTo>
                  <a:pt x="677840" y="6478224"/>
                </a:lnTo>
                <a:lnTo>
                  <a:pt x="310000" y="6634299"/>
                </a:lnTo>
                <a:lnTo>
                  <a:pt x="0" y="6820851"/>
                </a:lnTo>
                <a:lnTo>
                  <a:pt x="12156948" y="6820851"/>
                </a:lnTo>
                <a:lnTo>
                  <a:pt x="12157844" y="6478224"/>
                </a:lnTo>
                <a:lnTo>
                  <a:pt x="12159057" y="6136546"/>
                </a:lnTo>
                <a:lnTo>
                  <a:pt x="12160554" y="5794321"/>
                </a:lnTo>
                <a:lnTo>
                  <a:pt x="12162300" y="5452057"/>
                </a:lnTo>
                <a:lnTo>
                  <a:pt x="12164258" y="5109758"/>
                </a:lnTo>
                <a:lnTo>
                  <a:pt x="12166393" y="4767430"/>
                </a:lnTo>
                <a:lnTo>
                  <a:pt x="12168670" y="4425080"/>
                </a:lnTo>
                <a:lnTo>
                  <a:pt x="12171054" y="4082712"/>
                </a:lnTo>
                <a:lnTo>
                  <a:pt x="12173508" y="3740333"/>
                </a:lnTo>
                <a:lnTo>
                  <a:pt x="12179808" y="2871365"/>
                </a:lnTo>
                <a:lnTo>
                  <a:pt x="12179808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779"/>
            <a:ext cx="12192000" cy="6839584"/>
          </a:xfrm>
          <a:custGeom>
            <a:avLst/>
            <a:gdLst/>
            <a:ahLst/>
            <a:cxnLst/>
            <a:rect l="l" t="t" r="r" b="b"/>
            <a:pathLst>
              <a:path w="12192000" h="6839584">
                <a:moveTo>
                  <a:pt x="12191999" y="0"/>
                </a:moveTo>
                <a:lnTo>
                  <a:pt x="12076897" y="232179"/>
                </a:lnTo>
                <a:lnTo>
                  <a:pt x="11975178" y="496153"/>
                </a:lnTo>
                <a:lnTo>
                  <a:pt x="11896646" y="763536"/>
                </a:lnTo>
                <a:lnTo>
                  <a:pt x="11837265" y="1033864"/>
                </a:lnTo>
                <a:lnTo>
                  <a:pt x="11792997" y="1306675"/>
                </a:lnTo>
                <a:lnTo>
                  <a:pt x="11759805" y="1581507"/>
                </a:lnTo>
                <a:lnTo>
                  <a:pt x="11733651" y="1857896"/>
                </a:lnTo>
                <a:lnTo>
                  <a:pt x="11710498" y="2135380"/>
                </a:lnTo>
                <a:lnTo>
                  <a:pt x="11686308" y="2413496"/>
                </a:lnTo>
                <a:lnTo>
                  <a:pt x="11657044" y="2691781"/>
                </a:lnTo>
                <a:lnTo>
                  <a:pt x="11618668" y="2969773"/>
                </a:lnTo>
                <a:lnTo>
                  <a:pt x="11567143" y="3247009"/>
                </a:lnTo>
                <a:lnTo>
                  <a:pt x="11498432" y="3523026"/>
                </a:lnTo>
                <a:lnTo>
                  <a:pt x="11408497" y="3797361"/>
                </a:lnTo>
                <a:lnTo>
                  <a:pt x="11293300" y="4069552"/>
                </a:lnTo>
                <a:lnTo>
                  <a:pt x="11148804" y="4339137"/>
                </a:lnTo>
                <a:lnTo>
                  <a:pt x="10970972" y="4605651"/>
                </a:lnTo>
                <a:lnTo>
                  <a:pt x="10755766" y="4868633"/>
                </a:lnTo>
                <a:lnTo>
                  <a:pt x="10499149" y="5127620"/>
                </a:lnTo>
                <a:lnTo>
                  <a:pt x="10197084" y="5382149"/>
                </a:lnTo>
                <a:lnTo>
                  <a:pt x="9861691" y="5540197"/>
                </a:lnTo>
                <a:lnTo>
                  <a:pt x="9470965" y="5671437"/>
                </a:lnTo>
                <a:lnTo>
                  <a:pt x="9031053" y="5778848"/>
                </a:lnTo>
                <a:lnTo>
                  <a:pt x="8548103" y="5865409"/>
                </a:lnTo>
                <a:lnTo>
                  <a:pt x="8028265" y="5934098"/>
                </a:lnTo>
                <a:lnTo>
                  <a:pt x="7477685" y="5987895"/>
                </a:lnTo>
                <a:lnTo>
                  <a:pt x="6902513" y="6029777"/>
                </a:lnTo>
                <a:lnTo>
                  <a:pt x="6308896" y="6062723"/>
                </a:lnTo>
                <a:lnTo>
                  <a:pt x="3872947" y="6164723"/>
                </a:lnTo>
                <a:lnTo>
                  <a:pt x="3279330" y="6197670"/>
                </a:lnTo>
                <a:lnTo>
                  <a:pt x="2704158" y="6239554"/>
                </a:lnTo>
                <a:lnTo>
                  <a:pt x="2153578" y="6293352"/>
                </a:lnTo>
                <a:lnTo>
                  <a:pt x="1633740" y="6362043"/>
                </a:lnTo>
                <a:lnTo>
                  <a:pt x="1150790" y="6448606"/>
                </a:lnTo>
                <a:lnTo>
                  <a:pt x="710878" y="6556020"/>
                </a:lnTo>
                <a:lnTo>
                  <a:pt x="320152" y="6687264"/>
                </a:lnTo>
                <a:lnTo>
                  <a:pt x="0" y="6838133"/>
                </a:lnTo>
                <a:lnTo>
                  <a:pt x="0" y="6839216"/>
                </a:lnTo>
                <a:lnTo>
                  <a:pt x="12191999" y="6839216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913976" y="0"/>
                </a:moveTo>
                <a:lnTo>
                  <a:pt x="12675" y="0"/>
                </a:lnTo>
                <a:lnTo>
                  <a:pt x="0" y="6857998"/>
                </a:lnTo>
                <a:lnTo>
                  <a:pt x="155731" y="6619233"/>
                </a:lnTo>
                <a:lnTo>
                  <a:pt x="280813" y="6370056"/>
                </a:lnTo>
                <a:lnTo>
                  <a:pt x="379505" y="6111521"/>
                </a:lnTo>
                <a:lnTo>
                  <a:pt x="456065" y="5844679"/>
                </a:lnTo>
                <a:lnTo>
                  <a:pt x="514752" y="5570582"/>
                </a:lnTo>
                <a:lnTo>
                  <a:pt x="559826" y="5290282"/>
                </a:lnTo>
                <a:lnTo>
                  <a:pt x="595546" y="5004831"/>
                </a:lnTo>
                <a:lnTo>
                  <a:pt x="626170" y="4715280"/>
                </a:lnTo>
                <a:lnTo>
                  <a:pt x="655959" y="4422681"/>
                </a:lnTo>
                <a:lnTo>
                  <a:pt x="689170" y="4128087"/>
                </a:lnTo>
                <a:lnTo>
                  <a:pt x="730063" y="3832548"/>
                </a:lnTo>
                <a:lnTo>
                  <a:pt x="782898" y="3537118"/>
                </a:lnTo>
                <a:lnTo>
                  <a:pt x="851933" y="3242847"/>
                </a:lnTo>
                <a:lnTo>
                  <a:pt x="941427" y="2950788"/>
                </a:lnTo>
                <a:lnTo>
                  <a:pt x="1055641" y="2661993"/>
                </a:lnTo>
                <a:lnTo>
                  <a:pt x="1198831" y="2377513"/>
                </a:lnTo>
                <a:lnTo>
                  <a:pt x="1375259" y="2098400"/>
                </a:lnTo>
                <a:lnTo>
                  <a:pt x="1589182" y="1825705"/>
                </a:lnTo>
                <a:lnTo>
                  <a:pt x="1844861" y="1560482"/>
                </a:lnTo>
                <a:lnTo>
                  <a:pt x="2146554" y="1303782"/>
                </a:lnTo>
                <a:lnTo>
                  <a:pt x="2481894" y="1147911"/>
                </a:lnTo>
                <a:lnTo>
                  <a:pt x="2872429" y="1022800"/>
                </a:lnTo>
                <a:lnTo>
                  <a:pt x="3311897" y="924936"/>
                </a:lnTo>
                <a:lnTo>
                  <a:pt x="3794040" y="850806"/>
                </a:lnTo>
                <a:lnTo>
                  <a:pt x="4312598" y="796897"/>
                </a:lnTo>
                <a:lnTo>
                  <a:pt x="4861311" y="759695"/>
                </a:lnTo>
                <a:lnTo>
                  <a:pt x="5433920" y="735688"/>
                </a:lnTo>
                <a:lnTo>
                  <a:pt x="6024164" y="721364"/>
                </a:lnTo>
                <a:lnTo>
                  <a:pt x="8436309" y="690621"/>
                </a:lnTo>
                <a:lnTo>
                  <a:pt x="9020838" y="672010"/>
                </a:lnTo>
                <a:lnTo>
                  <a:pt x="9585446" y="642003"/>
                </a:lnTo>
                <a:lnTo>
                  <a:pt x="10123872" y="597086"/>
                </a:lnTo>
                <a:lnTo>
                  <a:pt x="10629857" y="533747"/>
                </a:lnTo>
                <a:lnTo>
                  <a:pt x="11097141" y="448473"/>
                </a:lnTo>
                <a:lnTo>
                  <a:pt x="11519464" y="337750"/>
                </a:lnTo>
                <a:lnTo>
                  <a:pt x="11890568" y="198066"/>
                </a:lnTo>
                <a:lnTo>
                  <a:pt x="12191999" y="32601"/>
                </a:lnTo>
                <a:lnTo>
                  <a:pt x="12191999" y="25869"/>
                </a:lnTo>
                <a:lnTo>
                  <a:pt x="3913976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7"/>
                </a:lnTo>
                <a:lnTo>
                  <a:pt x="128845" y="6596127"/>
                </a:lnTo>
                <a:lnTo>
                  <a:pt x="230268" y="6327054"/>
                </a:lnTo>
                <a:lnTo>
                  <a:pt x="308328" y="6051614"/>
                </a:lnTo>
                <a:lnTo>
                  <a:pt x="367085" y="5770638"/>
                </a:lnTo>
                <a:lnTo>
                  <a:pt x="410597" y="5484961"/>
                </a:lnTo>
                <a:lnTo>
                  <a:pt x="442925" y="5195413"/>
                </a:lnTo>
                <a:lnTo>
                  <a:pt x="468126" y="4902829"/>
                </a:lnTo>
                <a:lnTo>
                  <a:pt x="490261" y="4608041"/>
                </a:lnTo>
                <a:lnTo>
                  <a:pt x="513389" y="4311882"/>
                </a:lnTo>
                <a:lnTo>
                  <a:pt x="541569" y="4015184"/>
                </a:lnTo>
                <a:lnTo>
                  <a:pt x="578861" y="3718780"/>
                </a:lnTo>
                <a:lnTo>
                  <a:pt x="629323" y="3423504"/>
                </a:lnTo>
                <a:lnTo>
                  <a:pt x="697015" y="3130187"/>
                </a:lnTo>
                <a:lnTo>
                  <a:pt x="785997" y="2839663"/>
                </a:lnTo>
                <a:lnTo>
                  <a:pt x="900327" y="2552765"/>
                </a:lnTo>
                <a:lnTo>
                  <a:pt x="1044065" y="2270325"/>
                </a:lnTo>
                <a:lnTo>
                  <a:pt x="1221270" y="1993175"/>
                </a:lnTo>
                <a:lnTo>
                  <a:pt x="1436002" y="1722150"/>
                </a:lnTo>
                <a:lnTo>
                  <a:pt x="1692319" y="1458080"/>
                </a:lnTo>
                <a:lnTo>
                  <a:pt x="1994281" y="1201801"/>
                </a:lnTo>
                <a:lnTo>
                  <a:pt x="2329568" y="1045650"/>
                </a:lnTo>
                <a:lnTo>
                  <a:pt x="2719991" y="919832"/>
                </a:lnTo>
                <a:lnTo>
                  <a:pt x="3159425" y="820977"/>
                </a:lnTo>
                <a:lnTo>
                  <a:pt x="3641743" y="745715"/>
                </a:lnTo>
                <a:lnTo>
                  <a:pt x="4160818" y="690675"/>
                </a:lnTo>
                <a:lnTo>
                  <a:pt x="4710525" y="652487"/>
                </a:lnTo>
                <a:lnTo>
                  <a:pt x="5284737" y="627781"/>
                </a:lnTo>
                <a:lnTo>
                  <a:pt x="5877328" y="613187"/>
                </a:lnTo>
                <a:lnTo>
                  <a:pt x="8308954" y="588522"/>
                </a:lnTo>
                <a:lnTo>
                  <a:pt x="8901545" y="573932"/>
                </a:lnTo>
                <a:lnTo>
                  <a:pt x="9475757" y="549233"/>
                </a:lnTo>
                <a:lnTo>
                  <a:pt x="10025464" y="511053"/>
                </a:lnTo>
                <a:lnTo>
                  <a:pt x="10544539" y="456024"/>
                </a:lnTo>
                <a:lnTo>
                  <a:pt x="11026857" y="380774"/>
                </a:lnTo>
                <a:lnTo>
                  <a:pt x="11466290" y="281934"/>
                </a:lnTo>
                <a:lnTo>
                  <a:pt x="11856714" y="156132"/>
                </a:lnTo>
                <a:lnTo>
                  <a:pt x="12192000" y="0"/>
                </a:lnTo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568" y="478536"/>
            <a:ext cx="1825752" cy="1432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7080" y="771144"/>
            <a:ext cx="4264152" cy="1216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27493" y="5840989"/>
            <a:ext cx="4891405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8085" marR="10795" indent="469265">
              <a:lnSpc>
                <a:spcPct val="148700"/>
              </a:lnSpc>
            </a:pP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Cu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1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icul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u</a:t>
            </a:r>
            <a:r>
              <a:rPr sz="1400" spc="-15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Dev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lo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en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t 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140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30" dirty="0">
                <a:solidFill>
                  <a:srgbClr val="A6A6A6"/>
                </a:solidFill>
                <a:latin typeface="Arial"/>
                <a:cs typeface="Arial"/>
              </a:rPr>
              <a:t>’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400" spc="6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De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gre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P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rogra</a:t>
            </a:r>
            <a:r>
              <a:rPr sz="1400" spc="-15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3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ndu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ial</a:t>
            </a:r>
            <a:r>
              <a:rPr sz="1400" spc="6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ng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eer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ing</a:t>
            </a:r>
            <a:r>
              <a:rPr sz="1400" spc="5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ha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il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an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400" spc="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ab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le</a:t>
            </a:r>
            <a:r>
              <a:rPr sz="1400" spc="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ar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ndu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6360" y="3185160"/>
            <a:ext cx="8949055" cy="82550"/>
          </a:xfrm>
          <a:custGeom>
            <a:avLst/>
            <a:gdLst/>
            <a:ahLst/>
            <a:cxnLst/>
            <a:rect l="l" t="t" r="r" b="b"/>
            <a:pathLst>
              <a:path w="8949055" h="82550">
                <a:moveTo>
                  <a:pt x="0" y="82296"/>
                </a:moveTo>
                <a:lnTo>
                  <a:pt x="8948928" y="82296"/>
                </a:lnTo>
                <a:lnTo>
                  <a:pt x="8948928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5439" y="3287267"/>
            <a:ext cx="8430895" cy="0"/>
          </a:xfrm>
          <a:custGeom>
            <a:avLst/>
            <a:gdLst/>
            <a:ahLst/>
            <a:cxnLst/>
            <a:rect l="l" t="t" r="r" b="b"/>
            <a:pathLst>
              <a:path w="8430895">
                <a:moveTo>
                  <a:pt x="0" y="0"/>
                </a:moveTo>
                <a:lnTo>
                  <a:pt x="8430768" y="0"/>
                </a:lnTo>
              </a:path>
            </a:pathLst>
          </a:custGeom>
          <a:ln w="4699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9383" y="3336035"/>
            <a:ext cx="7806055" cy="0"/>
          </a:xfrm>
          <a:custGeom>
            <a:avLst/>
            <a:gdLst/>
            <a:ahLst/>
            <a:cxnLst/>
            <a:rect l="l" t="t" r="r" b="b"/>
            <a:pathLst>
              <a:path w="7806055">
                <a:moveTo>
                  <a:pt x="0" y="0"/>
                </a:moveTo>
                <a:lnTo>
                  <a:pt x="7805928" y="0"/>
                </a:lnTo>
              </a:path>
            </a:pathLst>
          </a:custGeom>
          <a:ln w="53085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0656" y="4248911"/>
            <a:ext cx="1280159" cy="1280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3600" y="5266944"/>
            <a:ext cx="1243583" cy="1228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87240" y="5410200"/>
            <a:ext cx="1234439" cy="1234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53656" y="4983479"/>
            <a:ext cx="1554479" cy="1417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9448" y="6397752"/>
            <a:ext cx="1454150" cy="155575"/>
          </a:xfrm>
          <a:custGeom>
            <a:avLst/>
            <a:gdLst/>
            <a:ahLst/>
            <a:cxnLst/>
            <a:rect l="l" t="t" r="r" b="b"/>
            <a:pathLst>
              <a:path w="1454150" h="155575">
                <a:moveTo>
                  <a:pt x="0" y="155448"/>
                </a:moveTo>
                <a:lnTo>
                  <a:pt x="1453896" y="155448"/>
                </a:lnTo>
                <a:lnTo>
                  <a:pt x="14538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32560" y="5626608"/>
            <a:ext cx="1947672" cy="11125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34983" y="4846320"/>
            <a:ext cx="1252727" cy="1243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30711" y="1661160"/>
            <a:ext cx="1060703" cy="14173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2696" y="5178552"/>
            <a:ext cx="1225296" cy="1420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38104" y="2993135"/>
            <a:ext cx="850392" cy="14904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88717" y="1899735"/>
            <a:ext cx="7015480" cy="1380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020"/>
              </a:lnSpc>
            </a:pPr>
            <a:r>
              <a:rPr lang="th-TH" sz="4400" b="1" spc="-25" dirty="0">
                <a:latin typeface="Arial"/>
                <a:cs typeface="Arial"/>
              </a:rPr>
              <a:t>การจัดการ</a:t>
            </a:r>
            <a:endParaRPr lang="en-US" sz="4400" b="1" spc="-25" dirty="0">
              <a:latin typeface="Arial"/>
              <a:cs typeface="Arial"/>
            </a:endParaRPr>
          </a:p>
          <a:p>
            <a:pPr algn="ctr">
              <a:lnSpc>
                <a:spcPts val="5020"/>
              </a:lnSpc>
            </a:pPr>
            <a:r>
              <a:rPr lang="th-TH" sz="4400" b="1" spc="-25" dirty="0">
                <a:latin typeface="Arial"/>
                <a:cs typeface="Arial"/>
              </a:rPr>
              <a:t>ห่วงโซ่อุปทานที่ยั่งยืน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038" y="733062"/>
            <a:ext cx="11075924" cy="566107"/>
          </a:xfrm>
          <a:prstGeom prst="rect">
            <a:avLst/>
          </a:prstGeom>
        </p:spPr>
        <p:txBody>
          <a:bodyPr vert="horz" wrap="square" lIns="0" tIns="91684" rIns="0" bIns="0" rtlCol="0">
            <a:spAutoFit/>
          </a:bodyPr>
          <a:lstStyle/>
          <a:p>
            <a:pPr marL="1309370" algn="ctr">
              <a:lnSpc>
                <a:spcPts val="3310"/>
              </a:lnSpc>
            </a:pPr>
            <a:r>
              <a:rPr lang="th-TH" sz="2900" dirty="0"/>
              <a:t>ปัจจัยที่ก่อให้เกิดความแปรปรวน - คำสั่งซื้อที่สูงเกินจริง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837" y="1740488"/>
            <a:ext cx="10739755" cy="3761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5" dirty="0">
                <a:latin typeface="Arial"/>
                <a:cs typeface="Arial"/>
              </a:rPr>
              <a:t>คำสั่งซื้อที่สูงเกินจริงในช่วงขาดแคลน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endParaRPr sz="3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15" dirty="0">
                <a:latin typeface="Arial"/>
                <a:cs typeface="Arial"/>
              </a:rPr>
              <a:t>พบบ่อยเมื่อผู้ค้าปลีกและผู้จัดจำหน่ายสงสัยว่าสินค้าจะขาดตลาดดังนั้นจึงคาดว่าจะได้รับอุปทานตามสัดส่วนของจำนวนที่สั่งซื้อ</a:t>
            </a:r>
          </a:p>
          <a:p>
            <a:pPr marL="241300" marR="5080" indent="-228600">
              <a:lnSpc>
                <a:spcPct val="90000"/>
              </a:lnSpc>
              <a:buFont typeface="Arial"/>
              <a:buChar char="•"/>
              <a:tabLst>
                <a:tab pos="241300" algn="l"/>
              </a:tabLst>
            </a:pPr>
            <a:endParaRPr sz="31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th-TH" sz="2800" dirty="0">
                <a:latin typeface="Arial"/>
                <a:cs typeface="Arial"/>
              </a:rPr>
              <a:t>หลังจากช่วงเวลาแห่งการขาดแคลนผู้ค้าปลีกกลับไปใช้คำสั่งซื้อมาตรฐาน</a:t>
            </a:r>
          </a:p>
          <a:p>
            <a:pPr marL="927100" lvl="1" indent="-457200"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นำไปสู่การบิดเบือนและการเปลี่ยนแปลงทุกรูปแบบในการประมาณการอุปสงค์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037" y="406009"/>
            <a:ext cx="11075924" cy="965663"/>
          </a:xfrm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3798570">
              <a:lnSpc>
                <a:spcPct val="100000"/>
              </a:lnSpc>
            </a:pPr>
            <a:r>
              <a:rPr lang="th-TH" sz="3200" spc="-40" dirty="0"/>
              <a:t>การหาปริมาณ </a:t>
            </a:r>
            <a:r>
              <a:rPr lang="en-US" sz="3200" spc="-40" dirty="0"/>
              <a:t>Bullwhip</a:t>
            </a:r>
            <a:endParaRPr lang="en-US"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1066800" y="1768742"/>
            <a:ext cx="9005570" cy="4108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175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spc="-15" dirty="0">
                <a:latin typeface="Arial"/>
                <a:cs typeface="Arial"/>
              </a:rPr>
              <a:t>พิจารณาห่วงโซ่อุปทานสองขั้นตอน:</a:t>
            </a:r>
          </a:p>
          <a:p>
            <a:pPr marL="698500" lvl="1" indent="-228600">
              <a:lnSpc>
                <a:spcPts val="3175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ผู้ค้าปลีกที่สังเกตความต้องการของลูกค้า</a:t>
            </a:r>
          </a:p>
          <a:p>
            <a:pPr marL="698500" lvl="1" indent="-228600">
              <a:lnSpc>
                <a:spcPts val="3175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ผู้ค้าปลีกส่งคำสั่งซื้อไปยังผู้ผลิต</a:t>
            </a:r>
            <a:endParaRPr sz="20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3175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spc="-15" dirty="0">
                <a:latin typeface="Arial"/>
                <a:cs typeface="Arial"/>
              </a:rPr>
              <a:t>ผู้ค้าปลีกต้องเผชิญกับระยะเวลารอคอยสินค้าที่แน่นอน</a:t>
            </a:r>
          </a:p>
          <a:p>
            <a:pPr marL="698500" lvl="1" indent="-228600">
              <a:lnSpc>
                <a:spcPts val="3175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สั่งซื้อเมื่อสิ้นสุดงวด </a:t>
            </a:r>
            <a:r>
              <a:rPr lang="en-US" sz="200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endParaRPr lang="th-TH" sz="2000" dirty="0">
              <a:solidFill>
                <a:srgbClr val="006FC0"/>
              </a:solidFill>
              <a:latin typeface="Arial"/>
              <a:cs typeface="Arial"/>
            </a:endParaRPr>
          </a:p>
          <a:p>
            <a:pPr marL="698500" lvl="1" indent="-228600">
              <a:lnSpc>
                <a:spcPts val="3175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ได้รับคำสั่งซื้อในช่วงเริ่มต้นของช่วงเวลา </a:t>
            </a:r>
            <a:r>
              <a:rPr lang="en-US" sz="2000" dirty="0">
                <a:solidFill>
                  <a:srgbClr val="006FC0"/>
                </a:solidFill>
                <a:latin typeface="Arial"/>
                <a:cs typeface="Arial"/>
              </a:rPr>
              <a:t>t + L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318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th-TH" sz="2400" spc="-15" dirty="0">
                <a:latin typeface="Arial"/>
                <a:cs typeface="Arial"/>
              </a:rPr>
              <a:t>ผู้ค้าปลีกปฏิบัติตามนโยบายการทบทวนเป็นระยะอย่างง่าย</a:t>
            </a:r>
          </a:p>
          <a:p>
            <a:pPr marL="693738" lvl="1" indent="-223838">
              <a:lnSpc>
                <a:spcPts val="318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ผู้ค้าปลีกตรวจสอบสินค้าคงคลังทุกช่วงเวลา</a:t>
            </a:r>
          </a:p>
          <a:p>
            <a:pPr marL="693738" lvl="1" indent="-223838">
              <a:lnSpc>
                <a:spcPts val="318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วางคำสั่งซื้อเพื่อเพิ่มระดับสินค้าคงคลังไปยังระดับเป้าหมาย</a:t>
            </a:r>
          </a:p>
          <a:p>
            <a:pPr marL="693738" lvl="1" indent="-223838">
              <a:lnSpc>
                <a:spcPts val="318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ระยะเวลาการตรวจสอบคือหนึ่ง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8177" y="665309"/>
            <a:ext cx="4811395" cy="148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 indent="-29845">
              <a:lnSpc>
                <a:spcPct val="100000"/>
              </a:lnSpc>
            </a:pPr>
            <a:r>
              <a:rPr lang="th-TH" sz="3200" b="1" spc="-40" dirty="0">
                <a:latin typeface="Arial"/>
                <a:cs typeface="Arial"/>
              </a:rPr>
              <a:t>การหาปริมาณ </a:t>
            </a:r>
            <a:r>
              <a:rPr lang="en-US" sz="3200" b="1" spc="-40" dirty="0">
                <a:latin typeface="Arial"/>
                <a:cs typeface="Arial"/>
              </a:rPr>
              <a:t>Bullwhip</a:t>
            </a:r>
            <a:endParaRPr lang="th-TH" sz="3200" b="1" spc="-40" dirty="0">
              <a:latin typeface="Arial"/>
              <a:cs typeface="Arial"/>
            </a:endParaRPr>
          </a:p>
          <a:p>
            <a:pPr marL="41910" indent="-29845">
              <a:lnSpc>
                <a:spcPct val="100000"/>
              </a:lnSpc>
            </a:pPr>
            <a:endParaRPr lang="en-US" sz="2400" dirty="0">
              <a:latin typeface="Times New Roman"/>
              <a:cs typeface="Times New Roman"/>
            </a:endParaRPr>
          </a:p>
          <a:p>
            <a:pPr marL="41910">
              <a:lnSpc>
                <a:spcPct val="100000"/>
              </a:lnSpc>
              <a:tabLst>
                <a:tab pos="3230880" algn="l"/>
              </a:tabLst>
            </a:pPr>
            <a:r>
              <a:rPr lang="en-US" sz="2800" i="1" dirty="0">
                <a:latin typeface="Times New Roman"/>
                <a:cs typeface="Times New Roman"/>
              </a:rPr>
              <a:t>L</a:t>
            </a:r>
            <a:r>
              <a:rPr lang="en-US" sz="2800" i="1" spc="-36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Symbol"/>
                <a:cs typeface="Symbol"/>
              </a:rPr>
              <a:t></a:t>
            </a:r>
            <a:r>
              <a:rPr lang="en-US" sz="2800" spc="-80" dirty="0">
                <a:latin typeface="Times New Roman"/>
                <a:cs typeface="Times New Roman"/>
              </a:rPr>
              <a:t> </a:t>
            </a:r>
            <a:r>
              <a:rPr lang="en-US" sz="2800" i="1" spc="-15" dirty="0">
                <a:latin typeface="Times New Roman"/>
                <a:cs typeface="Times New Roman"/>
              </a:rPr>
              <a:t>AV</a:t>
            </a:r>
            <a:r>
              <a:rPr lang="en-US" sz="2800" i="1" dirty="0">
                <a:latin typeface="Times New Roman"/>
                <a:cs typeface="Times New Roman"/>
              </a:rPr>
              <a:t>G</a:t>
            </a:r>
            <a:r>
              <a:rPr lang="en-US" sz="2800" i="1" spc="-12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Symbol"/>
                <a:cs typeface="Symbol"/>
              </a:rPr>
              <a:t></a:t>
            </a:r>
            <a:r>
              <a:rPr lang="en-US" sz="2800" spc="-35" dirty="0">
                <a:latin typeface="Times New Roman"/>
                <a:cs typeface="Times New Roman"/>
              </a:rPr>
              <a:t> </a:t>
            </a:r>
            <a:r>
              <a:rPr lang="en-US" sz="2800" i="1" dirty="0">
                <a:latin typeface="Times New Roman"/>
                <a:cs typeface="Times New Roman"/>
              </a:rPr>
              <a:t>z</a:t>
            </a:r>
            <a:r>
              <a:rPr lang="en-US" sz="2800" i="1" spc="-28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Symbol"/>
                <a:cs typeface="Symbol"/>
              </a:rPr>
              <a:t></a:t>
            </a:r>
            <a:r>
              <a:rPr lang="en-US" sz="2800" spc="-254" dirty="0">
                <a:latin typeface="Times New Roman"/>
                <a:cs typeface="Times New Roman"/>
              </a:rPr>
              <a:t> </a:t>
            </a:r>
            <a:r>
              <a:rPr lang="en-US" sz="2800" i="1" dirty="0">
                <a:latin typeface="Times New Roman"/>
                <a:cs typeface="Times New Roman"/>
              </a:rPr>
              <a:t>STD</a:t>
            </a:r>
            <a:r>
              <a:rPr lang="en-US" sz="2800" i="1" spc="-33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Symbol"/>
                <a:cs typeface="Symbol"/>
              </a:rPr>
              <a:t></a:t>
            </a:r>
            <a:r>
              <a:rPr lang="en-US" sz="2800" dirty="0">
                <a:latin typeface="Times New Roman"/>
                <a:cs typeface="Times New Roman"/>
              </a:rPr>
              <a:t>	</a:t>
            </a:r>
            <a:r>
              <a:rPr lang="en-US" sz="2800" i="1" dirty="0">
                <a:latin typeface="Times New Roman"/>
                <a:cs typeface="Times New Roman"/>
              </a:rPr>
              <a:t>L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4837" y="1740488"/>
            <a:ext cx="3286760" cy="603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h-TH" sz="2800" b="1" spc="-15" dirty="0">
                <a:latin typeface="Arial"/>
                <a:cs typeface="Arial"/>
              </a:rPr>
              <a:t>ระดับสต็อกพื้นฐาน </a:t>
            </a:r>
            <a:r>
              <a:rPr sz="2800" b="1" dirty="0">
                <a:latin typeface="Arial"/>
                <a:cs typeface="Arial"/>
              </a:rPr>
              <a:t>=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0929" y="2542184"/>
            <a:ext cx="3256915" cy="603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h-TH" sz="2800" b="1" dirty="0">
                <a:latin typeface="Arial"/>
                <a:cs typeface="Arial"/>
              </a:rPr>
              <a:t>ถึงจุดสั่งซื้อ </a:t>
            </a:r>
            <a:r>
              <a:rPr sz="2800" b="1" dirty="0">
                <a:latin typeface="Arial"/>
                <a:cs typeface="Arial"/>
              </a:rPr>
              <a:t>=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039" y="4096490"/>
            <a:ext cx="8055609" cy="603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h-TH" sz="2800" b="1" spc="5" dirty="0">
                <a:latin typeface="Arial"/>
                <a:cs typeface="Arial"/>
              </a:rPr>
              <a:t>หากผู้ค้าปลีกใช้เทคนิคค่าเฉลี่ยเคลื่อนที่</a:t>
            </a:r>
            <a:r>
              <a:rPr sz="2800" b="1" dirty="0">
                <a:latin typeface="Arial"/>
                <a:cs typeface="Arial"/>
              </a:rPr>
              <a:t>,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0929" y="3406468"/>
            <a:ext cx="6673850" cy="517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h-TH" sz="2400" spc="-160" dirty="0">
                <a:solidFill>
                  <a:srgbClr val="006FC0"/>
                </a:solidFill>
                <a:latin typeface="Arial"/>
                <a:cs typeface="Arial"/>
              </a:rPr>
              <a:t>ค่าเฉลี่ยและค่าเบี่ยงเบนมาตรฐานของอุปสงค์รายวัน ณ เวลา </a:t>
            </a:r>
            <a:r>
              <a:rPr lang="en-US" sz="2400" spc="-16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8527" y="2778459"/>
            <a:ext cx="36195" cy="20320"/>
          </a:xfrm>
          <a:custGeom>
            <a:avLst/>
            <a:gdLst/>
            <a:ahLst/>
            <a:cxnLst/>
            <a:rect l="l" t="t" r="r" b="b"/>
            <a:pathLst>
              <a:path w="36195" h="20319">
                <a:moveTo>
                  <a:pt x="0" y="20033"/>
                </a:moveTo>
                <a:lnTo>
                  <a:pt x="35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4653" y="2778459"/>
            <a:ext cx="85725" cy="138430"/>
          </a:xfrm>
          <a:custGeom>
            <a:avLst/>
            <a:gdLst/>
            <a:ahLst/>
            <a:cxnLst/>
            <a:rect l="l" t="t" r="r" b="b"/>
            <a:pathLst>
              <a:path w="85725" h="138430">
                <a:moveTo>
                  <a:pt x="0" y="0"/>
                </a:moveTo>
                <a:lnTo>
                  <a:pt x="85583" y="1378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30237" y="2551412"/>
            <a:ext cx="92710" cy="365760"/>
          </a:xfrm>
          <a:custGeom>
            <a:avLst/>
            <a:gdLst/>
            <a:ahLst/>
            <a:cxnLst/>
            <a:rect l="l" t="t" r="r" b="b"/>
            <a:pathLst>
              <a:path w="92709" h="365760">
                <a:moveTo>
                  <a:pt x="0" y="365321"/>
                </a:moveTo>
                <a:lnTo>
                  <a:pt x="9267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2908" y="2551020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4">
                <a:moveTo>
                  <a:pt x="0" y="0"/>
                </a:moveTo>
                <a:lnTo>
                  <a:pt x="2414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5582" y="2542184"/>
            <a:ext cx="459105" cy="374650"/>
          </a:xfrm>
          <a:custGeom>
            <a:avLst/>
            <a:gdLst/>
            <a:ahLst/>
            <a:cxnLst/>
            <a:rect l="l" t="t" r="r" b="b"/>
            <a:pathLst>
              <a:path w="459104" h="374650">
                <a:moveTo>
                  <a:pt x="63618" y="247472"/>
                </a:moveTo>
                <a:lnTo>
                  <a:pt x="29837" y="247472"/>
                </a:lnTo>
                <a:lnTo>
                  <a:pt x="115836" y="374357"/>
                </a:lnTo>
                <a:lnTo>
                  <a:pt x="133495" y="374357"/>
                </a:lnTo>
                <a:lnTo>
                  <a:pt x="142535" y="338612"/>
                </a:lnTo>
                <a:lnTo>
                  <a:pt x="124869" y="338612"/>
                </a:lnTo>
                <a:lnTo>
                  <a:pt x="63618" y="247472"/>
                </a:lnTo>
                <a:close/>
              </a:path>
              <a:path w="459104" h="374650">
                <a:moveTo>
                  <a:pt x="458984" y="0"/>
                </a:moveTo>
                <a:lnTo>
                  <a:pt x="210844" y="0"/>
                </a:lnTo>
                <a:lnTo>
                  <a:pt x="124869" y="338612"/>
                </a:lnTo>
                <a:lnTo>
                  <a:pt x="142535" y="338612"/>
                </a:lnTo>
                <a:lnTo>
                  <a:pt x="223799" y="17272"/>
                </a:lnTo>
                <a:lnTo>
                  <a:pt x="458984" y="17272"/>
                </a:lnTo>
                <a:lnTo>
                  <a:pt x="458984" y="0"/>
                </a:lnTo>
                <a:close/>
              </a:path>
              <a:path w="459104" h="374650">
                <a:moveTo>
                  <a:pt x="48304" y="224685"/>
                </a:moveTo>
                <a:lnTo>
                  <a:pt x="0" y="251009"/>
                </a:lnTo>
                <a:lnTo>
                  <a:pt x="5496" y="261230"/>
                </a:lnTo>
                <a:lnTo>
                  <a:pt x="29837" y="247472"/>
                </a:lnTo>
                <a:lnTo>
                  <a:pt x="63618" y="247472"/>
                </a:lnTo>
                <a:lnTo>
                  <a:pt x="48304" y="224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94789" y="2575500"/>
            <a:ext cx="266319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53640" algn="l"/>
              </a:tabLst>
            </a:pPr>
            <a:r>
              <a:rPr sz="2900" i="1" spc="-1685" dirty="0">
                <a:latin typeface="Symbol"/>
                <a:cs typeface="Symbol"/>
              </a:rPr>
              <a:t></a:t>
            </a:r>
            <a:r>
              <a:rPr sz="4125" spc="157" baseline="3030" dirty="0">
                <a:latin typeface="Times New Roman"/>
                <a:cs typeface="Times New Roman"/>
              </a:rPr>
              <a:t>ˆ</a:t>
            </a:r>
            <a:r>
              <a:rPr sz="2400" i="1" baseline="-24305" dirty="0">
                <a:latin typeface="Times New Roman"/>
                <a:cs typeface="Times New Roman"/>
              </a:rPr>
              <a:t>t </a:t>
            </a:r>
            <a:r>
              <a:rPr sz="2400" i="1" spc="-202" baseline="-2430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Symbol"/>
                <a:cs typeface="Symbol"/>
              </a:rPr>
              <a:t></a:t>
            </a:r>
            <a:r>
              <a:rPr sz="2750" spc="-200" dirty="0">
                <a:latin typeface="Times New Roman"/>
                <a:cs typeface="Times New Roman"/>
              </a:rPr>
              <a:t> </a:t>
            </a:r>
            <a:r>
              <a:rPr sz="2750" i="1" spc="15" dirty="0">
                <a:latin typeface="Times New Roman"/>
                <a:cs typeface="Times New Roman"/>
              </a:rPr>
              <a:t>L</a:t>
            </a:r>
            <a:r>
              <a:rPr sz="2750" i="1" spc="-18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Symbol"/>
                <a:cs typeface="Symbol"/>
              </a:rPr>
              <a:t>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i="1" spc="10" dirty="0">
                <a:latin typeface="Times New Roman"/>
                <a:cs typeface="Times New Roman"/>
              </a:rPr>
              <a:t>z</a:t>
            </a:r>
            <a:r>
              <a:rPr sz="2750" i="1" spc="-27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Symbol"/>
                <a:cs typeface="Symbol"/>
              </a:rPr>
              <a:t></a:t>
            </a:r>
            <a:r>
              <a:rPr sz="2750" spc="-245" dirty="0">
                <a:latin typeface="Times New Roman"/>
                <a:cs typeface="Times New Roman"/>
              </a:rPr>
              <a:t> </a:t>
            </a:r>
            <a:r>
              <a:rPr sz="2750" i="1" spc="45" dirty="0">
                <a:latin typeface="Times New Roman"/>
                <a:cs typeface="Times New Roman"/>
              </a:rPr>
              <a:t>S</a:t>
            </a:r>
            <a:r>
              <a:rPr sz="2400" i="1" baseline="-24305" dirty="0">
                <a:latin typeface="Times New Roman"/>
                <a:cs typeface="Times New Roman"/>
              </a:rPr>
              <a:t>t </a:t>
            </a:r>
            <a:r>
              <a:rPr sz="2400" i="1" spc="-217" baseline="-2430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Symbol"/>
                <a:cs typeface="Symbol"/>
              </a:rPr>
              <a:t>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i="1" spc="15" dirty="0">
                <a:latin typeface="Times New Roman"/>
                <a:cs typeface="Times New Roman"/>
              </a:rPr>
              <a:t>L</a:t>
            </a: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11412" y="4707144"/>
            <a:ext cx="814069" cy="728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ts val="1455"/>
              </a:lnSpc>
            </a:pPr>
            <a:r>
              <a:rPr sz="1600" i="1" dirty="0">
                <a:latin typeface="Times New Roman"/>
                <a:cs typeface="Times New Roman"/>
              </a:rPr>
              <a:t>t</a:t>
            </a:r>
            <a:r>
              <a:rPr sz="1600" i="1" spc="-250" dirty="0">
                <a:latin typeface="Times New Roman"/>
                <a:cs typeface="Times New Roman"/>
              </a:rPr>
              <a:t> </a:t>
            </a:r>
            <a:r>
              <a:rPr sz="1600" spc="-110" dirty="0">
                <a:latin typeface="Symbol"/>
                <a:cs typeface="Symbol"/>
              </a:rPr>
              <a:t></a:t>
            </a:r>
            <a:r>
              <a:rPr sz="160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4455"/>
              </a:lnSpc>
            </a:pPr>
            <a:r>
              <a:rPr sz="6225" baseline="1338" dirty="0">
                <a:latin typeface="Symbol"/>
                <a:cs typeface="Symbol"/>
              </a:rPr>
              <a:t></a:t>
            </a:r>
            <a:r>
              <a:rPr sz="6225" spc="-172" baseline="1338" dirty="0">
                <a:latin typeface="Times New Roman"/>
                <a:cs typeface="Times New Roman"/>
              </a:rPr>
              <a:t> </a:t>
            </a:r>
            <a:r>
              <a:rPr sz="4125" i="1" spc="-209" baseline="14141" dirty="0">
                <a:latin typeface="Times New Roman"/>
                <a:cs typeface="Times New Roman"/>
              </a:rPr>
              <a:t>D</a:t>
            </a:r>
            <a:r>
              <a:rPr sz="1600" i="1" dirty="0"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8965" y="5400350"/>
            <a:ext cx="1727200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3865" algn="l"/>
                <a:tab pos="1713864" algn="l"/>
              </a:tabLst>
            </a:pPr>
            <a:r>
              <a:rPr sz="4350" i="1" spc="-2527" baseline="-25862" dirty="0">
                <a:latin typeface="Symbol"/>
                <a:cs typeface="Symbol"/>
              </a:rPr>
              <a:t></a:t>
            </a:r>
            <a:r>
              <a:rPr sz="4125" spc="7" baseline="-24242" dirty="0">
                <a:latin typeface="Times New Roman"/>
                <a:cs typeface="Times New Roman"/>
              </a:rPr>
              <a:t>ˆ</a:t>
            </a:r>
            <a:r>
              <a:rPr sz="4125" baseline="-24242" dirty="0">
                <a:latin typeface="Times New Roman"/>
                <a:cs typeface="Times New Roman"/>
              </a:rPr>
              <a:t>	</a:t>
            </a:r>
            <a:r>
              <a:rPr sz="4125" spc="22" baseline="-27272" dirty="0">
                <a:latin typeface="Symbol"/>
                <a:cs typeface="Symbol"/>
              </a:rPr>
              <a:t></a:t>
            </a:r>
            <a:r>
              <a:rPr sz="4125" spc="209" baseline="-27272" dirty="0">
                <a:latin typeface="Times New Roman"/>
                <a:cs typeface="Times New Roman"/>
              </a:rPr>
              <a:t> </a:t>
            </a:r>
            <a:r>
              <a:rPr sz="1600" i="1" u="heavy" dirty="0">
                <a:latin typeface="Times New Roman"/>
                <a:cs typeface="Times New Roman"/>
              </a:rPr>
              <a:t>i</a:t>
            </a:r>
            <a:r>
              <a:rPr sz="1600" i="1" u="heavy" spc="-305" dirty="0">
                <a:latin typeface="Times New Roman"/>
                <a:cs typeface="Times New Roman"/>
              </a:rPr>
              <a:t> </a:t>
            </a:r>
            <a:r>
              <a:rPr sz="1600" u="heavy" spc="10" dirty="0">
                <a:latin typeface="Symbol"/>
                <a:cs typeface="Symbol"/>
              </a:rPr>
              <a:t></a:t>
            </a:r>
            <a:r>
              <a:rPr sz="1600" i="1" u="heavy" dirty="0">
                <a:latin typeface="Times New Roman"/>
                <a:cs typeface="Times New Roman"/>
              </a:rPr>
              <a:t>t</a:t>
            </a:r>
            <a:r>
              <a:rPr sz="1600" i="1" u="heavy" spc="-250" dirty="0">
                <a:latin typeface="Times New Roman"/>
                <a:cs typeface="Times New Roman"/>
              </a:rPr>
              <a:t> </a:t>
            </a:r>
            <a:r>
              <a:rPr sz="1600" u="heavy" dirty="0">
                <a:latin typeface="Symbol"/>
                <a:cs typeface="Symbol"/>
              </a:rPr>
              <a:t></a:t>
            </a:r>
            <a:r>
              <a:rPr sz="1600" u="heavy" spc="-145" dirty="0">
                <a:latin typeface="Times New Roman"/>
                <a:cs typeface="Times New Roman"/>
              </a:rPr>
              <a:t> </a:t>
            </a:r>
            <a:r>
              <a:rPr sz="1600" i="1" u="heavy" dirty="0">
                <a:latin typeface="Times New Roman"/>
                <a:cs typeface="Times New Roman"/>
              </a:rPr>
              <a:t>p 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58070" y="5665411"/>
            <a:ext cx="8255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24465" y="5728310"/>
            <a:ext cx="20256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" dirty="0">
                <a:latin typeface="Times New Roman"/>
                <a:cs typeface="Times New Roman"/>
              </a:rPr>
              <a:t>p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3371" y="3393147"/>
            <a:ext cx="939800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i="1" spc="-1714" dirty="0">
                <a:latin typeface="Symbol"/>
                <a:cs typeface="Symbol"/>
              </a:rPr>
              <a:t></a:t>
            </a:r>
            <a:r>
              <a:rPr sz="4200" spc="135" baseline="2976" dirty="0">
                <a:latin typeface="Times New Roman"/>
                <a:cs typeface="Times New Roman"/>
              </a:rPr>
              <a:t>ˆ</a:t>
            </a:r>
            <a:r>
              <a:rPr sz="2400" i="1" baseline="-24305" dirty="0">
                <a:latin typeface="Times New Roman"/>
                <a:cs typeface="Times New Roman"/>
              </a:rPr>
              <a:t>t</a:t>
            </a:r>
            <a:r>
              <a:rPr sz="2400" i="1" spc="-89" baseline="-243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-390" dirty="0">
                <a:latin typeface="Times New Roman"/>
                <a:cs typeface="Times New Roman"/>
              </a:rPr>
              <a:t> </a:t>
            </a:r>
            <a:r>
              <a:rPr sz="2800" i="1" spc="10" dirty="0">
                <a:latin typeface="Times New Roman"/>
                <a:cs typeface="Times New Roman"/>
              </a:rPr>
              <a:t>S</a:t>
            </a:r>
            <a:r>
              <a:rPr sz="2400" i="1" baseline="-24305" dirty="0">
                <a:latin typeface="Times New Roman"/>
                <a:cs typeface="Times New Roman"/>
              </a:rPr>
              <a:t>t </a:t>
            </a:r>
            <a:r>
              <a:rPr sz="2400" i="1" spc="-44" baseline="-243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44905" y="4856041"/>
            <a:ext cx="1797050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375" baseline="-8496" dirty="0">
                <a:latin typeface="Symbol"/>
                <a:cs typeface="Symbol"/>
              </a:rPr>
              <a:t></a:t>
            </a:r>
            <a:r>
              <a:rPr sz="6375" spc="-442" baseline="-8496" dirty="0">
                <a:latin typeface="Times New Roman"/>
                <a:cs typeface="Times New Roman"/>
              </a:rPr>
              <a:t> </a:t>
            </a:r>
            <a:r>
              <a:rPr sz="5625" spc="-7" baseline="-2962" dirty="0">
                <a:latin typeface="Symbol"/>
                <a:cs typeface="Symbol"/>
              </a:rPr>
              <a:t></a:t>
            </a:r>
            <a:r>
              <a:rPr sz="2850" i="1" spc="-180" dirty="0">
                <a:latin typeface="Times New Roman"/>
                <a:cs typeface="Times New Roman"/>
              </a:rPr>
              <a:t>D</a:t>
            </a:r>
            <a:r>
              <a:rPr sz="2475" i="1" spc="-7" baseline="-25252" dirty="0">
                <a:latin typeface="Times New Roman"/>
                <a:cs typeface="Times New Roman"/>
              </a:rPr>
              <a:t>i</a:t>
            </a:r>
            <a:r>
              <a:rPr sz="2475" i="1" baseline="-25252" dirty="0">
                <a:latin typeface="Times New Roman"/>
                <a:cs typeface="Times New Roman"/>
              </a:rPr>
              <a:t> </a:t>
            </a:r>
            <a:r>
              <a:rPr sz="2475" i="1" spc="-30" baseline="-25252" dirty="0">
                <a:latin typeface="Times New Roman"/>
                <a:cs typeface="Times New Roman"/>
              </a:rPr>
              <a:t> </a:t>
            </a:r>
            <a:r>
              <a:rPr sz="2850" spc="185" dirty="0">
                <a:latin typeface="Symbol"/>
                <a:cs typeface="Symbol"/>
              </a:rPr>
              <a:t></a:t>
            </a:r>
            <a:r>
              <a:rPr sz="3000" i="1" spc="-1745" dirty="0">
                <a:latin typeface="Symbol"/>
                <a:cs typeface="Symbol"/>
              </a:rPr>
              <a:t></a:t>
            </a:r>
            <a:r>
              <a:rPr sz="4275" spc="142" baseline="2923" dirty="0">
                <a:latin typeface="Times New Roman"/>
                <a:cs typeface="Times New Roman"/>
              </a:rPr>
              <a:t>ˆ</a:t>
            </a:r>
            <a:r>
              <a:rPr sz="2475" i="1" spc="-7" baseline="-25252" dirty="0">
                <a:latin typeface="Times New Roman"/>
                <a:cs typeface="Times New Roman"/>
              </a:rPr>
              <a:t>t</a:t>
            </a:r>
            <a:r>
              <a:rPr sz="2475" i="1" spc="187" baseline="-25252" dirty="0">
                <a:latin typeface="Times New Roman"/>
                <a:cs typeface="Times New Roman"/>
              </a:rPr>
              <a:t> </a:t>
            </a:r>
            <a:r>
              <a:rPr sz="5625" spc="-487" baseline="-2962" dirty="0">
                <a:latin typeface="Symbol"/>
                <a:cs typeface="Symbol"/>
              </a:rPr>
              <a:t></a:t>
            </a:r>
            <a:endParaRPr sz="5625" baseline="-2962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01636" y="4683084"/>
            <a:ext cx="309245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-5" dirty="0">
                <a:latin typeface="Times New Roman"/>
                <a:cs typeface="Times New Roman"/>
              </a:rPr>
              <a:t>t</a:t>
            </a:r>
            <a:r>
              <a:rPr sz="1650" i="1" spc="-260" dirty="0">
                <a:latin typeface="Times New Roman"/>
                <a:cs typeface="Times New Roman"/>
              </a:rPr>
              <a:t> </a:t>
            </a:r>
            <a:r>
              <a:rPr sz="1650" spc="-120" dirty="0">
                <a:latin typeface="Symbol"/>
                <a:cs typeface="Symbol"/>
              </a:rPr>
              <a:t></a:t>
            </a:r>
            <a:r>
              <a:rPr sz="1650" spc="-10" dirty="0"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24363" y="4832791"/>
            <a:ext cx="13017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10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23590" y="5391119"/>
            <a:ext cx="283083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17495" algn="l"/>
              </a:tabLst>
            </a:pPr>
            <a:r>
              <a:rPr sz="4275" i="1" spc="-22" baseline="-25341" dirty="0">
                <a:latin typeface="Times New Roman"/>
                <a:cs typeface="Times New Roman"/>
              </a:rPr>
              <a:t>S</a:t>
            </a:r>
            <a:r>
              <a:rPr sz="4275" i="1" spc="-577" baseline="-25341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2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1650" spc="75" dirty="0">
                <a:latin typeface="Times New Roman"/>
                <a:cs typeface="Times New Roman"/>
              </a:rPr>
              <a:t> </a:t>
            </a:r>
            <a:r>
              <a:rPr sz="4275" spc="-30" baseline="-25341" dirty="0">
                <a:latin typeface="Symbol"/>
                <a:cs typeface="Symbol"/>
              </a:rPr>
              <a:t></a:t>
            </a:r>
            <a:r>
              <a:rPr sz="4275" spc="202" baseline="-25341" dirty="0">
                <a:latin typeface="Times New Roman"/>
                <a:cs typeface="Times New Roman"/>
              </a:rPr>
              <a:t> </a:t>
            </a:r>
            <a:r>
              <a:rPr sz="2475" i="1" u="heavy" spc="-7" baseline="3367" dirty="0">
                <a:latin typeface="Times New Roman"/>
                <a:cs typeface="Times New Roman"/>
              </a:rPr>
              <a:t>i</a:t>
            </a:r>
            <a:r>
              <a:rPr sz="2475" i="1" u="heavy" spc="-472" baseline="3367" dirty="0">
                <a:latin typeface="Times New Roman"/>
                <a:cs typeface="Times New Roman"/>
              </a:rPr>
              <a:t> </a:t>
            </a:r>
            <a:r>
              <a:rPr sz="2475" u="heavy" baseline="3367" dirty="0">
                <a:latin typeface="Symbol"/>
                <a:cs typeface="Symbol"/>
              </a:rPr>
              <a:t></a:t>
            </a:r>
            <a:r>
              <a:rPr sz="2475" i="1" u="heavy" spc="-7" baseline="3367" dirty="0">
                <a:latin typeface="Times New Roman"/>
                <a:cs typeface="Times New Roman"/>
              </a:rPr>
              <a:t>t</a:t>
            </a:r>
            <a:r>
              <a:rPr sz="2475" i="1" u="heavy" spc="-390" baseline="3367" dirty="0">
                <a:latin typeface="Times New Roman"/>
                <a:cs typeface="Times New Roman"/>
              </a:rPr>
              <a:t> </a:t>
            </a:r>
            <a:r>
              <a:rPr sz="2475" u="heavy" spc="-15" baseline="3367" dirty="0">
                <a:latin typeface="Symbol"/>
                <a:cs typeface="Symbol"/>
              </a:rPr>
              <a:t></a:t>
            </a:r>
            <a:r>
              <a:rPr sz="2475" u="heavy" spc="-232" baseline="3367" dirty="0">
                <a:latin typeface="Times New Roman"/>
                <a:cs typeface="Times New Roman"/>
              </a:rPr>
              <a:t> </a:t>
            </a:r>
            <a:r>
              <a:rPr sz="2475" i="1" u="heavy" spc="-15" baseline="3367" dirty="0">
                <a:latin typeface="Times New Roman"/>
                <a:cs typeface="Times New Roman"/>
              </a:rPr>
              <a:t>p </a:t>
            </a:r>
            <a:r>
              <a:rPr sz="2475" i="1" u="heavy" baseline="3367" dirty="0">
                <a:latin typeface="Times New Roman"/>
                <a:cs typeface="Times New Roman"/>
              </a:rPr>
              <a:t>	</a:t>
            </a:r>
            <a:endParaRPr sz="2475" baseline="3367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79495" y="5720326"/>
            <a:ext cx="680720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i="1" spc="-15" dirty="0">
                <a:latin typeface="Times New Roman"/>
                <a:cs typeface="Times New Roman"/>
              </a:rPr>
              <a:t>p</a:t>
            </a:r>
            <a:r>
              <a:rPr sz="2850" i="1" spc="-160" dirty="0">
                <a:latin typeface="Times New Roman"/>
                <a:cs typeface="Times New Roman"/>
              </a:rPr>
              <a:t> </a:t>
            </a:r>
            <a:r>
              <a:rPr sz="2850" spc="170" dirty="0">
                <a:latin typeface="Symbol"/>
                <a:cs typeface="Symbol"/>
              </a:rPr>
              <a:t></a:t>
            </a:r>
            <a:r>
              <a:rPr sz="2850" spc="-15" dirty="0">
                <a:latin typeface="Times New Roman"/>
                <a:cs typeface="Times New Roman"/>
              </a:rPr>
              <a:t>1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08299" y="5661850"/>
            <a:ext cx="8382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-5" dirty="0">
                <a:latin typeface="Times New Roman"/>
                <a:cs typeface="Times New Roman"/>
              </a:rPr>
              <a:t>t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037" y="406009"/>
            <a:ext cx="11075924" cy="1084001"/>
          </a:xfrm>
          <a:prstGeom prst="rect">
            <a:avLst/>
          </a:prstGeom>
        </p:spPr>
        <p:txBody>
          <a:bodyPr vert="horz" wrap="square" lIns="0" tIns="220140" rIns="0" bIns="0" rtlCol="0">
            <a:spAutoFit/>
          </a:bodyPr>
          <a:lstStyle/>
          <a:p>
            <a:pPr marL="1664335">
              <a:lnSpc>
                <a:spcPct val="100000"/>
              </a:lnSpc>
            </a:pPr>
            <a:r>
              <a:rPr lang="th-TH" dirty="0"/>
              <a:t>การหาค่าความแปรปรวนที่เพิ่มขึ้น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1739804"/>
            <a:ext cx="10020300" cy="1034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i="1" spc="-90" dirty="0">
                <a:latin typeface="Arial"/>
                <a:cs typeface="Arial"/>
              </a:rPr>
              <a:t>V</a:t>
            </a:r>
            <a:r>
              <a:rPr sz="2400" i="1" spc="5" dirty="0">
                <a:latin typeface="Arial"/>
                <a:cs typeface="Arial"/>
              </a:rPr>
              <a:t>a</a:t>
            </a:r>
            <a:r>
              <a:rPr sz="2400" i="1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(</a:t>
            </a:r>
            <a:r>
              <a:rPr sz="2400" i="1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),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lang="th-TH" sz="2400" spc="-25" dirty="0">
                <a:latin typeface="Arial"/>
                <a:cs typeface="Arial"/>
              </a:rPr>
              <a:t>ความแปรปรวนของความต้องการของลูกค้าที่ผู้ค้าปลีกเห็น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i="1" spc="-95" dirty="0">
                <a:latin typeface="Arial"/>
                <a:cs typeface="Arial"/>
              </a:rPr>
              <a:t>V</a:t>
            </a:r>
            <a:r>
              <a:rPr sz="2400" i="1" dirty="0">
                <a:latin typeface="Arial"/>
                <a:cs typeface="Arial"/>
              </a:rPr>
              <a:t>a</a:t>
            </a:r>
            <a:r>
              <a:rPr sz="2400" i="1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(</a:t>
            </a:r>
            <a:r>
              <a:rPr sz="2400" i="1" dirty="0">
                <a:latin typeface="Arial"/>
                <a:cs typeface="Arial"/>
              </a:rPr>
              <a:t>Q</a:t>
            </a:r>
            <a:r>
              <a:rPr sz="2400" dirty="0">
                <a:latin typeface="Arial"/>
                <a:cs typeface="Arial"/>
              </a:rPr>
              <a:t>),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lang="th-TH" sz="2400" spc="-25" dirty="0">
                <a:latin typeface="Arial"/>
                <a:cs typeface="Arial"/>
              </a:rPr>
              <a:t>ความแปรปรวนของคำสั่งซื้อที่ผู้ค้าปลีกส่งไปยังผู้ผลิต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837" y="4477549"/>
            <a:ext cx="8964295" cy="1034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spc="55" dirty="0">
                <a:latin typeface="Arial"/>
                <a:cs typeface="Arial"/>
              </a:rPr>
              <a:t>เมื่อ </a:t>
            </a:r>
            <a:r>
              <a:rPr lang="en-US" sz="2400" i="1" spc="55" dirty="0">
                <a:latin typeface="Arial"/>
                <a:cs typeface="Arial"/>
              </a:rPr>
              <a:t>p</a:t>
            </a:r>
            <a:r>
              <a:rPr lang="en-US" sz="2400" spc="55" dirty="0">
                <a:latin typeface="Arial"/>
                <a:cs typeface="Arial"/>
              </a:rPr>
              <a:t> </a:t>
            </a:r>
            <a:r>
              <a:rPr lang="th-TH" sz="2400" spc="55" dirty="0">
                <a:latin typeface="Arial"/>
                <a:cs typeface="Arial"/>
              </a:rPr>
              <a:t>มีขนาดใหญ่และ </a:t>
            </a:r>
            <a:r>
              <a:rPr lang="en-US" sz="2400" i="1" spc="55" dirty="0">
                <a:latin typeface="Arial"/>
                <a:cs typeface="Arial"/>
              </a:rPr>
              <a:t>L</a:t>
            </a:r>
            <a:r>
              <a:rPr lang="en-US" sz="2400" spc="55" dirty="0">
                <a:latin typeface="Arial"/>
                <a:cs typeface="Arial"/>
              </a:rPr>
              <a:t> </a:t>
            </a:r>
            <a:r>
              <a:rPr lang="th-TH" sz="2400" spc="55" dirty="0">
                <a:latin typeface="Arial"/>
                <a:cs typeface="Arial"/>
              </a:rPr>
              <a:t>มีขนาดเล็ก </a:t>
            </a:r>
            <a:r>
              <a:rPr lang="en-US" sz="2400" spc="55" dirty="0">
                <a:latin typeface="Arial"/>
                <a:cs typeface="Arial"/>
              </a:rPr>
              <a:t>bullwhip effect</a:t>
            </a:r>
            <a:r>
              <a:rPr lang="th-TH" sz="2400" spc="55" dirty="0">
                <a:latin typeface="Arial"/>
                <a:cs typeface="Arial"/>
              </a:rPr>
              <a:t> จะมีค่าเล็กน้อย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latin typeface="Arial"/>
                <a:cs typeface="Arial"/>
              </a:rPr>
              <a:t>เอฟเฟก</a:t>
            </a:r>
            <a:r>
              <a:rPr lang="th-TH" sz="2400" dirty="0" err="1">
                <a:latin typeface="Arial"/>
                <a:cs typeface="Arial"/>
              </a:rPr>
              <a:t>ต์</a:t>
            </a:r>
            <a:r>
              <a:rPr lang="th-TH" sz="2400" dirty="0">
                <a:latin typeface="Arial"/>
                <a:cs typeface="Arial"/>
              </a:rPr>
              <a:t>จะขยายขึ้นเมื่อเราเพิ่มระยะเวลารอคอยสินค้าและลดค่า </a:t>
            </a:r>
            <a:r>
              <a:rPr lang="en-US" sz="2400" i="1" dirty="0">
                <a:latin typeface="Arial"/>
                <a:cs typeface="Arial"/>
              </a:rPr>
              <a:t>p</a:t>
            </a:r>
          </a:p>
        </p:txBody>
      </p:sp>
      <p:sp>
        <p:nvSpPr>
          <p:cNvPr id="8" name="object 8"/>
          <p:cNvSpPr/>
          <p:nvPr/>
        </p:nvSpPr>
        <p:spPr>
          <a:xfrm>
            <a:off x="4424695" y="3442406"/>
            <a:ext cx="985519" cy="0"/>
          </a:xfrm>
          <a:custGeom>
            <a:avLst/>
            <a:gdLst/>
            <a:ahLst/>
            <a:cxnLst/>
            <a:rect l="l" t="t" r="r" b="b"/>
            <a:pathLst>
              <a:path w="985520">
                <a:moveTo>
                  <a:pt x="0" y="0"/>
                </a:moveTo>
                <a:lnTo>
                  <a:pt x="984950" y="0"/>
                </a:lnTo>
              </a:path>
            </a:pathLst>
          </a:custGeom>
          <a:ln w="15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6979" y="3442406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4">
                <a:moveTo>
                  <a:pt x="0" y="0"/>
                </a:moveTo>
                <a:lnTo>
                  <a:pt x="394008" y="0"/>
                </a:lnTo>
              </a:path>
            </a:pathLst>
          </a:custGeom>
          <a:ln w="15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9090" y="3442406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63" y="0"/>
                </a:lnTo>
              </a:path>
            </a:pathLst>
          </a:custGeom>
          <a:ln w="15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11995" y="3013051"/>
            <a:ext cx="2884805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43710" algn="l"/>
                <a:tab pos="2445385" algn="l"/>
              </a:tabLst>
            </a:pPr>
            <a:r>
              <a:rPr sz="2550" i="1" spc="-15" dirty="0">
                <a:latin typeface="Times New Roman"/>
                <a:cs typeface="Times New Roman"/>
              </a:rPr>
              <a:t>V</a:t>
            </a:r>
            <a:r>
              <a:rPr sz="2550" i="1" dirty="0">
                <a:latin typeface="Times New Roman"/>
                <a:cs typeface="Times New Roman"/>
              </a:rPr>
              <a:t>a</a:t>
            </a:r>
            <a:r>
              <a:rPr sz="2550" i="1" spc="155" dirty="0">
                <a:latin typeface="Times New Roman"/>
                <a:cs typeface="Times New Roman"/>
              </a:rPr>
              <a:t>r</a:t>
            </a:r>
            <a:r>
              <a:rPr sz="2550" spc="-20" dirty="0">
                <a:latin typeface="Times New Roman"/>
                <a:cs typeface="Times New Roman"/>
              </a:rPr>
              <a:t>(</a:t>
            </a:r>
            <a:r>
              <a:rPr sz="2550" i="1" spc="60" dirty="0">
                <a:latin typeface="Times New Roman"/>
                <a:cs typeface="Times New Roman"/>
              </a:rPr>
              <a:t>Q</a:t>
            </a:r>
            <a:r>
              <a:rPr sz="2550" dirty="0">
                <a:latin typeface="Times New Roman"/>
                <a:cs typeface="Times New Roman"/>
              </a:rPr>
              <a:t>)	</a:t>
            </a:r>
            <a:r>
              <a:rPr sz="2550" spc="114" dirty="0">
                <a:latin typeface="Times New Roman"/>
                <a:cs typeface="Times New Roman"/>
              </a:rPr>
              <a:t>2</a:t>
            </a:r>
            <a:r>
              <a:rPr sz="2550" i="1" dirty="0">
                <a:latin typeface="Times New Roman"/>
                <a:cs typeface="Times New Roman"/>
              </a:rPr>
              <a:t>L	</a:t>
            </a:r>
            <a:r>
              <a:rPr sz="2550" spc="114" dirty="0">
                <a:latin typeface="Times New Roman"/>
                <a:cs typeface="Times New Roman"/>
              </a:rPr>
              <a:t>2</a:t>
            </a:r>
            <a:r>
              <a:rPr sz="2550" i="1" spc="-200" dirty="0">
                <a:latin typeface="Times New Roman"/>
                <a:cs typeface="Times New Roman"/>
              </a:rPr>
              <a:t>L</a:t>
            </a:r>
            <a:r>
              <a:rPr sz="2175" spc="7" baseline="44061" dirty="0">
                <a:latin typeface="Times New Roman"/>
                <a:cs typeface="Times New Roman"/>
              </a:rPr>
              <a:t>2</a:t>
            </a:r>
            <a:endParaRPr sz="2175" baseline="44061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41425" y="3467379"/>
            <a:ext cx="299720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25" i="1" spc="209" baseline="-25054" dirty="0">
                <a:latin typeface="Times New Roman"/>
                <a:cs typeface="Times New Roman"/>
              </a:rPr>
              <a:t>p</a:t>
            </a:r>
            <a:r>
              <a:rPr sz="1450" spc="5" dirty="0"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7759" y="3245347"/>
            <a:ext cx="1309370" cy="35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7600" algn="l"/>
              </a:tabLst>
            </a:pPr>
            <a:r>
              <a:rPr sz="2550" dirty="0">
                <a:latin typeface="Symbol"/>
                <a:cs typeface="Symbol"/>
              </a:rPr>
              <a:t></a:t>
            </a:r>
            <a:r>
              <a:rPr sz="2550" spc="-330" dirty="0">
                <a:latin typeface="Times New Roman"/>
                <a:cs typeface="Times New Roman"/>
              </a:rPr>
              <a:t> </a:t>
            </a:r>
            <a:r>
              <a:rPr sz="2550" spc="190" dirty="0">
                <a:latin typeface="Times New Roman"/>
                <a:cs typeface="Times New Roman"/>
              </a:rPr>
              <a:t>1</a:t>
            </a:r>
            <a:r>
              <a:rPr sz="2550" dirty="0">
                <a:latin typeface="Symbol"/>
                <a:cs typeface="Symbol"/>
              </a:rPr>
              <a:t></a:t>
            </a:r>
            <a:r>
              <a:rPr sz="2550" dirty="0">
                <a:latin typeface="Times New Roman"/>
                <a:cs typeface="Times New Roman"/>
              </a:rPr>
              <a:t>	</a:t>
            </a:r>
            <a:r>
              <a:rPr sz="2550" dirty="0">
                <a:latin typeface="Symbol"/>
                <a:cs typeface="Symbol"/>
              </a:rPr>
              <a:t>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01909" y="3502001"/>
            <a:ext cx="204597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70075" algn="l"/>
              </a:tabLst>
            </a:pPr>
            <a:r>
              <a:rPr sz="2550" i="1" spc="-15" dirty="0">
                <a:latin typeface="Times New Roman"/>
                <a:cs typeface="Times New Roman"/>
              </a:rPr>
              <a:t>V</a:t>
            </a:r>
            <a:r>
              <a:rPr sz="2550" i="1" dirty="0">
                <a:latin typeface="Times New Roman"/>
                <a:cs typeface="Times New Roman"/>
              </a:rPr>
              <a:t>a</a:t>
            </a:r>
            <a:r>
              <a:rPr sz="2550" i="1" spc="155" dirty="0">
                <a:latin typeface="Times New Roman"/>
                <a:cs typeface="Times New Roman"/>
              </a:rPr>
              <a:t>r</a:t>
            </a:r>
            <a:r>
              <a:rPr sz="2550" spc="140" dirty="0">
                <a:latin typeface="Times New Roman"/>
                <a:cs typeface="Times New Roman"/>
              </a:rPr>
              <a:t>(</a:t>
            </a:r>
            <a:r>
              <a:rPr sz="2550" i="1" spc="65" dirty="0">
                <a:latin typeface="Times New Roman"/>
                <a:cs typeface="Times New Roman"/>
              </a:rPr>
              <a:t>D</a:t>
            </a:r>
            <a:r>
              <a:rPr sz="2550" dirty="0">
                <a:latin typeface="Times New Roman"/>
                <a:cs typeface="Times New Roman"/>
              </a:rPr>
              <a:t>)	</a:t>
            </a:r>
            <a:r>
              <a:rPr sz="2550" i="1" dirty="0">
                <a:latin typeface="Times New Roman"/>
                <a:cs typeface="Times New Roman"/>
              </a:rPr>
              <a:t>p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8868" y="393944"/>
            <a:ext cx="9246870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05"/>
              </a:lnSpc>
            </a:pPr>
            <a:r>
              <a:rPr lang="th-TH" sz="2400" b="1" dirty="0">
                <a:latin typeface="Arial"/>
                <a:cs typeface="Arial"/>
              </a:rPr>
              <a:t>ขอบเขตล่างของการเพิ่มขึ้นของความแปรปรวน</a:t>
            </a:r>
          </a:p>
          <a:p>
            <a:pPr algn="ctr">
              <a:lnSpc>
                <a:spcPts val="4105"/>
              </a:lnSpc>
            </a:pPr>
            <a:r>
              <a:rPr lang="th-TH" sz="2400" b="1" dirty="0">
                <a:latin typeface="Arial"/>
                <a:cs typeface="Arial"/>
              </a:rPr>
              <a:t>ที่กำหนดให้เป็นฟังก์ชันของ </a:t>
            </a:r>
            <a:r>
              <a:rPr lang="en-US" sz="2400" b="1" i="1" dirty="0">
                <a:latin typeface="Arial"/>
                <a:cs typeface="Arial"/>
              </a:rPr>
              <a:t>p</a:t>
            </a:r>
            <a:endParaRPr sz="2400" i="1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33600" y="1548383"/>
            <a:ext cx="8116824" cy="388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21989" y="5605207"/>
            <a:ext cx="473900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er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bound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re</a:t>
            </a:r>
            <a:r>
              <a:rPr sz="1800" b="1" spc="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20" dirty="0">
                <a:latin typeface="Arial"/>
                <a:cs typeface="Arial"/>
              </a:rPr>
              <a:t> v</a:t>
            </a:r>
            <a:r>
              <a:rPr sz="1800" b="1" dirty="0">
                <a:latin typeface="Arial"/>
                <a:cs typeface="Arial"/>
              </a:rPr>
              <a:t>aria</a:t>
            </a:r>
            <a:r>
              <a:rPr sz="1800" b="1" spc="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ility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g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spc="-20" dirty="0">
                <a:latin typeface="Arial"/>
                <a:cs typeface="Arial"/>
              </a:rPr>
              <a:t>v</a:t>
            </a:r>
            <a:r>
              <a:rPr sz="1800" b="1" spc="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 a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fu</a:t>
            </a:r>
            <a:r>
              <a:rPr sz="1800" b="1" spc="5" dirty="0">
                <a:latin typeface="Arial"/>
                <a:cs typeface="Arial"/>
              </a:rPr>
              <a:t>nc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p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40332" y="1843339"/>
            <a:ext cx="5266690" cy="2713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ts val="278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600" spc="-30" dirty="0">
                <a:latin typeface="Calibri"/>
                <a:cs typeface="Calibri"/>
              </a:rPr>
              <a:t>สมมติ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i="1" spc="-15" dirty="0">
                <a:latin typeface="Calibri"/>
                <a:cs typeface="Calibri"/>
              </a:rPr>
              <a:t>p</a:t>
            </a:r>
            <a:r>
              <a:rPr sz="2600" i="1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=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5,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L</a:t>
            </a:r>
            <a:r>
              <a:rPr sz="2600" spc="-20" dirty="0">
                <a:latin typeface="Calibri"/>
                <a:cs typeface="Calibri"/>
              </a:rPr>
              <a:t>=1</a:t>
            </a:r>
            <a:endParaRPr sz="2600" dirty="0">
              <a:latin typeface="Calibri"/>
              <a:cs typeface="Calibri"/>
            </a:endParaRPr>
          </a:p>
          <a:p>
            <a:pPr marL="3653154" indent="8890">
              <a:lnSpc>
                <a:spcPts val="2540"/>
              </a:lnSpc>
            </a:pPr>
            <a:r>
              <a:rPr sz="2400" i="1" u="heavy" dirty="0">
                <a:latin typeface="Times New Roman"/>
                <a:cs typeface="Times New Roman"/>
              </a:rPr>
              <a:t>V</a:t>
            </a:r>
            <a:r>
              <a:rPr sz="2400" i="1" u="heavy" spc="-10" dirty="0">
                <a:latin typeface="Times New Roman"/>
                <a:cs typeface="Times New Roman"/>
              </a:rPr>
              <a:t>a</a:t>
            </a:r>
            <a:r>
              <a:rPr sz="2400" i="1" u="heavy" dirty="0">
                <a:latin typeface="Times New Roman"/>
                <a:cs typeface="Times New Roman"/>
              </a:rPr>
              <a:t>r</a:t>
            </a:r>
            <a:r>
              <a:rPr sz="2400" i="1" u="heavy" spc="-450" dirty="0">
                <a:latin typeface="Times New Roman"/>
                <a:cs typeface="Times New Roman"/>
              </a:rPr>
              <a:t> </a:t>
            </a:r>
            <a:r>
              <a:rPr sz="2400" u="heavy" spc="-20" dirty="0">
                <a:latin typeface="Times New Roman"/>
                <a:cs typeface="Times New Roman"/>
              </a:rPr>
              <a:t>(</a:t>
            </a:r>
            <a:r>
              <a:rPr sz="2400" i="1" u="heavy" spc="65" dirty="0">
                <a:latin typeface="Times New Roman"/>
                <a:cs typeface="Times New Roman"/>
              </a:rPr>
              <a:t>Q</a:t>
            </a:r>
            <a:r>
              <a:rPr sz="2400" u="heavy" dirty="0">
                <a:latin typeface="Times New Roman"/>
                <a:cs typeface="Times New Roman"/>
              </a:rPr>
              <a:t>)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3600" baseline="-34722" dirty="0">
                <a:latin typeface="Symbol"/>
                <a:cs typeface="Symbol"/>
              </a:rPr>
              <a:t></a:t>
            </a:r>
            <a:r>
              <a:rPr sz="3600" spc="-465" baseline="-34722" dirty="0">
                <a:latin typeface="Times New Roman"/>
                <a:cs typeface="Times New Roman"/>
              </a:rPr>
              <a:t> </a:t>
            </a:r>
            <a:r>
              <a:rPr sz="3600" baseline="-34722" dirty="0">
                <a:latin typeface="Times New Roman"/>
                <a:cs typeface="Times New Roman"/>
              </a:rPr>
              <a:t>1.4</a:t>
            </a:r>
          </a:p>
          <a:p>
            <a:pPr marR="680085" algn="r">
              <a:lnSpc>
                <a:spcPct val="100000"/>
              </a:lnSpc>
              <a:spcBef>
                <a:spcPts val="515"/>
              </a:spcBef>
            </a:pPr>
            <a:r>
              <a:rPr sz="2400" i="1" dirty="0">
                <a:latin typeface="Times New Roman"/>
                <a:cs typeface="Times New Roman"/>
              </a:rPr>
              <a:t>V</a:t>
            </a:r>
            <a:r>
              <a:rPr sz="2400" i="1" spc="-10" dirty="0">
                <a:latin typeface="Times New Roman"/>
                <a:cs typeface="Times New Roman"/>
              </a:rPr>
              <a:t>a</a:t>
            </a:r>
            <a:r>
              <a:rPr sz="2400" i="1" spc="150" dirty="0">
                <a:latin typeface="Times New Roman"/>
                <a:cs typeface="Times New Roman"/>
              </a:rPr>
              <a:t>r</a:t>
            </a:r>
            <a:r>
              <a:rPr sz="2400" spc="130" dirty="0">
                <a:latin typeface="Times New Roman"/>
                <a:cs typeface="Times New Roman"/>
              </a:rPr>
              <a:t>(</a:t>
            </a:r>
            <a:r>
              <a:rPr sz="2400" i="1" spc="6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)</a:t>
            </a:r>
          </a:p>
          <a:p>
            <a:pPr marL="240665" indent="-227965">
              <a:lnSpc>
                <a:spcPct val="100000"/>
              </a:lnSpc>
              <a:spcBef>
                <a:spcPts val="177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600" spc="-30" dirty="0">
                <a:latin typeface="Calibri"/>
                <a:cs typeface="Calibri"/>
              </a:rPr>
              <a:t>สมมติ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i="1" spc="-15" dirty="0">
                <a:latin typeface="Calibri"/>
                <a:cs typeface="Calibri"/>
              </a:rPr>
              <a:t>p</a:t>
            </a:r>
            <a:r>
              <a:rPr sz="2600" i="1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=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1</a:t>
            </a:r>
            <a:r>
              <a:rPr sz="2600" spc="-5" dirty="0">
                <a:latin typeface="Calibri"/>
                <a:cs typeface="Calibri"/>
              </a:rPr>
              <a:t>0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L</a:t>
            </a:r>
            <a:r>
              <a:rPr sz="2600" spc="-20" dirty="0">
                <a:latin typeface="Calibri"/>
                <a:cs typeface="Calibri"/>
              </a:rPr>
              <a:t>=1</a:t>
            </a:r>
            <a:endParaRPr sz="26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295"/>
              </a:spcBef>
            </a:pPr>
            <a:r>
              <a:rPr sz="2400" i="1" u="heavy" dirty="0">
                <a:latin typeface="Times New Roman"/>
                <a:cs typeface="Times New Roman"/>
              </a:rPr>
              <a:t>V</a:t>
            </a:r>
            <a:r>
              <a:rPr sz="2400" i="1" u="heavy" spc="-10" dirty="0">
                <a:latin typeface="Times New Roman"/>
                <a:cs typeface="Times New Roman"/>
              </a:rPr>
              <a:t>a</a:t>
            </a:r>
            <a:r>
              <a:rPr sz="2400" i="1" u="heavy" dirty="0">
                <a:latin typeface="Times New Roman"/>
                <a:cs typeface="Times New Roman"/>
              </a:rPr>
              <a:t>r</a:t>
            </a:r>
            <a:r>
              <a:rPr sz="2400" i="1" u="heavy" spc="-450" dirty="0">
                <a:latin typeface="Times New Roman"/>
                <a:cs typeface="Times New Roman"/>
              </a:rPr>
              <a:t> </a:t>
            </a:r>
            <a:r>
              <a:rPr sz="2400" u="heavy" spc="-20" dirty="0">
                <a:latin typeface="Times New Roman"/>
                <a:cs typeface="Times New Roman"/>
              </a:rPr>
              <a:t>(</a:t>
            </a:r>
            <a:r>
              <a:rPr sz="2400" i="1" u="heavy" spc="65" dirty="0">
                <a:latin typeface="Times New Roman"/>
                <a:cs typeface="Times New Roman"/>
              </a:rPr>
              <a:t>Q</a:t>
            </a:r>
            <a:r>
              <a:rPr sz="2400" u="heavy" dirty="0">
                <a:latin typeface="Times New Roman"/>
                <a:cs typeface="Times New Roman"/>
              </a:rPr>
              <a:t>)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3600" baseline="-34722" dirty="0">
                <a:latin typeface="Symbol"/>
                <a:cs typeface="Symbol"/>
              </a:rPr>
              <a:t></a:t>
            </a:r>
            <a:r>
              <a:rPr sz="3600" spc="-465" baseline="-34722" dirty="0">
                <a:latin typeface="Times New Roman"/>
                <a:cs typeface="Times New Roman"/>
              </a:rPr>
              <a:t> </a:t>
            </a:r>
            <a:r>
              <a:rPr sz="3600" baseline="-34722" dirty="0">
                <a:latin typeface="Times New Roman"/>
                <a:cs typeface="Times New Roman"/>
              </a:rPr>
              <a:t>1.2</a:t>
            </a:r>
          </a:p>
          <a:p>
            <a:pPr marR="680085" algn="r">
              <a:lnSpc>
                <a:spcPct val="100000"/>
              </a:lnSpc>
              <a:spcBef>
                <a:spcPts val="505"/>
              </a:spcBef>
            </a:pPr>
            <a:r>
              <a:rPr sz="2400" i="1" dirty="0">
                <a:latin typeface="Times New Roman"/>
                <a:cs typeface="Times New Roman"/>
              </a:rPr>
              <a:t>V</a:t>
            </a:r>
            <a:r>
              <a:rPr sz="2400" i="1" spc="-10" dirty="0">
                <a:latin typeface="Times New Roman"/>
                <a:cs typeface="Times New Roman"/>
              </a:rPr>
              <a:t>a</a:t>
            </a:r>
            <a:r>
              <a:rPr sz="2400" i="1" spc="150" dirty="0">
                <a:latin typeface="Times New Roman"/>
                <a:cs typeface="Times New Roman"/>
              </a:rPr>
              <a:t>r</a:t>
            </a:r>
            <a:r>
              <a:rPr sz="2400" spc="130" dirty="0">
                <a:latin typeface="Times New Roman"/>
                <a:cs typeface="Times New Roman"/>
              </a:rPr>
              <a:t>(</a:t>
            </a:r>
            <a:r>
              <a:rPr sz="2400" i="1" spc="6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40332" y="4925659"/>
            <a:ext cx="10290759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600" spc="-15" dirty="0">
                <a:latin typeface="Calibri"/>
                <a:cs typeface="Calibri"/>
              </a:rPr>
              <a:t>การเพิ่มจำนวนการสังเกตที่ใช้ในการคาดการณ์ค่าเฉลี่ยเคลื่อนที่จะช่วยลดความแปรปรวนของคำสั่งซื้อของผู้ค้าปลีกไปยังผู้ผลิต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152400" y="377500"/>
            <a:ext cx="11075924" cy="977265"/>
          </a:xfrm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3383915">
              <a:lnSpc>
                <a:spcPct val="100000"/>
              </a:lnSpc>
            </a:pPr>
            <a:r>
              <a:rPr lang="th-TH" sz="3200" spc="-20" dirty="0"/>
              <a:t>ผลกระทบของความแปรปรวนตัวอย่าง</a:t>
            </a:r>
            <a:endParaRPr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2391" y="677954"/>
            <a:ext cx="11075924" cy="56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4925" algn="ctr">
              <a:lnSpc>
                <a:spcPts val="4105"/>
              </a:lnSpc>
            </a:pPr>
            <a:r>
              <a:rPr lang="th-TH" sz="3200" dirty="0"/>
              <a:t>ผลกระทบของข้อมูล</a:t>
            </a:r>
            <a:r>
              <a:rPr lang="th-TH" sz="3200" spc="-195" dirty="0"/>
              <a:t>รวมศูนย์ </a:t>
            </a:r>
            <a:r>
              <a:rPr sz="3200" dirty="0"/>
              <a:t>Bu</a:t>
            </a:r>
            <a:r>
              <a:rPr sz="3200" spc="10" dirty="0"/>
              <a:t>l</a:t>
            </a:r>
            <a:r>
              <a:rPr sz="3200" spc="-20" dirty="0"/>
              <a:t>l</a:t>
            </a:r>
            <a:r>
              <a:rPr sz="3200" spc="75" dirty="0"/>
              <a:t>w</a:t>
            </a:r>
            <a:r>
              <a:rPr sz="3200" spc="5" dirty="0"/>
              <a:t>h</a:t>
            </a:r>
            <a:r>
              <a:rPr sz="3200" spc="-20" dirty="0"/>
              <a:t>i</a:t>
            </a:r>
            <a:r>
              <a:rPr sz="3200" dirty="0"/>
              <a:t>p</a:t>
            </a:r>
            <a:r>
              <a:rPr sz="3200" spc="-60" dirty="0"/>
              <a:t> </a:t>
            </a:r>
            <a:r>
              <a:rPr sz="3200" dirty="0"/>
              <a:t>Effe</a:t>
            </a:r>
            <a:r>
              <a:rPr sz="3200" spc="-15" dirty="0"/>
              <a:t>c</a:t>
            </a:r>
            <a:r>
              <a:rPr sz="3200" dirty="0"/>
              <a:t>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6895" y="2133600"/>
            <a:ext cx="11078210" cy="202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15" dirty="0">
                <a:latin typeface="Arial"/>
                <a:cs typeface="Arial"/>
              </a:rPr>
              <a:t>ข้อมูลอุปสงค์จากรวมศูนย์ภายในห่วงโซ่อุปทาน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latin typeface="Arial"/>
                <a:cs typeface="Arial"/>
              </a:rPr>
              <a:t>ให้แต่ละขั้นตอนของ</a:t>
            </a:r>
            <a:r>
              <a:rPr lang="th-TH" sz="2400" dirty="0" err="1">
                <a:latin typeface="Arial"/>
                <a:cs typeface="Arial"/>
              </a:rPr>
              <a:t>ซัพพ</a:t>
            </a:r>
            <a:r>
              <a:rPr lang="th-TH" sz="2400" dirty="0">
                <a:latin typeface="Arial"/>
                <a:cs typeface="Arial"/>
              </a:rPr>
              <a:t>ลายเชนพร้อมข้อมูลที่ครบถ้วนเกี่ยวกับความต้องการของลูกค้าที่แท้จริง</a:t>
            </a:r>
            <a:endParaRPr sz="2850" dirty="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2735"/>
              </a:lnSpc>
              <a:buFont typeface="Arial"/>
              <a:buChar char="•"/>
              <a:tabLst>
                <a:tab pos="698500" algn="l"/>
                <a:tab pos="1963420" algn="l"/>
                <a:tab pos="2853690" algn="l"/>
                <a:tab pos="4216400" algn="l"/>
                <a:tab pos="5648960" algn="l"/>
                <a:tab pos="6640195" algn="l"/>
                <a:tab pos="7430134" algn="l"/>
                <a:tab pos="8488045" algn="l"/>
                <a:tab pos="9835515" algn="l"/>
                <a:tab pos="10640060" algn="l"/>
              </a:tabLst>
            </a:pPr>
            <a:r>
              <a:rPr lang="th-TH" sz="2400" dirty="0">
                <a:latin typeface="Arial"/>
                <a:cs typeface="Arial"/>
              </a:rPr>
              <a:t>สร้างการคาดการณ์ที่แม่นยำยิ่งขึ้นมากกว่าคำสั่งซื้อที่ได้รับจากขั้นตอนก่อนหน้า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8916" y="1925732"/>
            <a:ext cx="10112375" cy="155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i="1" spc="-90" dirty="0">
                <a:latin typeface="Arial"/>
                <a:cs typeface="Arial"/>
              </a:rPr>
              <a:t>V</a:t>
            </a:r>
            <a:r>
              <a:rPr sz="2400" i="1" spc="5" dirty="0">
                <a:latin typeface="Arial"/>
                <a:cs typeface="Arial"/>
              </a:rPr>
              <a:t>a</a:t>
            </a:r>
            <a:r>
              <a:rPr sz="2400" i="1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(</a:t>
            </a:r>
            <a:r>
              <a:rPr sz="2400" i="1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), </a:t>
            </a:r>
            <a:r>
              <a:rPr lang="th-TH" sz="2400" spc="-25" dirty="0">
                <a:latin typeface="Arial"/>
                <a:cs typeface="Arial"/>
              </a:rPr>
              <a:t>ความแปรปรวนของความต้องการของลูกค้าที่ผู้ค้าปลีกเห็น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i="1" spc="-90" dirty="0">
                <a:latin typeface="Arial"/>
                <a:cs typeface="Arial"/>
              </a:rPr>
              <a:t>V</a:t>
            </a:r>
            <a:r>
              <a:rPr sz="2400" i="1" spc="5" dirty="0">
                <a:latin typeface="Arial"/>
                <a:cs typeface="Arial"/>
              </a:rPr>
              <a:t>a</a:t>
            </a:r>
            <a:r>
              <a:rPr sz="2400" i="1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(</a:t>
            </a:r>
            <a:r>
              <a:rPr sz="2400" i="1" dirty="0" err="1">
                <a:latin typeface="Arial"/>
                <a:cs typeface="Arial"/>
              </a:rPr>
              <a:t>Q</a:t>
            </a:r>
            <a:r>
              <a:rPr sz="2400" i="1" spc="15" baseline="24305" dirty="0" err="1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),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lang="th-TH" sz="2400" spc="-25" dirty="0">
                <a:latin typeface="Arial"/>
                <a:cs typeface="Arial"/>
              </a:rPr>
              <a:t>ความแปรปรวนของคำสั่งซื้อที่วางโดย</a:t>
            </a:r>
            <a:r>
              <a:rPr lang="en-US" sz="2400" dirty="0">
                <a:latin typeface="Arial"/>
                <a:cs typeface="Arial"/>
              </a:rPr>
              <a:t> stage </a:t>
            </a:r>
            <a:r>
              <a:rPr lang="en-US" sz="2400" spc="-25" dirty="0">
                <a:latin typeface="Arial"/>
                <a:cs typeface="Arial"/>
              </a:rPr>
              <a:t>k </a:t>
            </a:r>
            <a:r>
              <a:rPr lang="th-TH" sz="2400" spc="-25" dirty="0">
                <a:latin typeface="Arial"/>
                <a:cs typeface="Arial"/>
              </a:rPr>
              <a:t>ของห่วงโซ่อุปทาน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z="2400" i="1" spc="5" dirty="0">
                <a:latin typeface="Arial"/>
                <a:cs typeface="Arial"/>
              </a:rPr>
              <a:t>L</a:t>
            </a:r>
            <a:r>
              <a:rPr lang="en-US" sz="2400" i="1" baseline="-20833" dirty="0">
                <a:latin typeface="Arial"/>
                <a:cs typeface="Arial"/>
              </a:rPr>
              <a:t>i</a:t>
            </a:r>
            <a:r>
              <a:rPr lang="en-US" sz="2400" i="1" dirty="0">
                <a:latin typeface="Arial"/>
                <a:cs typeface="Arial"/>
              </a:rPr>
              <a:t>,</a:t>
            </a:r>
            <a:r>
              <a:rPr lang="en-US" sz="2400" i="1" spc="-15" dirty="0">
                <a:latin typeface="Arial"/>
                <a:cs typeface="Arial"/>
              </a:rPr>
              <a:t> </a:t>
            </a:r>
            <a:r>
              <a:rPr lang="th-TH" sz="2400" dirty="0">
                <a:latin typeface="Arial"/>
                <a:cs typeface="Arial"/>
              </a:rPr>
              <a:t>เวลานำระหว่าง</a:t>
            </a:r>
            <a:r>
              <a:rPr lang="en-US" sz="2400" dirty="0">
                <a:latin typeface="Arial"/>
                <a:cs typeface="Arial"/>
              </a:rPr>
              <a:t> stage</a:t>
            </a:r>
            <a:r>
              <a:rPr lang="th-TH" sz="2400" dirty="0">
                <a:latin typeface="Arial"/>
                <a:cs typeface="Arial"/>
              </a:rPr>
              <a:t> </a:t>
            </a:r>
            <a:r>
              <a:rPr lang="en-US" sz="2400" i="1" dirty="0" err="1">
                <a:latin typeface="Arial"/>
                <a:cs typeface="Arial"/>
              </a:rPr>
              <a:t>i</a:t>
            </a:r>
            <a:r>
              <a:rPr lang="en-US" sz="2400" i="1" spc="-5" dirty="0">
                <a:latin typeface="Arial"/>
                <a:cs typeface="Arial"/>
              </a:rPr>
              <a:t> </a:t>
            </a:r>
            <a:r>
              <a:rPr lang="th-TH" sz="2400" dirty="0">
                <a:latin typeface="Arial"/>
                <a:cs typeface="Arial"/>
              </a:rPr>
              <a:t>และ</a:t>
            </a:r>
            <a:r>
              <a:rPr lang="en-US" sz="2400" dirty="0">
                <a:latin typeface="Arial"/>
                <a:cs typeface="Arial"/>
              </a:rPr>
              <a:t> stage </a:t>
            </a:r>
            <a:r>
              <a:rPr lang="en-US" sz="2400" i="1" dirty="0" err="1">
                <a:latin typeface="Arial"/>
                <a:cs typeface="Arial"/>
              </a:rPr>
              <a:t>i</a:t>
            </a:r>
            <a:r>
              <a:rPr lang="en-US" sz="2400" i="1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+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8916" y="4664106"/>
            <a:ext cx="11075924" cy="1034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  <a:tab pos="1625600" algn="l"/>
                <a:tab pos="2064385" algn="l"/>
                <a:tab pos="2677160" algn="l"/>
                <a:tab pos="3725545" algn="l"/>
                <a:tab pos="4813935" algn="l"/>
                <a:tab pos="5323205" algn="l"/>
                <a:tab pos="5680075" algn="l"/>
              </a:tabLst>
            </a:pPr>
            <a:r>
              <a:rPr lang="th-TH" sz="2400" i="1" spc="-90" dirty="0">
                <a:latin typeface="Arial"/>
                <a:cs typeface="Arial"/>
              </a:rPr>
              <a:t>ความแปรปรวนของคำสั่งซื้อที่กำหนดขั้นตอนของห่วงโซ่อุปทานคือเพิ่มฟังก์ชันของระยะเวลารอคอยสินค้าทั้งหมดระหว่างขั้นตอนนั้นและผู้ค้าปลีก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4853" y="3847596"/>
            <a:ext cx="4486275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1805">
              <a:lnSpc>
                <a:spcPct val="100000"/>
              </a:lnSpc>
            </a:pPr>
            <a:r>
              <a:rPr sz="3600" i="1" spc="202" baseline="-24305" dirty="0">
                <a:latin typeface="Times New Roman"/>
                <a:cs typeface="Times New Roman"/>
              </a:rPr>
              <a:t>p</a:t>
            </a:r>
            <a:r>
              <a:rPr sz="1350" spc="20" dirty="0">
                <a:latin typeface="Times New Roman"/>
                <a:cs typeface="Times New Roman"/>
              </a:rPr>
              <a:t>2</a:t>
            </a:r>
            <a:endParaRPr sz="1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18363" y="395802"/>
            <a:ext cx="11075924" cy="1084001"/>
          </a:xfrm>
          <a:prstGeom prst="rect">
            <a:avLst/>
          </a:prstGeom>
        </p:spPr>
        <p:txBody>
          <a:bodyPr vert="horz" wrap="square" lIns="0" tIns="220140" rIns="0" bIns="0" rtlCol="0">
            <a:spAutoFit/>
          </a:bodyPr>
          <a:lstStyle/>
          <a:p>
            <a:pPr marL="1499870">
              <a:lnSpc>
                <a:spcPct val="100000"/>
              </a:lnSpc>
            </a:pPr>
            <a:r>
              <a:rPr lang="th-TH" spc="-229" dirty="0"/>
              <a:t>ความแปรปรวนด้วยข้อมูลรวมศูนย์</a:t>
            </a:r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976909" y="3986081"/>
            <a:ext cx="1050925" cy="0"/>
          </a:xfrm>
          <a:custGeom>
            <a:avLst/>
            <a:gdLst/>
            <a:ahLst/>
            <a:cxnLst/>
            <a:rect l="l" t="t" r="r" b="b"/>
            <a:pathLst>
              <a:path w="1050925">
                <a:moveTo>
                  <a:pt x="0" y="0"/>
                </a:moveTo>
                <a:lnTo>
                  <a:pt x="1050764" y="0"/>
                </a:lnTo>
              </a:path>
            </a:pathLst>
          </a:custGeom>
          <a:ln w="150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7544" y="3986081"/>
            <a:ext cx="1053465" cy="0"/>
          </a:xfrm>
          <a:custGeom>
            <a:avLst/>
            <a:gdLst/>
            <a:ahLst/>
            <a:cxnLst/>
            <a:rect l="l" t="t" r="r" b="b"/>
            <a:pathLst>
              <a:path w="1053465">
                <a:moveTo>
                  <a:pt x="0" y="0"/>
                </a:moveTo>
                <a:lnTo>
                  <a:pt x="1053192" y="0"/>
                </a:lnTo>
              </a:path>
            </a:pathLst>
          </a:custGeom>
          <a:ln w="150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62964" y="3986081"/>
            <a:ext cx="1394460" cy="0"/>
          </a:xfrm>
          <a:custGeom>
            <a:avLst/>
            <a:gdLst/>
            <a:ahLst/>
            <a:cxnLst/>
            <a:rect l="l" t="t" r="r" b="b"/>
            <a:pathLst>
              <a:path w="1394459">
                <a:moveTo>
                  <a:pt x="0" y="0"/>
                </a:moveTo>
                <a:lnTo>
                  <a:pt x="1394109" y="0"/>
                </a:lnTo>
              </a:path>
            </a:pathLst>
          </a:custGeom>
          <a:ln w="150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57291" y="3529434"/>
            <a:ext cx="46926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L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)</a:t>
            </a:r>
            <a:r>
              <a:rPr sz="2025" spc="30" baseline="43209" dirty="0">
                <a:latin typeface="Times New Roman"/>
                <a:cs typeface="Times New Roman"/>
              </a:rPr>
              <a:t>2</a:t>
            </a:r>
            <a:endParaRPr sz="2025" baseline="4320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26257" y="3474048"/>
            <a:ext cx="266065" cy="51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350" i="1" spc="15" dirty="0">
                <a:latin typeface="Times New Roman"/>
                <a:cs typeface="Times New Roman"/>
              </a:rPr>
              <a:t>k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350" i="1" spc="114" dirty="0">
                <a:latin typeface="Times New Roman"/>
                <a:cs typeface="Times New Roman"/>
              </a:rPr>
              <a:t>i</a:t>
            </a:r>
            <a:r>
              <a:rPr sz="1350" spc="-55" dirty="0">
                <a:latin typeface="Symbol"/>
                <a:cs typeface="Symbol"/>
              </a:rPr>
              <a:t></a:t>
            </a:r>
            <a:r>
              <a:rPr sz="1350" spc="2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77060" y="3474048"/>
            <a:ext cx="266065" cy="51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350" i="1" spc="15" dirty="0">
                <a:latin typeface="Times New Roman"/>
                <a:cs typeface="Times New Roman"/>
              </a:rPr>
              <a:t>k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350" i="1" spc="114" dirty="0">
                <a:latin typeface="Times New Roman"/>
                <a:cs typeface="Times New Roman"/>
              </a:rPr>
              <a:t>i</a:t>
            </a:r>
            <a:r>
              <a:rPr sz="1350" spc="-55" dirty="0">
                <a:latin typeface="Symbol"/>
                <a:cs typeface="Symbol"/>
              </a:rPr>
              <a:t></a:t>
            </a:r>
            <a:r>
              <a:rPr sz="1350" spc="2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24013" y="3501864"/>
            <a:ext cx="51054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15" dirty="0">
                <a:latin typeface="Times New Roman"/>
                <a:cs typeface="Times New Roman"/>
              </a:rPr>
              <a:t>2</a:t>
            </a:r>
            <a:r>
              <a:rPr sz="5400" baseline="-8487" dirty="0">
                <a:latin typeface="Symbol"/>
                <a:cs typeface="Symbol"/>
              </a:rPr>
              <a:t></a:t>
            </a:r>
            <a:endParaRPr sz="5400" baseline="-8487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06492" y="3501864"/>
            <a:ext cx="117856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5310" algn="l"/>
              </a:tabLst>
            </a:pPr>
            <a:r>
              <a:rPr sz="2400" i="1" dirty="0">
                <a:latin typeface="Times New Roman"/>
                <a:cs typeface="Times New Roman"/>
              </a:rPr>
              <a:t>L	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0" dirty="0">
                <a:latin typeface="Times New Roman"/>
                <a:cs typeface="Times New Roman"/>
              </a:rPr>
              <a:t>(</a:t>
            </a:r>
            <a:r>
              <a:rPr sz="5400" baseline="-8487" dirty="0">
                <a:latin typeface="Symbol"/>
                <a:cs typeface="Symbol"/>
              </a:rPr>
              <a:t></a:t>
            </a:r>
            <a:endParaRPr sz="5400" baseline="-8487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54643" y="3612725"/>
            <a:ext cx="10737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57580" algn="l"/>
              </a:tabLst>
            </a:pPr>
            <a:r>
              <a:rPr sz="2400" i="1" spc="-10" dirty="0">
                <a:latin typeface="Times New Roman"/>
                <a:cs typeface="Times New Roman"/>
              </a:rPr>
              <a:t>V</a:t>
            </a:r>
            <a:r>
              <a:rPr sz="2400" i="1" dirty="0">
                <a:latin typeface="Times New Roman"/>
                <a:cs typeface="Times New Roman"/>
              </a:rPr>
              <a:t>a</a:t>
            </a:r>
            <a:r>
              <a:rPr sz="2400" i="1" spc="145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Q	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91666" y="3799366"/>
            <a:ext cx="57785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Symbol"/>
                <a:cs typeface="Symbol"/>
              </a:rPr>
              <a:t></a:t>
            </a:r>
            <a:r>
              <a:rPr sz="2400" spc="-310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Symbol"/>
                <a:cs typeface="Symbol"/>
              </a:rPr>
              <a:t>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12914" y="4041628"/>
            <a:ext cx="23393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72335" algn="l"/>
              </a:tabLst>
            </a:pPr>
            <a:r>
              <a:rPr sz="2400" i="1" spc="-10" dirty="0">
                <a:latin typeface="Times New Roman"/>
                <a:cs typeface="Times New Roman"/>
              </a:rPr>
              <a:t>V</a:t>
            </a:r>
            <a:r>
              <a:rPr sz="2400" i="1" dirty="0">
                <a:latin typeface="Times New Roman"/>
                <a:cs typeface="Times New Roman"/>
              </a:rPr>
              <a:t>a</a:t>
            </a:r>
            <a:r>
              <a:rPr sz="2400" i="1" spc="145" dirty="0">
                <a:latin typeface="Times New Roman"/>
                <a:cs typeface="Times New Roman"/>
              </a:rPr>
              <a:t>r</a:t>
            </a:r>
            <a:r>
              <a:rPr sz="2400" spc="130" dirty="0">
                <a:latin typeface="Times New Roman"/>
                <a:cs typeface="Times New Roman"/>
              </a:rPr>
              <a:t>(</a:t>
            </a:r>
            <a:r>
              <a:rPr sz="2400" i="1" spc="6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)	</a:t>
            </a:r>
            <a:r>
              <a:rPr sz="2400" i="1" dirty="0">
                <a:latin typeface="Times New Roman"/>
                <a:cs typeface="Times New Roman"/>
              </a:rPr>
              <a:t>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71451" y="3580036"/>
            <a:ext cx="104775" cy="20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15" dirty="0">
                <a:latin typeface="Times New Roman"/>
                <a:cs typeface="Times New Roman"/>
              </a:rPr>
              <a:t>k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59001" y="3743856"/>
            <a:ext cx="74930" cy="20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10" dirty="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09804" y="3743856"/>
            <a:ext cx="74930" cy="20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10" dirty="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19836" y="3799366"/>
            <a:ext cx="1943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Symbol"/>
                <a:cs typeface="Symbol"/>
              </a:rPr>
              <a:t></a:t>
            </a:r>
            <a:endParaRPr sz="24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4837" y="1740488"/>
            <a:ext cx="11077575" cy="1279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190"/>
              </a:lnSpc>
              <a:buFont typeface="Arial"/>
              <a:buChar char="•"/>
              <a:tabLst>
                <a:tab pos="241300" algn="l"/>
                <a:tab pos="1679575" algn="l"/>
                <a:tab pos="2661920" algn="l"/>
                <a:tab pos="3359785" algn="l"/>
                <a:tab pos="4441825" algn="l"/>
                <a:tab pos="5003165" algn="l"/>
                <a:tab pos="6475730" algn="l"/>
                <a:tab pos="8451215" algn="l"/>
                <a:tab pos="10060940" algn="l"/>
                <a:tab pos="10567035" algn="l"/>
              </a:tabLst>
            </a:pPr>
            <a:r>
              <a:rPr lang="th-TH" sz="2800" spc="-15" dirty="0">
                <a:latin typeface="Arial"/>
                <a:cs typeface="Arial"/>
              </a:rPr>
              <a:t>ผู้ค้าปลีกจะไม่เปิดเผยข้อมูลการคาดการณ์ในส่วนที่เหลือของห่วงโซ่อุปทาน</a:t>
            </a:r>
            <a:endParaRPr lang="en-US" sz="2800" spc="-15" dirty="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buFont typeface="Arial"/>
              <a:buChar char="•"/>
              <a:tabLst>
                <a:tab pos="241300" algn="l"/>
                <a:tab pos="1679575" algn="l"/>
                <a:tab pos="2661920" algn="l"/>
                <a:tab pos="3359785" algn="l"/>
                <a:tab pos="4441825" algn="l"/>
                <a:tab pos="5003165" algn="l"/>
                <a:tab pos="6475730" algn="l"/>
                <a:tab pos="8451215" algn="l"/>
                <a:tab pos="10060940" algn="l"/>
                <a:tab pos="10567035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buFont typeface="Arial"/>
              <a:buChar char="•"/>
              <a:tabLst>
                <a:tab pos="241300" algn="l"/>
                <a:tab pos="1679575" algn="l"/>
                <a:tab pos="2661920" algn="l"/>
                <a:tab pos="3359785" algn="l"/>
                <a:tab pos="4441825" algn="l"/>
                <a:tab pos="5003165" algn="l"/>
                <a:tab pos="6475730" algn="l"/>
                <a:tab pos="8451215" algn="l"/>
                <a:tab pos="10060940" algn="l"/>
                <a:tab pos="10567035" algn="l"/>
              </a:tabLst>
            </a:pPr>
            <a:r>
              <a:rPr lang="th-TH" sz="2800" dirty="0">
                <a:latin typeface="Arial"/>
                <a:cs typeface="Arial"/>
              </a:rPr>
              <a:t>ขั้นตอนอื่น ๆ ต้องใช้ข้อมูลการสั่งซื้อ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837" y="4170633"/>
            <a:ext cx="8691880" cy="163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220" dirty="0">
                <a:latin typeface="Arial"/>
                <a:cs typeface="Arial"/>
              </a:rPr>
              <a:t>ความแปรปรวนของคำสั่งซื้อ:</a:t>
            </a:r>
            <a:endParaRPr lang="en-US" sz="2800" spc="-220" dirty="0">
              <a:latin typeface="Arial"/>
              <a:cs typeface="Arial"/>
            </a:endParaRP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spc="5" dirty="0">
                <a:solidFill>
                  <a:srgbClr val="006FC0"/>
                </a:solidFill>
                <a:latin typeface="Arial"/>
                <a:cs typeface="Arial"/>
              </a:rPr>
              <a:t>จะมีขนาดใหญ่ขึ้นในห่วงโซ่อุปทาน</a:t>
            </a:r>
            <a:endParaRPr lang="en-US" sz="2400" spc="5" dirty="0">
              <a:solidFill>
                <a:srgbClr val="006FC0"/>
              </a:solidFill>
              <a:latin typeface="Arial"/>
              <a:cs typeface="Arial"/>
            </a:endParaRP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เพิ่มขึ้นทวีคูณในแต่ละขั้นตอนของห่วงโซ่อุปทาน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037" y="406009"/>
            <a:ext cx="11075924" cy="1024832"/>
          </a:xfrm>
          <a:prstGeom prst="rect">
            <a:avLst/>
          </a:prstGeom>
        </p:spPr>
        <p:txBody>
          <a:bodyPr vert="horz" wrap="square" lIns="0" tIns="246888" rIns="0" bIns="0" rtlCol="0">
            <a:spAutoFit/>
          </a:bodyPr>
          <a:lstStyle/>
          <a:p>
            <a:pPr marL="1719580">
              <a:lnSpc>
                <a:spcPct val="100000"/>
              </a:lnSpc>
            </a:pPr>
            <a:r>
              <a:rPr lang="th-TH" sz="3600" spc="-195" dirty="0"/>
              <a:t>ความแปรปรวนกับข้อมูลที่ไม่รวมศูนย์</a:t>
            </a:r>
            <a:endParaRPr sz="3600" dirty="0"/>
          </a:p>
        </p:txBody>
      </p:sp>
      <p:sp>
        <p:nvSpPr>
          <p:cNvPr id="8" name="object 8"/>
          <p:cNvSpPr/>
          <p:nvPr/>
        </p:nvSpPr>
        <p:spPr>
          <a:xfrm>
            <a:off x="4382362" y="3606403"/>
            <a:ext cx="1051560" cy="0"/>
          </a:xfrm>
          <a:custGeom>
            <a:avLst/>
            <a:gdLst/>
            <a:ahLst/>
            <a:cxnLst/>
            <a:rect l="l" t="t" r="r" b="b"/>
            <a:pathLst>
              <a:path w="1051560">
                <a:moveTo>
                  <a:pt x="0" y="0"/>
                </a:moveTo>
                <a:lnTo>
                  <a:pt x="1051519" y="0"/>
                </a:lnTo>
              </a:path>
            </a:pathLst>
          </a:custGeom>
          <a:ln w="15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39655" y="3606403"/>
            <a:ext cx="438784" cy="0"/>
          </a:xfrm>
          <a:custGeom>
            <a:avLst/>
            <a:gdLst/>
            <a:ahLst/>
            <a:cxnLst/>
            <a:rect l="l" t="t" r="r" b="b"/>
            <a:pathLst>
              <a:path w="438784">
                <a:moveTo>
                  <a:pt x="0" y="0"/>
                </a:moveTo>
                <a:lnTo>
                  <a:pt x="438638" y="0"/>
                </a:lnTo>
              </a:path>
            </a:pathLst>
          </a:custGeom>
          <a:ln w="15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70777" y="3606403"/>
            <a:ext cx="466090" cy="0"/>
          </a:xfrm>
          <a:custGeom>
            <a:avLst/>
            <a:gdLst/>
            <a:ahLst/>
            <a:cxnLst/>
            <a:rect l="l" t="t" r="r" b="b"/>
            <a:pathLst>
              <a:path w="466090">
                <a:moveTo>
                  <a:pt x="0" y="0"/>
                </a:moveTo>
                <a:lnTo>
                  <a:pt x="465844" y="0"/>
                </a:lnTo>
              </a:path>
            </a:pathLst>
          </a:custGeom>
          <a:ln w="15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60052" y="3192790"/>
            <a:ext cx="344614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29585" algn="l"/>
              </a:tabLst>
            </a:pPr>
            <a:r>
              <a:rPr sz="2400" i="1" spc="-10" dirty="0">
                <a:latin typeface="Times New Roman"/>
                <a:cs typeface="Times New Roman"/>
              </a:rPr>
              <a:t>V</a:t>
            </a:r>
            <a:r>
              <a:rPr sz="2400" i="1" dirty="0">
                <a:latin typeface="Times New Roman"/>
                <a:cs typeface="Times New Roman"/>
              </a:rPr>
              <a:t>a</a:t>
            </a:r>
            <a:r>
              <a:rPr sz="2400" i="1" spc="145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(</a:t>
            </a:r>
            <a:r>
              <a:rPr sz="2400" i="1" spc="120" dirty="0">
                <a:latin typeface="Times New Roman"/>
                <a:cs typeface="Times New Roman"/>
              </a:rPr>
              <a:t>Q</a:t>
            </a:r>
            <a:r>
              <a:rPr sz="2100" i="1" baseline="43650" dirty="0">
                <a:latin typeface="Times New Roman"/>
                <a:cs typeface="Times New Roman"/>
              </a:rPr>
              <a:t>k</a:t>
            </a:r>
            <a:r>
              <a:rPr sz="2100" i="1" spc="60" baseline="436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)	</a:t>
            </a:r>
            <a:r>
              <a:rPr sz="3600" spc="157" baseline="1157" dirty="0">
                <a:latin typeface="Times New Roman"/>
                <a:cs typeface="Times New Roman"/>
              </a:rPr>
              <a:t>2</a:t>
            </a:r>
            <a:r>
              <a:rPr sz="3600" i="1" spc="-300" baseline="1157" dirty="0">
                <a:latin typeface="Times New Roman"/>
                <a:cs typeface="Times New Roman"/>
              </a:rPr>
              <a:t>L</a:t>
            </a:r>
            <a:r>
              <a:rPr sz="2100" baseline="43650" dirty="0">
                <a:latin typeface="Times New Roman"/>
                <a:cs typeface="Times New Roman"/>
              </a:rPr>
              <a:t>2</a:t>
            </a:r>
            <a:endParaRPr sz="2100" baseline="43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8513" y="3629662"/>
            <a:ext cx="1149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8026" y="3211967"/>
            <a:ext cx="405765" cy="814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ts val="1275"/>
              </a:lnSpc>
            </a:pPr>
            <a:r>
              <a:rPr sz="1400" i="1" dirty="0"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3725"/>
              </a:lnSpc>
            </a:pPr>
            <a:r>
              <a:rPr sz="3600" dirty="0">
                <a:latin typeface="Symbol"/>
                <a:cs typeface="Symbol"/>
              </a:rPr>
              <a:t></a:t>
            </a:r>
            <a:endParaRPr sz="3600">
              <a:latin typeface="Symbol"/>
              <a:cs typeface="Symbol"/>
            </a:endParaRPr>
          </a:p>
          <a:p>
            <a:pPr marL="15240" algn="ctr">
              <a:lnSpc>
                <a:spcPts val="1490"/>
              </a:lnSpc>
            </a:pPr>
            <a:r>
              <a:rPr sz="1400" i="1" spc="105" dirty="0">
                <a:latin typeface="Times New Roman"/>
                <a:cs typeface="Times New Roman"/>
              </a:rPr>
              <a:t>i</a:t>
            </a:r>
            <a:r>
              <a:rPr sz="1400" spc="-75" dirty="0">
                <a:latin typeface="Symbol"/>
                <a:cs typeface="Symbol"/>
              </a:rPr>
              <a:t></a:t>
            </a:r>
            <a:r>
              <a:rPr sz="140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46105" y="3225840"/>
            <a:ext cx="364490" cy="33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105" dirty="0">
                <a:latin typeface="Times New Roman"/>
                <a:cs typeface="Times New Roman"/>
              </a:rPr>
              <a:t>2</a:t>
            </a:r>
            <a:r>
              <a:rPr sz="2400" i="1" dirty="0"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42728" y="3417730"/>
            <a:ext cx="1179195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96950" algn="l"/>
              </a:tabLst>
            </a:pPr>
            <a:r>
              <a:rPr sz="2400" spc="-204" dirty="0">
                <a:latin typeface="Times New Roman"/>
                <a:cs typeface="Times New Roman"/>
              </a:rPr>
              <a:t>(</a:t>
            </a:r>
            <a:r>
              <a:rPr sz="2400" spc="180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Symbol"/>
                <a:cs typeface="Symbol"/>
              </a:rPr>
              <a:t>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Symbol"/>
                <a:cs typeface="Symbol"/>
              </a:rPr>
              <a:t>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97644" y="3409622"/>
            <a:ext cx="26860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i </a:t>
            </a:r>
            <a:r>
              <a:rPr sz="1400" i="1" spc="15" dirty="0">
                <a:latin typeface="Times New Roman"/>
                <a:cs typeface="Times New Roman"/>
              </a:rPr>
              <a:t> </a:t>
            </a:r>
            <a:r>
              <a:rPr sz="3600" baseline="-21990" dirty="0">
                <a:latin typeface="Times New Roman"/>
                <a:cs typeface="Times New Roman"/>
              </a:rPr>
              <a:t>)</a:t>
            </a:r>
            <a:endParaRPr sz="3600" baseline="-2199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18396" y="3662709"/>
            <a:ext cx="957580" cy="33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10" dirty="0">
                <a:latin typeface="Times New Roman"/>
                <a:cs typeface="Times New Roman"/>
              </a:rPr>
              <a:t>V</a:t>
            </a:r>
            <a:r>
              <a:rPr sz="2400" i="1" dirty="0">
                <a:latin typeface="Times New Roman"/>
                <a:cs typeface="Times New Roman"/>
              </a:rPr>
              <a:t>a</a:t>
            </a:r>
            <a:r>
              <a:rPr sz="2400" i="1" spc="145" dirty="0">
                <a:latin typeface="Times New Roman"/>
                <a:cs typeface="Times New Roman"/>
              </a:rPr>
              <a:t>r</a:t>
            </a:r>
            <a:r>
              <a:rPr sz="2400" spc="130" dirty="0">
                <a:latin typeface="Times New Roman"/>
                <a:cs typeface="Times New Roman"/>
              </a:rPr>
              <a:t>(</a:t>
            </a:r>
            <a:r>
              <a:rPr sz="2400" i="1" spc="6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66530" y="3409622"/>
            <a:ext cx="749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87460" y="3662709"/>
            <a:ext cx="859155" cy="33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2150" algn="l"/>
              </a:tabLst>
            </a:pPr>
            <a:r>
              <a:rPr sz="2400" i="1" dirty="0">
                <a:latin typeface="Times New Roman"/>
                <a:cs typeface="Times New Roman"/>
              </a:rPr>
              <a:t>p	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97904" y="3417730"/>
            <a:ext cx="194945" cy="33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Symbol"/>
                <a:cs typeface="Symbol"/>
              </a:rPr>
              <a:t></a:t>
            </a:r>
            <a:endParaRPr sz="24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304800" y="406009"/>
            <a:ext cx="11201401" cy="977265"/>
          </a:xfrm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4298950">
              <a:lnSpc>
                <a:spcPct val="100000"/>
              </a:lnSpc>
            </a:pPr>
            <a:r>
              <a:rPr lang="th-TH" sz="3200" spc="-25" dirty="0"/>
              <a:t>ข้อมูลเชิงลึกด้านการจัดการ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2004030"/>
            <a:ext cx="10107295" cy="2041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025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220" dirty="0">
                <a:latin typeface="Arial"/>
                <a:cs typeface="Arial"/>
              </a:rPr>
              <a:t>ความแปรปรวนเพิ่มขึ้นในห่วงโซ่อุปทานทั้งแบบรวมศูนย์และ แบบไม่รวมศูนย์</a:t>
            </a:r>
            <a:endParaRPr sz="35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332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220" dirty="0">
                <a:latin typeface="Arial"/>
                <a:cs typeface="Arial"/>
              </a:rPr>
              <a:t>ความแปรปรวนเพิ่มขึ้น:</a:t>
            </a:r>
            <a:endParaRPr lang="en-US" sz="2800" spc="-220" dirty="0">
              <a:latin typeface="Arial"/>
              <a:cs typeface="Arial"/>
            </a:endParaRPr>
          </a:p>
          <a:p>
            <a:pPr marL="698500" lvl="1" indent="-228600">
              <a:lnSpc>
                <a:spcPts val="332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เสริมด้วย</a:t>
            </a:r>
            <a:r>
              <a:rPr lang="th-TH" sz="2400" spc="-10" dirty="0">
                <a:solidFill>
                  <a:srgbClr val="006FC0"/>
                </a:solidFill>
                <a:latin typeface="Arial"/>
                <a:cs typeface="Arial"/>
              </a:rPr>
              <a:t>กรณี</a:t>
            </a: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แบบรวมศูนย์</a:t>
            </a:r>
            <a:endParaRPr lang="en-US" sz="2400" dirty="0">
              <a:solidFill>
                <a:srgbClr val="006FC0"/>
              </a:solidFill>
              <a:latin typeface="Arial"/>
              <a:cs typeface="Arial"/>
            </a:endParaRPr>
          </a:p>
          <a:p>
            <a:pPr marL="698500" lvl="1" indent="-228600">
              <a:lnSpc>
                <a:spcPts val="332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spc="-10" dirty="0">
                <a:solidFill>
                  <a:srgbClr val="006FC0"/>
                </a:solidFill>
                <a:latin typeface="Arial"/>
                <a:cs typeface="Arial"/>
              </a:rPr>
              <a:t>ทวีคูณกับกรณีการไม่รวมศูนย์</a:t>
            </a:r>
          </a:p>
          <a:p>
            <a:pPr marL="698500" lvl="1" indent="-228600">
              <a:lnSpc>
                <a:spcPts val="3320"/>
              </a:lnSpc>
              <a:buFont typeface="Arial"/>
              <a:buChar char="•"/>
              <a:tabLst>
                <a:tab pos="241300" algn="l"/>
              </a:tabLst>
            </a:pPr>
            <a:endParaRPr lang="th-TH"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0979" y="4385685"/>
            <a:ext cx="9429821" cy="1034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buFont typeface="Arial"/>
              <a:buChar char="•"/>
              <a:tabLst>
                <a:tab pos="241300" algn="l"/>
                <a:tab pos="2439035" algn="l"/>
                <a:tab pos="4042410" algn="l"/>
              </a:tabLst>
            </a:pPr>
            <a:r>
              <a:rPr lang="th-TH" sz="2800" i="1" spc="-15" dirty="0">
                <a:latin typeface="Arial"/>
                <a:cs typeface="Arial"/>
              </a:rPr>
              <a:t>การรวมศูนย์ข้อมูลความต้องการสามารถลด</a:t>
            </a:r>
            <a:r>
              <a:rPr lang="en-US" sz="2800" i="1" spc="-15" dirty="0">
                <a:latin typeface="Arial"/>
                <a:cs typeface="Arial"/>
              </a:rPr>
              <a:t> </a:t>
            </a:r>
            <a:r>
              <a:rPr lang="en-US" sz="2800" i="1" dirty="0">
                <a:latin typeface="Arial"/>
                <a:cs typeface="Arial"/>
              </a:rPr>
              <a:t>bull</a:t>
            </a:r>
            <a:r>
              <a:rPr lang="en-US" sz="2800" i="1" spc="-20" dirty="0">
                <a:latin typeface="Arial"/>
                <a:cs typeface="Arial"/>
              </a:rPr>
              <a:t>w</a:t>
            </a:r>
            <a:r>
              <a:rPr lang="en-US" sz="2800" i="1" dirty="0">
                <a:latin typeface="Arial"/>
                <a:cs typeface="Arial"/>
              </a:rPr>
              <a:t>hip</a:t>
            </a:r>
            <a:r>
              <a:rPr lang="en-US" sz="2800" i="1" spc="5" dirty="0">
                <a:latin typeface="Arial"/>
                <a:cs typeface="Arial"/>
              </a:rPr>
              <a:t> </a:t>
            </a:r>
            <a:r>
              <a:rPr lang="en-US" sz="2800" i="1" dirty="0">
                <a:latin typeface="Arial"/>
                <a:cs typeface="Arial"/>
              </a:rPr>
              <a:t>ef</a:t>
            </a:r>
            <a:r>
              <a:rPr lang="en-US" sz="2800" i="1" spc="15" dirty="0">
                <a:latin typeface="Arial"/>
                <a:cs typeface="Arial"/>
              </a:rPr>
              <a:t>f</a:t>
            </a:r>
            <a:r>
              <a:rPr lang="en-US" sz="2800" i="1" dirty="0">
                <a:latin typeface="Arial"/>
                <a:cs typeface="Arial"/>
              </a:rPr>
              <a:t>ect</a:t>
            </a:r>
            <a:endParaRPr lang="en-US"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  <a:tab pos="2439035" algn="l"/>
                <a:tab pos="4042410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6793" y="5198660"/>
            <a:ext cx="5448300" cy="398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ts val="2840"/>
              </a:lnSpc>
              <a:buClr>
                <a:srgbClr val="006FC0"/>
              </a:buClr>
              <a:buFont typeface="Arial"/>
              <a:buChar char="•"/>
              <a:tabLst>
                <a:tab pos="4699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แม้ว่าจะกำจัดมันไม่หมดก็ตาม !!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28002"/>
            <a:ext cx="12179935" cy="6821170"/>
          </a:xfrm>
          <a:custGeom>
            <a:avLst/>
            <a:gdLst/>
            <a:ahLst/>
            <a:cxnLst/>
            <a:rect l="l" t="t" r="r" b="b"/>
            <a:pathLst>
              <a:path w="12179935" h="6821170">
                <a:moveTo>
                  <a:pt x="12179808" y="0"/>
                </a:moveTo>
                <a:lnTo>
                  <a:pt x="12044353" y="221800"/>
                </a:lnTo>
                <a:lnTo>
                  <a:pt x="11923033" y="472591"/>
                </a:lnTo>
                <a:lnTo>
                  <a:pt x="11826936" y="727011"/>
                </a:lnTo>
                <a:lnTo>
                  <a:pt x="11751914" y="984652"/>
                </a:lnTo>
                <a:lnTo>
                  <a:pt x="11693818" y="1245108"/>
                </a:lnTo>
                <a:lnTo>
                  <a:pt x="11648499" y="1507972"/>
                </a:lnTo>
                <a:lnTo>
                  <a:pt x="11611808" y="1772837"/>
                </a:lnTo>
                <a:lnTo>
                  <a:pt x="11579595" y="2039297"/>
                </a:lnTo>
                <a:lnTo>
                  <a:pt x="11547712" y="2306943"/>
                </a:lnTo>
                <a:lnTo>
                  <a:pt x="11512010" y="2575370"/>
                </a:lnTo>
                <a:lnTo>
                  <a:pt x="11468339" y="2844170"/>
                </a:lnTo>
                <a:lnTo>
                  <a:pt x="11412550" y="3112936"/>
                </a:lnTo>
                <a:lnTo>
                  <a:pt x="11340494" y="3381262"/>
                </a:lnTo>
                <a:lnTo>
                  <a:pt x="11248022" y="3648741"/>
                </a:lnTo>
                <a:lnTo>
                  <a:pt x="11130986" y="3914966"/>
                </a:lnTo>
                <a:lnTo>
                  <a:pt x="10985235" y="4179529"/>
                </a:lnTo>
                <a:lnTo>
                  <a:pt x="10806622" y="4442024"/>
                </a:lnTo>
                <a:lnTo>
                  <a:pt x="10590996" y="4702045"/>
                </a:lnTo>
                <a:lnTo>
                  <a:pt x="10334208" y="4959183"/>
                </a:lnTo>
                <a:lnTo>
                  <a:pt x="10032111" y="5213033"/>
                </a:lnTo>
                <a:lnTo>
                  <a:pt x="9696774" y="5370635"/>
                </a:lnTo>
                <a:lnTo>
                  <a:pt x="9306264" y="5500807"/>
                </a:lnTo>
                <a:lnTo>
                  <a:pt x="8866860" y="5606766"/>
                </a:lnTo>
                <a:lnTo>
                  <a:pt x="8384840" y="5691730"/>
                </a:lnTo>
                <a:lnTo>
                  <a:pt x="7866483" y="5758915"/>
                </a:lnTo>
                <a:lnTo>
                  <a:pt x="7318066" y="5811538"/>
                </a:lnTo>
                <a:lnTo>
                  <a:pt x="6745869" y="5852817"/>
                </a:lnTo>
                <a:lnTo>
                  <a:pt x="3747924" y="6001640"/>
                </a:lnTo>
                <a:lnTo>
                  <a:pt x="3164892" y="6042410"/>
                </a:lnTo>
                <a:lnTo>
                  <a:pt x="2602030" y="6094355"/>
                </a:lnTo>
                <a:lnTo>
                  <a:pt x="2065615" y="6160691"/>
                </a:lnTo>
                <a:lnTo>
                  <a:pt x="1561926" y="6244637"/>
                </a:lnTo>
                <a:lnTo>
                  <a:pt x="1097241" y="6349409"/>
                </a:lnTo>
                <a:lnTo>
                  <a:pt x="677840" y="6478224"/>
                </a:lnTo>
                <a:lnTo>
                  <a:pt x="310000" y="6634299"/>
                </a:lnTo>
                <a:lnTo>
                  <a:pt x="0" y="6820851"/>
                </a:lnTo>
                <a:lnTo>
                  <a:pt x="12156948" y="6820851"/>
                </a:lnTo>
                <a:lnTo>
                  <a:pt x="12157844" y="6478224"/>
                </a:lnTo>
                <a:lnTo>
                  <a:pt x="12159057" y="6136546"/>
                </a:lnTo>
                <a:lnTo>
                  <a:pt x="12160554" y="5794321"/>
                </a:lnTo>
                <a:lnTo>
                  <a:pt x="12162300" y="5452057"/>
                </a:lnTo>
                <a:lnTo>
                  <a:pt x="12164258" y="5109758"/>
                </a:lnTo>
                <a:lnTo>
                  <a:pt x="12166393" y="4767430"/>
                </a:lnTo>
                <a:lnTo>
                  <a:pt x="12168670" y="4425080"/>
                </a:lnTo>
                <a:lnTo>
                  <a:pt x="12171054" y="4082712"/>
                </a:lnTo>
                <a:lnTo>
                  <a:pt x="12173508" y="3740333"/>
                </a:lnTo>
                <a:lnTo>
                  <a:pt x="12179808" y="2871365"/>
                </a:lnTo>
                <a:lnTo>
                  <a:pt x="12179808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779"/>
            <a:ext cx="12192000" cy="6839584"/>
          </a:xfrm>
          <a:custGeom>
            <a:avLst/>
            <a:gdLst/>
            <a:ahLst/>
            <a:cxnLst/>
            <a:rect l="l" t="t" r="r" b="b"/>
            <a:pathLst>
              <a:path w="12192000" h="6839584">
                <a:moveTo>
                  <a:pt x="12191999" y="0"/>
                </a:moveTo>
                <a:lnTo>
                  <a:pt x="12076897" y="232179"/>
                </a:lnTo>
                <a:lnTo>
                  <a:pt x="11975178" y="496153"/>
                </a:lnTo>
                <a:lnTo>
                  <a:pt x="11896646" y="763536"/>
                </a:lnTo>
                <a:lnTo>
                  <a:pt x="11837265" y="1033864"/>
                </a:lnTo>
                <a:lnTo>
                  <a:pt x="11792997" y="1306675"/>
                </a:lnTo>
                <a:lnTo>
                  <a:pt x="11759805" y="1581507"/>
                </a:lnTo>
                <a:lnTo>
                  <a:pt x="11733651" y="1857896"/>
                </a:lnTo>
                <a:lnTo>
                  <a:pt x="11710498" y="2135380"/>
                </a:lnTo>
                <a:lnTo>
                  <a:pt x="11686308" y="2413496"/>
                </a:lnTo>
                <a:lnTo>
                  <a:pt x="11657044" y="2691781"/>
                </a:lnTo>
                <a:lnTo>
                  <a:pt x="11618668" y="2969773"/>
                </a:lnTo>
                <a:lnTo>
                  <a:pt x="11567143" y="3247009"/>
                </a:lnTo>
                <a:lnTo>
                  <a:pt x="11498432" y="3523026"/>
                </a:lnTo>
                <a:lnTo>
                  <a:pt x="11408497" y="3797361"/>
                </a:lnTo>
                <a:lnTo>
                  <a:pt x="11293300" y="4069552"/>
                </a:lnTo>
                <a:lnTo>
                  <a:pt x="11148804" y="4339137"/>
                </a:lnTo>
                <a:lnTo>
                  <a:pt x="10970972" y="4605651"/>
                </a:lnTo>
                <a:lnTo>
                  <a:pt x="10755766" y="4868633"/>
                </a:lnTo>
                <a:lnTo>
                  <a:pt x="10499149" y="5127620"/>
                </a:lnTo>
                <a:lnTo>
                  <a:pt x="10197084" y="5382149"/>
                </a:lnTo>
                <a:lnTo>
                  <a:pt x="9861691" y="5540197"/>
                </a:lnTo>
                <a:lnTo>
                  <a:pt x="9470965" y="5671437"/>
                </a:lnTo>
                <a:lnTo>
                  <a:pt x="9031053" y="5778848"/>
                </a:lnTo>
                <a:lnTo>
                  <a:pt x="8548103" y="5865409"/>
                </a:lnTo>
                <a:lnTo>
                  <a:pt x="8028265" y="5934098"/>
                </a:lnTo>
                <a:lnTo>
                  <a:pt x="7477685" y="5987895"/>
                </a:lnTo>
                <a:lnTo>
                  <a:pt x="6902513" y="6029777"/>
                </a:lnTo>
                <a:lnTo>
                  <a:pt x="6308896" y="6062723"/>
                </a:lnTo>
                <a:lnTo>
                  <a:pt x="3872947" y="6164723"/>
                </a:lnTo>
                <a:lnTo>
                  <a:pt x="3279330" y="6197670"/>
                </a:lnTo>
                <a:lnTo>
                  <a:pt x="2704158" y="6239554"/>
                </a:lnTo>
                <a:lnTo>
                  <a:pt x="2153578" y="6293352"/>
                </a:lnTo>
                <a:lnTo>
                  <a:pt x="1633740" y="6362043"/>
                </a:lnTo>
                <a:lnTo>
                  <a:pt x="1150790" y="6448606"/>
                </a:lnTo>
                <a:lnTo>
                  <a:pt x="710878" y="6556020"/>
                </a:lnTo>
                <a:lnTo>
                  <a:pt x="320152" y="6687264"/>
                </a:lnTo>
                <a:lnTo>
                  <a:pt x="0" y="6838133"/>
                </a:lnTo>
                <a:lnTo>
                  <a:pt x="0" y="6839216"/>
                </a:lnTo>
                <a:lnTo>
                  <a:pt x="12191999" y="6839216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913976" y="0"/>
                </a:moveTo>
                <a:lnTo>
                  <a:pt x="12675" y="0"/>
                </a:lnTo>
                <a:lnTo>
                  <a:pt x="0" y="6857998"/>
                </a:lnTo>
                <a:lnTo>
                  <a:pt x="155731" y="6619233"/>
                </a:lnTo>
                <a:lnTo>
                  <a:pt x="280813" y="6370056"/>
                </a:lnTo>
                <a:lnTo>
                  <a:pt x="379505" y="6111521"/>
                </a:lnTo>
                <a:lnTo>
                  <a:pt x="456065" y="5844679"/>
                </a:lnTo>
                <a:lnTo>
                  <a:pt x="514752" y="5570582"/>
                </a:lnTo>
                <a:lnTo>
                  <a:pt x="559826" y="5290282"/>
                </a:lnTo>
                <a:lnTo>
                  <a:pt x="595546" y="5004831"/>
                </a:lnTo>
                <a:lnTo>
                  <a:pt x="626170" y="4715280"/>
                </a:lnTo>
                <a:lnTo>
                  <a:pt x="655959" y="4422681"/>
                </a:lnTo>
                <a:lnTo>
                  <a:pt x="689170" y="4128087"/>
                </a:lnTo>
                <a:lnTo>
                  <a:pt x="730063" y="3832548"/>
                </a:lnTo>
                <a:lnTo>
                  <a:pt x="782898" y="3537118"/>
                </a:lnTo>
                <a:lnTo>
                  <a:pt x="851933" y="3242847"/>
                </a:lnTo>
                <a:lnTo>
                  <a:pt x="941427" y="2950788"/>
                </a:lnTo>
                <a:lnTo>
                  <a:pt x="1055641" y="2661993"/>
                </a:lnTo>
                <a:lnTo>
                  <a:pt x="1198831" y="2377513"/>
                </a:lnTo>
                <a:lnTo>
                  <a:pt x="1375259" y="2098400"/>
                </a:lnTo>
                <a:lnTo>
                  <a:pt x="1589182" y="1825705"/>
                </a:lnTo>
                <a:lnTo>
                  <a:pt x="1844861" y="1560482"/>
                </a:lnTo>
                <a:lnTo>
                  <a:pt x="2146554" y="1303782"/>
                </a:lnTo>
                <a:lnTo>
                  <a:pt x="2481894" y="1147911"/>
                </a:lnTo>
                <a:lnTo>
                  <a:pt x="2872429" y="1022800"/>
                </a:lnTo>
                <a:lnTo>
                  <a:pt x="3311897" y="924936"/>
                </a:lnTo>
                <a:lnTo>
                  <a:pt x="3794040" y="850806"/>
                </a:lnTo>
                <a:lnTo>
                  <a:pt x="4312598" y="796897"/>
                </a:lnTo>
                <a:lnTo>
                  <a:pt x="4861311" y="759695"/>
                </a:lnTo>
                <a:lnTo>
                  <a:pt x="5433920" y="735688"/>
                </a:lnTo>
                <a:lnTo>
                  <a:pt x="6024164" y="721364"/>
                </a:lnTo>
                <a:lnTo>
                  <a:pt x="8436309" y="690621"/>
                </a:lnTo>
                <a:lnTo>
                  <a:pt x="9020838" y="672010"/>
                </a:lnTo>
                <a:lnTo>
                  <a:pt x="9585446" y="642003"/>
                </a:lnTo>
                <a:lnTo>
                  <a:pt x="10123872" y="597086"/>
                </a:lnTo>
                <a:lnTo>
                  <a:pt x="10629857" y="533747"/>
                </a:lnTo>
                <a:lnTo>
                  <a:pt x="11097141" y="448473"/>
                </a:lnTo>
                <a:lnTo>
                  <a:pt x="11519464" y="337750"/>
                </a:lnTo>
                <a:lnTo>
                  <a:pt x="11890568" y="198066"/>
                </a:lnTo>
                <a:lnTo>
                  <a:pt x="12191999" y="32601"/>
                </a:lnTo>
                <a:lnTo>
                  <a:pt x="12191999" y="25869"/>
                </a:lnTo>
                <a:lnTo>
                  <a:pt x="3913976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7"/>
                </a:lnTo>
                <a:lnTo>
                  <a:pt x="128845" y="6596127"/>
                </a:lnTo>
                <a:lnTo>
                  <a:pt x="230268" y="6327054"/>
                </a:lnTo>
                <a:lnTo>
                  <a:pt x="308328" y="6051614"/>
                </a:lnTo>
                <a:lnTo>
                  <a:pt x="367085" y="5770638"/>
                </a:lnTo>
                <a:lnTo>
                  <a:pt x="410597" y="5484961"/>
                </a:lnTo>
                <a:lnTo>
                  <a:pt x="442925" y="5195413"/>
                </a:lnTo>
                <a:lnTo>
                  <a:pt x="468126" y="4902829"/>
                </a:lnTo>
                <a:lnTo>
                  <a:pt x="490261" y="4608041"/>
                </a:lnTo>
                <a:lnTo>
                  <a:pt x="513389" y="4311882"/>
                </a:lnTo>
                <a:lnTo>
                  <a:pt x="541569" y="4015184"/>
                </a:lnTo>
                <a:lnTo>
                  <a:pt x="578861" y="3718780"/>
                </a:lnTo>
                <a:lnTo>
                  <a:pt x="629323" y="3423504"/>
                </a:lnTo>
                <a:lnTo>
                  <a:pt x="697015" y="3130187"/>
                </a:lnTo>
                <a:lnTo>
                  <a:pt x="785997" y="2839663"/>
                </a:lnTo>
                <a:lnTo>
                  <a:pt x="900327" y="2552765"/>
                </a:lnTo>
                <a:lnTo>
                  <a:pt x="1044065" y="2270325"/>
                </a:lnTo>
                <a:lnTo>
                  <a:pt x="1221270" y="1993175"/>
                </a:lnTo>
                <a:lnTo>
                  <a:pt x="1436002" y="1722150"/>
                </a:lnTo>
                <a:lnTo>
                  <a:pt x="1692319" y="1458080"/>
                </a:lnTo>
                <a:lnTo>
                  <a:pt x="1994281" y="1201801"/>
                </a:lnTo>
                <a:lnTo>
                  <a:pt x="2329568" y="1045650"/>
                </a:lnTo>
                <a:lnTo>
                  <a:pt x="2719991" y="919832"/>
                </a:lnTo>
                <a:lnTo>
                  <a:pt x="3159425" y="820977"/>
                </a:lnTo>
                <a:lnTo>
                  <a:pt x="3641743" y="745715"/>
                </a:lnTo>
                <a:lnTo>
                  <a:pt x="4160818" y="690675"/>
                </a:lnTo>
                <a:lnTo>
                  <a:pt x="4710525" y="652487"/>
                </a:lnTo>
                <a:lnTo>
                  <a:pt x="5284737" y="627781"/>
                </a:lnTo>
                <a:lnTo>
                  <a:pt x="5877328" y="613187"/>
                </a:lnTo>
                <a:lnTo>
                  <a:pt x="8308954" y="588522"/>
                </a:lnTo>
                <a:lnTo>
                  <a:pt x="8901545" y="573932"/>
                </a:lnTo>
                <a:lnTo>
                  <a:pt x="9475757" y="549233"/>
                </a:lnTo>
                <a:lnTo>
                  <a:pt x="10025464" y="511053"/>
                </a:lnTo>
                <a:lnTo>
                  <a:pt x="10544539" y="456024"/>
                </a:lnTo>
                <a:lnTo>
                  <a:pt x="11026857" y="380774"/>
                </a:lnTo>
                <a:lnTo>
                  <a:pt x="11466290" y="281934"/>
                </a:lnTo>
                <a:lnTo>
                  <a:pt x="11856714" y="156132"/>
                </a:lnTo>
                <a:lnTo>
                  <a:pt x="12192000" y="0"/>
                </a:lnTo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568" y="478536"/>
            <a:ext cx="1825752" cy="1432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7080" y="771144"/>
            <a:ext cx="4264152" cy="1216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27493" y="5840989"/>
            <a:ext cx="4891405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8085" marR="10795" indent="469265">
              <a:lnSpc>
                <a:spcPct val="148700"/>
              </a:lnSpc>
            </a:pP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Cu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1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icul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u</a:t>
            </a:r>
            <a:r>
              <a:rPr sz="1400" spc="-15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Dev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lo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en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t 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140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30" dirty="0">
                <a:solidFill>
                  <a:srgbClr val="A6A6A6"/>
                </a:solidFill>
                <a:latin typeface="Arial"/>
                <a:cs typeface="Arial"/>
              </a:rPr>
              <a:t>’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400" spc="6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De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gre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P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rogra</a:t>
            </a:r>
            <a:r>
              <a:rPr sz="1400" spc="-15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3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ndu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ial</a:t>
            </a:r>
            <a:r>
              <a:rPr sz="1400" spc="6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ng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eer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ing</a:t>
            </a:r>
            <a:r>
              <a:rPr sz="1400" spc="5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ha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il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an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400" spc="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ab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le</a:t>
            </a:r>
            <a:r>
              <a:rPr sz="1400" spc="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ar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ndu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6360" y="3185160"/>
            <a:ext cx="8949055" cy="82550"/>
          </a:xfrm>
          <a:custGeom>
            <a:avLst/>
            <a:gdLst/>
            <a:ahLst/>
            <a:cxnLst/>
            <a:rect l="l" t="t" r="r" b="b"/>
            <a:pathLst>
              <a:path w="8949055" h="82550">
                <a:moveTo>
                  <a:pt x="0" y="82296"/>
                </a:moveTo>
                <a:lnTo>
                  <a:pt x="8948928" y="82296"/>
                </a:lnTo>
                <a:lnTo>
                  <a:pt x="8948928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5439" y="3287267"/>
            <a:ext cx="8430895" cy="0"/>
          </a:xfrm>
          <a:custGeom>
            <a:avLst/>
            <a:gdLst/>
            <a:ahLst/>
            <a:cxnLst/>
            <a:rect l="l" t="t" r="r" b="b"/>
            <a:pathLst>
              <a:path w="8430895">
                <a:moveTo>
                  <a:pt x="0" y="0"/>
                </a:moveTo>
                <a:lnTo>
                  <a:pt x="8430768" y="0"/>
                </a:lnTo>
              </a:path>
            </a:pathLst>
          </a:custGeom>
          <a:ln w="4699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9383" y="3336035"/>
            <a:ext cx="7806055" cy="0"/>
          </a:xfrm>
          <a:custGeom>
            <a:avLst/>
            <a:gdLst/>
            <a:ahLst/>
            <a:cxnLst/>
            <a:rect l="l" t="t" r="r" b="b"/>
            <a:pathLst>
              <a:path w="7806055">
                <a:moveTo>
                  <a:pt x="0" y="0"/>
                </a:moveTo>
                <a:lnTo>
                  <a:pt x="7805928" y="0"/>
                </a:lnTo>
              </a:path>
            </a:pathLst>
          </a:custGeom>
          <a:ln w="53085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0656" y="4248911"/>
            <a:ext cx="1280159" cy="1280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3600" y="5266944"/>
            <a:ext cx="1243583" cy="1228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87240" y="5410200"/>
            <a:ext cx="1234439" cy="1234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53656" y="4983479"/>
            <a:ext cx="1554479" cy="1417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9448" y="6397752"/>
            <a:ext cx="1454150" cy="155575"/>
          </a:xfrm>
          <a:custGeom>
            <a:avLst/>
            <a:gdLst/>
            <a:ahLst/>
            <a:cxnLst/>
            <a:rect l="l" t="t" r="r" b="b"/>
            <a:pathLst>
              <a:path w="1454150" h="155575">
                <a:moveTo>
                  <a:pt x="0" y="155448"/>
                </a:moveTo>
                <a:lnTo>
                  <a:pt x="1453896" y="155448"/>
                </a:lnTo>
                <a:lnTo>
                  <a:pt x="14538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32560" y="5626608"/>
            <a:ext cx="1947672" cy="11125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34983" y="4846320"/>
            <a:ext cx="1252727" cy="1243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30711" y="1661160"/>
            <a:ext cx="1060703" cy="14173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2696" y="5178552"/>
            <a:ext cx="1225296" cy="1420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38104" y="2993135"/>
            <a:ext cx="850392" cy="14904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12335" y="2286000"/>
            <a:ext cx="3990594" cy="11254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518152" y="2436495"/>
            <a:ext cx="334962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001F5F"/>
                </a:solidFill>
                <a:latin typeface="Arial"/>
                <a:cs typeface="Arial"/>
              </a:rPr>
              <a:t>Bul</a:t>
            </a:r>
            <a:r>
              <a:rPr sz="4000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4000" dirty="0">
                <a:solidFill>
                  <a:srgbClr val="001F5F"/>
                </a:solidFill>
                <a:latin typeface="Arial"/>
                <a:cs typeface="Arial"/>
              </a:rPr>
              <a:t>whip</a:t>
            </a:r>
            <a:r>
              <a:rPr sz="4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4000" spc="-9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4000" dirty="0">
                <a:solidFill>
                  <a:srgbClr val="001F5F"/>
                </a:solidFill>
                <a:latin typeface="Arial"/>
                <a:cs typeface="Arial"/>
              </a:rPr>
              <a:t>fect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2391" y="692013"/>
            <a:ext cx="11075924" cy="545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750" algn="ctr">
              <a:lnSpc>
                <a:spcPts val="4105"/>
              </a:lnSpc>
            </a:pPr>
            <a:r>
              <a:rPr lang="th-TH" sz="2800" dirty="0"/>
              <a:t>การเพิ่มขึ้นความแปรปรวนของระบบรวมศูนย์และไม่รวมศูนย์</a:t>
            </a:r>
            <a:endParaRPr sz="2800" dirty="0"/>
          </a:p>
        </p:txBody>
      </p:sp>
      <p:sp>
        <p:nvSpPr>
          <p:cNvPr id="6" name="object 6"/>
          <p:cNvSpPr/>
          <p:nvPr/>
        </p:nvSpPr>
        <p:spPr>
          <a:xfrm>
            <a:off x="2667000" y="2057400"/>
            <a:ext cx="7385304" cy="3517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69767" y="5735051"/>
            <a:ext cx="69342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Incre</a:t>
            </a:r>
            <a:r>
              <a:rPr sz="1800" b="1" spc="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1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aria</a:t>
            </a:r>
            <a:r>
              <a:rPr sz="1800" b="1" spc="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ility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 centrali</a:t>
            </a:r>
            <a:r>
              <a:rPr sz="1800" b="1" spc="10" dirty="0">
                <a:latin typeface="Arial"/>
                <a:cs typeface="Arial"/>
              </a:rPr>
              <a:t>z</a:t>
            </a:r>
            <a:r>
              <a:rPr sz="1800" b="1" dirty="0">
                <a:latin typeface="Arial"/>
                <a:cs typeface="Arial"/>
              </a:rPr>
              <a:t>ed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centrali</a:t>
            </a:r>
            <a:r>
              <a:rPr sz="1800" b="1" spc="10" dirty="0">
                <a:latin typeface="Arial"/>
                <a:cs typeface="Arial"/>
              </a:rPr>
              <a:t>z</a:t>
            </a:r>
            <a:r>
              <a:rPr sz="1800" b="1" dirty="0">
                <a:latin typeface="Arial"/>
                <a:cs typeface="Arial"/>
              </a:rPr>
              <a:t>ed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95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stems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9493" y="395802"/>
            <a:ext cx="11075924" cy="1084001"/>
          </a:xfrm>
          <a:prstGeom prst="rect">
            <a:avLst/>
          </a:prstGeom>
        </p:spPr>
        <p:txBody>
          <a:bodyPr vert="horz" wrap="square" lIns="0" tIns="220140" rIns="0" bIns="0" rtlCol="0">
            <a:spAutoFit/>
          </a:bodyPr>
          <a:lstStyle/>
          <a:p>
            <a:pPr marL="1631314" algn="ctr">
              <a:lnSpc>
                <a:spcPct val="100000"/>
              </a:lnSpc>
            </a:pPr>
            <a:r>
              <a:rPr lang="th-TH" dirty="0"/>
              <a:t>วิธีการรับมือกับ </a:t>
            </a:r>
            <a:r>
              <a:rPr dirty="0"/>
              <a:t>Bul</a:t>
            </a:r>
            <a:r>
              <a:rPr spc="-45" dirty="0"/>
              <a:t>l</a:t>
            </a:r>
            <a:r>
              <a:rPr spc="90" dirty="0"/>
              <a:t>w</a:t>
            </a:r>
            <a:r>
              <a:rPr spc="-30" dirty="0"/>
              <a:t>h</a:t>
            </a:r>
            <a:r>
              <a:rPr dirty="0"/>
              <a:t>ip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8629" y="2295933"/>
            <a:ext cx="10189363" cy="226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241300" algn="l"/>
              </a:tabLst>
            </a:pPr>
            <a:r>
              <a:rPr lang="th-TH" sz="2800" i="1" spc="-15" dirty="0">
                <a:solidFill>
                  <a:srgbClr val="FF0000"/>
                </a:solidFill>
                <a:latin typeface="Arial"/>
                <a:cs typeface="Arial"/>
              </a:rPr>
              <a:t>การลดความไม่แน่นอน </a:t>
            </a:r>
            <a:r>
              <a:rPr lang="th-TH" sz="2800" spc="-15" dirty="0">
                <a:latin typeface="Arial"/>
                <a:cs typeface="Arial"/>
              </a:rPr>
              <a:t>โดยการรวมศูนย์ข้อมูลความต้องการ</a:t>
            </a:r>
            <a:endParaRPr sz="40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241300" algn="l"/>
              </a:tabLst>
            </a:pPr>
            <a:r>
              <a:rPr lang="th-TH" sz="2800" i="1" spc="-15" dirty="0">
                <a:solidFill>
                  <a:srgbClr val="FF0000"/>
                </a:solidFill>
                <a:latin typeface="Arial"/>
                <a:cs typeface="Arial"/>
              </a:rPr>
              <a:t>ลดความแปรปรวน</a:t>
            </a:r>
            <a:endParaRPr sz="28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การลดความแปรปรวนที่มีอยู่ในกระบวนการความต้องการของลูกค้า</a:t>
            </a:r>
            <a:b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</a:b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กลยุทธ์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“</a:t>
            </a:r>
            <a:r>
              <a:rPr lang="en-US" sz="240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lang="en-US" sz="2400" spc="-25" dirty="0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lang="en-US" sz="2400" spc="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lang="en-US" sz="2400" spc="-35" dirty="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lang="en-US" sz="2400" spc="5" dirty="0">
                <a:solidFill>
                  <a:srgbClr val="006FC0"/>
                </a:solidFill>
                <a:latin typeface="Arial"/>
                <a:cs typeface="Arial"/>
              </a:rPr>
              <a:t>da</a:t>
            </a:r>
            <a:r>
              <a:rPr lang="en-US" sz="2400" dirty="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lang="en-US" sz="24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6FC0"/>
                </a:solidFill>
                <a:latin typeface="Arial"/>
                <a:cs typeface="Arial"/>
              </a:rPr>
              <a:t>low </a:t>
            </a:r>
            <a:r>
              <a:rPr lang="en-US" sz="2400" spc="5" dirty="0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lang="en-US" sz="2400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lang="en-US" sz="2400" spc="-15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006FC0"/>
                </a:solidFill>
                <a:latin typeface="Arial"/>
                <a:cs typeface="Arial"/>
              </a:rPr>
              <a:t>cin</a:t>
            </a:r>
            <a:r>
              <a:rPr lang="en-US" sz="2400" spc="-10" dirty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”</a:t>
            </a:r>
            <a:r>
              <a:rPr sz="2400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(EDL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" y="390886"/>
            <a:ext cx="11075924" cy="1084001"/>
          </a:xfrm>
          <a:prstGeom prst="rect">
            <a:avLst/>
          </a:prstGeom>
        </p:spPr>
        <p:txBody>
          <a:bodyPr vert="horz" wrap="square" lIns="0" tIns="220140" rIns="0" bIns="0" rtlCol="0">
            <a:spAutoFit/>
          </a:bodyPr>
          <a:lstStyle/>
          <a:p>
            <a:pPr marL="1631314" algn="ctr">
              <a:lnSpc>
                <a:spcPct val="100000"/>
              </a:lnSpc>
            </a:pPr>
            <a:r>
              <a:rPr lang="th-TH" dirty="0"/>
              <a:t>วิธีการรับมือกับ </a:t>
            </a:r>
            <a:r>
              <a:rPr dirty="0"/>
              <a:t>Bul</a:t>
            </a:r>
            <a:r>
              <a:rPr spc="-45" dirty="0"/>
              <a:t>l</a:t>
            </a:r>
            <a:r>
              <a:rPr spc="90" dirty="0"/>
              <a:t>w</a:t>
            </a:r>
            <a:r>
              <a:rPr spc="-30" dirty="0"/>
              <a:t>h</a:t>
            </a:r>
            <a:r>
              <a:rPr dirty="0"/>
              <a:t>ip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554837" y="1704197"/>
            <a:ext cx="11082324" cy="4408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329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i="1" spc="-5" dirty="0">
                <a:latin typeface="Arial"/>
                <a:cs typeface="Arial"/>
              </a:rPr>
              <a:t>ลดระยะเวลา</a:t>
            </a:r>
            <a:r>
              <a:rPr lang="th-TH" i="1" spc="-5" dirty="0"/>
              <a:t>นำของ</a:t>
            </a:r>
            <a:r>
              <a:rPr lang="th-TH" i="1" spc="-5" dirty="0">
                <a:latin typeface="Arial"/>
                <a:cs typeface="Arial"/>
              </a:rPr>
              <a:t>สินค้า</a:t>
            </a:r>
            <a:endParaRPr lang="en-US" i="1" spc="-5" dirty="0">
              <a:latin typeface="Arial"/>
              <a:cs typeface="Arial"/>
            </a:endParaRPr>
          </a:p>
          <a:p>
            <a:pPr marL="698500" lvl="1" indent="-228600">
              <a:lnSpc>
                <a:spcPts val="3329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spc="10" dirty="0">
                <a:solidFill>
                  <a:srgbClr val="006FC0"/>
                </a:solidFill>
                <a:latin typeface="Arial"/>
                <a:cs typeface="Arial"/>
              </a:rPr>
              <a:t>เวลาในการขายขยายความแปรปรวนที่เพิ่มขึ้นเนื่องจากการคาดการณ์อุปสงค์</a:t>
            </a:r>
            <a:endParaRPr lang="en-US" sz="2400" spc="10" dirty="0">
              <a:solidFill>
                <a:srgbClr val="006FC0"/>
              </a:solidFill>
              <a:latin typeface="Arial"/>
              <a:cs typeface="Arial"/>
            </a:endParaRPr>
          </a:p>
          <a:p>
            <a:pPr marL="698500" lvl="1" indent="-228600">
              <a:lnSpc>
                <a:spcPts val="3329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spc="-125" dirty="0">
                <a:solidFill>
                  <a:srgbClr val="006FC0"/>
                </a:solidFill>
                <a:latin typeface="Arial"/>
                <a:cs typeface="Arial"/>
              </a:rPr>
              <a:t>สององค์ประกอบของเวลานำ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Arial"/>
              <a:buChar char="•"/>
              <a:tabLst>
                <a:tab pos="1156335" algn="l"/>
              </a:tabLst>
            </a:pPr>
            <a:r>
              <a:rPr lang="th-TH" sz="2000" spc="-10" dirty="0">
                <a:solidFill>
                  <a:srgbClr val="FF0000"/>
                </a:solidFill>
                <a:latin typeface="Arial"/>
                <a:cs typeface="Arial"/>
              </a:rPr>
              <a:t>ระยะเวลาในการสั่งซื้อ [สามารถลดลงได้ด้วยการใช้ </a:t>
            </a:r>
            <a:r>
              <a:rPr lang="en-US" sz="2000" spc="-10" dirty="0">
                <a:solidFill>
                  <a:srgbClr val="FF0000"/>
                </a:solidFill>
                <a:latin typeface="Arial"/>
                <a:cs typeface="Arial"/>
              </a:rPr>
              <a:t>cross-docking</a:t>
            </a:r>
            <a:r>
              <a:rPr lang="th-TH" sz="2000" spc="-10" dirty="0">
                <a:solidFill>
                  <a:srgbClr val="FF0000"/>
                </a:solidFill>
                <a:latin typeface="Arial"/>
                <a:cs typeface="Arial"/>
              </a:rPr>
              <a:t>]</a:t>
            </a:r>
          </a:p>
          <a:p>
            <a:pPr marL="1155700" lvl="2" indent="-228600"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Arial"/>
              <a:buChar char="•"/>
              <a:tabLst>
                <a:tab pos="1156335" algn="l"/>
              </a:tabLst>
            </a:pPr>
            <a:r>
              <a:rPr lang="th-TH" sz="2000" spc="-10" dirty="0">
                <a:solidFill>
                  <a:srgbClr val="FF0000"/>
                </a:solidFill>
                <a:latin typeface="Arial"/>
                <a:cs typeface="Arial"/>
              </a:rPr>
              <a:t>เวลานำข้อมูล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[</a:t>
            </a:r>
            <a:r>
              <a:rPr lang="th-TH" sz="2000" spc="-5" dirty="0">
                <a:solidFill>
                  <a:srgbClr val="FF0000"/>
                </a:solidFill>
                <a:latin typeface="Arial"/>
                <a:cs typeface="Arial"/>
              </a:rPr>
              <a:t>สามารถลดลงได้โดยใช้การแลกเปลี่ยนข้อมูลอิเล็กทรอนิกส์ </a:t>
            </a:r>
            <a:r>
              <a:rPr sz="2000" spc="-5" dirty="0">
                <a:solidFill>
                  <a:srgbClr val="FF0000"/>
                </a:solidFill>
              </a:rPr>
              <a:t>(</a:t>
            </a:r>
            <a:r>
              <a:rPr sz="2000" spc="-25" dirty="0">
                <a:solidFill>
                  <a:srgbClr val="FF0000"/>
                </a:solidFill>
              </a:rPr>
              <a:t>E</a:t>
            </a:r>
            <a:r>
              <a:rPr sz="2000" spc="-10" dirty="0">
                <a:solidFill>
                  <a:srgbClr val="FF0000"/>
                </a:solidFill>
              </a:rPr>
              <a:t>DI</a:t>
            </a:r>
            <a:r>
              <a:rPr sz="2000" dirty="0">
                <a:solidFill>
                  <a:srgbClr val="FF0000"/>
                </a:solidFill>
              </a:rPr>
              <a:t>)</a:t>
            </a:r>
            <a:r>
              <a:rPr sz="2000" spc="-15" dirty="0">
                <a:solidFill>
                  <a:srgbClr val="FF0000"/>
                </a:solidFill>
              </a:rPr>
              <a:t>.</a:t>
            </a:r>
            <a:r>
              <a:rPr sz="2000" spc="-10" dirty="0">
                <a:solidFill>
                  <a:srgbClr val="FF0000"/>
                </a:solidFill>
              </a:rPr>
              <a:t>]</a:t>
            </a:r>
            <a:endParaRPr sz="2000" dirty="0"/>
          </a:p>
          <a:p>
            <a:pPr marL="241300" indent="-228600">
              <a:lnSpc>
                <a:spcPts val="3335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i="1" dirty="0">
                <a:latin typeface="Arial"/>
                <a:cs typeface="Arial"/>
              </a:rPr>
              <a:t>ความร่วมมือเชิงกลยุทธ์</a:t>
            </a:r>
          </a:p>
          <a:p>
            <a:pPr marL="698500" lvl="1" indent="-228600">
              <a:lnSpc>
                <a:spcPts val="2845"/>
              </a:lnSpc>
              <a:spcBef>
                <a:spcPts val="300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การเปลี่ยนวิธีแชร์ข้อมูลและการจัดการสินค้าคงคลัง</a:t>
            </a:r>
          </a:p>
          <a:p>
            <a:pPr marL="698500" lvl="1" indent="-228600">
              <a:lnSpc>
                <a:spcPts val="2845"/>
              </a:lnSpc>
              <a:spcBef>
                <a:spcPts val="300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sz="2400" spc="-140" dirty="0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endor</a:t>
            </a:r>
            <a:r>
              <a:rPr sz="2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06FC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ana</a:t>
            </a:r>
            <a:r>
              <a:rPr sz="2400" spc="-20" dirty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ed</a:t>
            </a:r>
            <a:r>
              <a:rPr sz="2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ent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sz="24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(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VMI)</a:t>
            </a:r>
            <a:endParaRPr sz="24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Arial"/>
              <a:buChar char="•"/>
              <a:tabLst>
                <a:tab pos="1156335" algn="l"/>
              </a:tabLst>
            </a:pPr>
            <a:r>
              <a:rPr lang="th-TH" sz="2000" spc="-20" dirty="0">
                <a:solidFill>
                  <a:srgbClr val="FF0000"/>
                </a:solidFill>
                <a:latin typeface="Arial"/>
                <a:cs typeface="Arial"/>
              </a:rPr>
              <a:t>ผู้ผลิตจัดการสินค้าคงคลังของผลิตภัณฑ์ที่ร้านค้าปลีก</a:t>
            </a:r>
          </a:p>
          <a:p>
            <a:pPr marL="1155700" lvl="2" indent="-228600"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Arial"/>
              <a:buChar char="•"/>
              <a:tabLst>
                <a:tab pos="1156335" algn="l"/>
              </a:tabLst>
            </a:pPr>
            <a:r>
              <a:rPr lang="en-US" sz="2000" spc="-2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lang="en-US" sz="2000" spc="-15" dirty="0">
                <a:solidFill>
                  <a:srgbClr val="FF0000"/>
                </a:solidFill>
                <a:latin typeface="Arial"/>
                <a:cs typeface="Arial"/>
              </a:rPr>
              <a:t>MI</a:t>
            </a:r>
            <a:r>
              <a:rPr lang="en-US" sz="20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h-TH" sz="2000" spc="-10" dirty="0">
                <a:solidFill>
                  <a:srgbClr val="FF0000"/>
                </a:solidFill>
                <a:latin typeface="Arial"/>
                <a:cs typeface="Arial"/>
              </a:rPr>
              <a:t>ผู้ผลิตไม่ได้พึ่งพาคำสั่งซื้อที่วางโดยผู้ค้าปลีกดังนั้นจึงหลีกเลี่ยง </a:t>
            </a:r>
            <a:r>
              <a:rPr lang="en-US" sz="2000" spc="-10" dirty="0">
                <a:solidFill>
                  <a:srgbClr val="FF0000"/>
                </a:solidFill>
                <a:latin typeface="Arial"/>
                <a:cs typeface="Arial"/>
              </a:rPr>
              <a:t>bullwhip effect</a:t>
            </a:r>
            <a:r>
              <a:rPr lang="th-TH" sz="2000" spc="-10" dirty="0">
                <a:solidFill>
                  <a:srgbClr val="FF0000"/>
                </a:solidFill>
                <a:latin typeface="Arial"/>
                <a:cs typeface="Arial"/>
              </a:rPr>
              <a:t> โดยสิ้นเชิง</a:t>
            </a:r>
            <a:r>
              <a:rPr lang="en-US" sz="2000" spc="-10" dirty="0">
                <a:solidFill>
                  <a:srgbClr val="FF0000"/>
                </a:solidFill>
              </a:rPr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037" y="406009"/>
            <a:ext cx="11075924" cy="1084001"/>
          </a:xfrm>
          <a:prstGeom prst="rect">
            <a:avLst/>
          </a:prstGeom>
        </p:spPr>
        <p:txBody>
          <a:bodyPr vert="horz" wrap="square" lIns="0" tIns="220140" rIns="0" bIns="0" rtlCol="0">
            <a:spAutoFit/>
          </a:bodyPr>
          <a:lstStyle/>
          <a:p>
            <a:pPr marL="1911350">
              <a:lnSpc>
                <a:spcPct val="100000"/>
              </a:lnSpc>
            </a:pPr>
            <a:r>
              <a:rPr lang="th-TH" dirty="0"/>
              <a:t>การแบ่งปันข้อมูลและสิ่งจูงใจ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1740488"/>
            <a:ext cx="10584815" cy="4050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15" dirty="0">
                <a:latin typeface="Arial"/>
                <a:cs typeface="Arial"/>
              </a:rPr>
              <a:t>การรวมศูนย์ข้อมูลจะลดความแปรปรวน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15" dirty="0">
                <a:latin typeface="Arial"/>
                <a:cs typeface="Arial"/>
              </a:rPr>
              <a:t>ขั้นตอนต้นน้ำจะได้รับประโยชน์มากขึ้น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15" dirty="0">
                <a:latin typeface="Arial"/>
                <a:cs typeface="Arial"/>
              </a:rPr>
              <a:t>น่าเสียดายที่การแบ่งปันข้อมูลเป็นปัญหาในหลายอุตสาหกรรม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5" dirty="0">
                <a:latin typeface="Arial"/>
                <a:cs typeface="Arial"/>
              </a:rPr>
              <a:t>การคาดการณ์ที่สูงเกินจริงเป็นความจริง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15" dirty="0">
                <a:latin typeface="Arial"/>
                <a:cs typeface="Arial"/>
              </a:rPr>
              <a:t>ข้อมูลการคาดการณ์ไม่ถูกต้องและบิดเบือน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FF0000"/>
                </a:solidFill>
                <a:latin typeface="Arial"/>
                <a:cs typeface="Arial"/>
              </a:rPr>
              <a:t>การคาดการณ์สูงเกินจริงเพื่อให้</a:t>
            </a:r>
            <a:r>
              <a:rPr lang="th-TH" sz="2400" dirty="0" err="1">
                <a:solidFill>
                  <a:srgbClr val="FF0000"/>
                </a:solidFill>
                <a:latin typeface="Arial"/>
                <a:cs typeface="Arial"/>
              </a:rPr>
              <a:t>ซัพพ</a:t>
            </a:r>
            <a:r>
              <a:rPr lang="th-TH" sz="2400" dirty="0">
                <a:solidFill>
                  <a:srgbClr val="FF0000"/>
                </a:solidFill>
                <a:latin typeface="Arial"/>
                <a:cs typeface="Arial"/>
              </a:rPr>
              <a:t>ลายเออร</a:t>
            </a:r>
            <a:r>
              <a:rPr lang="th-TH" sz="2400" dirty="0" err="1">
                <a:solidFill>
                  <a:srgbClr val="FF0000"/>
                </a:solidFill>
                <a:latin typeface="Arial"/>
                <a:cs typeface="Arial"/>
              </a:rPr>
              <a:t>์ส</a:t>
            </a:r>
            <a:r>
              <a:rPr lang="th-TH" sz="2400" dirty="0">
                <a:solidFill>
                  <a:srgbClr val="FF0000"/>
                </a:solidFill>
                <a:latin typeface="Arial"/>
                <a:cs typeface="Arial"/>
              </a:rPr>
              <a:t>ร้างขีดความสามารถ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dirty="0" err="1">
                <a:solidFill>
                  <a:srgbClr val="FF0000"/>
                </a:solidFill>
                <a:latin typeface="Arial"/>
                <a:cs typeface="Arial"/>
              </a:rPr>
              <a:t>ซัพพ</a:t>
            </a:r>
            <a:r>
              <a:rPr lang="th-TH" sz="2400" dirty="0">
                <a:solidFill>
                  <a:srgbClr val="FF0000"/>
                </a:solidFill>
                <a:latin typeface="Arial"/>
                <a:cs typeface="Arial"/>
              </a:rPr>
              <a:t>ลายเออร์อาจเพิกเฉยต่อการคาดการณ์โดยสิ้นเชิง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4400" y="775419"/>
            <a:ext cx="11075924" cy="545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05"/>
              </a:lnSpc>
            </a:pPr>
            <a:r>
              <a:rPr lang="th-TH" sz="2800" dirty="0"/>
              <a:t>สิ่งจูงใจตามสัญญาเพื่อรับการคาดการณ์ที่แท้จริงจากผู้ซื้อ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1697816"/>
            <a:ext cx="10359390" cy="3832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329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15" dirty="0">
                <a:latin typeface="Arial"/>
                <a:cs typeface="Arial"/>
              </a:rPr>
              <a:t>สัญญาจองสินค้า</a:t>
            </a:r>
          </a:p>
          <a:p>
            <a:pPr marL="698500" lvl="1" indent="-228600">
              <a:lnSpc>
                <a:spcPts val="3329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ผู้ซื้อจ่ายเพื่อสำรองสินค้าที่</a:t>
            </a:r>
            <a:r>
              <a:rPr lang="th-TH" sz="2400" dirty="0" err="1">
                <a:solidFill>
                  <a:srgbClr val="006FC0"/>
                </a:solidFill>
                <a:latin typeface="Arial"/>
                <a:cs typeface="Arial"/>
              </a:rPr>
              <a:t>ซัพพ</a:t>
            </a: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ลายเออร์</a:t>
            </a:r>
          </a:p>
          <a:p>
            <a:pPr marL="698500" lvl="1" indent="-228600">
              <a:lnSpc>
                <a:spcPts val="3329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ราคาสำหรับการจองสิ่งค้า</a:t>
            </a:r>
            <a:r>
              <a:rPr lang="th-TH" sz="2400" dirty="0" err="1">
                <a:solidFill>
                  <a:srgbClr val="006FC0"/>
                </a:solidFill>
                <a:latin typeface="Arial"/>
                <a:cs typeface="Arial"/>
              </a:rPr>
              <a:t>ต่างๆ</a:t>
            </a: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 ที่จัดหาโดย</a:t>
            </a:r>
            <a:r>
              <a:rPr lang="th-TH" sz="2400" dirty="0" err="1">
                <a:solidFill>
                  <a:srgbClr val="006FC0"/>
                </a:solidFill>
                <a:latin typeface="Arial"/>
                <a:cs typeface="Arial"/>
              </a:rPr>
              <a:t>ซัพพ</a:t>
            </a: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ลายเออร์</a:t>
            </a:r>
          </a:p>
          <a:p>
            <a:pPr marL="698500" lvl="1" indent="-228600">
              <a:lnSpc>
                <a:spcPts val="3329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ผู้ซื้อส่งสัญญาณการคาดการณ์ที่แท้จริงโดยการจองระดับสิงค้าที่เฉพาะเจาะจง</a:t>
            </a:r>
            <a:endParaRPr sz="27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3335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dirty="0">
                <a:latin typeface="Arial"/>
                <a:cs typeface="Arial"/>
              </a:rPr>
              <a:t>สัญญาซื้อล่วงหน้า</a:t>
            </a:r>
          </a:p>
          <a:p>
            <a:pPr marL="698500" lvl="1" indent="-228600">
              <a:lnSpc>
                <a:spcPts val="3335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dirty="0" err="1">
                <a:solidFill>
                  <a:srgbClr val="006FC0"/>
                </a:solidFill>
                <a:latin typeface="Arial"/>
                <a:cs typeface="Arial"/>
              </a:rPr>
              <a:t>ซัพพ</a:t>
            </a: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ลายเออร์คิดราคาพิเศษก่อนสร้างกำลังการผลิต</a:t>
            </a:r>
          </a:p>
          <a:p>
            <a:pPr marL="698500" lvl="1" indent="-228600">
              <a:lnSpc>
                <a:spcPts val="3335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spc="55" dirty="0">
                <a:solidFill>
                  <a:srgbClr val="006FC0"/>
                </a:solidFill>
                <a:latin typeface="Arial"/>
                <a:cs typeface="Arial"/>
              </a:rPr>
              <a:t>เมื่อทราบความต้องการราคาที่เรียกเก็บจะแตกต่างกัน</a:t>
            </a:r>
          </a:p>
          <a:p>
            <a:pPr marL="698500" lvl="1" indent="-228600">
              <a:lnSpc>
                <a:spcPts val="3335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ความมุ่งมั่นของผู้ซื้อในการจ่ายราคาพิเศษเผยให้เห็นการคาดการณ์ที่แท้จริงของผู้ซื้อ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037" y="406009"/>
            <a:ext cx="11075924" cy="1084001"/>
          </a:xfrm>
          <a:prstGeom prst="rect">
            <a:avLst/>
          </a:prstGeom>
        </p:spPr>
        <p:txBody>
          <a:bodyPr vert="horz" wrap="square" lIns="0" tIns="220140" rIns="0" bIns="0" rtlCol="0">
            <a:spAutoFit/>
          </a:bodyPr>
          <a:lstStyle/>
          <a:p>
            <a:pPr marL="2957195">
              <a:lnSpc>
                <a:spcPct val="100000"/>
              </a:lnSpc>
            </a:pPr>
            <a:r>
              <a:rPr lang="th-TH" dirty="0"/>
              <a:t>ค้นหาผลิตภัณฑ์ที่ต้องการ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1740488"/>
            <a:ext cx="10746740" cy="3380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15" dirty="0">
                <a:latin typeface="Arial"/>
                <a:cs typeface="Arial"/>
              </a:rPr>
              <a:t>ตอบสนองความต้องการของลูกค้าจากสินค้าคงคลังของร้านค้าปลีกที่มีอยู่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endParaRPr sz="40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30" dirty="0">
                <a:latin typeface="Arial"/>
                <a:cs typeface="Arial"/>
              </a:rPr>
              <a:t>จะเกิดอะไรขึ้นหากสินค้าไม่มีในสต็อกที่ร้านค้าปลีก?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ความสามารถในการค้นหาและจัดส่งสินค้าบางครั้งก็มีประสิทธิภาพเทียบเท่ากับการมีในสต็อก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หากสินค้ามีจำหน่ายที่คู่แข่งแสดงว่าเป็นปัญหา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2287" y="427100"/>
            <a:ext cx="11075924" cy="977265"/>
          </a:xfrm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4133850">
              <a:lnSpc>
                <a:spcPct val="100000"/>
              </a:lnSpc>
            </a:pPr>
            <a:r>
              <a:rPr lang="th-TH" sz="3200" spc="-20" dirty="0"/>
              <a:t>การลดระยะเวลารอคอยสินค้า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1672247"/>
            <a:ext cx="11078210" cy="4313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277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latin typeface="Arial"/>
                <a:cs typeface="Arial"/>
              </a:rPr>
              <a:t>ประโยชน์มากมาย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698500" lvl="1" indent="-228600">
              <a:lnSpc>
                <a:spcPts val="2180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000" spc="10" dirty="0">
                <a:solidFill>
                  <a:srgbClr val="006FC0"/>
                </a:solidFill>
                <a:latin typeface="Arial"/>
                <a:cs typeface="Arial"/>
              </a:rPr>
              <a:t>ความสามารถในการเติมคำสั่งซื้อของลูกค้าอย่างรวดเร็วซึ่งไม่สามารถเติมจากสต็อกได้</a:t>
            </a:r>
          </a:p>
          <a:p>
            <a:pPr marL="698500" lvl="1" indent="-228600">
              <a:lnSpc>
                <a:spcPts val="2180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000" spc="-15" dirty="0">
                <a:solidFill>
                  <a:srgbClr val="006FC0"/>
                </a:solidFill>
                <a:latin typeface="Arial"/>
                <a:cs typeface="Arial"/>
              </a:rPr>
              <a:t>การลดลงใน 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b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ll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w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sz="2000" spc="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000" spc="-45" dirty="0">
                <a:solidFill>
                  <a:srgbClr val="006FC0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f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ec</a:t>
            </a:r>
            <a:r>
              <a:rPr sz="2000" spc="-5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698500" lvl="1" indent="-228600">
              <a:lnSpc>
                <a:spcPts val="218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000" spc="-20" dirty="0">
                <a:solidFill>
                  <a:srgbClr val="006FC0"/>
                </a:solidFill>
                <a:latin typeface="Arial"/>
                <a:cs typeface="Arial"/>
              </a:rPr>
              <a:t>การคาดการณ์ที่แม่นยำยิ่งขึ้นเนื่องจากขอบฟ้าการคาดการณ์ลดลง</a:t>
            </a:r>
          </a:p>
          <a:p>
            <a:pPr marL="698500" lvl="1" indent="-228600">
              <a:lnSpc>
                <a:spcPts val="218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000" spc="-15" dirty="0">
                <a:solidFill>
                  <a:srgbClr val="006FC0"/>
                </a:solidFill>
                <a:latin typeface="Arial"/>
                <a:cs typeface="Arial"/>
              </a:rPr>
              <a:t>การลดระดับสินค้าคงคลังของสินค้าสำเร็จรูป</a:t>
            </a:r>
          </a:p>
          <a:p>
            <a:pPr marL="698500" lvl="1" indent="-228600">
              <a:lnSpc>
                <a:spcPts val="218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endParaRPr sz="27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spc="-10" dirty="0">
                <a:latin typeface="Arial"/>
                <a:cs typeface="Arial"/>
              </a:rPr>
              <a:t>หลาย บริษัท มองหา</a:t>
            </a:r>
            <a:r>
              <a:rPr lang="th-TH" sz="2400" spc="-10" dirty="0" err="1">
                <a:latin typeface="Arial"/>
                <a:cs typeface="Arial"/>
              </a:rPr>
              <a:t>ซัพพ</a:t>
            </a:r>
            <a:r>
              <a:rPr lang="th-TH" sz="2400" spc="-10" dirty="0">
                <a:latin typeface="Arial"/>
                <a:cs typeface="Arial"/>
              </a:rPr>
              <a:t>ลายเออร์ที่มีระยะเวลารอคอยสินค้าสั้นลง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endParaRPr sz="345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70000"/>
              </a:lnSpc>
              <a:buFont typeface="Arial"/>
              <a:buChar char="•"/>
              <a:tabLst>
                <a:tab pos="241300" algn="l"/>
                <a:tab pos="1161415" algn="l"/>
                <a:tab pos="2494280" algn="l"/>
                <a:tab pos="4076065" algn="l"/>
                <a:tab pos="5402580" algn="l"/>
                <a:tab pos="6155690" algn="l"/>
                <a:tab pos="6905625" algn="l"/>
                <a:tab pos="7249795" algn="l"/>
                <a:tab pos="7996555" algn="l"/>
                <a:tab pos="9448165" algn="l"/>
                <a:tab pos="10707370" algn="l"/>
              </a:tabLst>
            </a:pPr>
            <a:r>
              <a:rPr lang="th-TH" sz="2400" spc="-10" dirty="0">
                <a:latin typeface="Arial"/>
                <a:cs typeface="Arial"/>
              </a:rPr>
              <a:t>ผู้มีโอกาสเป็นลูกค้าจำนวนมากถือว่าเวลาในการขายเป็นเกณฑ์ที่สำคัญมากสำหรับการเลือกผู้ขาย</a:t>
            </a:r>
          </a:p>
          <a:p>
            <a:pPr marL="241300" marR="5080" indent="-228600">
              <a:lnSpc>
                <a:spcPct val="70000"/>
              </a:lnSpc>
              <a:buFont typeface="Arial"/>
              <a:buChar char="•"/>
              <a:tabLst>
                <a:tab pos="241300" algn="l"/>
                <a:tab pos="1161415" algn="l"/>
                <a:tab pos="2494280" algn="l"/>
                <a:tab pos="4076065" algn="l"/>
                <a:tab pos="5402580" algn="l"/>
                <a:tab pos="6155690" algn="l"/>
                <a:tab pos="6905625" algn="l"/>
                <a:tab pos="7249795" algn="l"/>
                <a:tab pos="7996555" algn="l"/>
                <a:tab pos="9448165" algn="l"/>
                <a:tab pos="10707370" algn="l"/>
              </a:tabLst>
            </a:pPr>
            <a:endParaRPr sz="3450" dirty="0">
              <a:latin typeface="Times New Roman"/>
              <a:cs typeface="Times New Roman"/>
            </a:endParaRPr>
          </a:p>
          <a:p>
            <a:pPr marL="241300" marR="6350" indent="-228600">
              <a:lnSpc>
                <a:spcPct val="7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spc="-10" dirty="0">
                <a:latin typeface="Arial"/>
                <a:cs typeface="Arial"/>
              </a:rPr>
              <a:t>การปฏิวัติการผลิตส่วนใหญ่ในช่วง 20 ปีที่ผ่านมาทำให้เวลาในการขายลดลง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28002"/>
            <a:ext cx="12179935" cy="6821170"/>
          </a:xfrm>
          <a:custGeom>
            <a:avLst/>
            <a:gdLst/>
            <a:ahLst/>
            <a:cxnLst/>
            <a:rect l="l" t="t" r="r" b="b"/>
            <a:pathLst>
              <a:path w="12179935" h="6821170">
                <a:moveTo>
                  <a:pt x="12179808" y="0"/>
                </a:moveTo>
                <a:lnTo>
                  <a:pt x="12044353" y="221800"/>
                </a:lnTo>
                <a:lnTo>
                  <a:pt x="11923033" y="472591"/>
                </a:lnTo>
                <a:lnTo>
                  <a:pt x="11826936" y="727011"/>
                </a:lnTo>
                <a:lnTo>
                  <a:pt x="11751914" y="984652"/>
                </a:lnTo>
                <a:lnTo>
                  <a:pt x="11693818" y="1245108"/>
                </a:lnTo>
                <a:lnTo>
                  <a:pt x="11648499" y="1507972"/>
                </a:lnTo>
                <a:lnTo>
                  <a:pt x="11611808" y="1772837"/>
                </a:lnTo>
                <a:lnTo>
                  <a:pt x="11579595" y="2039297"/>
                </a:lnTo>
                <a:lnTo>
                  <a:pt x="11547712" y="2306943"/>
                </a:lnTo>
                <a:lnTo>
                  <a:pt x="11512010" y="2575370"/>
                </a:lnTo>
                <a:lnTo>
                  <a:pt x="11468339" y="2844170"/>
                </a:lnTo>
                <a:lnTo>
                  <a:pt x="11412550" y="3112936"/>
                </a:lnTo>
                <a:lnTo>
                  <a:pt x="11340494" y="3381262"/>
                </a:lnTo>
                <a:lnTo>
                  <a:pt x="11248022" y="3648741"/>
                </a:lnTo>
                <a:lnTo>
                  <a:pt x="11130986" y="3914966"/>
                </a:lnTo>
                <a:lnTo>
                  <a:pt x="10985235" y="4179529"/>
                </a:lnTo>
                <a:lnTo>
                  <a:pt x="10806622" y="4442024"/>
                </a:lnTo>
                <a:lnTo>
                  <a:pt x="10590996" y="4702045"/>
                </a:lnTo>
                <a:lnTo>
                  <a:pt x="10334208" y="4959183"/>
                </a:lnTo>
                <a:lnTo>
                  <a:pt x="10032111" y="5213033"/>
                </a:lnTo>
                <a:lnTo>
                  <a:pt x="9696774" y="5370635"/>
                </a:lnTo>
                <a:lnTo>
                  <a:pt x="9306264" y="5500807"/>
                </a:lnTo>
                <a:lnTo>
                  <a:pt x="8866860" y="5606766"/>
                </a:lnTo>
                <a:lnTo>
                  <a:pt x="8384840" y="5691730"/>
                </a:lnTo>
                <a:lnTo>
                  <a:pt x="7866483" y="5758915"/>
                </a:lnTo>
                <a:lnTo>
                  <a:pt x="7318066" y="5811538"/>
                </a:lnTo>
                <a:lnTo>
                  <a:pt x="6745869" y="5852817"/>
                </a:lnTo>
                <a:lnTo>
                  <a:pt x="3747924" y="6001640"/>
                </a:lnTo>
                <a:lnTo>
                  <a:pt x="3164892" y="6042410"/>
                </a:lnTo>
                <a:lnTo>
                  <a:pt x="2602030" y="6094355"/>
                </a:lnTo>
                <a:lnTo>
                  <a:pt x="2065615" y="6160691"/>
                </a:lnTo>
                <a:lnTo>
                  <a:pt x="1561926" y="6244637"/>
                </a:lnTo>
                <a:lnTo>
                  <a:pt x="1097241" y="6349409"/>
                </a:lnTo>
                <a:lnTo>
                  <a:pt x="677840" y="6478224"/>
                </a:lnTo>
                <a:lnTo>
                  <a:pt x="310000" y="6634299"/>
                </a:lnTo>
                <a:lnTo>
                  <a:pt x="0" y="6820851"/>
                </a:lnTo>
                <a:lnTo>
                  <a:pt x="12156948" y="6820851"/>
                </a:lnTo>
                <a:lnTo>
                  <a:pt x="12157844" y="6478224"/>
                </a:lnTo>
                <a:lnTo>
                  <a:pt x="12159057" y="6136546"/>
                </a:lnTo>
                <a:lnTo>
                  <a:pt x="12160554" y="5794321"/>
                </a:lnTo>
                <a:lnTo>
                  <a:pt x="12162300" y="5452057"/>
                </a:lnTo>
                <a:lnTo>
                  <a:pt x="12164258" y="5109758"/>
                </a:lnTo>
                <a:lnTo>
                  <a:pt x="12166393" y="4767430"/>
                </a:lnTo>
                <a:lnTo>
                  <a:pt x="12168670" y="4425080"/>
                </a:lnTo>
                <a:lnTo>
                  <a:pt x="12171054" y="4082712"/>
                </a:lnTo>
                <a:lnTo>
                  <a:pt x="12173508" y="3740333"/>
                </a:lnTo>
                <a:lnTo>
                  <a:pt x="12179808" y="2871365"/>
                </a:lnTo>
                <a:lnTo>
                  <a:pt x="12179808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779"/>
            <a:ext cx="12192000" cy="6839584"/>
          </a:xfrm>
          <a:custGeom>
            <a:avLst/>
            <a:gdLst/>
            <a:ahLst/>
            <a:cxnLst/>
            <a:rect l="l" t="t" r="r" b="b"/>
            <a:pathLst>
              <a:path w="12192000" h="6839584">
                <a:moveTo>
                  <a:pt x="12191999" y="0"/>
                </a:moveTo>
                <a:lnTo>
                  <a:pt x="12076897" y="232179"/>
                </a:lnTo>
                <a:lnTo>
                  <a:pt x="11975178" y="496153"/>
                </a:lnTo>
                <a:lnTo>
                  <a:pt x="11896646" y="763536"/>
                </a:lnTo>
                <a:lnTo>
                  <a:pt x="11837265" y="1033864"/>
                </a:lnTo>
                <a:lnTo>
                  <a:pt x="11792997" y="1306675"/>
                </a:lnTo>
                <a:lnTo>
                  <a:pt x="11759805" y="1581507"/>
                </a:lnTo>
                <a:lnTo>
                  <a:pt x="11733651" y="1857896"/>
                </a:lnTo>
                <a:lnTo>
                  <a:pt x="11710498" y="2135380"/>
                </a:lnTo>
                <a:lnTo>
                  <a:pt x="11686308" y="2413496"/>
                </a:lnTo>
                <a:lnTo>
                  <a:pt x="11657044" y="2691781"/>
                </a:lnTo>
                <a:lnTo>
                  <a:pt x="11618668" y="2969773"/>
                </a:lnTo>
                <a:lnTo>
                  <a:pt x="11567143" y="3247009"/>
                </a:lnTo>
                <a:lnTo>
                  <a:pt x="11498432" y="3523026"/>
                </a:lnTo>
                <a:lnTo>
                  <a:pt x="11408497" y="3797361"/>
                </a:lnTo>
                <a:lnTo>
                  <a:pt x="11293300" y="4069552"/>
                </a:lnTo>
                <a:lnTo>
                  <a:pt x="11148804" y="4339137"/>
                </a:lnTo>
                <a:lnTo>
                  <a:pt x="10970972" y="4605651"/>
                </a:lnTo>
                <a:lnTo>
                  <a:pt x="10755766" y="4868633"/>
                </a:lnTo>
                <a:lnTo>
                  <a:pt x="10499149" y="5127620"/>
                </a:lnTo>
                <a:lnTo>
                  <a:pt x="10197084" y="5382149"/>
                </a:lnTo>
                <a:lnTo>
                  <a:pt x="9861691" y="5540197"/>
                </a:lnTo>
                <a:lnTo>
                  <a:pt x="9470965" y="5671437"/>
                </a:lnTo>
                <a:lnTo>
                  <a:pt x="9031053" y="5778848"/>
                </a:lnTo>
                <a:lnTo>
                  <a:pt x="8548103" y="5865409"/>
                </a:lnTo>
                <a:lnTo>
                  <a:pt x="8028265" y="5934098"/>
                </a:lnTo>
                <a:lnTo>
                  <a:pt x="7477685" y="5987895"/>
                </a:lnTo>
                <a:lnTo>
                  <a:pt x="6902513" y="6029777"/>
                </a:lnTo>
                <a:lnTo>
                  <a:pt x="6308896" y="6062723"/>
                </a:lnTo>
                <a:lnTo>
                  <a:pt x="3872947" y="6164723"/>
                </a:lnTo>
                <a:lnTo>
                  <a:pt x="3279330" y="6197670"/>
                </a:lnTo>
                <a:lnTo>
                  <a:pt x="2704158" y="6239554"/>
                </a:lnTo>
                <a:lnTo>
                  <a:pt x="2153578" y="6293352"/>
                </a:lnTo>
                <a:lnTo>
                  <a:pt x="1633740" y="6362043"/>
                </a:lnTo>
                <a:lnTo>
                  <a:pt x="1150790" y="6448606"/>
                </a:lnTo>
                <a:lnTo>
                  <a:pt x="710878" y="6556020"/>
                </a:lnTo>
                <a:lnTo>
                  <a:pt x="320152" y="6687264"/>
                </a:lnTo>
                <a:lnTo>
                  <a:pt x="0" y="6838133"/>
                </a:lnTo>
                <a:lnTo>
                  <a:pt x="0" y="6839216"/>
                </a:lnTo>
                <a:lnTo>
                  <a:pt x="12191999" y="6839216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913976" y="0"/>
                </a:moveTo>
                <a:lnTo>
                  <a:pt x="12675" y="0"/>
                </a:lnTo>
                <a:lnTo>
                  <a:pt x="0" y="6857998"/>
                </a:lnTo>
                <a:lnTo>
                  <a:pt x="155731" y="6619233"/>
                </a:lnTo>
                <a:lnTo>
                  <a:pt x="280813" y="6370056"/>
                </a:lnTo>
                <a:lnTo>
                  <a:pt x="379505" y="6111521"/>
                </a:lnTo>
                <a:lnTo>
                  <a:pt x="456065" y="5844679"/>
                </a:lnTo>
                <a:lnTo>
                  <a:pt x="514752" y="5570582"/>
                </a:lnTo>
                <a:lnTo>
                  <a:pt x="559826" y="5290282"/>
                </a:lnTo>
                <a:lnTo>
                  <a:pt x="595546" y="5004831"/>
                </a:lnTo>
                <a:lnTo>
                  <a:pt x="626170" y="4715280"/>
                </a:lnTo>
                <a:lnTo>
                  <a:pt x="655959" y="4422681"/>
                </a:lnTo>
                <a:lnTo>
                  <a:pt x="689170" y="4128087"/>
                </a:lnTo>
                <a:lnTo>
                  <a:pt x="730063" y="3832548"/>
                </a:lnTo>
                <a:lnTo>
                  <a:pt x="782898" y="3537118"/>
                </a:lnTo>
                <a:lnTo>
                  <a:pt x="851933" y="3242847"/>
                </a:lnTo>
                <a:lnTo>
                  <a:pt x="941427" y="2950788"/>
                </a:lnTo>
                <a:lnTo>
                  <a:pt x="1055641" y="2661993"/>
                </a:lnTo>
                <a:lnTo>
                  <a:pt x="1198831" y="2377513"/>
                </a:lnTo>
                <a:lnTo>
                  <a:pt x="1375259" y="2098400"/>
                </a:lnTo>
                <a:lnTo>
                  <a:pt x="1589182" y="1825705"/>
                </a:lnTo>
                <a:lnTo>
                  <a:pt x="1844861" y="1560482"/>
                </a:lnTo>
                <a:lnTo>
                  <a:pt x="2146554" y="1303782"/>
                </a:lnTo>
                <a:lnTo>
                  <a:pt x="2481894" y="1147911"/>
                </a:lnTo>
                <a:lnTo>
                  <a:pt x="2872429" y="1022800"/>
                </a:lnTo>
                <a:lnTo>
                  <a:pt x="3311897" y="924936"/>
                </a:lnTo>
                <a:lnTo>
                  <a:pt x="3794040" y="850806"/>
                </a:lnTo>
                <a:lnTo>
                  <a:pt x="4312598" y="796897"/>
                </a:lnTo>
                <a:lnTo>
                  <a:pt x="4861311" y="759695"/>
                </a:lnTo>
                <a:lnTo>
                  <a:pt x="5433920" y="735688"/>
                </a:lnTo>
                <a:lnTo>
                  <a:pt x="6024164" y="721364"/>
                </a:lnTo>
                <a:lnTo>
                  <a:pt x="8436309" y="690621"/>
                </a:lnTo>
                <a:lnTo>
                  <a:pt x="9020838" y="672010"/>
                </a:lnTo>
                <a:lnTo>
                  <a:pt x="9585446" y="642003"/>
                </a:lnTo>
                <a:lnTo>
                  <a:pt x="10123872" y="597086"/>
                </a:lnTo>
                <a:lnTo>
                  <a:pt x="10629857" y="533747"/>
                </a:lnTo>
                <a:lnTo>
                  <a:pt x="11097141" y="448473"/>
                </a:lnTo>
                <a:lnTo>
                  <a:pt x="11519464" y="337750"/>
                </a:lnTo>
                <a:lnTo>
                  <a:pt x="11890568" y="198066"/>
                </a:lnTo>
                <a:lnTo>
                  <a:pt x="12191999" y="32601"/>
                </a:lnTo>
                <a:lnTo>
                  <a:pt x="12191999" y="25869"/>
                </a:lnTo>
                <a:lnTo>
                  <a:pt x="3913976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7"/>
                </a:lnTo>
                <a:lnTo>
                  <a:pt x="128845" y="6596127"/>
                </a:lnTo>
                <a:lnTo>
                  <a:pt x="230268" y="6327054"/>
                </a:lnTo>
                <a:lnTo>
                  <a:pt x="308328" y="6051614"/>
                </a:lnTo>
                <a:lnTo>
                  <a:pt x="367085" y="5770638"/>
                </a:lnTo>
                <a:lnTo>
                  <a:pt x="410597" y="5484961"/>
                </a:lnTo>
                <a:lnTo>
                  <a:pt x="442925" y="5195413"/>
                </a:lnTo>
                <a:lnTo>
                  <a:pt x="468126" y="4902829"/>
                </a:lnTo>
                <a:lnTo>
                  <a:pt x="490261" y="4608041"/>
                </a:lnTo>
                <a:lnTo>
                  <a:pt x="513389" y="4311882"/>
                </a:lnTo>
                <a:lnTo>
                  <a:pt x="541569" y="4015184"/>
                </a:lnTo>
                <a:lnTo>
                  <a:pt x="578861" y="3718780"/>
                </a:lnTo>
                <a:lnTo>
                  <a:pt x="629323" y="3423504"/>
                </a:lnTo>
                <a:lnTo>
                  <a:pt x="697015" y="3130187"/>
                </a:lnTo>
                <a:lnTo>
                  <a:pt x="785997" y="2839663"/>
                </a:lnTo>
                <a:lnTo>
                  <a:pt x="900327" y="2552765"/>
                </a:lnTo>
                <a:lnTo>
                  <a:pt x="1044065" y="2270325"/>
                </a:lnTo>
                <a:lnTo>
                  <a:pt x="1221270" y="1993175"/>
                </a:lnTo>
                <a:lnTo>
                  <a:pt x="1436002" y="1722150"/>
                </a:lnTo>
                <a:lnTo>
                  <a:pt x="1692319" y="1458080"/>
                </a:lnTo>
                <a:lnTo>
                  <a:pt x="1994281" y="1201801"/>
                </a:lnTo>
                <a:lnTo>
                  <a:pt x="2329568" y="1045650"/>
                </a:lnTo>
                <a:lnTo>
                  <a:pt x="2719991" y="919832"/>
                </a:lnTo>
                <a:lnTo>
                  <a:pt x="3159425" y="820977"/>
                </a:lnTo>
                <a:lnTo>
                  <a:pt x="3641743" y="745715"/>
                </a:lnTo>
                <a:lnTo>
                  <a:pt x="4160818" y="690675"/>
                </a:lnTo>
                <a:lnTo>
                  <a:pt x="4710525" y="652487"/>
                </a:lnTo>
                <a:lnTo>
                  <a:pt x="5284737" y="627781"/>
                </a:lnTo>
                <a:lnTo>
                  <a:pt x="5877328" y="613187"/>
                </a:lnTo>
                <a:lnTo>
                  <a:pt x="8308954" y="588522"/>
                </a:lnTo>
                <a:lnTo>
                  <a:pt x="8901545" y="573932"/>
                </a:lnTo>
                <a:lnTo>
                  <a:pt x="9475757" y="549233"/>
                </a:lnTo>
                <a:lnTo>
                  <a:pt x="10025464" y="511053"/>
                </a:lnTo>
                <a:lnTo>
                  <a:pt x="10544539" y="456024"/>
                </a:lnTo>
                <a:lnTo>
                  <a:pt x="11026857" y="380774"/>
                </a:lnTo>
                <a:lnTo>
                  <a:pt x="11466290" y="281934"/>
                </a:lnTo>
                <a:lnTo>
                  <a:pt x="11856714" y="156132"/>
                </a:lnTo>
                <a:lnTo>
                  <a:pt x="12192000" y="0"/>
                </a:lnTo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568" y="478536"/>
            <a:ext cx="1825752" cy="1432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7080" y="771144"/>
            <a:ext cx="4264152" cy="1216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27493" y="5840989"/>
            <a:ext cx="4891405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8085" marR="10795" indent="469265">
              <a:lnSpc>
                <a:spcPct val="148700"/>
              </a:lnSpc>
            </a:pP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Cu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1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icul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u</a:t>
            </a:r>
            <a:r>
              <a:rPr sz="1400" spc="-15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Dev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lo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en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t 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140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30" dirty="0">
                <a:solidFill>
                  <a:srgbClr val="A6A6A6"/>
                </a:solidFill>
                <a:latin typeface="Arial"/>
                <a:cs typeface="Arial"/>
              </a:rPr>
              <a:t>’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400" spc="6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De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gre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P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rogra</a:t>
            </a:r>
            <a:r>
              <a:rPr sz="1400" spc="-15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3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ndu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ial</a:t>
            </a:r>
            <a:r>
              <a:rPr sz="1400" spc="6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ng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eer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ing</a:t>
            </a:r>
            <a:r>
              <a:rPr sz="1400" spc="5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ha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il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an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400" spc="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ab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le</a:t>
            </a:r>
            <a:r>
              <a:rPr sz="1400" spc="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ar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ndu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6360" y="3185160"/>
            <a:ext cx="8949055" cy="82550"/>
          </a:xfrm>
          <a:custGeom>
            <a:avLst/>
            <a:gdLst/>
            <a:ahLst/>
            <a:cxnLst/>
            <a:rect l="l" t="t" r="r" b="b"/>
            <a:pathLst>
              <a:path w="8949055" h="82550">
                <a:moveTo>
                  <a:pt x="0" y="82296"/>
                </a:moveTo>
                <a:lnTo>
                  <a:pt x="8948928" y="82296"/>
                </a:lnTo>
                <a:lnTo>
                  <a:pt x="8948928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5439" y="3287267"/>
            <a:ext cx="8430895" cy="0"/>
          </a:xfrm>
          <a:custGeom>
            <a:avLst/>
            <a:gdLst/>
            <a:ahLst/>
            <a:cxnLst/>
            <a:rect l="l" t="t" r="r" b="b"/>
            <a:pathLst>
              <a:path w="8430895">
                <a:moveTo>
                  <a:pt x="0" y="0"/>
                </a:moveTo>
                <a:lnTo>
                  <a:pt x="8430768" y="0"/>
                </a:lnTo>
              </a:path>
            </a:pathLst>
          </a:custGeom>
          <a:ln w="4699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9383" y="3336035"/>
            <a:ext cx="7806055" cy="0"/>
          </a:xfrm>
          <a:custGeom>
            <a:avLst/>
            <a:gdLst/>
            <a:ahLst/>
            <a:cxnLst/>
            <a:rect l="l" t="t" r="r" b="b"/>
            <a:pathLst>
              <a:path w="7806055">
                <a:moveTo>
                  <a:pt x="0" y="0"/>
                </a:moveTo>
                <a:lnTo>
                  <a:pt x="7805928" y="0"/>
                </a:lnTo>
              </a:path>
            </a:pathLst>
          </a:custGeom>
          <a:ln w="53085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0656" y="4248911"/>
            <a:ext cx="1280159" cy="1280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3600" y="5266944"/>
            <a:ext cx="1243583" cy="1228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87240" y="5410200"/>
            <a:ext cx="1234439" cy="1234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53656" y="4983479"/>
            <a:ext cx="1554479" cy="1417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9448" y="6397752"/>
            <a:ext cx="1454150" cy="155575"/>
          </a:xfrm>
          <a:custGeom>
            <a:avLst/>
            <a:gdLst/>
            <a:ahLst/>
            <a:cxnLst/>
            <a:rect l="l" t="t" r="r" b="b"/>
            <a:pathLst>
              <a:path w="1454150" h="155575">
                <a:moveTo>
                  <a:pt x="0" y="155448"/>
                </a:moveTo>
                <a:lnTo>
                  <a:pt x="1453896" y="155448"/>
                </a:lnTo>
                <a:lnTo>
                  <a:pt x="145389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32560" y="5626608"/>
            <a:ext cx="1947672" cy="11125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34983" y="4846320"/>
            <a:ext cx="1252727" cy="1243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30711" y="1661160"/>
            <a:ext cx="1060703" cy="14173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2696" y="5178552"/>
            <a:ext cx="1225296" cy="1420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38104" y="2993135"/>
            <a:ext cx="850392" cy="14904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95344" y="2331067"/>
            <a:ext cx="4997450" cy="861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h-TH" sz="4000" dirty="0">
                <a:solidFill>
                  <a:srgbClr val="001F5F"/>
                </a:solidFill>
                <a:latin typeface="Arial"/>
                <a:cs typeface="Arial"/>
              </a:rPr>
              <a:t>กลยุทธ์การจัดจำหน่าย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5012055">
              <a:lnSpc>
                <a:spcPct val="100000"/>
              </a:lnSpc>
            </a:pPr>
            <a:r>
              <a:rPr lang="th-TH" sz="3200" spc="-15" dirty="0"/>
              <a:t>บทนำ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1676765"/>
            <a:ext cx="10920095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200" spc="-105" dirty="0">
                <a:latin typeface="Arial"/>
                <a:cs typeface="Arial"/>
              </a:rPr>
              <a:t>สองกลยุทธ์การกระจายพื้นฐาน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endParaRPr lang="en-US" sz="2300" dirty="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194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900" spc="-10" dirty="0">
                <a:solidFill>
                  <a:srgbClr val="006FC0"/>
                </a:solidFill>
                <a:latin typeface="Arial"/>
                <a:cs typeface="Arial"/>
              </a:rPr>
              <a:t>สินค้าสามารถ</a:t>
            </a:r>
            <a:r>
              <a:rPr lang="th-TH" sz="1900" spc="-10" dirty="0">
                <a:solidFill>
                  <a:srgbClr val="FF0000"/>
                </a:solidFill>
                <a:latin typeface="Arial"/>
                <a:cs typeface="Arial"/>
              </a:rPr>
              <a:t>จัดส่งโดยตรง</a:t>
            </a:r>
            <a:r>
              <a:rPr lang="th-TH" sz="1900" spc="-10" dirty="0">
                <a:solidFill>
                  <a:srgbClr val="006FC0"/>
                </a:solidFill>
                <a:latin typeface="Arial"/>
                <a:cs typeface="Arial"/>
              </a:rPr>
              <a:t>จาก</a:t>
            </a:r>
            <a:r>
              <a:rPr lang="th-TH" sz="1900" spc="-10" dirty="0" err="1">
                <a:solidFill>
                  <a:srgbClr val="006FC0"/>
                </a:solidFill>
                <a:latin typeface="Arial"/>
                <a:cs typeface="Arial"/>
              </a:rPr>
              <a:t>ซัพพ</a:t>
            </a:r>
            <a:r>
              <a:rPr lang="th-TH" sz="1900" spc="-10" dirty="0">
                <a:solidFill>
                  <a:srgbClr val="006FC0"/>
                </a:solidFill>
                <a:latin typeface="Arial"/>
                <a:cs typeface="Arial"/>
              </a:rPr>
              <a:t>ลายเออร์หรือผู้ผลิตไปยังร้านค้าปลีกหรือลูกค้าปลายทาง</a:t>
            </a:r>
          </a:p>
          <a:p>
            <a:pPr marL="698500" lvl="1" indent="-228600">
              <a:lnSpc>
                <a:spcPts val="194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endParaRPr lang="th-TH" sz="1900" spc="-10" dirty="0">
              <a:solidFill>
                <a:srgbClr val="006FC0"/>
              </a:solidFill>
              <a:latin typeface="Arial"/>
              <a:cs typeface="Arial"/>
            </a:endParaRPr>
          </a:p>
          <a:p>
            <a:pPr marL="698500" lvl="1" indent="-228600">
              <a:lnSpc>
                <a:spcPts val="194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900" spc="-15" dirty="0">
                <a:solidFill>
                  <a:srgbClr val="006FC0"/>
                </a:solidFill>
                <a:latin typeface="Arial"/>
                <a:cs typeface="Arial"/>
              </a:rPr>
              <a:t>ใช้</a:t>
            </a:r>
            <a:r>
              <a:rPr lang="th-TH" sz="1900" spc="-15" dirty="0">
                <a:solidFill>
                  <a:srgbClr val="FF0000"/>
                </a:solidFill>
                <a:latin typeface="Arial"/>
                <a:cs typeface="Arial"/>
              </a:rPr>
              <a:t>จุดจัดเก็บสินค้าคงคลังระดับกลาง </a:t>
            </a:r>
            <a:r>
              <a:rPr lang="th-TH" sz="1900" spc="-15" dirty="0">
                <a:solidFill>
                  <a:srgbClr val="006FC0"/>
                </a:solidFill>
                <a:latin typeface="Arial"/>
                <a:cs typeface="Arial"/>
              </a:rPr>
              <a:t>(โดยทั่วไปคือคลังสินค้าและ / หรือศูนย์กระจายสินค้า)</a:t>
            </a:r>
          </a:p>
          <a:p>
            <a:pPr marL="698500" lvl="1" indent="-228600">
              <a:lnSpc>
                <a:spcPts val="194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endParaRPr sz="20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200" spc="5" dirty="0">
                <a:latin typeface="Arial"/>
                <a:cs typeface="Arial"/>
              </a:rPr>
              <a:t>ปัญหาเกี่ยวกับคลังสินค้า</a:t>
            </a:r>
            <a:endParaRPr sz="2300" dirty="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219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900" spc="-40" dirty="0">
                <a:solidFill>
                  <a:srgbClr val="006FC0"/>
                </a:solidFill>
                <a:latin typeface="Arial"/>
                <a:cs typeface="Arial"/>
              </a:rPr>
              <a:t>กลยุทธ์การผลิต (ผลิตตามสต็อกเทียบกับสินค้าสั่งทำ)</a:t>
            </a:r>
          </a:p>
          <a:p>
            <a:pPr marL="698500" lvl="1" indent="-228600">
              <a:lnSpc>
                <a:spcPts val="219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900" spc="-15" dirty="0">
                <a:solidFill>
                  <a:srgbClr val="006FC0"/>
                </a:solidFill>
                <a:latin typeface="Arial"/>
                <a:cs typeface="Arial"/>
              </a:rPr>
              <a:t>จำนวนโกดัง</a:t>
            </a:r>
          </a:p>
          <a:p>
            <a:pPr marL="698500" lvl="1" indent="-228600">
              <a:lnSpc>
                <a:spcPts val="219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900" spc="-10" dirty="0">
                <a:solidFill>
                  <a:srgbClr val="006FC0"/>
                </a:solidFill>
                <a:latin typeface="Arial"/>
                <a:cs typeface="Arial"/>
              </a:rPr>
              <a:t>นโยบายสินค้าคงคลัง</a:t>
            </a:r>
          </a:p>
          <a:p>
            <a:pPr marL="698500" lvl="1" indent="-228600">
              <a:lnSpc>
                <a:spcPts val="219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900" spc="-10" dirty="0">
                <a:solidFill>
                  <a:srgbClr val="006FC0"/>
                </a:solidFill>
                <a:latin typeface="Arial"/>
                <a:cs typeface="Arial"/>
              </a:rPr>
              <a:t>อัตราส่วนการหมุนเวียนสินค้าคงคลัง</a:t>
            </a:r>
          </a:p>
          <a:p>
            <a:pPr marL="698500" lvl="1" indent="-228600">
              <a:lnSpc>
                <a:spcPts val="219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900" spc="-10" dirty="0">
                <a:solidFill>
                  <a:srgbClr val="006FC0"/>
                </a:solidFill>
                <a:latin typeface="Arial"/>
                <a:cs typeface="Arial"/>
              </a:rPr>
              <a:t>คลังสินค้าภายในเทียบกับผู้จัดจำหน่ายภายนอก</a:t>
            </a:r>
          </a:p>
          <a:p>
            <a:pPr marL="698500" lvl="1" indent="-228600">
              <a:lnSpc>
                <a:spcPts val="219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900" spc="-30" dirty="0">
                <a:solidFill>
                  <a:srgbClr val="006FC0"/>
                </a:solidFill>
                <a:latin typeface="Arial"/>
                <a:cs typeface="Arial"/>
              </a:rPr>
              <a:t>เป็นเจ้าของโดย บริษัท เดียวหรือหลาย บริษัท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9037" y="376051"/>
            <a:ext cx="11075924" cy="1084001"/>
          </a:xfrm>
          <a:prstGeom prst="rect">
            <a:avLst/>
          </a:prstGeom>
        </p:spPr>
        <p:txBody>
          <a:bodyPr vert="horz" wrap="square" lIns="0" tIns="220140" rIns="0" bIns="0" rtlCol="0">
            <a:spAutoFit/>
          </a:bodyPr>
          <a:lstStyle/>
          <a:p>
            <a:pPr marL="1445260">
              <a:lnSpc>
                <a:spcPct val="100000"/>
              </a:lnSpc>
            </a:pPr>
            <a:r>
              <a:rPr lang="th-TH" dirty="0"/>
              <a:t>กลยุทธ์การกระจายสินค้าโดยตรง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44576" y="1499555"/>
            <a:ext cx="10123424" cy="4661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dirty="0">
                <a:latin typeface="Arial"/>
                <a:cs typeface="Arial"/>
              </a:rPr>
              <a:t>ข้อดี </a:t>
            </a:r>
            <a:r>
              <a:rPr dirty="0">
                <a:latin typeface="Arial"/>
                <a:cs typeface="Arial"/>
              </a:rPr>
              <a:t>:</a:t>
            </a:r>
          </a:p>
          <a:p>
            <a:pPr marL="698500" lvl="1" indent="-228600">
              <a:lnSpc>
                <a:spcPct val="100000"/>
              </a:lnSpc>
              <a:spcBef>
                <a:spcPts val="40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600" spc="10" dirty="0">
                <a:solidFill>
                  <a:srgbClr val="006FC0"/>
                </a:solidFill>
                <a:latin typeface="Arial"/>
                <a:cs typeface="Arial"/>
              </a:rPr>
              <a:t>ผู้ค้าปลีกหลีกเลี่ยงค่าใช้จ่ายในการดำเนินงานศูนย์กระจายสินค้า</a:t>
            </a:r>
          </a:p>
          <a:p>
            <a:pPr marL="698500" lvl="1" indent="-228600">
              <a:lnSpc>
                <a:spcPct val="100000"/>
              </a:lnSpc>
              <a:spcBef>
                <a:spcPts val="40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600" spc="-15" dirty="0">
                <a:solidFill>
                  <a:srgbClr val="006FC0"/>
                </a:solidFill>
                <a:latin typeface="Arial"/>
                <a:cs typeface="Arial"/>
              </a:rPr>
              <a:t>เวลานำจะลดลง</a:t>
            </a:r>
            <a:endParaRPr lang="th-TH" sz="1600" spc="-15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dirty="0">
                <a:latin typeface="Arial"/>
                <a:cs typeface="Arial"/>
              </a:rPr>
              <a:t>ข้อเสีย :</a:t>
            </a:r>
          </a:p>
          <a:p>
            <a:pPr marL="698500" lvl="1" indent="-228600">
              <a:lnSpc>
                <a:spcPct val="100000"/>
              </a:lnSpc>
              <a:spcBef>
                <a:spcPts val="15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600" spc="-15" dirty="0">
                <a:solidFill>
                  <a:srgbClr val="006FC0"/>
                </a:solidFill>
                <a:latin typeface="Arial"/>
                <a:cs typeface="Arial"/>
              </a:rPr>
              <a:t>ผลกระทบจากการรวมความเสี่ยงจะถูกลบล้างเนื่องจากไม่มีคลังสินค้ากลาง</a:t>
            </a:r>
          </a:p>
          <a:p>
            <a:pPr marL="698500" lvl="1" indent="-228600">
              <a:lnSpc>
                <a:spcPct val="100000"/>
              </a:lnSpc>
              <a:spcBef>
                <a:spcPts val="15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600" spc="-15" dirty="0">
                <a:solidFill>
                  <a:srgbClr val="006FC0"/>
                </a:solidFill>
                <a:latin typeface="Arial"/>
                <a:cs typeface="Arial"/>
              </a:rPr>
              <a:t>ต้นทุนการขนส่งของผู้ผลิตและผู้จัดจำหน่ายเพิ่มขึ้น</a:t>
            </a:r>
            <a:endParaRPr lang="en-US" sz="1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dirty="0">
                <a:latin typeface="Arial"/>
                <a:cs typeface="Arial"/>
              </a:rPr>
              <a:t>สถานการณ์ที่ใช้กันทั่วไป </a:t>
            </a:r>
            <a:r>
              <a:rPr lang="en-US" dirty="0">
                <a:latin typeface="Arial"/>
                <a:cs typeface="Arial"/>
              </a:rPr>
              <a:t>:</a:t>
            </a:r>
          </a:p>
          <a:p>
            <a:pPr marL="698500" lvl="1" indent="-228600">
              <a:lnSpc>
                <a:spcPct val="100000"/>
              </a:lnSpc>
              <a:spcBef>
                <a:spcPts val="40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600" spc="-15" dirty="0">
                <a:solidFill>
                  <a:srgbClr val="006FC0"/>
                </a:solidFill>
                <a:latin typeface="Arial"/>
                <a:cs typeface="Arial"/>
              </a:rPr>
              <a:t>ร้านค้าปลีกต้องการรถบรรทุกเต็มคัน</a:t>
            </a:r>
            <a:endParaRPr lang="en-US" sz="1600" spc="-15" dirty="0">
              <a:solidFill>
                <a:srgbClr val="006FC0"/>
              </a:solidFill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40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600" spc="-15" dirty="0">
                <a:solidFill>
                  <a:srgbClr val="006FC0"/>
                </a:solidFill>
                <a:latin typeface="Arial"/>
                <a:cs typeface="Arial"/>
              </a:rPr>
              <a:t>มักจะได้รับคำสั่งจากผู้ค้าปลีกที่มีประสิทธิภาพ</a:t>
            </a:r>
            <a:endParaRPr lang="en-US" sz="1600" spc="-15" dirty="0">
              <a:solidFill>
                <a:srgbClr val="006FC0"/>
              </a:solidFill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40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600" spc="-15" dirty="0">
                <a:solidFill>
                  <a:srgbClr val="006FC0"/>
                </a:solidFill>
                <a:latin typeface="Arial"/>
                <a:cs typeface="Arial"/>
              </a:rPr>
              <a:t>เวลานำเป็นสิ่งสำคัญ</a:t>
            </a:r>
            <a:endParaRPr lang="en-US" sz="1600" spc="-15" dirty="0">
              <a:solidFill>
                <a:srgbClr val="006FC0"/>
              </a:solidFill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40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600" spc="-20" dirty="0">
                <a:solidFill>
                  <a:srgbClr val="006FC0"/>
                </a:solidFill>
                <a:latin typeface="Arial"/>
                <a:cs typeface="Arial"/>
              </a:rPr>
              <a:t>ผู้ผลิตอาจไม่เต็มใจ แต่อาจไม่มีทางเลือก</a:t>
            </a:r>
            <a:endParaRPr lang="en-US" sz="1600" spc="-20" dirty="0">
              <a:solidFill>
                <a:srgbClr val="006FC0"/>
              </a:solidFill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40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600" spc="-25" dirty="0">
                <a:solidFill>
                  <a:srgbClr val="006FC0"/>
                </a:solidFill>
                <a:latin typeface="Arial"/>
                <a:cs typeface="Arial"/>
              </a:rPr>
              <a:t>แพร่หลายในอุตสาหกรรมร้านขายของชำ</a:t>
            </a:r>
            <a:endParaRPr lang="en-US" sz="1600" spc="-25" dirty="0">
              <a:solidFill>
                <a:srgbClr val="006FC0"/>
              </a:solidFill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40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1600" spc="-15" dirty="0">
                <a:solidFill>
                  <a:srgbClr val="FF0000"/>
                </a:solidFill>
                <a:latin typeface="Arial"/>
                <a:cs typeface="Arial"/>
              </a:rPr>
              <a:t>เวลานำมีความสำคัญเนื่องจากสินค้าเน่าเสียง่าย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4725670">
              <a:lnSpc>
                <a:spcPct val="100000"/>
              </a:lnSpc>
            </a:pPr>
            <a:r>
              <a:rPr sz="3200" spc="-25" dirty="0"/>
              <a:t>B</a:t>
            </a:r>
            <a:r>
              <a:rPr sz="3200" spc="-30" dirty="0"/>
              <a:t>u</a:t>
            </a:r>
            <a:r>
              <a:rPr sz="3200" spc="-10" dirty="0"/>
              <a:t>ll</a:t>
            </a:r>
            <a:r>
              <a:rPr sz="3200" spc="50" dirty="0"/>
              <a:t>w</a:t>
            </a:r>
            <a:r>
              <a:rPr sz="3200" spc="-20" dirty="0"/>
              <a:t>hip</a:t>
            </a:r>
            <a:r>
              <a:rPr sz="3200" spc="-70" dirty="0"/>
              <a:t> </a:t>
            </a:r>
            <a:r>
              <a:rPr sz="3200" spc="-20" dirty="0"/>
              <a:t>Ef</a:t>
            </a:r>
            <a:r>
              <a:rPr sz="3200" spc="-25" dirty="0"/>
              <a:t>f</a:t>
            </a:r>
            <a:r>
              <a:rPr sz="3200" spc="-20" dirty="0"/>
              <a:t>ect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54837" y="1740488"/>
            <a:ext cx="11077575" cy="3632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195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  <a:tab pos="1871345" algn="l"/>
                <a:tab pos="2646045" algn="l"/>
                <a:tab pos="4533265" algn="l"/>
                <a:tab pos="5621020" algn="l"/>
                <a:tab pos="7145655" algn="l"/>
                <a:tab pos="9325610" algn="l"/>
                <a:tab pos="10554335" algn="l"/>
              </a:tabLst>
            </a:pPr>
            <a:r>
              <a:rPr lang="th-TH" sz="2800" spc="5" dirty="0">
                <a:latin typeface="Arial"/>
                <a:cs typeface="Arial"/>
              </a:rPr>
              <a:t>ในขณะที่ความต้องการของลูกค้าสำหรับผลิตภัณฑ์เฉพาะไม่แตกต่างกันมากนัก</a:t>
            </a:r>
          </a:p>
          <a:p>
            <a:pPr marL="241300" indent="-228600">
              <a:lnSpc>
                <a:spcPts val="3195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  <a:tab pos="1871345" algn="l"/>
                <a:tab pos="2646045" algn="l"/>
                <a:tab pos="4533265" algn="l"/>
                <a:tab pos="5621020" algn="l"/>
                <a:tab pos="7145655" algn="l"/>
                <a:tab pos="9325610" algn="l"/>
                <a:tab pos="10554335" algn="l"/>
              </a:tabLst>
            </a:pPr>
            <a:r>
              <a:rPr lang="th-TH" sz="2800" spc="5" dirty="0">
                <a:latin typeface="Arial"/>
                <a:cs typeface="Arial"/>
              </a:rPr>
              <a:t>ระดับสินค้าคงคลังและการสั่งซื้อกลับมีความผันผวนอย่างมากในช่วงห่วงโซ่อุปทาน</a:t>
            </a:r>
            <a:endParaRPr sz="2800" dirty="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1620"/>
              </a:spcBef>
            </a:pPr>
            <a:r>
              <a:rPr sz="3200" b="1" spc="-25" dirty="0">
                <a:solidFill>
                  <a:srgbClr val="FF0000"/>
                </a:solidFill>
                <a:latin typeface="Arial"/>
                <a:cs typeface="Arial"/>
              </a:rPr>
              <a:t>BU</a:t>
            </a:r>
            <a:r>
              <a:rPr sz="3200" b="1" spc="-3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200" b="1" spc="-2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200" b="1" spc="-25" dirty="0">
                <a:solidFill>
                  <a:srgbClr val="FF0000"/>
                </a:solidFill>
                <a:latin typeface="Arial"/>
                <a:cs typeface="Arial"/>
              </a:rPr>
              <a:t>WHIP</a:t>
            </a: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Arial"/>
                <a:cs typeface="Arial"/>
              </a:rPr>
              <a:t>EF</a:t>
            </a:r>
            <a:r>
              <a:rPr sz="3200" b="1" spc="-3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3200" b="1" spc="-25" dirty="0">
                <a:solidFill>
                  <a:srgbClr val="FF0000"/>
                </a:solidFill>
                <a:latin typeface="Arial"/>
                <a:cs typeface="Arial"/>
              </a:rPr>
              <a:t>EC</a:t>
            </a:r>
            <a:r>
              <a:rPr sz="3200" b="1" spc="-38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th-TH" sz="3200" b="1" spc="-3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81280" algn="ctr">
              <a:lnSpc>
                <a:spcPct val="100000"/>
              </a:lnSpc>
            </a:pPr>
            <a:r>
              <a:rPr lang="th-TH" sz="2800" b="1" spc="-15" dirty="0">
                <a:solidFill>
                  <a:srgbClr val="00FF00"/>
                </a:solidFill>
                <a:latin typeface="Arial"/>
                <a:cs typeface="Arial"/>
              </a:rPr>
              <a:t>ปรากฏการณ์ที่ความแปรปรวน</a:t>
            </a:r>
          </a:p>
          <a:p>
            <a:pPr marL="81280" algn="ctr">
              <a:lnSpc>
                <a:spcPct val="100000"/>
              </a:lnSpc>
            </a:pPr>
            <a:r>
              <a:rPr lang="th-TH" sz="2800" b="1" spc="-15" dirty="0">
                <a:solidFill>
                  <a:srgbClr val="00FF00"/>
                </a:solidFill>
                <a:latin typeface="Arial"/>
                <a:cs typeface="Arial"/>
              </a:rPr>
              <a:t>ของอุปสงค์ขยายตัวไปทางต้นน้ำ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0138" y="745580"/>
            <a:ext cx="11075924" cy="588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0" algn="ctr">
              <a:lnSpc>
                <a:spcPts val="4105"/>
              </a:lnSpc>
            </a:pPr>
            <a:r>
              <a:rPr lang="th-TH" sz="3600" dirty="0"/>
              <a:t>กลยุทธ์จุดจัดเก็บสินค้าคงคลังระดับกลาง</a:t>
            </a:r>
            <a:endParaRPr sz="3600"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1667728"/>
            <a:ext cx="11071225" cy="4541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2655"/>
              </a:lnSpc>
              <a:buFont typeface="Arial"/>
              <a:buChar char="•"/>
              <a:tabLst>
                <a:tab pos="241300" algn="l"/>
                <a:tab pos="606425" algn="l"/>
                <a:tab pos="1737995" algn="l"/>
                <a:tab pos="2173605" algn="l"/>
                <a:tab pos="4448175" algn="l"/>
                <a:tab pos="6174105" algn="l"/>
                <a:tab pos="7524115" algn="l"/>
                <a:tab pos="9375140" algn="l"/>
                <a:tab pos="10161270" algn="l"/>
                <a:tab pos="10597515" algn="l"/>
              </a:tabLst>
            </a:pPr>
            <a:r>
              <a:rPr lang="th-TH" sz="2600" spc="-20" dirty="0">
                <a:latin typeface="Arial"/>
                <a:cs typeface="Arial"/>
              </a:rPr>
              <a:t>ลักษณะที่หลากหลายทำให้กลยุทธ์แตกต่างกัน หนึ่งในปัจจัยพื้นฐานที่เกี่ยวข้องกับ</a:t>
            </a:r>
            <a:endParaRPr lang="en-US" sz="2600" spc="-20" dirty="0">
              <a:latin typeface="Arial"/>
              <a:cs typeface="Arial"/>
            </a:endParaRPr>
          </a:p>
          <a:p>
            <a:pPr marL="698500" lvl="1" indent="-228600">
              <a:lnSpc>
                <a:spcPts val="2655"/>
              </a:lnSpc>
              <a:buFont typeface="Arial"/>
              <a:buChar char="•"/>
              <a:tabLst>
                <a:tab pos="241300" algn="l"/>
                <a:tab pos="606425" algn="l"/>
                <a:tab pos="1737995" algn="l"/>
                <a:tab pos="2173605" algn="l"/>
                <a:tab pos="4448175" algn="l"/>
                <a:tab pos="6174105" algn="l"/>
                <a:tab pos="7524115" algn="l"/>
                <a:tab pos="9375140" algn="l"/>
                <a:tab pos="10161270" algn="l"/>
                <a:tab pos="10597515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ระยะเวลาที่สินค้าคงคลังถูกเก็บไว้ที่คลังสินค้าและศูนย์กระจายสินค้า</a:t>
            </a:r>
            <a:r>
              <a:rPr lang="en-US" sz="240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  <a:p>
            <a:pPr marL="241300" indent="-228600">
              <a:lnSpc>
                <a:spcPts val="2935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600" spc="-15" dirty="0">
                <a:latin typeface="Arial"/>
                <a:cs typeface="Arial"/>
              </a:rPr>
              <a:t>กลยุทธ์:</a:t>
            </a:r>
            <a:endParaRPr lang="en-US" sz="2600" spc="-15" dirty="0">
              <a:latin typeface="Arial"/>
              <a:cs typeface="Arial"/>
            </a:endParaRPr>
          </a:p>
          <a:p>
            <a:pPr marL="698500" lvl="1" indent="-228600">
              <a:lnSpc>
                <a:spcPts val="2935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400" spc="-75" dirty="0">
                <a:solidFill>
                  <a:srgbClr val="006FC0"/>
                </a:solidFill>
                <a:latin typeface="Arial"/>
                <a:cs typeface="Arial"/>
              </a:rPr>
              <a:t>กลยุทธ์การจัดเก็บแบบดั้งเดิม</a:t>
            </a:r>
            <a:endParaRPr lang="en-US" sz="2400" spc="-75" dirty="0">
              <a:solidFill>
                <a:srgbClr val="006FC0"/>
              </a:solidFill>
              <a:latin typeface="Arial"/>
              <a:cs typeface="Arial"/>
            </a:endParaRPr>
          </a:p>
          <a:p>
            <a:pPr marL="1155700" lvl="2" indent="-228600">
              <a:lnSpc>
                <a:spcPts val="2935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000" spc="-20" dirty="0">
                <a:solidFill>
                  <a:srgbClr val="FF0000"/>
                </a:solidFill>
                <a:latin typeface="Arial"/>
                <a:cs typeface="Arial"/>
              </a:rPr>
              <a:t>ศูนย์กระจายสินค้าและโกดังเก็บสินค้าคงคลัง</a:t>
            </a:r>
            <a:endParaRPr lang="en-US" sz="2000" spc="-2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155700" lvl="2" indent="-228600">
              <a:lnSpc>
                <a:spcPts val="2935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000" spc="-10" dirty="0">
                <a:solidFill>
                  <a:srgbClr val="FF0000"/>
                </a:solidFill>
                <a:latin typeface="Arial"/>
                <a:cs typeface="Arial"/>
              </a:rPr>
              <a:t>จัดหาสินค้าคงคลังให้กับลูกค้าปลายน้ำตามความจำเป็น</a:t>
            </a:r>
            <a:endParaRPr lang="en-US" sz="2000" spc="-1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38188" lvl="2" indent="-280988">
              <a:lnSpc>
                <a:spcPts val="2935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กลยุทธ์</a:t>
            </a:r>
            <a:r>
              <a:rPr lang="en-US" sz="24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sz="2400" spc="-15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ss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do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cking</a:t>
            </a:r>
            <a:r>
              <a:rPr sz="24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endParaRPr lang="en-US" sz="2400" spc="15" dirty="0">
              <a:solidFill>
                <a:srgbClr val="006FC0"/>
              </a:solidFill>
              <a:latin typeface="Arial"/>
              <a:cs typeface="Arial"/>
            </a:endParaRPr>
          </a:p>
          <a:p>
            <a:pPr marL="1195388" lvl="3" indent="-280988">
              <a:lnSpc>
                <a:spcPts val="2935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000" spc="-40" dirty="0">
                <a:solidFill>
                  <a:srgbClr val="FF0000"/>
                </a:solidFill>
                <a:latin typeface="Arial"/>
                <a:cs typeface="Arial"/>
              </a:rPr>
              <a:t>คลังสินค้าและศูนย์กระจายสินค้าทำหน้าที่เป็นจุดโอนสินค้าคงคลัง</a:t>
            </a:r>
            <a:endParaRPr lang="en-US" sz="2000" spc="-4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195388" lvl="3" indent="-280988">
              <a:lnSpc>
                <a:spcPts val="2935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000" spc="-15" dirty="0">
                <a:solidFill>
                  <a:srgbClr val="FF0000"/>
                </a:solidFill>
                <a:latin typeface="Arial"/>
                <a:cs typeface="Arial"/>
              </a:rPr>
              <a:t>ไม่มีสินค้าคงคลังที่จุดโอนเหล่านี้</a:t>
            </a:r>
            <a:endParaRPr lang="en-US" sz="2000" spc="-1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38188" lvl="3" indent="-280988">
              <a:lnSpc>
                <a:spcPts val="2935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กลยุทธ์การรวมและการถ่ายโอนจากส่วนกลาง</a:t>
            </a:r>
            <a:endParaRPr lang="en-US" sz="2400" dirty="0">
              <a:solidFill>
                <a:srgbClr val="006FC0"/>
              </a:solidFill>
              <a:latin typeface="Arial"/>
              <a:cs typeface="Arial"/>
            </a:endParaRPr>
          </a:p>
          <a:p>
            <a:pPr marL="1195388" lvl="4" indent="-280988">
              <a:lnSpc>
                <a:spcPts val="2935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000" spc="20" dirty="0">
                <a:solidFill>
                  <a:srgbClr val="FF0000"/>
                </a:solidFill>
                <a:latin typeface="Arial"/>
                <a:cs typeface="Arial"/>
              </a:rPr>
              <a:t>อาจมีประโยชน์เมื่อมีผลิตภัณฑ์ที่แตกต่างกันจำนวนมาก→ยากที่จะคาดเดาความต้องการสำหรับผลิตภัณฑ์เฉพาะ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3832225">
              <a:lnSpc>
                <a:spcPct val="100000"/>
              </a:lnSpc>
            </a:pPr>
            <a:r>
              <a:rPr lang="th-TH" sz="3200" spc="-200" dirty="0"/>
              <a:t>คลังสินค้าแบบดั้งเดิม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1740488"/>
            <a:ext cx="10372090" cy="2863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Arial"/>
                <a:cs typeface="Arial"/>
              </a:rPr>
              <a:t>Se</a:t>
            </a:r>
            <a:r>
              <a:rPr lang="en-US" sz="2800" spc="5" dirty="0">
                <a:latin typeface="Arial"/>
                <a:cs typeface="Arial"/>
              </a:rPr>
              <a:t>ss</a:t>
            </a:r>
            <a:r>
              <a:rPr lang="en-US" sz="2800" dirty="0">
                <a:latin typeface="Arial"/>
                <a:cs typeface="Arial"/>
              </a:rPr>
              <a:t>ion</a:t>
            </a:r>
            <a:r>
              <a:rPr lang="en-US" sz="2800" spc="-4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2</a:t>
            </a:r>
            <a:r>
              <a:rPr lang="en-US" sz="2800" spc="5" dirty="0">
                <a:latin typeface="Arial"/>
                <a:cs typeface="Arial"/>
              </a:rPr>
              <a:t>.</a:t>
            </a:r>
            <a:r>
              <a:rPr lang="en-US" sz="2800" dirty="0">
                <a:latin typeface="Arial"/>
                <a:cs typeface="Arial"/>
              </a:rPr>
              <a:t>1: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th-TH" sz="2800" spc="5" dirty="0">
                <a:latin typeface="Arial"/>
                <a:cs typeface="Arial"/>
              </a:rPr>
              <a:t>การจัดการสินค้าคงคลังและปัจจัยหลักที่รวมความเสี่ยง</a:t>
            </a:r>
            <a:endParaRPr lang="en-US"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dirty="0">
                <a:latin typeface="Arial"/>
                <a:cs typeface="Arial"/>
              </a:rPr>
              <a:t>ปัจจัยอื่น ๆ ก็มีบทบาทสำคัญเช่นกัน</a:t>
            </a:r>
            <a:endParaRPr lang="en-US" sz="2800" dirty="0">
              <a:latin typeface="Arial"/>
              <a:cs typeface="Arial"/>
            </a:endParaRP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การจัดการแบบรวมศูนย์และแบบไม่รวมศูนย์</a:t>
            </a:r>
            <a:endParaRPr lang="en-US" sz="2400" dirty="0">
              <a:solidFill>
                <a:srgbClr val="006FC0"/>
              </a:solidFill>
              <a:latin typeface="Arial"/>
              <a:cs typeface="Arial"/>
            </a:endParaRP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ส่วนกลาง </a:t>
            </a:r>
            <a:r>
              <a:rPr lang="en-US" sz="2400" dirty="0">
                <a:solidFill>
                  <a:srgbClr val="006FC0"/>
                </a:solidFill>
                <a:latin typeface="Arial"/>
                <a:cs typeface="Arial"/>
              </a:rPr>
              <a:t>vs </a:t>
            </a: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การผลิตในท้องถิ่นและคลังสินค้า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037" y="406009"/>
            <a:ext cx="11075924" cy="1024832"/>
          </a:xfrm>
          <a:prstGeom prst="rect">
            <a:avLst/>
          </a:prstGeom>
        </p:spPr>
        <p:txBody>
          <a:bodyPr vert="horz" wrap="square" lIns="0" tIns="246888" rIns="0" bIns="0" rtlCol="0">
            <a:spAutoFit/>
          </a:bodyPr>
          <a:lstStyle/>
          <a:p>
            <a:pPr marL="1631314"/>
            <a:r>
              <a:rPr lang="th-TH" sz="3600" dirty="0"/>
              <a:t>การจัดการแบบรวมศูนย์และแบบ</a:t>
            </a:r>
            <a:r>
              <a:rPr lang="th-TH" sz="3600" dirty="0">
                <a:latin typeface="Arial"/>
                <a:cs typeface="Arial"/>
              </a:rPr>
              <a:t>ไม่รวมศูนย์</a:t>
            </a:r>
            <a:endParaRPr sz="3600"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1672247"/>
            <a:ext cx="11074400" cy="427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274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000" dirty="0">
                <a:latin typeface="Arial"/>
                <a:cs typeface="Arial"/>
              </a:rPr>
              <a:t>ระบบไม่รวมศูนย์</a:t>
            </a:r>
          </a:p>
          <a:p>
            <a:pPr marL="698500" lvl="1" indent="-228600">
              <a:lnSpc>
                <a:spcPts val="274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000" spc="-10" dirty="0">
                <a:solidFill>
                  <a:srgbClr val="006FC0"/>
                </a:solidFill>
                <a:latin typeface="Arial"/>
                <a:cs typeface="Arial"/>
              </a:rPr>
              <a:t>แต่ละแห่งระบุกลยุทธ์ที่มีประสิทธิภาพสูงสุดโดยไม่คำนึงถึงผลกระทบต่อสิ่งอำนวยความสะดวกอื่น ๆ ในห่วงโซ่อุปทาน</a:t>
            </a:r>
          </a:p>
          <a:p>
            <a:pPr marL="698500" lvl="1" indent="-228600">
              <a:lnSpc>
                <a:spcPts val="274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000" spc="-5" dirty="0">
                <a:solidFill>
                  <a:srgbClr val="006FC0"/>
                </a:solidFill>
                <a:latin typeface="Arial"/>
                <a:cs typeface="Arial"/>
              </a:rPr>
              <a:t>นำไปสู่ </a:t>
            </a:r>
            <a:r>
              <a:rPr lang="en-US" sz="2000" spc="-5" dirty="0">
                <a:solidFill>
                  <a:srgbClr val="006FC0"/>
                </a:solidFill>
                <a:latin typeface="Arial"/>
                <a:cs typeface="Arial"/>
              </a:rPr>
              <a:t>Local </a:t>
            </a:r>
            <a:r>
              <a:rPr lang="en-US" sz="2000" spc="-15" dirty="0">
                <a:solidFill>
                  <a:srgbClr val="006FC0"/>
                </a:solidFill>
                <a:latin typeface="Arial"/>
                <a:cs typeface="Arial"/>
              </a:rPr>
              <a:t>optimization</a:t>
            </a:r>
            <a:endParaRPr lang="th-TH" sz="2000" dirty="0">
              <a:latin typeface="Arial"/>
              <a:cs typeface="Arial"/>
            </a:endParaRPr>
          </a:p>
          <a:p>
            <a:pPr marL="241300" indent="-228600">
              <a:lnSpc>
                <a:spcPts val="274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000" dirty="0">
                <a:latin typeface="Arial"/>
                <a:cs typeface="Arial"/>
              </a:rPr>
              <a:t>ระบบรวมศูนย์</a:t>
            </a:r>
          </a:p>
          <a:p>
            <a:pPr marL="698500" lvl="1" indent="-228600">
              <a:lnSpc>
                <a:spcPts val="274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000" spc="-15" dirty="0">
                <a:solidFill>
                  <a:srgbClr val="006FC0"/>
                </a:solidFill>
                <a:latin typeface="Arial"/>
                <a:cs typeface="Arial"/>
              </a:rPr>
              <a:t>การตัดสินใจเกิดขึ้นที่จุดศูนย์กลางสำหรับเครือข่ายอุปทานทั้งหมด</a:t>
            </a:r>
          </a:p>
          <a:p>
            <a:pPr marL="698500" lvl="1" indent="-228600">
              <a:lnSpc>
                <a:spcPts val="274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000" spc="-105" dirty="0">
                <a:solidFill>
                  <a:srgbClr val="006FC0"/>
                </a:solidFill>
                <a:latin typeface="Arial"/>
                <a:cs typeface="Arial"/>
              </a:rPr>
              <a:t>วัตถุประสงค์ทั่วไป: ลดต้นทุนรวมของระบบให้น้อยที่สุดเพื่อให้เป็นไปตามข้อกำหนดระดับบริการบางประการ</a:t>
            </a:r>
          </a:p>
          <a:p>
            <a:pPr marL="698500" lvl="1" indent="-228600">
              <a:lnSpc>
                <a:spcPts val="274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000" spc="-15" dirty="0">
                <a:solidFill>
                  <a:srgbClr val="006FC0"/>
                </a:solidFill>
                <a:latin typeface="Arial"/>
                <a:cs typeface="Arial"/>
              </a:rPr>
              <a:t>การควบคุมจากส่วนกลางนำไปสู่ </a:t>
            </a:r>
            <a:r>
              <a:rPr lang="en-US" sz="2000" spc="-15" dirty="0">
                <a:solidFill>
                  <a:srgbClr val="006FC0"/>
                </a:solidFill>
                <a:latin typeface="Arial"/>
                <a:cs typeface="Arial"/>
              </a:rPr>
              <a:t>global optimization.</a:t>
            </a:r>
            <a:endParaRPr lang="th-TH" sz="2000" spc="-15" dirty="0">
              <a:solidFill>
                <a:srgbClr val="006FC0"/>
              </a:solidFill>
              <a:latin typeface="Arial"/>
              <a:cs typeface="Arial"/>
            </a:endParaRPr>
          </a:p>
          <a:p>
            <a:pPr marL="698500" lvl="1" indent="-228600">
              <a:lnSpc>
                <a:spcPts val="274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000" spc="-15" dirty="0">
                <a:solidFill>
                  <a:srgbClr val="006FC0"/>
                </a:solidFill>
                <a:latin typeface="Arial"/>
                <a:cs typeface="Arial"/>
              </a:rPr>
              <a:t>อย่างน้อยก็มีประสิทธิภาพพอ ๆ กับระบบไม่รวมศูนย์</a:t>
            </a:r>
          </a:p>
          <a:p>
            <a:pPr marL="698500" lvl="1" indent="-228600">
              <a:lnSpc>
                <a:spcPts val="274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000" spc="-10" dirty="0">
                <a:solidFill>
                  <a:srgbClr val="006FC0"/>
                </a:solidFill>
                <a:latin typeface="Arial"/>
                <a:cs typeface="Arial"/>
              </a:rPr>
              <a:t>อนุญาตให้ใช้กลยุทธ์ที่ประสานกัน</a:t>
            </a:r>
            <a:endParaRPr lang="en-US" sz="2000" dirty="0">
              <a:latin typeface="Arial"/>
              <a:cs typeface="Arial"/>
            </a:endParaRPr>
          </a:p>
          <a:p>
            <a:pPr marL="241300" indent="-228600">
              <a:lnSpc>
                <a:spcPts val="274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000" dirty="0">
                <a:latin typeface="Arial"/>
                <a:cs typeface="Arial"/>
              </a:rPr>
              <a:t>หากระบบไม่สามารถรวมศูนย์ได้</a:t>
            </a:r>
            <a:endParaRPr lang="en-US" sz="2000" dirty="0">
              <a:latin typeface="Arial"/>
              <a:cs typeface="Arial"/>
            </a:endParaRPr>
          </a:p>
          <a:p>
            <a:pPr marL="698500" lvl="1" indent="-228600">
              <a:lnSpc>
                <a:spcPts val="274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000" spc="-15" dirty="0">
                <a:solidFill>
                  <a:srgbClr val="006FC0"/>
                </a:solidFill>
                <a:latin typeface="Arial"/>
                <a:cs typeface="Arial"/>
              </a:rPr>
              <a:t>มักจะเป็นประโยชน์ในการสร้างความร่วมมือเพื่อเข้าถึงข้อได้เปรียบของระบบรวมศูนย์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990600" y="406009"/>
            <a:ext cx="12624561" cy="965663"/>
          </a:xfrm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3642995">
              <a:lnSpc>
                <a:spcPct val="100000"/>
              </a:lnSpc>
            </a:pPr>
            <a:r>
              <a:rPr lang="th-TH" sz="3200" spc="-20" dirty="0"/>
              <a:t>สิ่งอำนวยความสะดวก</a:t>
            </a:r>
            <a:r>
              <a:rPr lang="en-US" sz="3200" spc="-20" dirty="0"/>
              <a:t> </a:t>
            </a:r>
            <a:r>
              <a:rPr lang="th-TH" sz="3200" spc="-20" dirty="0"/>
              <a:t>ศูนย์กลาง </a:t>
            </a:r>
            <a:r>
              <a:rPr sz="3200" spc="25" dirty="0"/>
              <a:t> </a:t>
            </a:r>
            <a:r>
              <a:rPr sz="3200" spc="-95" dirty="0"/>
              <a:t>v</a:t>
            </a:r>
            <a:r>
              <a:rPr sz="3200" spc="-15" dirty="0"/>
              <a:t>s.</a:t>
            </a:r>
            <a:r>
              <a:rPr sz="3200" spc="75" dirty="0"/>
              <a:t> </a:t>
            </a:r>
            <a:r>
              <a:rPr lang="th-TH" sz="3200" spc="-20" dirty="0"/>
              <a:t>ท้องถิ่น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653543" y="1455986"/>
            <a:ext cx="9112250" cy="4578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2770"/>
              </a:lnSpc>
              <a:buFont typeface="Arial"/>
              <a:buChar char="•"/>
              <a:tabLst>
                <a:tab pos="241300" algn="l"/>
              </a:tabLst>
            </a:pPr>
            <a:endParaRPr lang="th-TH" sz="2400" dirty="0">
              <a:latin typeface="Arial"/>
              <a:cs typeface="Arial"/>
            </a:endParaRPr>
          </a:p>
          <a:p>
            <a:pPr marL="241300" indent="-228600">
              <a:lnSpc>
                <a:spcPts val="277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latin typeface="Arial"/>
                <a:cs typeface="Arial"/>
              </a:rPr>
              <a:t>สิ่งอำนวยความสะดวกศูนย์กลาง</a:t>
            </a:r>
            <a:endParaRPr lang="en-US" sz="2400" dirty="0">
              <a:latin typeface="Arial"/>
              <a:cs typeface="Arial"/>
            </a:endParaRPr>
          </a:p>
          <a:p>
            <a:pPr marL="698500" lvl="1" indent="-228600">
              <a:lnSpc>
                <a:spcPts val="277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000" spc="-25" dirty="0">
                <a:solidFill>
                  <a:srgbClr val="006FC0"/>
                </a:solidFill>
                <a:latin typeface="Arial"/>
                <a:cs typeface="Arial"/>
              </a:rPr>
              <a:t>จ้างทั้งคลังสินค้าและศูนย์กระจายสินค้าน้อยลง</a:t>
            </a:r>
            <a:endParaRPr lang="en-US" sz="2000" spc="-25" dirty="0">
              <a:solidFill>
                <a:srgbClr val="006FC0"/>
              </a:solidFill>
              <a:latin typeface="Arial"/>
              <a:cs typeface="Arial"/>
            </a:endParaRPr>
          </a:p>
          <a:p>
            <a:pPr marL="698500" lvl="1" indent="-228600">
              <a:lnSpc>
                <a:spcPts val="277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000" spc="-15" dirty="0">
                <a:solidFill>
                  <a:srgbClr val="006FC0"/>
                </a:solidFill>
                <a:latin typeface="Arial"/>
                <a:cs typeface="Arial"/>
              </a:rPr>
              <a:t>สิ่งอำนวยความสะดวกตั้งอยู่ห่างจากลูกค้า</a:t>
            </a:r>
            <a:endParaRPr lang="en-US" sz="2000" spc="-15" dirty="0">
              <a:solidFill>
                <a:srgbClr val="006FC0"/>
              </a:solidFill>
              <a:latin typeface="Arial"/>
              <a:cs typeface="Arial"/>
            </a:endParaRPr>
          </a:p>
          <a:p>
            <a:pPr marL="236538" lvl="1" indent="-236538">
              <a:lnSpc>
                <a:spcPts val="277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latin typeface="Arial"/>
                <a:cs typeface="Arial"/>
              </a:rPr>
              <a:t>ปัจจัยอื่น ๆ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698500" lvl="1" indent="-228600">
              <a:lnSpc>
                <a:spcPts val="219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sz="2000" b="1" spc="-25" dirty="0">
                <a:solidFill>
                  <a:srgbClr val="66FF33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66FF33"/>
                </a:solidFill>
                <a:latin typeface="Arial"/>
                <a:cs typeface="Arial"/>
              </a:rPr>
              <a:t>afety</a:t>
            </a:r>
            <a:r>
              <a:rPr sz="2000" b="1" spc="20" dirty="0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66FF33"/>
                </a:solidFill>
                <a:latin typeface="Arial"/>
                <a:cs typeface="Arial"/>
              </a:rPr>
              <a:t>sto</a:t>
            </a:r>
            <a:r>
              <a:rPr sz="2000" b="1" spc="-15" dirty="0">
                <a:solidFill>
                  <a:srgbClr val="66FF33"/>
                </a:solidFill>
                <a:latin typeface="Arial"/>
                <a:cs typeface="Arial"/>
              </a:rPr>
              <a:t>c</a:t>
            </a:r>
            <a:r>
              <a:rPr sz="2000" b="1" spc="-25" dirty="0">
                <a:solidFill>
                  <a:srgbClr val="66FF33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66FF33"/>
                </a:solidFill>
                <a:latin typeface="Arial"/>
                <a:cs typeface="Arial"/>
              </a:rPr>
              <a:t>.</a:t>
            </a:r>
            <a:r>
              <a:rPr sz="2000" b="1" spc="-5" dirty="0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lang="th-TH" sz="2000" spc="-15" dirty="0">
                <a:solidFill>
                  <a:srgbClr val="006FC0"/>
                </a:solidFill>
                <a:latin typeface="Arial"/>
                <a:cs typeface="Arial"/>
              </a:rPr>
              <a:t>ระดับความปลอดภัยต่ำกว่าด้วยสิ่งอำนวยความสะดวกศูนย์กลาง</a:t>
            </a:r>
          </a:p>
          <a:p>
            <a:pPr marL="698500" lvl="1" indent="-228600">
              <a:lnSpc>
                <a:spcPts val="217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en-US" sz="2000" b="1" spc="-15" dirty="0">
                <a:solidFill>
                  <a:srgbClr val="66FF33"/>
                </a:solidFill>
                <a:latin typeface="Arial"/>
                <a:cs typeface="Arial"/>
              </a:rPr>
              <a:t>O</a:t>
            </a:r>
            <a:r>
              <a:rPr lang="en-US" sz="2000" b="1" dirty="0">
                <a:solidFill>
                  <a:srgbClr val="66FF33"/>
                </a:solidFill>
                <a:latin typeface="Arial"/>
                <a:cs typeface="Arial"/>
              </a:rPr>
              <a:t>v</a:t>
            </a:r>
            <a:r>
              <a:rPr lang="en-US" sz="2000" b="1" spc="-15" dirty="0">
                <a:solidFill>
                  <a:srgbClr val="66FF33"/>
                </a:solidFill>
                <a:latin typeface="Arial"/>
                <a:cs typeface="Arial"/>
              </a:rPr>
              <a:t>e</a:t>
            </a:r>
            <a:r>
              <a:rPr lang="en-US" sz="2000" b="1" spc="-20" dirty="0">
                <a:solidFill>
                  <a:srgbClr val="66FF33"/>
                </a:solidFill>
                <a:latin typeface="Arial"/>
                <a:cs typeface="Arial"/>
              </a:rPr>
              <a:t>r</a:t>
            </a:r>
            <a:r>
              <a:rPr lang="en-US" sz="2000" b="1" spc="-15" dirty="0">
                <a:solidFill>
                  <a:srgbClr val="66FF33"/>
                </a:solidFill>
                <a:latin typeface="Arial"/>
                <a:cs typeface="Arial"/>
              </a:rPr>
              <a:t>he</a:t>
            </a:r>
            <a:r>
              <a:rPr lang="en-US" sz="2000" b="1" spc="-25" dirty="0">
                <a:solidFill>
                  <a:srgbClr val="66FF33"/>
                </a:solidFill>
                <a:latin typeface="Arial"/>
                <a:cs typeface="Arial"/>
              </a:rPr>
              <a:t>a</a:t>
            </a:r>
            <a:r>
              <a:rPr lang="en-US" sz="2000" b="1" dirty="0">
                <a:solidFill>
                  <a:srgbClr val="66FF33"/>
                </a:solidFill>
                <a:latin typeface="Arial"/>
                <a:cs typeface="Arial"/>
              </a:rPr>
              <a:t>d</a:t>
            </a:r>
            <a:r>
              <a:rPr lang="en-US" sz="2000" b="1" spc="-10" dirty="0">
                <a:solidFill>
                  <a:srgbClr val="66FF33"/>
                </a:solidFill>
                <a:latin typeface="Arial"/>
                <a:cs typeface="Arial"/>
              </a:rPr>
              <a:t>. </a:t>
            </a:r>
            <a:r>
              <a:rPr lang="th-TH" sz="2000" spc="-15" dirty="0">
                <a:solidFill>
                  <a:srgbClr val="006FC0"/>
                </a:solidFill>
                <a:latin typeface="Arial"/>
                <a:cs typeface="Arial"/>
              </a:rPr>
              <a:t>ลดต้นทุนค่าโสหุ้ยโดยรวมด้วยสิ่งอำนวยความสะดวกศูนย์กลาง</a:t>
            </a:r>
            <a:endParaRPr lang="en-US" sz="2000" dirty="0">
              <a:latin typeface="Arial"/>
              <a:cs typeface="Arial"/>
            </a:endParaRPr>
          </a:p>
          <a:p>
            <a:pPr marL="698500" lvl="1" indent="-228600">
              <a:lnSpc>
                <a:spcPts val="2170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sz="2000" b="1" spc="-25" dirty="0">
                <a:solidFill>
                  <a:srgbClr val="66FF33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66FF33"/>
                </a:solidFill>
                <a:latin typeface="Arial"/>
                <a:cs typeface="Arial"/>
              </a:rPr>
              <a:t>co</a:t>
            </a:r>
            <a:r>
              <a:rPr sz="2000" b="1" spc="-10" dirty="0">
                <a:solidFill>
                  <a:srgbClr val="66FF33"/>
                </a:solidFill>
                <a:latin typeface="Arial"/>
                <a:cs typeface="Arial"/>
              </a:rPr>
              <a:t>n</a:t>
            </a:r>
            <a:r>
              <a:rPr sz="2000" b="1" spc="-15" dirty="0">
                <a:solidFill>
                  <a:srgbClr val="66FF33"/>
                </a:solidFill>
                <a:latin typeface="Arial"/>
                <a:cs typeface="Arial"/>
              </a:rPr>
              <a:t>omies</a:t>
            </a:r>
            <a:r>
              <a:rPr sz="2000" b="1" spc="45" dirty="0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66FF33"/>
                </a:solidFill>
                <a:latin typeface="Arial"/>
                <a:cs typeface="Arial"/>
              </a:rPr>
              <a:t>of</a:t>
            </a:r>
            <a:r>
              <a:rPr sz="2000" b="1" spc="-20" dirty="0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66FF33"/>
                </a:solidFill>
                <a:latin typeface="Arial"/>
                <a:cs typeface="Arial"/>
              </a:rPr>
              <a:t>s</a:t>
            </a:r>
            <a:r>
              <a:rPr sz="2000" b="1" spc="-25" dirty="0">
                <a:solidFill>
                  <a:srgbClr val="66FF33"/>
                </a:solidFill>
                <a:latin typeface="Arial"/>
                <a:cs typeface="Arial"/>
              </a:rPr>
              <a:t>c</a:t>
            </a:r>
            <a:r>
              <a:rPr sz="2000" b="1" spc="-10" dirty="0">
                <a:solidFill>
                  <a:srgbClr val="66FF33"/>
                </a:solidFill>
                <a:latin typeface="Arial"/>
                <a:cs typeface="Arial"/>
              </a:rPr>
              <a:t>al</a:t>
            </a:r>
            <a:r>
              <a:rPr sz="2000" b="1" spc="-25" dirty="0">
                <a:solidFill>
                  <a:srgbClr val="66FF33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66FF33"/>
                </a:solidFill>
                <a:latin typeface="Arial"/>
                <a:cs typeface="Arial"/>
              </a:rPr>
              <a:t>.</a:t>
            </a:r>
            <a:r>
              <a:rPr sz="2000" b="1" spc="15" dirty="0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lang="th-TH" sz="2000" spc="-10" dirty="0">
                <a:solidFill>
                  <a:srgbClr val="006FC0"/>
                </a:solidFill>
                <a:latin typeface="Arial"/>
                <a:cs typeface="Arial"/>
              </a:rPr>
              <a:t>ประหยัดต่อขนาดได้มากขึ้นด้วย</a:t>
            </a:r>
            <a:r>
              <a:rPr sz="2000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th-TH" sz="2000" spc="-15" dirty="0">
                <a:solidFill>
                  <a:srgbClr val="006FC0"/>
                </a:solidFill>
                <a:latin typeface="Arial"/>
                <a:cs typeface="Arial"/>
              </a:rPr>
              <a:t>สะดวกศูนย์กลาง</a:t>
            </a:r>
            <a:endParaRPr lang="en-US" sz="2000" dirty="0">
              <a:latin typeface="Arial"/>
              <a:cs typeface="Arial"/>
            </a:endParaRPr>
          </a:p>
          <a:p>
            <a:pPr marL="698500" lvl="1" indent="-228600">
              <a:lnSpc>
                <a:spcPts val="218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sz="2000" b="1" spc="-15" dirty="0">
                <a:solidFill>
                  <a:srgbClr val="66FF33"/>
                </a:solidFill>
                <a:latin typeface="Arial"/>
                <a:cs typeface="Arial"/>
              </a:rPr>
              <a:t>Lead</a:t>
            </a:r>
            <a:r>
              <a:rPr sz="2000" b="1" spc="20" dirty="0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6FF33"/>
                </a:solidFill>
                <a:latin typeface="Arial"/>
                <a:cs typeface="Arial"/>
              </a:rPr>
              <a:t>t</a:t>
            </a:r>
            <a:r>
              <a:rPr sz="2000" b="1" spc="-15" dirty="0">
                <a:solidFill>
                  <a:srgbClr val="66FF33"/>
                </a:solidFill>
                <a:latin typeface="Arial"/>
                <a:cs typeface="Arial"/>
              </a:rPr>
              <a:t>im</a:t>
            </a:r>
            <a:r>
              <a:rPr sz="2000" b="1" spc="-20" dirty="0">
                <a:solidFill>
                  <a:srgbClr val="66FF33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66FF33"/>
                </a:solidFill>
                <a:latin typeface="Arial"/>
                <a:cs typeface="Arial"/>
              </a:rPr>
              <a:t>.</a:t>
            </a:r>
            <a:r>
              <a:rPr sz="2000" b="1" spc="-35" dirty="0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lang="th-TH" sz="2000" spc="-20" dirty="0">
                <a:solidFill>
                  <a:srgbClr val="006FC0"/>
                </a:solidFill>
                <a:latin typeface="Arial"/>
                <a:cs typeface="Arial"/>
              </a:rPr>
              <a:t>ระยะเวลาใน</a:t>
            </a:r>
            <a:r>
              <a:rPr lang="th-TH" sz="2000" spc="-20" dirty="0" err="1">
                <a:solidFill>
                  <a:srgbClr val="006FC0"/>
                </a:solidFill>
                <a:latin typeface="Arial"/>
                <a:cs typeface="Arial"/>
              </a:rPr>
              <a:t>การทำ</a:t>
            </a:r>
            <a:r>
              <a:rPr lang="th-TH" sz="2000" spc="-20" dirty="0">
                <a:solidFill>
                  <a:srgbClr val="006FC0"/>
                </a:solidFill>
                <a:latin typeface="Arial"/>
                <a:cs typeface="Arial"/>
              </a:rPr>
              <a:t>ตลาดลดลงด้วยสิ่งอำนวยความสะดวกในท้องถิ่น</a:t>
            </a:r>
            <a:endParaRPr lang="en-US" sz="2000" dirty="0">
              <a:latin typeface="Arial"/>
              <a:cs typeface="Arial"/>
            </a:endParaRPr>
          </a:p>
          <a:p>
            <a:pPr marL="698500" lvl="1" indent="-228600">
              <a:lnSpc>
                <a:spcPts val="2200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en-US" sz="2000" b="1" spc="-25" dirty="0">
                <a:solidFill>
                  <a:srgbClr val="66FF33"/>
                </a:solidFill>
                <a:latin typeface="Arial"/>
                <a:cs typeface="Arial"/>
              </a:rPr>
              <a:t>S</a:t>
            </a:r>
            <a:r>
              <a:rPr lang="en-US" sz="2000" b="1" spc="-15" dirty="0">
                <a:solidFill>
                  <a:srgbClr val="66FF33"/>
                </a:solidFill>
                <a:latin typeface="Arial"/>
                <a:cs typeface="Arial"/>
              </a:rPr>
              <a:t>e</a:t>
            </a:r>
            <a:r>
              <a:rPr lang="en-US" sz="2000" b="1" spc="-20" dirty="0">
                <a:solidFill>
                  <a:srgbClr val="66FF33"/>
                </a:solidFill>
                <a:latin typeface="Arial"/>
                <a:cs typeface="Arial"/>
              </a:rPr>
              <a:t>r</a:t>
            </a:r>
            <a:r>
              <a:rPr lang="en-US" sz="2000" b="1" dirty="0">
                <a:solidFill>
                  <a:srgbClr val="66FF33"/>
                </a:solidFill>
                <a:latin typeface="Arial"/>
                <a:cs typeface="Arial"/>
              </a:rPr>
              <a:t>v</a:t>
            </a:r>
            <a:r>
              <a:rPr lang="en-US" sz="2000" b="1" spc="-10" dirty="0">
                <a:solidFill>
                  <a:srgbClr val="66FF33"/>
                </a:solidFill>
                <a:latin typeface="Arial"/>
                <a:cs typeface="Arial"/>
              </a:rPr>
              <a:t>ic</a:t>
            </a:r>
            <a:r>
              <a:rPr lang="en-US" sz="2000" b="1" spc="-25" dirty="0">
                <a:solidFill>
                  <a:srgbClr val="66FF33"/>
                </a:solidFill>
                <a:latin typeface="Arial"/>
                <a:cs typeface="Arial"/>
              </a:rPr>
              <a:t>e</a:t>
            </a:r>
            <a:r>
              <a:rPr lang="en-US" sz="2000" b="1" spc="-10" dirty="0">
                <a:solidFill>
                  <a:srgbClr val="66FF33"/>
                </a:solidFill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  <a:p>
            <a:pPr marL="1155700" lvl="2" indent="-228600">
              <a:lnSpc>
                <a:spcPts val="2100"/>
              </a:lnSpc>
              <a:buClr>
                <a:srgbClr val="006FC0"/>
              </a:buClr>
              <a:buFont typeface="Arial"/>
              <a:buChar char="•"/>
              <a:tabLst>
                <a:tab pos="1156335" algn="l"/>
              </a:tabLst>
            </a:pPr>
            <a:r>
              <a:rPr lang="th-TH" sz="1900" spc="-10" dirty="0">
                <a:solidFill>
                  <a:srgbClr val="006FC0"/>
                </a:solidFill>
                <a:latin typeface="Arial"/>
                <a:cs typeface="Arial"/>
              </a:rPr>
              <a:t>การใช้ประโยชน์จากการรวมความเสี่ยงได้ดีขึ้นโดยรวมศูนย์</a:t>
            </a:r>
            <a:endParaRPr sz="1900" dirty="0">
              <a:latin typeface="Arial"/>
              <a:cs typeface="Arial"/>
            </a:endParaRPr>
          </a:p>
          <a:p>
            <a:pPr marL="1155700" lvl="2" indent="-228600">
              <a:lnSpc>
                <a:spcPts val="2090"/>
              </a:lnSpc>
              <a:buClr>
                <a:srgbClr val="006FC0"/>
              </a:buClr>
              <a:buFont typeface="Arial"/>
              <a:buChar char="•"/>
              <a:tabLst>
                <a:tab pos="1156335" algn="l"/>
              </a:tabLst>
            </a:pPr>
            <a:r>
              <a:rPr lang="th-TH" sz="1900" spc="-15" dirty="0">
                <a:solidFill>
                  <a:srgbClr val="006FC0"/>
                </a:solidFill>
                <a:latin typeface="Arial"/>
                <a:cs typeface="Arial"/>
              </a:rPr>
              <a:t>เวลาในการจัดส่งดีกว่ากับท้องถิ่น</a:t>
            </a:r>
            <a:endParaRPr sz="1900" dirty="0">
              <a:latin typeface="Arial"/>
              <a:cs typeface="Arial"/>
            </a:endParaRPr>
          </a:p>
          <a:p>
            <a:pPr marL="698500" lvl="1" indent="-228600">
              <a:lnSpc>
                <a:spcPts val="219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sz="2000" b="1" spc="-105" dirty="0">
                <a:solidFill>
                  <a:srgbClr val="66FF33"/>
                </a:solidFill>
                <a:latin typeface="Arial"/>
                <a:cs typeface="Arial"/>
              </a:rPr>
              <a:t>T</a:t>
            </a:r>
            <a:r>
              <a:rPr sz="2000" b="1" spc="-20" dirty="0">
                <a:solidFill>
                  <a:srgbClr val="66FF33"/>
                </a:solidFill>
                <a:latin typeface="Arial"/>
                <a:cs typeface="Arial"/>
              </a:rPr>
              <a:t>r</a:t>
            </a:r>
            <a:r>
              <a:rPr sz="2000" b="1" spc="-15" dirty="0">
                <a:solidFill>
                  <a:srgbClr val="66FF33"/>
                </a:solidFill>
                <a:latin typeface="Arial"/>
                <a:cs typeface="Arial"/>
              </a:rPr>
              <a:t>anspo</a:t>
            </a:r>
            <a:r>
              <a:rPr sz="2000" b="1" spc="-20" dirty="0">
                <a:solidFill>
                  <a:srgbClr val="66FF33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66FF33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66FF33"/>
                </a:solidFill>
                <a:latin typeface="Arial"/>
                <a:cs typeface="Arial"/>
              </a:rPr>
              <a:t>atio</a:t>
            </a:r>
            <a:r>
              <a:rPr sz="2000" b="1" spc="-15" dirty="0">
                <a:solidFill>
                  <a:srgbClr val="66FF33"/>
                </a:solidFill>
                <a:latin typeface="Arial"/>
                <a:cs typeface="Arial"/>
              </a:rPr>
              <a:t>n</a:t>
            </a:r>
            <a:r>
              <a:rPr sz="2000" b="1" spc="15" dirty="0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66FF33"/>
                </a:solidFill>
                <a:latin typeface="Arial"/>
                <a:cs typeface="Arial"/>
              </a:rPr>
              <a:t>cos</a:t>
            </a:r>
            <a:r>
              <a:rPr sz="2000" b="1" spc="-5" dirty="0">
                <a:solidFill>
                  <a:srgbClr val="66FF33"/>
                </a:solidFill>
                <a:latin typeface="Arial"/>
                <a:cs typeface="Arial"/>
              </a:rPr>
              <a:t>t</a:t>
            </a:r>
            <a:r>
              <a:rPr sz="2000" b="1" spc="-20" dirty="0">
                <a:solidFill>
                  <a:srgbClr val="66FF33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66FF33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155700" lvl="2" indent="-228600">
              <a:lnSpc>
                <a:spcPts val="2090"/>
              </a:lnSpc>
              <a:buClr>
                <a:srgbClr val="006FC0"/>
              </a:buClr>
              <a:buFont typeface="Arial"/>
              <a:buChar char="•"/>
              <a:tabLst>
                <a:tab pos="1156335" algn="l"/>
              </a:tabLst>
            </a:pPr>
            <a:r>
              <a:rPr lang="th-TH" sz="1900" spc="-15" dirty="0">
                <a:solidFill>
                  <a:srgbClr val="006FC0"/>
                </a:solidFill>
                <a:latin typeface="Arial"/>
                <a:cs typeface="Arial"/>
              </a:rPr>
              <a:t>ต้นทุนระหว่างโรงงานผลิตและคลังสินค้าสูงขึ้นกับท้องถิ่น</a:t>
            </a:r>
            <a:endParaRPr sz="1900" dirty="0">
              <a:latin typeface="Arial"/>
              <a:cs typeface="Arial"/>
            </a:endParaRPr>
          </a:p>
          <a:p>
            <a:pPr marL="1155700" lvl="2" indent="-228600">
              <a:lnSpc>
                <a:spcPts val="2185"/>
              </a:lnSpc>
              <a:buClr>
                <a:srgbClr val="006FC0"/>
              </a:buClr>
              <a:buFont typeface="Arial"/>
              <a:buChar char="•"/>
              <a:tabLst>
                <a:tab pos="1156335" algn="l"/>
              </a:tabLst>
            </a:pPr>
            <a:r>
              <a:rPr lang="th-TH" sz="1900" spc="-15" dirty="0">
                <a:solidFill>
                  <a:srgbClr val="006FC0"/>
                </a:solidFill>
                <a:latin typeface="Arial"/>
                <a:cs typeface="Arial"/>
              </a:rPr>
              <a:t>ต้นทุนจากคลังสินค้าไปยังผู้ค้าปลีกน้อยกว่าในท้องถิ่น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226569" y="333675"/>
            <a:ext cx="11075924" cy="977265"/>
          </a:xfrm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4451350">
              <a:lnSpc>
                <a:spcPct val="100000"/>
              </a:lnSpc>
            </a:pPr>
            <a:r>
              <a:rPr lang="th-TH" sz="3200" spc="-25" dirty="0"/>
              <a:t>การตัดสินใจแบบผสมผสาน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1740488"/>
            <a:ext cx="11070590" cy="1206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dirty="0">
                <a:latin typeface="Arial"/>
                <a:cs typeface="Arial"/>
              </a:rPr>
              <a:t>ผลิตภัณฑ์บางอย่างใช้กลยุทธ์แบบรวมศูนย์ในขณะที่ผลิตภัณฑ์อื่น ๆ ใช้กลยุทธ์ท้องถิ่น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4837" y="2514600"/>
            <a:ext cx="11070590" cy="2260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1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15" dirty="0">
                <a:latin typeface="Arial"/>
                <a:cs typeface="Arial"/>
              </a:rPr>
              <a:t>ไม่จำเป็นต้องเป็นการตัดสินใจอย่างใดอย่างหนึ่ง</a:t>
            </a:r>
            <a:endParaRPr lang="en-US" sz="2800" spc="-15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endParaRPr lang="en-US" sz="2800" spc="-15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220" dirty="0">
                <a:latin typeface="Arial"/>
                <a:cs typeface="Arial"/>
              </a:rPr>
              <a:t>ระดับการรวมศูนย์และการแปลที่แตกต่างกันเนื่องจากข้อดีและข้อเสียในระดับ</a:t>
            </a:r>
            <a:r>
              <a:rPr lang="en-US" sz="2800" spc="-220" dirty="0">
                <a:latin typeface="Arial"/>
                <a:cs typeface="Arial"/>
              </a:rPr>
              <a:t> </a:t>
            </a:r>
            <a:r>
              <a:rPr lang="th-TH" sz="2800" spc="-220" dirty="0" err="1">
                <a:latin typeface="Arial"/>
                <a:cs typeface="Arial"/>
              </a:rPr>
              <a:t>ต่างๆ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4749800">
              <a:lnSpc>
                <a:spcPct val="100000"/>
              </a:lnSpc>
            </a:pPr>
            <a:r>
              <a:rPr sz="3200" spc="-20" dirty="0"/>
              <a:t>Cros</a:t>
            </a:r>
            <a:r>
              <a:rPr sz="3200" spc="-25" dirty="0"/>
              <a:t>s-D</a:t>
            </a:r>
            <a:r>
              <a:rPr sz="3200" spc="-30" dirty="0"/>
              <a:t>o</a:t>
            </a:r>
            <a:r>
              <a:rPr sz="3200" spc="-20" dirty="0"/>
              <a:t>cking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54837" y="1740488"/>
            <a:ext cx="11072495" cy="369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latin typeface="Arial"/>
                <a:cs typeface="Arial"/>
              </a:rPr>
              <a:t>เป็นที่นิยมโดย </a:t>
            </a:r>
            <a:r>
              <a:rPr lang="en-US" sz="2400" dirty="0">
                <a:latin typeface="Arial"/>
                <a:cs typeface="Arial"/>
              </a:rPr>
              <a:t>Wal-Mart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spc="-85" dirty="0">
                <a:latin typeface="Arial"/>
                <a:cs typeface="Arial"/>
              </a:rPr>
              <a:t>คลังสินค้าทำหน้าที่เป็นจุดประสานงานสินค้าคงคลังแทนที่จะเป็นจุดจัดเก็บสินค้าคงคลัง</a:t>
            </a:r>
            <a:endParaRPr lang="en-US" sz="2400" spc="-85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spc="-5" dirty="0">
                <a:latin typeface="Arial"/>
                <a:cs typeface="Arial"/>
              </a:rPr>
              <a:t>สินค้าที่มาถึงโกดังจากผู้ผลิต:</a:t>
            </a:r>
            <a:endParaRPr lang="en-US" sz="2400" spc="-5" dirty="0">
              <a:latin typeface="Arial"/>
              <a:cs typeface="Arial"/>
            </a:endParaRP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จะถูกโอนไปยังรถที่ให้บริการแก่ผู้ค้าปลีก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จะถูกส่งไปยังร้านค้าปลีกโดยเร็วที่สุด</a:t>
            </a:r>
            <a:endParaRPr lang="en-US" sz="2000" dirty="0">
              <a:solidFill>
                <a:srgbClr val="006FC0"/>
              </a:solidFill>
              <a:latin typeface="Arial"/>
              <a:cs typeface="Arial"/>
            </a:endParaRPr>
          </a:p>
          <a:p>
            <a:pPr marL="280988" lvl="1" indent="-280988"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Good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pend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ery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</a:t>
            </a:r>
            <a:r>
              <a:rPr sz="2400" spc="5" dirty="0">
                <a:latin typeface="Arial"/>
                <a:cs typeface="Arial"/>
              </a:rPr>
              <a:t>tt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orage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areh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use</a:t>
            </a:r>
          </a:p>
          <a:p>
            <a:pPr marL="698500" lvl="1" indent="-228600">
              <a:lnSpc>
                <a:spcPct val="100000"/>
              </a:lnSpc>
              <a:spcBef>
                <a:spcPts val="234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มักจะน้อยกว่า 12 ชั่วโมง</a:t>
            </a:r>
          </a:p>
          <a:p>
            <a:pPr marL="698500" lvl="1" indent="-228600">
              <a:lnSpc>
                <a:spcPct val="100000"/>
              </a:lnSpc>
              <a:spcBef>
                <a:spcPts val="234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จำกัด ต้นทุนสินค้าคงคลังและลดเวลาในการขาย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3600450">
              <a:lnSpc>
                <a:spcPct val="100000"/>
              </a:lnSpc>
            </a:pPr>
            <a:r>
              <a:rPr lang="th-TH" sz="3200" spc="-20" dirty="0"/>
              <a:t>ปัญหาเกี่ยวกับ </a:t>
            </a:r>
            <a:r>
              <a:rPr sz="3200" spc="-20" dirty="0"/>
              <a:t>Cros</a:t>
            </a:r>
            <a:r>
              <a:rPr sz="3200" spc="-15" dirty="0"/>
              <a:t>s</a:t>
            </a:r>
            <a:r>
              <a:rPr sz="3200" spc="-25" dirty="0"/>
              <a:t>-D</a:t>
            </a:r>
            <a:r>
              <a:rPr sz="3200" spc="-30" dirty="0"/>
              <a:t>o</a:t>
            </a:r>
            <a:r>
              <a:rPr sz="3200" spc="-20" dirty="0"/>
              <a:t>cking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1697816"/>
            <a:ext cx="11078845" cy="4232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025"/>
              </a:lnSpc>
              <a:buFont typeface="Arial"/>
              <a:buChar char="•"/>
              <a:tabLst>
                <a:tab pos="241300" algn="l"/>
                <a:tab pos="1677035" algn="l"/>
                <a:tab pos="2060575" algn="l"/>
                <a:tab pos="3832225" algn="l"/>
                <a:tab pos="5228590" algn="l"/>
                <a:tab pos="7134225" algn="l"/>
                <a:tab pos="7917815" algn="l"/>
                <a:tab pos="8618855" algn="l"/>
                <a:tab pos="9475470" algn="l"/>
                <a:tab pos="10765155" algn="l"/>
              </a:tabLst>
            </a:pPr>
            <a:r>
              <a:rPr lang="th-TH" sz="2400" spc="-15" dirty="0">
                <a:latin typeface="Arial"/>
                <a:cs typeface="Arial"/>
              </a:rPr>
              <a:t>ต้องการการลงทุนเริ่มต้นที่สำคัญและจัดการได้ยากมาก</a:t>
            </a:r>
            <a:endParaRPr lang="en-US" sz="2400" spc="-15" dirty="0">
              <a:latin typeface="Arial"/>
              <a:cs typeface="Arial"/>
            </a:endParaRPr>
          </a:p>
          <a:p>
            <a:pPr marL="241300" indent="-228600">
              <a:lnSpc>
                <a:spcPts val="3025"/>
              </a:lnSpc>
              <a:buFont typeface="Arial"/>
              <a:buChar char="•"/>
              <a:tabLst>
                <a:tab pos="241300" algn="l"/>
                <a:tab pos="1677035" algn="l"/>
                <a:tab pos="2060575" algn="l"/>
                <a:tab pos="3832225" algn="l"/>
                <a:tab pos="5228590" algn="l"/>
                <a:tab pos="7134225" algn="l"/>
                <a:tab pos="7917815" algn="l"/>
                <a:tab pos="8618855" algn="l"/>
                <a:tab pos="9475470" algn="l"/>
                <a:tab pos="10765155" algn="l"/>
              </a:tabLst>
            </a:pPr>
            <a:endParaRPr lang="th-TH" sz="2400" spc="-15" dirty="0">
              <a:latin typeface="Arial"/>
              <a:cs typeface="Arial"/>
            </a:endParaRPr>
          </a:p>
          <a:p>
            <a:pPr marL="241300" indent="-228600">
              <a:lnSpc>
                <a:spcPts val="3025"/>
              </a:lnSpc>
              <a:buFont typeface="Arial"/>
              <a:buChar char="•"/>
              <a:tabLst>
                <a:tab pos="241300" algn="l"/>
                <a:tab pos="1677035" algn="l"/>
                <a:tab pos="2060575" algn="l"/>
                <a:tab pos="3832225" algn="l"/>
                <a:tab pos="5228590" algn="l"/>
                <a:tab pos="7134225" algn="l"/>
                <a:tab pos="7917815" algn="l"/>
                <a:tab pos="8618855" algn="l"/>
                <a:tab pos="9475470" algn="l"/>
                <a:tab pos="10765155" algn="l"/>
              </a:tabLst>
            </a:pPr>
            <a:r>
              <a:rPr lang="th-TH" sz="2400" spc="-15" dirty="0">
                <a:latin typeface="Arial"/>
                <a:cs typeface="Arial"/>
              </a:rPr>
              <a:t>พันธมิตรห่วงโซ่อุปทานต้องเชื่อมโยงกับระบบข้อมูลขั้นสูงเพื่อการประสานงาน</a:t>
            </a:r>
            <a:endParaRPr lang="en-US" sz="2400" spc="-15" dirty="0">
              <a:latin typeface="Arial"/>
              <a:cs typeface="Arial"/>
            </a:endParaRPr>
          </a:p>
          <a:p>
            <a:pPr marL="241300" indent="-228600">
              <a:lnSpc>
                <a:spcPts val="3025"/>
              </a:lnSpc>
              <a:buFont typeface="Arial"/>
              <a:buChar char="•"/>
              <a:tabLst>
                <a:tab pos="241300" algn="l"/>
                <a:tab pos="1677035" algn="l"/>
                <a:tab pos="2060575" algn="l"/>
                <a:tab pos="3832225" algn="l"/>
                <a:tab pos="5228590" algn="l"/>
                <a:tab pos="7134225" algn="l"/>
                <a:tab pos="7917815" algn="l"/>
                <a:tab pos="8618855" algn="l"/>
                <a:tab pos="9475470" algn="l"/>
                <a:tab pos="10765155" algn="l"/>
              </a:tabLst>
            </a:pPr>
            <a:endParaRPr lang="th-TH" sz="2400" spc="-15" dirty="0">
              <a:latin typeface="Arial"/>
              <a:cs typeface="Arial"/>
            </a:endParaRPr>
          </a:p>
          <a:p>
            <a:pPr marL="241300" indent="-228600">
              <a:lnSpc>
                <a:spcPts val="3025"/>
              </a:lnSpc>
              <a:buFont typeface="Arial"/>
              <a:buChar char="•"/>
              <a:tabLst>
                <a:tab pos="241300" algn="l"/>
                <a:tab pos="1677035" algn="l"/>
                <a:tab pos="2060575" algn="l"/>
                <a:tab pos="3832225" algn="l"/>
                <a:tab pos="5228590" algn="l"/>
                <a:tab pos="7134225" algn="l"/>
                <a:tab pos="7917815" algn="l"/>
                <a:tab pos="8618855" algn="l"/>
                <a:tab pos="9475470" algn="l"/>
                <a:tab pos="10765155" algn="l"/>
              </a:tabLst>
            </a:pPr>
            <a:r>
              <a:rPr lang="th-TH" sz="2400" spc="-15" dirty="0">
                <a:latin typeface="Arial"/>
                <a:cs typeface="Arial"/>
              </a:rPr>
              <a:t>จำเป็นต้องมีระบบการขนส่งที่รวดเร็วและตอบสนองได้ดี</a:t>
            </a:r>
            <a:endParaRPr lang="en-US" sz="2400" spc="-15" dirty="0">
              <a:latin typeface="Arial"/>
              <a:cs typeface="Arial"/>
            </a:endParaRPr>
          </a:p>
          <a:p>
            <a:pPr marL="241300" indent="-228600">
              <a:lnSpc>
                <a:spcPts val="3025"/>
              </a:lnSpc>
              <a:buFont typeface="Arial"/>
              <a:buChar char="•"/>
              <a:tabLst>
                <a:tab pos="241300" algn="l"/>
                <a:tab pos="1677035" algn="l"/>
                <a:tab pos="2060575" algn="l"/>
                <a:tab pos="3832225" algn="l"/>
                <a:tab pos="5228590" algn="l"/>
                <a:tab pos="7134225" algn="l"/>
                <a:tab pos="7917815" algn="l"/>
                <a:tab pos="8618855" algn="l"/>
                <a:tab pos="9475470" algn="l"/>
                <a:tab pos="10765155" algn="l"/>
              </a:tabLst>
            </a:pPr>
            <a:endParaRPr lang="th-TH" sz="2400" spc="-15" dirty="0">
              <a:latin typeface="Arial"/>
              <a:cs typeface="Arial"/>
            </a:endParaRPr>
          </a:p>
          <a:p>
            <a:pPr marL="241300" indent="-228600">
              <a:lnSpc>
                <a:spcPts val="3025"/>
              </a:lnSpc>
              <a:buFont typeface="Arial"/>
              <a:buChar char="•"/>
              <a:tabLst>
                <a:tab pos="241300" algn="l"/>
                <a:tab pos="1677035" algn="l"/>
                <a:tab pos="2060575" algn="l"/>
                <a:tab pos="3832225" algn="l"/>
                <a:tab pos="5228590" algn="l"/>
                <a:tab pos="7134225" algn="l"/>
                <a:tab pos="7917815" algn="l"/>
                <a:tab pos="8618855" algn="l"/>
                <a:tab pos="9475470" algn="l"/>
                <a:tab pos="10765155" algn="l"/>
              </a:tabLst>
            </a:pPr>
            <a:r>
              <a:rPr lang="th-TH" sz="2400" spc="-15" dirty="0">
                <a:latin typeface="Arial"/>
                <a:cs typeface="Arial"/>
              </a:rPr>
              <a:t>การคาดการณ์มีความสำคัญและจำเป็นต้องมีการแบ่งปันข้อมูล</a:t>
            </a:r>
            <a:endParaRPr lang="en-US" sz="2400" spc="-15" dirty="0">
              <a:latin typeface="Arial"/>
              <a:cs typeface="Arial"/>
            </a:endParaRPr>
          </a:p>
          <a:p>
            <a:pPr marL="241300" indent="-228600">
              <a:lnSpc>
                <a:spcPts val="3025"/>
              </a:lnSpc>
              <a:buFont typeface="Arial"/>
              <a:buChar char="•"/>
              <a:tabLst>
                <a:tab pos="241300" algn="l"/>
                <a:tab pos="1677035" algn="l"/>
                <a:tab pos="2060575" algn="l"/>
                <a:tab pos="3832225" algn="l"/>
                <a:tab pos="5228590" algn="l"/>
                <a:tab pos="7134225" algn="l"/>
                <a:tab pos="7917815" algn="l"/>
                <a:tab pos="8618855" algn="l"/>
                <a:tab pos="9475470" algn="l"/>
                <a:tab pos="10765155" algn="l"/>
              </a:tabLst>
            </a:pPr>
            <a:endParaRPr lang="th-TH" sz="2400" spc="-15" dirty="0">
              <a:latin typeface="Arial"/>
              <a:cs typeface="Arial"/>
            </a:endParaRPr>
          </a:p>
          <a:p>
            <a:pPr marL="241300" indent="-228600">
              <a:lnSpc>
                <a:spcPts val="3025"/>
              </a:lnSpc>
              <a:buFont typeface="Arial"/>
              <a:buChar char="•"/>
              <a:tabLst>
                <a:tab pos="241300" algn="l"/>
                <a:tab pos="1677035" algn="l"/>
                <a:tab pos="2060575" algn="l"/>
                <a:tab pos="3832225" algn="l"/>
                <a:tab pos="5228590" algn="l"/>
                <a:tab pos="7134225" algn="l"/>
                <a:tab pos="7917815" algn="l"/>
                <a:tab pos="8618855" algn="l"/>
                <a:tab pos="9475470" algn="l"/>
                <a:tab pos="10765155" algn="l"/>
              </a:tabLst>
            </a:pPr>
            <a:r>
              <a:rPr lang="th-TH" sz="2400" spc="-15" dirty="0">
                <a:latin typeface="Arial"/>
                <a:cs typeface="Arial"/>
              </a:rPr>
              <a:t>มีผลเฉพาะกับระบบจำหน่ายขนาดใหญ่</a:t>
            </a:r>
            <a:endParaRPr lang="en-US" sz="2400" spc="-15" dirty="0">
              <a:latin typeface="Arial"/>
              <a:cs typeface="Arial"/>
            </a:endParaRPr>
          </a:p>
          <a:p>
            <a:pPr marL="698500" lvl="1" indent="-228600">
              <a:lnSpc>
                <a:spcPts val="3025"/>
              </a:lnSpc>
              <a:buFont typeface="Arial"/>
              <a:buChar char="•"/>
              <a:tabLst>
                <a:tab pos="241300" algn="l"/>
                <a:tab pos="1677035" algn="l"/>
                <a:tab pos="2060575" algn="l"/>
                <a:tab pos="3832225" algn="l"/>
                <a:tab pos="5228590" algn="l"/>
                <a:tab pos="7134225" algn="l"/>
                <a:tab pos="7917815" algn="l"/>
                <a:tab pos="8618855" algn="l"/>
                <a:tab pos="9475470" algn="l"/>
                <a:tab pos="10765155" algn="l"/>
              </a:tabLst>
            </a:pPr>
            <a:r>
              <a:rPr lang="th-TH" dirty="0">
                <a:solidFill>
                  <a:srgbClr val="006FC0"/>
                </a:solidFill>
                <a:latin typeface="Arial"/>
                <a:cs typeface="Arial"/>
              </a:rPr>
              <a:t>ปริมาณที่เพียงพอทุกวันเพื่อให้สามารถขนส่งรถบรรทุกที่บรรทุกเต็มพิกัดจาก</a:t>
            </a:r>
            <a:r>
              <a:rPr lang="th-TH" dirty="0" err="1">
                <a:solidFill>
                  <a:srgbClr val="006FC0"/>
                </a:solidFill>
                <a:latin typeface="Arial"/>
                <a:cs typeface="Arial"/>
              </a:rPr>
              <a:t>ซัพพ</a:t>
            </a:r>
            <a:r>
              <a:rPr lang="th-TH" dirty="0">
                <a:solidFill>
                  <a:srgbClr val="006FC0"/>
                </a:solidFill>
                <a:latin typeface="Arial"/>
                <a:cs typeface="Arial"/>
              </a:rPr>
              <a:t>ลายเออร์ไปยังคลังสินค้าได้</a:t>
            </a:r>
          </a:p>
          <a:p>
            <a:pPr marL="698500" lvl="1" indent="-228600">
              <a:lnSpc>
                <a:spcPts val="3025"/>
              </a:lnSpc>
              <a:buFont typeface="Arial"/>
              <a:buChar char="•"/>
              <a:tabLst>
                <a:tab pos="241300" algn="l"/>
                <a:tab pos="1677035" algn="l"/>
                <a:tab pos="2060575" algn="l"/>
                <a:tab pos="3832225" algn="l"/>
                <a:tab pos="5228590" algn="l"/>
                <a:tab pos="7134225" algn="l"/>
                <a:tab pos="7917815" algn="l"/>
                <a:tab pos="8618855" algn="l"/>
                <a:tab pos="9475470" algn="l"/>
                <a:tab pos="10765155" algn="l"/>
              </a:tabLst>
            </a:pPr>
            <a:r>
              <a:rPr lang="th-TH" dirty="0">
                <a:solidFill>
                  <a:srgbClr val="006FC0"/>
                </a:solidFill>
                <a:latin typeface="Arial"/>
                <a:cs typeface="Arial"/>
              </a:rPr>
              <a:t>ความต้องการที่เพียงพอที่ร้านค้าปลีกเพื่อรับปริมาณบรรทุกเต็ม</a:t>
            </a:r>
            <a:endParaRPr lang="th-TH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609600" y="406009"/>
            <a:ext cx="12243561" cy="965663"/>
          </a:xfrm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3036570">
              <a:lnSpc>
                <a:spcPct val="100000"/>
              </a:lnSpc>
            </a:pPr>
            <a:r>
              <a:rPr lang="th-TH" sz="3200" spc="-15" dirty="0"/>
              <a:t>การรวมกลุ่มสินค้าคงคลัง</a:t>
            </a:r>
            <a:r>
              <a:rPr sz="3200" spc="15" dirty="0"/>
              <a:t> </a:t>
            </a:r>
            <a:r>
              <a:rPr sz="3200" spc="-20" dirty="0">
                <a:latin typeface="Arial"/>
                <a:cs typeface="Arial"/>
              </a:rPr>
              <a:t>–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lang="th-TH" sz="3200" spc="-5" dirty="0">
                <a:latin typeface="Arial"/>
                <a:cs typeface="Arial"/>
              </a:rPr>
              <a:t>ตัวอย่าง </a:t>
            </a:r>
            <a:r>
              <a:rPr sz="3200" spc="-35" dirty="0"/>
              <a:t>G</a:t>
            </a:r>
            <a:r>
              <a:rPr sz="3200" spc="-30" dirty="0"/>
              <a:t>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837" y="1740488"/>
            <a:ext cx="10593705" cy="4050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dirty="0">
                <a:latin typeface="Arial"/>
                <a:cs typeface="Arial"/>
              </a:rPr>
              <a:t>รถ </a:t>
            </a:r>
            <a:r>
              <a:rPr lang="en-US" sz="2800" dirty="0">
                <a:latin typeface="Arial"/>
                <a:cs typeface="Arial"/>
              </a:rPr>
              <a:t>Cadillacs</a:t>
            </a:r>
            <a:r>
              <a:rPr lang="th-TH" sz="2800" dirty="0">
                <a:latin typeface="Arial"/>
                <a:cs typeface="Arial"/>
              </a:rPr>
              <a:t> 1,500 คันจอดอยู่ที่ศูนย์กระจายสินค้าประจำภูมิภาคในออร</a:t>
            </a:r>
            <a:r>
              <a:rPr lang="th-TH" sz="2800" dirty="0" err="1">
                <a:latin typeface="Arial"/>
                <a:cs typeface="Arial"/>
              </a:rPr>
              <a:t>์แ</a:t>
            </a:r>
            <a:r>
              <a:rPr lang="th-TH" sz="2800" dirty="0">
                <a:latin typeface="Arial"/>
                <a:cs typeface="Arial"/>
              </a:rPr>
              <a:t>ลนโด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dirty="0">
                <a:latin typeface="Arial"/>
                <a:cs typeface="Arial"/>
              </a:rPr>
              <a:t>รอการจัดส่งถึงตัวแทนจำหน่ายภายใน 24 ชั่วโมง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dirty="0">
                <a:latin typeface="Arial"/>
                <a:cs typeface="Arial"/>
              </a:rPr>
              <a:t>ยอดขายขาดทุน 10% ถึง 11% เพราะไม่มีรถ…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dirty="0">
                <a:latin typeface="Arial"/>
                <a:cs typeface="Arial"/>
              </a:rPr>
              <a:t>โปรแกรมทดสอบคาดว่าจะ: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ปรับปรุงการบริการลูกค้า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เพิ่มยอดขาย </a:t>
            </a:r>
            <a:r>
              <a:rPr lang="en-US" sz="2400" dirty="0">
                <a:solidFill>
                  <a:srgbClr val="006FC0"/>
                </a:solidFill>
                <a:latin typeface="Arial"/>
                <a:cs typeface="Arial"/>
              </a:rPr>
              <a:t>Cadillacs 10%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5000" y="404679"/>
            <a:ext cx="11075924" cy="1024832"/>
          </a:xfrm>
          <a:prstGeom prst="rect">
            <a:avLst/>
          </a:prstGeom>
        </p:spPr>
        <p:txBody>
          <a:bodyPr vert="horz" wrap="square" lIns="0" tIns="246888" rIns="0" bIns="0" rtlCol="0">
            <a:spAutoFit/>
          </a:bodyPr>
          <a:lstStyle/>
          <a:p>
            <a:pPr marL="1466215">
              <a:lnSpc>
                <a:spcPct val="100000"/>
              </a:lnSpc>
            </a:pPr>
            <a:r>
              <a:rPr lang="th-TH" sz="3600" dirty="0"/>
              <a:t>ระบบรวมศูนย์ทำงานได้ดีขึ้น</a:t>
            </a:r>
            <a:endParaRPr sz="3600"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1701757"/>
            <a:ext cx="9027795" cy="4213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09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600" spc="-15" dirty="0">
                <a:latin typeface="Arial"/>
                <a:cs typeface="Arial"/>
              </a:rPr>
              <a:t>สำหรับสินค้าคงคลังระดับเดียวกันระบบรวมศูนย์จะให้:</a:t>
            </a:r>
          </a:p>
          <a:p>
            <a:pPr marL="698500" lvl="1" indent="-228600">
              <a:lnSpc>
                <a:spcPts val="309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ระดับบริการที่สูงขึ้น</a:t>
            </a:r>
          </a:p>
          <a:p>
            <a:pPr marL="698500" lvl="1" indent="-228600">
              <a:lnSpc>
                <a:spcPts val="309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ยอดขายสูงขึ้น</a:t>
            </a:r>
          </a:p>
          <a:p>
            <a:pPr marL="280988" lvl="1" indent="-280988">
              <a:lnSpc>
                <a:spcPts val="309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Arial"/>
                <a:cs typeface="Arial"/>
              </a:rPr>
              <a:t>Pus</a:t>
            </a:r>
            <a:r>
              <a:rPr sz="2600" spc="-25" dirty="0">
                <a:latin typeface="Arial"/>
                <a:cs typeface="Arial"/>
              </a:rPr>
              <a:t>h</a:t>
            </a:r>
            <a:r>
              <a:rPr sz="2600" spc="-10" dirty="0">
                <a:latin typeface="Arial"/>
                <a:cs typeface="Arial"/>
              </a:rPr>
              <a:t>-pull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sup</a:t>
            </a:r>
            <a:r>
              <a:rPr sz="2600" spc="-25" dirty="0">
                <a:latin typeface="Arial"/>
                <a:cs typeface="Arial"/>
              </a:rPr>
              <a:t>p</a:t>
            </a:r>
            <a:r>
              <a:rPr sz="2600" spc="-10" dirty="0">
                <a:latin typeface="Arial"/>
                <a:cs typeface="Arial"/>
              </a:rPr>
              <a:t>ly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chain</a:t>
            </a:r>
            <a:endParaRPr sz="2600" dirty="0">
              <a:latin typeface="Arial"/>
              <a:cs typeface="Arial"/>
            </a:endParaRPr>
          </a:p>
          <a:p>
            <a:pPr marL="698500" lvl="1" indent="-228600">
              <a:lnSpc>
                <a:spcPts val="2840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pu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sh</a:t>
            </a:r>
            <a:r>
              <a:rPr sz="2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upp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ly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sz="2400" spc="10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endParaRPr sz="2400" dirty="0">
              <a:latin typeface="Arial"/>
              <a:cs typeface="Arial"/>
            </a:endParaRPr>
          </a:p>
          <a:p>
            <a:pPr marL="1155700" lvl="2" indent="-228600">
              <a:lnSpc>
                <a:spcPts val="2355"/>
              </a:lnSpc>
              <a:spcBef>
                <a:spcPts val="40"/>
              </a:spcBef>
              <a:buClr>
                <a:srgbClr val="FF0000"/>
              </a:buClr>
              <a:buFont typeface="Arial"/>
              <a:buChar char="•"/>
              <a:tabLst>
                <a:tab pos="1156335" algn="l"/>
              </a:tabLst>
            </a:pPr>
            <a:r>
              <a:rPr lang="th-TH" sz="2000" spc="-15" dirty="0">
                <a:solidFill>
                  <a:srgbClr val="FF0000"/>
                </a:solidFill>
                <a:latin typeface="Arial"/>
                <a:cs typeface="Arial"/>
              </a:rPr>
              <a:t>ตัวแทนจำหน่ายต้องสั่งซื้อก่อนที่จะรับรู้ถึงความต้องการ</a:t>
            </a:r>
            <a:endParaRPr lang="en-US" sz="2000" dirty="0">
              <a:latin typeface="Arial"/>
              <a:cs typeface="Arial"/>
            </a:endParaRPr>
          </a:p>
          <a:p>
            <a:pPr marL="698500" lvl="1" indent="-228600">
              <a:lnSpc>
                <a:spcPts val="283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en-US" sz="2400" spc="10" dirty="0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lang="en-US" sz="2400" spc="5" dirty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lang="en-US" sz="2400" spc="20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r>
              <a:rPr lang="en-US" sz="2400" spc="-10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lang="en-US" sz="2400" spc="5" dirty="0">
                <a:solidFill>
                  <a:srgbClr val="006FC0"/>
                </a:solidFill>
                <a:latin typeface="Arial"/>
                <a:cs typeface="Arial"/>
              </a:rPr>
              <a:t>pu</a:t>
            </a:r>
            <a:r>
              <a:rPr lang="en-US" sz="2400" dirty="0">
                <a:solidFill>
                  <a:srgbClr val="006FC0"/>
                </a:solidFill>
                <a:latin typeface="Arial"/>
                <a:cs typeface="Arial"/>
              </a:rPr>
              <a:t>ll</a:t>
            </a:r>
            <a:r>
              <a:rPr lang="en-US" sz="24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lang="en-US" sz="2400" spc="10" dirty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lang="en-US" sz="2400" spc="5" dirty="0">
                <a:solidFill>
                  <a:srgbClr val="006FC0"/>
                </a:solidFill>
                <a:latin typeface="Arial"/>
                <a:cs typeface="Arial"/>
              </a:rPr>
              <a:t>pp</a:t>
            </a:r>
            <a:r>
              <a:rPr lang="en-US" sz="2400" dirty="0">
                <a:solidFill>
                  <a:srgbClr val="006FC0"/>
                </a:solidFill>
                <a:latin typeface="Arial"/>
                <a:cs typeface="Arial"/>
              </a:rPr>
              <a:t>ly</a:t>
            </a:r>
            <a:r>
              <a:rPr lang="en-US" sz="24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lang="en-US" sz="2400" spc="5" dirty="0">
                <a:solidFill>
                  <a:srgbClr val="006FC0"/>
                </a:solidFill>
                <a:latin typeface="Arial"/>
                <a:cs typeface="Arial"/>
              </a:rPr>
              <a:t>ha</a:t>
            </a:r>
            <a:r>
              <a:rPr lang="en-US" sz="2400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endParaRPr lang="en-US" sz="24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Arial"/>
              <a:buChar char="•"/>
              <a:tabLst>
                <a:tab pos="1156335" algn="l"/>
              </a:tabLst>
            </a:pPr>
            <a:r>
              <a:rPr lang="th-TH" sz="2000" spc="-15" dirty="0">
                <a:solidFill>
                  <a:srgbClr val="FF0000"/>
                </a:solidFill>
                <a:latin typeface="Arial"/>
                <a:cs typeface="Arial"/>
              </a:rPr>
              <a:t>ตัวแทนจำหน่ายดึงจากศูนย์กระจายสินค้าในภูมิภาค</a:t>
            </a:r>
            <a:endParaRPr sz="2000" dirty="0">
              <a:latin typeface="Arial"/>
              <a:cs typeface="Arial"/>
            </a:endParaRPr>
          </a:p>
          <a:p>
            <a:pPr marL="241300" indent="-228600">
              <a:lnSpc>
                <a:spcPts val="3075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600" spc="-15" dirty="0">
                <a:latin typeface="Arial"/>
                <a:cs typeface="Arial"/>
              </a:rPr>
              <a:t>ผลกระทบ </a:t>
            </a:r>
            <a:r>
              <a:rPr sz="2600" spc="-15" dirty="0"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 marL="698500" lvl="1" indent="-228600">
              <a:lnSpc>
                <a:spcPts val="2800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ผู้บริโภคปลายทางจะเห็นการบริการลูกค้าที่ดีขึ้น</a:t>
            </a:r>
          </a:p>
          <a:p>
            <a:pPr marL="698500" lvl="1" indent="-228600">
              <a:lnSpc>
                <a:spcPts val="2800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มีรถให้บริการมากขึ้น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4862830">
              <a:lnSpc>
                <a:spcPct val="100000"/>
              </a:lnSpc>
            </a:pPr>
            <a:r>
              <a:rPr lang="th-TH" sz="3200" spc="-40" dirty="0"/>
              <a:t>ปัจจัยอื่น ๆ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1697816"/>
            <a:ext cx="11078210" cy="3943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329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z="2800" spc="30" dirty="0">
                <a:latin typeface="Arial"/>
                <a:cs typeface="Arial"/>
              </a:rPr>
              <a:t>GM </a:t>
            </a:r>
            <a:r>
              <a:rPr lang="th-TH" sz="2800" spc="30" dirty="0">
                <a:latin typeface="Arial"/>
                <a:cs typeface="Arial"/>
              </a:rPr>
              <a:t>จะขายรถยนต์ให้กับตัวแทนจำหน่ายของ </a:t>
            </a:r>
            <a:r>
              <a:rPr lang="en-US" sz="2800" spc="30" dirty="0">
                <a:latin typeface="Arial"/>
                <a:cs typeface="Arial"/>
              </a:rPr>
              <a:t>GM </a:t>
            </a:r>
            <a:r>
              <a:rPr lang="th-TH" sz="2800" spc="30" dirty="0">
                <a:latin typeface="Arial"/>
                <a:cs typeface="Arial"/>
              </a:rPr>
              <a:t>มากขึ้นหรือไม่</a:t>
            </a:r>
            <a:r>
              <a:rPr sz="2800" dirty="0">
                <a:latin typeface="Arial"/>
                <a:cs typeface="Arial"/>
              </a:rPr>
              <a:t>?</a:t>
            </a:r>
          </a:p>
          <a:p>
            <a:pPr marL="698500" marR="5080" lvl="1" indent="-228600">
              <a:lnSpc>
                <a:spcPct val="80000"/>
              </a:lnSpc>
              <a:spcBef>
                <a:spcPts val="545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  <a:tab pos="2112645" algn="l"/>
                <a:tab pos="2494280" algn="l"/>
                <a:tab pos="3576320" algn="l"/>
                <a:tab pos="4036695" algn="l"/>
                <a:tab pos="4844415" algn="l"/>
                <a:tab pos="6039485" algn="l"/>
                <a:tab pos="6457315" algn="l"/>
                <a:tab pos="7192009" algn="l"/>
                <a:tab pos="8408670" algn="l"/>
                <a:tab pos="8890000" algn="l"/>
                <a:tab pos="10054590" algn="l"/>
                <a:tab pos="1063752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สินค้าคงคลังถูกรวบรวม → จำนวนรถยนต์ทั้งหมดที่สั่งซื้อโดยตัวแทนจำหน่ายจะไม่จำเป็นต้องเพิ่มขึ้นแม้ว่าการบริการลูกค้าจะเพิ่มขึ้นก็ตาม</a:t>
            </a:r>
          </a:p>
          <a:p>
            <a:pPr marL="698500" marR="5080" lvl="1" indent="-228600">
              <a:lnSpc>
                <a:spcPct val="80000"/>
              </a:lnSpc>
              <a:spcBef>
                <a:spcPts val="545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  <a:tab pos="2112645" algn="l"/>
                <a:tab pos="2494280" algn="l"/>
                <a:tab pos="3576320" algn="l"/>
                <a:tab pos="4036695" algn="l"/>
                <a:tab pos="4844415" algn="l"/>
                <a:tab pos="6039485" algn="l"/>
                <a:tab pos="6457315" algn="l"/>
                <a:tab pos="7192009" algn="l"/>
                <a:tab pos="8408670" algn="l"/>
                <a:tab pos="8890000" algn="l"/>
                <a:tab pos="10054590" algn="l"/>
                <a:tab pos="1063752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แล้วสิ่งนี้จะเป็นประโยชน์ต่อ </a:t>
            </a:r>
            <a:r>
              <a:rPr lang="en-US" sz="2400" dirty="0">
                <a:solidFill>
                  <a:srgbClr val="006FC0"/>
                </a:solidFill>
                <a:latin typeface="Arial"/>
                <a:cs typeface="Arial"/>
              </a:rPr>
              <a:t>GM </a:t>
            </a: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หรือไม่? (ดูตัวอย่างในสไลด์ถัดไป)</a:t>
            </a:r>
            <a:endParaRPr sz="27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332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30" dirty="0">
                <a:latin typeface="Arial"/>
                <a:cs typeface="Arial"/>
              </a:rPr>
              <a:t>แล้วตัวแทนจำหน่ายล่ะ</a:t>
            </a:r>
            <a:r>
              <a:rPr sz="2800" dirty="0">
                <a:latin typeface="Arial"/>
                <a:cs typeface="Arial"/>
              </a:rPr>
              <a:t>?</a:t>
            </a:r>
          </a:p>
          <a:p>
            <a:pPr marL="698500" lvl="1" indent="-228600">
              <a:lnSpc>
                <a:spcPts val="283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ตัวแทนจำหน่ายสามารถเข้าถึงสินค้าคงคลังได้มากขึ้น</a:t>
            </a:r>
            <a:endParaRPr lang="en-US" sz="2400" dirty="0">
              <a:latin typeface="Arial"/>
              <a:cs typeface="Arial"/>
            </a:endParaRPr>
          </a:p>
          <a:p>
            <a:pPr marL="1155700" lvl="2" indent="-228600">
              <a:lnSpc>
                <a:spcPts val="2595"/>
              </a:lnSpc>
              <a:buClr>
                <a:srgbClr val="FF0000"/>
              </a:buClr>
              <a:buFont typeface="Arial"/>
              <a:buChar char="•"/>
              <a:tabLst>
                <a:tab pos="1156335" algn="l"/>
              </a:tabLst>
            </a:pPr>
            <a:r>
              <a:rPr lang="th-TH" sz="2200" spc="-10" dirty="0">
                <a:solidFill>
                  <a:srgbClr val="FF0000"/>
                </a:solidFill>
                <a:latin typeface="Arial"/>
                <a:cs typeface="Arial"/>
              </a:rPr>
              <a:t>อาจขายได้มากขึ้น</a:t>
            </a:r>
            <a:endParaRPr lang="en-US" sz="2200" dirty="0">
              <a:latin typeface="Arial"/>
              <a:cs typeface="Arial"/>
            </a:endParaRPr>
          </a:p>
          <a:p>
            <a:pPr marL="698500" lvl="1" indent="-228600">
              <a:lnSpc>
                <a:spcPts val="283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spc="5" dirty="0">
                <a:solidFill>
                  <a:srgbClr val="006FC0"/>
                </a:solidFill>
                <a:latin typeface="Arial"/>
                <a:cs typeface="Arial"/>
              </a:rPr>
              <a:t>ปรับระดับสนามแข่งขันระหว่างดีล</a:t>
            </a:r>
            <a:r>
              <a:rPr lang="th-TH" sz="2400" spc="5" dirty="0" err="1">
                <a:solidFill>
                  <a:srgbClr val="006FC0"/>
                </a:solidFill>
                <a:latin typeface="Arial"/>
                <a:cs typeface="Arial"/>
              </a:rPr>
              <a:t>เล</a:t>
            </a:r>
            <a:r>
              <a:rPr lang="th-TH" sz="2400" spc="5" dirty="0">
                <a:solidFill>
                  <a:srgbClr val="006FC0"/>
                </a:solidFill>
                <a:latin typeface="Arial"/>
                <a:cs typeface="Arial"/>
              </a:rPr>
              <a:t>อร์</a:t>
            </a:r>
            <a:r>
              <a:rPr lang="en-US" sz="240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  <a:p>
            <a:pPr marL="1155700" lvl="2" indent="-228600">
              <a:lnSpc>
                <a:spcPts val="2370"/>
              </a:lnSpc>
              <a:buClr>
                <a:srgbClr val="FF0000"/>
              </a:buClr>
              <a:buFont typeface="Arial"/>
              <a:buChar char="•"/>
              <a:tabLst>
                <a:tab pos="1156335" algn="l"/>
              </a:tabLst>
            </a:pPr>
            <a:r>
              <a:rPr lang="th-TH" sz="2200" spc="-10" dirty="0">
                <a:solidFill>
                  <a:srgbClr val="FF0000"/>
                </a:solidFill>
                <a:latin typeface="Arial"/>
                <a:cs typeface="Arial"/>
              </a:rPr>
              <a:t>ผู้ค้ารายย่อยจะนิยมระบบดังกล่าว แต่ความได้เปรียบในการแข่งขันของตัวแทนจำหน่ายรายใหญ่ถูกลบล้างไป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1" y="406009"/>
            <a:ext cx="10439400" cy="965663"/>
          </a:xfrm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4106545" algn="l">
              <a:lnSpc>
                <a:spcPct val="100000"/>
              </a:lnSpc>
            </a:pPr>
            <a:r>
              <a:rPr sz="3200" spc="-20" dirty="0"/>
              <a:t>4</a:t>
            </a:r>
            <a:r>
              <a:rPr sz="3200" spc="-25" dirty="0"/>
              <a:t>-</a:t>
            </a:r>
            <a:r>
              <a:rPr sz="3200" spc="-20" dirty="0"/>
              <a:t>Sta</a:t>
            </a:r>
            <a:r>
              <a:rPr sz="3200" spc="-30" dirty="0"/>
              <a:t>g</a:t>
            </a:r>
            <a:r>
              <a:rPr sz="3200" spc="-20" dirty="0"/>
              <a:t>e</a:t>
            </a:r>
            <a:r>
              <a:rPr sz="3200" spc="15" dirty="0"/>
              <a:t> </a:t>
            </a:r>
            <a:r>
              <a:rPr lang="th-TH" sz="3200" spc="-25" dirty="0"/>
              <a:t>ห่วงโซ่อุปทาน</a:t>
            </a:r>
            <a:endParaRPr sz="3200" dirty="0"/>
          </a:p>
        </p:txBody>
      </p:sp>
      <p:sp>
        <p:nvSpPr>
          <p:cNvPr id="6" name="object 6"/>
          <p:cNvSpPr/>
          <p:nvPr/>
        </p:nvSpPr>
        <p:spPr>
          <a:xfrm>
            <a:off x="4648200" y="1591055"/>
            <a:ext cx="2737104" cy="4465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3341370">
              <a:lnSpc>
                <a:spcPct val="100000"/>
              </a:lnSpc>
            </a:pPr>
            <a:r>
              <a:rPr lang="th-TH" sz="3200" spc="-20" dirty="0"/>
              <a:t>ตัวอย่างการรวมกลุ่มสินค้าคงคลัง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1740488"/>
            <a:ext cx="9956800" cy="4376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spc="-155" dirty="0">
                <a:latin typeface="Arial"/>
                <a:cs typeface="Arial"/>
              </a:rPr>
              <a:t>ผู้ค้าปลีกสองรายต้องเผชิญกับความต้องการแบบสุ่มสำหรับผลิตภัณฑ์เดียว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spc="-155" dirty="0">
                <a:latin typeface="Arial"/>
                <a:cs typeface="Arial"/>
              </a:rPr>
              <a:t>ไม่มีความแตกต่างระหว่างผู้ค้าปลีก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spc="-155" dirty="0">
                <a:latin typeface="Arial"/>
                <a:cs typeface="Arial"/>
              </a:rPr>
              <a:t>เปรียบเทียบสองระบบ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ระบบรวมศูนย์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endParaRPr sz="20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45"/>
              </a:spcBef>
              <a:buClr>
                <a:srgbClr val="FF0000"/>
              </a:buClr>
              <a:buFont typeface="Arial"/>
              <a:buChar char="•"/>
              <a:tabLst>
                <a:tab pos="1156335" algn="l"/>
              </a:tabLst>
            </a:pPr>
            <a:r>
              <a:rPr lang="th-TH" sz="2000" spc="5" dirty="0">
                <a:solidFill>
                  <a:srgbClr val="FF0000"/>
                </a:solidFill>
                <a:latin typeface="Arial"/>
                <a:cs typeface="Arial"/>
              </a:rPr>
              <a:t>ผู้ค้าปลีกร่วมกันดำเนินการสถานที่จัดเก็บสินค้าร่วมกัน</a:t>
            </a:r>
          </a:p>
          <a:p>
            <a:pPr marL="1155700" lvl="2" indent="-228600">
              <a:lnSpc>
                <a:spcPct val="100000"/>
              </a:lnSpc>
              <a:spcBef>
                <a:spcPts val="245"/>
              </a:spcBef>
              <a:buClr>
                <a:srgbClr val="FF0000"/>
              </a:buClr>
              <a:buFont typeface="Arial"/>
              <a:buChar char="•"/>
              <a:tabLst>
                <a:tab pos="1156335" algn="l"/>
              </a:tabLst>
            </a:pPr>
            <a:r>
              <a:rPr lang="th-TH" sz="2000" spc="5" dirty="0">
                <a:solidFill>
                  <a:srgbClr val="FF0000"/>
                </a:solidFill>
                <a:latin typeface="Arial"/>
                <a:cs typeface="Arial"/>
              </a:rPr>
              <a:t>นำสินค้าออกจากสินค้าคงคลังรวมเพื่อตอบสนองความต้องการ</a:t>
            </a:r>
            <a:endParaRPr lang="en-US" sz="20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ระบบไม่รวมศูนย์</a:t>
            </a:r>
            <a:endParaRPr lang="en-US" sz="20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50"/>
              </a:spcBef>
              <a:buClr>
                <a:srgbClr val="FF0000"/>
              </a:buClr>
              <a:buFont typeface="Arial"/>
              <a:buChar char="•"/>
              <a:tabLst>
                <a:tab pos="1156335" algn="l"/>
              </a:tabLst>
            </a:pPr>
            <a:r>
              <a:rPr lang="th-TH" sz="2000" dirty="0">
                <a:solidFill>
                  <a:srgbClr val="FF0000"/>
                </a:solidFill>
                <a:latin typeface="Arial"/>
                <a:cs typeface="Arial"/>
              </a:rPr>
              <a:t>ผู้ค้าปลีกแต่ละรายสั่งซื้อจากผู้ผลิตเป็นรายบุคคลเพื่อตอบสนองความต้องการ</a:t>
            </a:r>
          </a:p>
          <a:p>
            <a:pPr marL="927100" lvl="2" algn="ctr">
              <a:lnSpc>
                <a:spcPct val="100000"/>
              </a:lnSpc>
              <a:spcBef>
                <a:spcPts val="250"/>
              </a:spcBef>
              <a:buClr>
                <a:srgbClr val="FF0000"/>
              </a:buClr>
              <a:tabLst>
                <a:tab pos="1156335" algn="l"/>
              </a:tabLst>
            </a:pPr>
            <a:r>
              <a:rPr lang="th-TH" sz="2400" spc="10" dirty="0">
                <a:latin typeface="Arial"/>
                <a:cs typeface="Arial"/>
              </a:rPr>
              <a:t>ในทั้งสองระบบสินค้าคงคลังเป็นของผู้ค้าปลีก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4497070">
              <a:lnSpc>
                <a:spcPct val="100000"/>
              </a:lnSpc>
            </a:pPr>
            <a:r>
              <a:rPr lang="th-TH" sz="3200" spc="-20" dirty="0"/>
              <a:t>สองระบบ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2122170" y="5148253"/>
            <a:ext cx="3516630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</a:pPr>
            <a:r>
              <a:rPr lang="th-TH" sz="1800" b="1" dirty="0">
                <a:latin typeface="Arial"/>
                <a:cs typeface="Arial"/>
              </a:rPr>
              <a:t>ระบบรวมศูนย์และไม่รวมศูนย์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4775" y="1956816"/>
            <a:ext cx="4953000" cy="2944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37959" y="1767839"/>
            <a:ext cx="4876800" cy="3160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69173" y="5275634"/>
            <a:ext cx="3325495" cy="77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th-TH" sz="1800" b="1" dirty="0">
                <a:latin typeface="Arial"/>
                <a:cs typeface="Arial"/>
              </a:rPr>
              <a:t>ความต้องการที่เป็นไปได้ที่</a:t>
            </a:r>
          </a:p>
          <a:p>
            <a:pPr algn="ctr">
              <a:lnSpc>
                <a:spcPct val="100000"/>
              </a:lnSpc>
            </a:pPr>
            <a:r>
              <a:rPr lang="th-TH" sz="1800" b="1" dirty="0">
                <a:latin typeface="Arial"/>
                <a:cs typeface="Arial"/>
              </a:rPr>
              <a:t>ผู้ค้าปลีกแต่ละรายต้องเผชิญ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5155565">
              <a:lnSpc>
                <a:spcPct val="100000"/>
              </a:lnSpc>
            </a:pPr>
            <a:r>
              <a:rPr lang="th-TH" sz="3200" spc="-40" dirty="0"/>
              <a:t>ข้อมูลอื่น ๆ</a:t>
            </a:r>
            <a:endParaRPr lang="en-US"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554836" y="1740488"/>
            <a:ext cx="7141363" cy="2412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30" dirty="0">
                <a:latin typeface="Arial"/>
                <a:cs typeface="Arial"/>
              </a:rPr>
              <a:t>ราคาขายส่ง = 80 เหรียญต่อหน่วย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30" dirty="0">
                <a:latin typeface="Arial"/>
                <a:cs typeface="Arial"/>
              </a:rPr>
              <a:t>ราคาขาย = 125 เหรียญต่อหน่วย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30" dirty="0">
                <a:latin typeface="Arial"/>
                <a:cs typeface="Arial"/>
              </a:rPr>
              <a:t>มูลค่าการกู้ = 20 เหรียญต่อหน่วย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30" dirty="0">
                <a:latin typeface="Arial"/>
                <a:cs typeface="Arial"/>
              </a:rPr>
              <a:t>ต้นทุนการผลิต = 35 เหรียญต่อหน่วย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0600" y="400766"/>
            <a:ext cx="11075924" cy="1084001"/>
          </a:xfrm>
          <a:prstGeom prst="rect">
            <a:avLst/>
          </a:prstGeom>
        </p:spPr>
        <p:txBody>
          <a:bodyPr vert="horz" wrap="square" lIns="0" tIns="220140" rIns="0" bIns="0" rtlCol="0">
            <a:spAutoFit/>
          </a:bodyPr>
          <a:lstStyle/>
          <a:p>
            <a:pPr marL="1667510">
              <a:lnSpc>
                <a:spcPct val="100000"/>
              </a:lnSpc>
            </a:pPr>
            <a:r>
              <a:rPr lang="th-TH" dirty="0"/>
              <a:t>ต้นทุนและผลกำไรในสองระบบ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1697816"/>
            <a:ext cx="11075924" cy="4117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329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b="1" dirty="0">
                <a:latin typeface="Arial"/>
                <a:cs typeface="Arial"/>
              </a:rPr>
              <a:t>ระบบไม่รวมศูนย์</a:t>
            </a:r>
            <a:endParaRPr lang="en-US" sz="2800" dirty="0">
              <a:latin typeface="Arial"/>
              <a:cs typeface="Arial"/>
            </a:endParaRPr>
          </a:p>
          <a:p>
            <a:pPr marL="698500" lvl="1" indent="-228600">
              <a:lnSpc>
                <a:spcPts val="281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ตัวแทนจำหน่ายแต่ละรายสั่งซื้อ 12,000 หน่วย</a:t>
            </a:r>
          </a:p>
          <a:p>
            <a:pPr marL="698500" lvl="1" indent="-228600">
              <a:lnSpc>
                <a:spcPts val="281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กำไรที่คาดหวังต่อตัวแทนจำหน่าย = 470,000 เหรียญสหรัฐรวม = 940,000 เหรียญ</a:t>
            </a:r>
          </a:p>
          <a:p>
            <a:pPr marL="698500" lvl="1" indent="-228600">
              <a:lnSpc>
                <a:spcPts val="281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ยอดขายที่คาดหวัง = 11,340 หน่วยรวม = 22,680 หน่วย</a:t>
            </a:r>
          </a:p>
          <a:p>
            <a:pPr marL="698500" lvl="1" indent="-228600">
              <a:lnSpc>
                <a:spcPts val="281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กำไรของผู้ผลิต = 1,080,000 เหรียญ</a:t>
            </a:r>
          </a:p>
          <a:p>
            <a:pPr marL="698500" lvl="1" indent="-228600">
              <a:lnSpc>
                <a:spcPts val="281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endParaRPr sz="27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3329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b="1" dirty="0">
                <a:latin typeface="Arial"/>
                <a:cs typeface="Arial"/>
              </a:rPr>
              <a:t>ระบบรวมศูนย์</a:t>
            </a:r>
            <a:endParaRPr sz="2800" dirty="0">
              <a:latin typeface="Arial"/>
              <a:cs typeface="Arial"/>
            </a:endParaRPr>
          </a:p>
          <a:p>
            <a:pPr marL="698500" lvl="1" indent="-228600">
              <a:lnSpc>
                <a:spcPts val="281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spc="-125" dirty="0">
                <a:solidFill>
                  <a:srgbClr val="006FC0"/>
                </a:solidFill>
                <a:latin typeface="Arial"/>
                <a:cs typeface="Arial"/>
              </a:rPr>
              <a:t>ตัวแทนจำหน่ายสองรายจะสั่งซื้อ 26,000 คัน</a:t>
            </a:r>
          </a:p>
          <a:p>
            <a:pPr marL="698500" lvl="1" indent="-228600">
              <a:lnSpc>
                <a:spcPts val="281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spc="-125" dirty="0">
                <a:solidFill>
                  <a:srgbClr val="006FC0"/>
                </a:solidFill>
                <a:latin typeface="Arial"/>
                <a:cs typeface="Arial"/>
              </a:rPr>
              <a:t>กำไรที่คาดหวังทั้งหมด = 1,009,392 ดอลลาร์</a:t>
            </a:r>
          </a:p>
          <a:p>
            <a:pPr marL="698500" lvl="1" indent="-228600">
              <a:lnSpc>
                <a:spcPts val="281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spc="-125" dirty="0">
                <a:solidFill>
                  <a:srgbClr val="006FC0"/>
                </a:solidFill>
                <a:latin typeface="Arial"/>
                <a:cs typeface="Arial"/>
              </a:rPr>
              <a:t>คาดว่าจะมียอดขายร่วม = 24,470 หน่วย</a:t>
            </a:r>
          </a:p>
          <a:p>
            <a:pPr marL="698500" lvl="1" indent="-228600">
              <a:lnSpc>
                <a:spcPts val="2815"/>
              </a:lnSpc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spc="-125" dirty="0">
                <a:solidFill>
                  <a:srgbClr val="006FC0"/>
                </a:solidFill>
                <a:latin typeface="Arial"/>
                <a:cs typeface="Arial"/>
              </a:rPr>
              <a:t>กำไรของผู้ผลิต = 1,170,000 เหรียญ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3642995">
              <a:lnSpc>
                <a:spcPct val="100000"/>
              </a:lnSpc>
            </a:pPr>
            <a:r>
              <a:rPr lang="th-TH" sz="3200" spc="-15" dirty="0"/>
              <a:t>ผลของการค้นหาลูกค้า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1740488"/>
            <a:ext cx="10831195" cy="328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10" dirty="0">
                <a:latin typeface="Arial"/>
                <a:cs typeface="Arial"/>
              </a:rPr>
              <a:t>หากลูกค้า (ประจำ) มาถึงตัวแทนจำหน่ายและไม่พบสินค้า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เปลี่ยนไปยังตัวแทนจำหน่ายรายอื่น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ช่วยให้ผู้ผลิตขายสินค้าได้มากขึ้น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endParaRPr sz="32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30" dirty="0">
                <a:latin typeface="Arial"/>
                <a:cs typeface="Arial"/>
              </a:rPr>
              <a:t>ระบบใดดีกว่าในการค้นหาลูกค้า</a:t>
            </a:r>
            <a:r>
              <a:rPr sz="2800" dirty="0">
                <a:latin typeface="Arial"/>
                <a:cs typeface="Arial"/>
              </a:rPr>
              <a:t>?</a:t>
            </a:r>
          </a:p>
          <a:p>
            <a:pPr marL="698500" lvl="1" indent="-228600">
              <a:lnSpc>
                <a:spcPct val="100000"/>
              </a:lnSpc>
              <a:spcBef>
                <a:spcPts val="209"/>
              </a:spcBef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ไม่มีผลกระทบต่อระบบรวมศูนย์</a:t>
            </a:r>
            <a:endParaRPr 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037" y="406009"/>
            <a:ext cx="11075924" cy="1084001"/>
          </a:xfrm>
          <a:prstGeom prst="rect">
            <a:avLst/>
          </a:prstGeom>
        </p:spPr>
        <p:txBody>
          <a:bodyPr vert="horz" wrap="square" lIns="0" tIns="220140" rIns="0" bIns="0" rtlCol="0">
            <a:spAutoFit/>
          </a:bodyPr>
          <a:lstStyle/>
          <a:p>
            <a:pPr marL="2295525">
              <a:lnSpc>
                <a:spcPct val="100000"/>
              </a:lnSpc>
            </a:pPr>
            <a:r>
              <a:rPr lang="th-TH" dirty="0"/>
              <a:t>ผลกระทบต่อระบบไม่รวมศูนย์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58037" y="1676400"/>
            <a:ext cx="10126345" cy="4331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600" spc="-15" dirty="0">
                <a:latin typeface="Arial"/>
                <a:cs typeface="Arial"/>
              </a:rPr>
              <a:t>หากตัวแทนจำหน่ายรู้ว่าคู่แข่งเก็บสินค้าคงคลังไม่เพียงพอ</a:t>
            </a:r>
            <a:endParaRPr lang="en-US" sz="2600" spc="-15" dirty="0">
              <a:latin typeface="Arial"/>
              <a:cs typeface="Arial"/>
            </a:endParaRP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200" spc="15" dirty="0">
                <a:solidFill>
                  <a:srgbClr val="006FC0"/>
                </a:solidFill>
                <a:latin typeface="Arial"/>
                <a:cs typeface="Arial"/>
              </a:rPr>
              <a:t>ตัวแทนจำหน่ายรายนี้ควรยกระดับสินค้าคงคลังให้เพียงพอ </a:t>
            </a:r>
            <a:r>
              <a:rPr sz="2200" dirty="0">
                <a:solidFill>
                  <a:srgbClr val="006FC0"/>
                </a:solidFill>
                <a:latin typeface="Arial"/>
                <a:cs typeface="Arial"/>
              </a:rPr>
              <a:t>:</a:t>
            </a:r>
            <a:endParaRPr sz="22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45"/>
              </a:spcBef>
              <a:buClr>
                <a:srgbClr val="FF0000"/>
              </a:buClr>
              <a:buFont typeface="Arial"/>
              <a:buChar char="•"/>
              <a:tabLst>
                <a:tab pos="1156335" algn="l"/>
              </a:tabLst>
            </a:pPr>
            <a:r>
              <a:rPr lang="th-TH" sz="2000" spc="-15" dirty="0">
                <a:solidFill>
                  <a:srgbClr val="FF0000"/>
                </a:solidFill>
                <a:latin typeface="Arial"/>
                <a:cs typeface="Arial"/>
              </a:rPr>
              <a:t>ความต้องการของตัวเอง</a:t>
            </a:r>
          </a:p>
          <a:p>
            <a:pPr marL="1155700" lvl="2" indent="-228600">
              <a:lnSpc>
                <a:spcPct val="100000"/>
              </a:lnSpc>
              <a:spcBef>
                <a:spcPts val="245"/>
              </a:spcBef>
              <a:buClr>
                <a:srgbClr val="FF0000"/>
              </a:buClr>
              <a:buFont typeface="Arial"/>
              <a:buChar char="•"/>
              <a:tabLst>
                <a:tab pos="1156335" algn="l"/>
              </a:tabLst>
            </a:pPr>
            <a:r>
              <a:rPr lang="th-TH" sz="2000" spc="-15" dirty="0">
                <a:solidFill>
                  <a:srgbClr val="FF0000"/>
                </a:solidFill>
                <a:latin typeface="Arial"/>
                <a:cs typeface="Arial"/>
              </a:rPr>
              <a:t>ความต้องการของลูกค้าที่เริ่มเข้าใกล้ตัวแทนจำหน่ายรายอื่นโดยมีสินค้าคงคลัง จำกัด</a:t>
            </a:r>
            <a:endParaRPr lang="en-US" sz="20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600" spc="-15" dirty="0">
                <a:latin typeface="Arial"/>
                <a:cs typeface="Arial"/>
              </a:rPr>
              <a:t>หากตัวแทนจำหน่ายทราบว่าคู่แข่งมีสินค้าคงคลังจำนวนมาก</a:t>
            </a:r>
            <a:endParaRPr lang="en-US" sz="2600" spc="-15" dirty="0">
              <a:latin typeface="Arial"/>
              <a:cs typeface="Arial"/>
            </a:endParaRPr>
          </a:p>
          <a:p>
            <a:pPr marL="698500" lvl="1" indent="-228600"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200" spc="15" dirty="0">
                <a:solidFill>
                  <a:srgbClr val="006FC0"/>
                </a:solidFill>
                <a:latin typeface="Arial"/>
                <a:cs typeface="Arial"/>
              </a:rPr>
              <a:t>ตัวแทนจำหน่ายรายนี้จะลดระดับสินค้าคงคลัง</a:t>
            </a:r>
            <a:endParaRPr lang="en-US" sz="2200" spc="15" dirty="0">
              <a:solidFill>
                <a:srgbClr val="006FC0"/>
              </a:solidFill>
              <a:latin typeface="Arial"/>
              <a:cs typeface="Arial"/>
            </a:endParaRPr>
          </a:p>
          <a:p>
            <a:pPr marL="1155700" lvl="2" indent="-228600"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000" spc="-15" dirty="0">
                <a:solidFill>
                  <a:srgbClr val="FF0000"/>
                </a:solidFill>
                <a:latin typeface="Arial"/>
                <a:cs typeface="Arial"/>
              </a:rPr>
              <a:t>ไม่น่าจะเจอลูกค้าที่เปลี่ยนไป</a:t>
            </a:r>
            <a:endParaRPr lang="en-US" sz="2000" spc="-1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0988" lvl="2" indent="-280988"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lang="th-TH" sz="2600" spc="-15" dirty="0">
                <a:latin typeface="Arial"/>
                <a:cs typeface="Arial"/>
              </a:rPr>
              <a:t>กลยุทธ์ของตัวแทนจำหน่ายขึ้นอยู่กับกลยุทธ์ของคู่แข่ง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3039745">
              <a:lnSpc>
                <a:spcPct val="100000"/>
              </a:lnSpc>
            </a:pPr>
            <a:r>
              <a:rPr lang="th-TH" sz="3200" spc="-20" dirty="0"/>
              <a:t>สมดุลของ</a:t>
            </a:r>
            <a:r>
              <a:rPr lang="en-US" sz="3200" spc="-20" dirty="0"/>
              <a:t> Nash </a:t>
            </a:r>
            <a:r>
              <a:rPr lang="en-US" sz="3200" spc="-15" dirty="0"/>
              <a:t>(</a:t>
            </a:r>
            <a:r>
              <a:rPr lang="en-US" sz="3200" spc="-50" dirty="0"/>
              <a:t>G</a:t>
            </a:r>
            <a:r>
              <a:rPr lang="en-US" sz="3200" spc="-25" dirty="0"/>
              <a:t>ame</a:t>
            </a:r>
            <a:r>
              <a:rPr lang="en-US" sz="3200" spc="35" dirty="0"/>
              <a:t> </a:t>
            </a:r>
            <a:r>
              <a:rPr lang="en-US" sz="3200" spc="-20" dirty="0"/>
              <a:t>T</a:t>
            </a:r>
            <a:r>
              <a:rPr lang="en-US" sz="3200" spc="-40" dirty="0"/>
              <a:t>h</a:t>
            </a:r>
            <a:r>
              <a:rPr lang="en-US" sz="3200" spc="-20" dirty="0"/>
              <a:t>eor</a:t>
            </a:r>
            <a:r>
              <a:rPr lang="en-US" sz="3200" spc="-95" dirty="0"/>
              <a:t>y</a:t>
            </a:r>
            <a:r>
              <a:rPr lang="en-US" sz="3200" spc="-15" dirty="0"/>
              <a:t>)</a:t>
            </a:r>
            <a:endParaRPr lang="en-US"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674014" y="1700610"/>
            <a:ext cx="10826115" cy="4294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 marR="7620" algn="just">
              <a:lnSpc>
                <a:spcPct val="100000"/>
              </a:lnSpc>
            </a:pPr>
            <a:r>
              <a:rPr lang="th-TH" sz="2800" spc="-15" dirty="0">
                <a:latin typeface="Arial"/>
                <a:cs typeface="Arial"/>
              </a:rPr>
              <a:t>ตัวแทนจำหน่ายอาจ / ไม่ทราบกลยุทธ์ของคู่แข่ง→ไม่ชัดเจนว่าพวกเขาตัดสินใจเกี่ยวกับระดับสินค้าคงคลังของตนอย่างไร ไม่ชัดเจนเกี่ยวกับผลกระทบของการค้นหาที่มีต่อผู้ผลิต</a:t>
            </a:r>
            <a:endParaRPr lang="en-US" sz="2800" spc="-15" dirty="0">
              <a:latin typeface="Arial"/>
              <a:cs typeface="Arial"/>
            </a:endParaRPr>
          </a:p>
          <a:p>
            <a:pPr marL="27305" marR="7620" algn="just">
              <a:lnSpc>
                <a:spcPct val="100000"/>
              </a:lnSpc>
            </a:pPr>
            <a:r>
              <a:rPr lang="en-US" sz="2800" spc="-15" dirty="0">
                <a:latin typeface="Arial"/>
                <a:cs typeface="Arial"/>
              </a:rPr>
              <a:t>	</a:t>
            </a:r>
            <a:r>
              <a:rPr lang="th-TH" sz="2800" spc="-15" dirty="0">
                <a:latin typeface="Arial"/>
                <a:cs typeface="Arial"/>
              </a:rPr>
              <a:t>ปัญหาได้รับการแก้ไขโดยแนวคิดของสมดุลของ</a:t>
            </a:r>
            <a:r>
              <a:rPr lang="en-US" sz="2800" spc="-15" dirty="0">
                <a:latin typeface="Arial"/>
                <a:cs typeface="Arial"/>
              </a:rPr>
              <a:t> Nash</a:t>
            </a:r>
            <a:endParaRPr lang="en-US" sz="26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buClr>
                <a:srgbClr val="006FC0"/>
              </a:buClr>
              <a:buFont typeface="Arial"/>
              <a:buChar char="•"/>
              <a:tabLst>
                <a:tab pos="241300" algn="l"/>
              </a:tabLst>
            </a:pPr>
            <a:r>
              <a:rPr lang="th-TH" sz="2800" spc="10" dirty="0">
                <a:solidFill>
                  <a:srgbClr val="006FC0"/>
                </a:solidFill>
                <a:latin typeface="Arial"/>
                <a:cs typeface="Arial"/>
              </a:rPr>
              <a:t>หากคู่แข่งสองรายกำลังตัดสินใจพวกเขาถึงจุดสมดุลของ</a:t>
            </a:r>
            <a:r>
              <a:rPr lang="en-US" sz="2800" spc="10" dirty="0">
                <a:solidFill>
                  <a:srgbClr val="006FC0"/>
                </a:solidFill>
                <a:latin typeface="Arial"/>
                <a:cs typeface="Arial"/>
              </a:rPr>
              <a:t> Nash </a:t>
            </a:r>
            <a:r>
              <a:rPr lang="th-TH" sz="2800" spc="10" dirty="0">
                <a:solidFill>
                  <a:srgbClr val="006FC0"/>
                </a:solidFill>
                <a:latin typeface="Arial"/>
                <a:cs typeface="Arial"/>
              </a:rPr>
              <a:t>หากทั้งคู่ได้ตัดสินใจเกี่ยวกับจำนวนเงินที่จะสั่งซื้อดังกล่าว</a:t>
            </a:r>
            <a:endParaRPr lang="en-US" sz="2800" dirty="0">
              <a:latin typeface="Arial"/>
              <a:cs typeface="Arial"/>
            </a:endParaRPr>
          </a:p>
          <a:p>
            <a:pPr marL="698500" lvl="1" indent="-228600">
              <a:lnSpc>
                <a:spcPts val="2735"/>
              </a:lnSpc>
              <a:spcBef>
                <a:spcPts val="235"/>
              </a:spcBef>
              <a:buClr>
                <a:srgbClr val="FF0000"/>
              </a:buClr>
              <a:buFont typeface="Arial"/>
              <a:buChar char="•"/>
              <a:tabLst>
                <a:tab pos="699135" algn="l"/>
              </a:tabLst>
            </a:pPr>
            <a:r>
              <a:rPr lang="th-TH" sz="2400" dirty="0">
                <a:solidFill>
                  <a:srgbClr val="FF0000"/>
                </a:solidFill>
                <a:latin typeface="Arial"/>
                <a:cs typeface="Arial"/>
              </a:rPr>
              <a:t>ไม่สามารถปรับปรุงผลกำไรที่คาดหวังได้โดยการเปลี่ยนจำนวนคำสั่งซื้อหากตัวแทนจำหน่ายรายอื่นไม่เปลี่ยนจำนวนคำสั่งซื้อของเขา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3390265">
              <a:lnSpc>
                <a:spcPct val="100000"/>
              </a:lnSpc>
            </a:pPr>
            <a:r>
              <a:rPr lang="th-TH" sz="3200" spc="-25" dirty="0"/>
              <a:t>ตัวอย่าง (ดูสไลด์ 16 ด้านบน)</a:t>
            </a:r>
            <a:endParaRPr lang="en-US" sz="3200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554837" y="1704197"/>
            <a:ext cx="11082324" cy="4308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el-GR" dirty="0">
                <a:latin typeface="Arial"/>
                <a:cs typeface="Arial"/>
              </a:rPr>
              <a:t>α = </a:t>
            </a:r>
            <a:r>
              <a:rPr lang="th-TH" dirty="0">
                <a:latin typeface="Arial"/>
                <a:cs typeface="Arial"/>
              </a:rPr>
              <a:t>เปอร์เซ็นต์ของลูกค้าที่ค้นหาระบบ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endParaRPr lang="th-TH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dirty="0">
                <a:latin typeface="Arial"/>
                <a:cs typeface="Arial"/>
              </a:rPr>
              <a:t>ผู้ค้าปลีกแต่ละรายสามารถกำหนดได้ว่าความต้องการที่มีประสิทธิผล (ความต้องการเริ่มต้น + ความต้องการในการค้นหา) จะเป็นอย่างไรหากผู้ค้าปลีกรายอื่นสั่งซื้อตามจำนวนที่กำหนด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endParaRPr lang="th-TH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dirty="0">
                <a:latin typeface="Arial"/>
                <a:cs typeface="Arial"/>
              </a:rPr>
              <a:t>จากข้อมูลนี้พวกเขาสามารถคำนวณได้ว่าควรสั่งซื้อเท่าใดจากคู่แข่งของตน</a:t>
            </a:r>
            <a:endParaRPr lang="en-US" dirty="0">
              <a:latin typeface="Arial"/>
              <a:cs typeface="Arial"/>
            </a:endParaRP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000" spc="15" dirty="0">
                <a:solidFill>
                  <a:srgbClr val="FF0000"/>
                </a:solidFill>
                <a:latin typeface="Arial"/>
                <a:cs typeface="Arial"/>
              </a:rPr>
              <a:t>สิ่งนี้เรียกว่า "การตอบสนองที่ดีที่สุด"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293879" y="402496"/>
            <a:ext cx="11075924" cy="977265"/>
          </a:xfrm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3561079">
              <a:lnSpc>
                <a:spcPct val="100000"/>
              </a:lnSpc>
            </a:pPr>
            <a:r>
              <a:rPr lang="th-TH" sz="3200" spc="-20" dirty="0"/>
              <a:t>การตอบสนองที่ดีที่สุดด้วย</a:t>
            </a:r>
            <a:r>
              <a:rPr lang="el-GR" sz="3200" spc="-20" dirty="0"/>
              <a:t>α = 90%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8591" y="5679273"/>
            <a:ext cx="26562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Retailers’</a:t>
            </a:r>
            <a:r>
              <a:rPr sz="1800" b="1" spc="-1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b="1" spc="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</a:t>
            </a:r>
            <a:r>
              <a:rPr sz="1800" b="1" spc="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pon</a:t>
            </a:r>
            <a:r>
              <a:rPr sz="1800" b="1" spc="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10498" y="2859206"/>
            <a:ext cx="1869439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Bl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ac</a:t>
            </a:r>
            <a:r>
              <a:rPr sz="1800" b="1" spc="10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: 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Ret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le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826135" algn="l"/>
              </a:tabLst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Pin</a:t>
            </a:r>
            <a:r>
              <a:rPr sz="1800" b="1" spc="10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:	Retailer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29127" y="1618488"/>
            <a:ext cx="4629912" cy="3889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037" y="406009"/>
            <a:ext cx="11075924" cy="965663"/>
          </a:xfrm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3140075">
              <a:lnSpc>
                <a:spcPct val="100000"/>
              </a:lnSpc>
            </a:pPr>
            <a:r>
              <a:rPr lang="th-TH" sz="3200" spc="-20" dirty="0"/>
              <a:t>สมดุลของระบบ </a:t>
            </a:r>
            <a:r>
              <a:rPr sz="3200" spc="-20" dirty="0"/>
              <a:t>Nash</a:t>
            </a:r>
            <a:endParaRPr sz="3200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554837" y="1704197"/>
            <a:ext cx="11082324" cy="4663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2355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th-TH" sz="2300" spc="-10" dirty="0"/>
              <a:t>ผู้ค้าปลีกหนึ่งคำสั่งซื้อประมาณ 20,000 หน่วยผู้ค้าปลีกสองจะตอบสนองโดยการสั่งซื้อประมาณ 12,000 หน่วย</a:t>
            </a:r>
          </a:p>
          <a:p>
            <a:pPr marL="241300" indent="-228600">
              <a:lnSpc>
                <a:spcPts val="2355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th-TH" sz="2300" spc="-10" dirty="0"/>
              <a:t>หากเป็นกรณีนี้ผู้ค้าปลีกควรปรับเปลี่ยนกลยุทธ์และลดปริมาณการสั่งซื้อ</a:t>
            </a:r>
          </a:p>
          <a:p>
            <a:pPr marL="241300" indent="-228600">
              <a:lnSpc>
                <a:spcPts val="2355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th-TH" sz="2300" spc="-10" dirty="0"/>
              <a:t>ไม่มีผู้ค้าปลีกรายใดมีแรงจูงใจในการปรับเปลี่ยนกลยุทธ์หากจำนวนคำสั่งซื้อเกี่ยวข้องกับจุดตัดของเส้นโค้งทั้งสอง</a:t>
            </a:r>
          </a:p>
          <a:p>
            <a:pPr marL="241300" indent="-228600">
              <a:lnSpc>
                <a:spcPts val="2355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th-TH" sz="2300" spc="-10" dirty="0"/>
              <a:t>ปริมาณการสั่งซื้อที่เหมาะสมที่สุดสำหรับผู้ค้าปลีกแต่ละราย = 13,900 หน่วย</a:t>
            </a:r>
          </a:p>
          <a:p>
            <a:pPr marL="241300" indent="-228600">
              <a:lnSpc>
                <a:spcPts val="2355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th-TH" sz="2300" spc="-10" dirty="0"/>
              <a:t>กำไรที่คาดว่าจะได้รับทั้งหมดสำหรับผู้ค้าปลีกแต่ละราย = 489,460 ดอลลาร์</a:t>
            </a:r>
          </a:p>
          <a:p>
            <a:pPr marL="241300" indent="-228600">
              <a:lnSpc>
                <a:spcPts val="2355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th-TH" sz="2300" spc="-10" dirty="0"/>
              <a:t>กำไรที่คาดหวังทั้งหมด = $ 978,920</a:t>
            </a:r>
          </a:p>
          <a:p>
            <a:pPr marL="241300" indent="-228600">
              <a:lnSpc>
                <a:spcPts val="2355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th-TH" sz="2300" spc="-10" dirty="0"/>
              <a:t>ยอดขายที่คาดว่าจะได้รับทั้งหมด = 25,208</a:t>
            </a:r>
          </a:p>
          <a:p>
            <a:pPr marL="241300" indent="-228600">
              <a:lnSpc>
                <a:spcPts val="2355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th-TH" sz="2300" spc="-10" dirty="0"/>
              <a:t>จำนวนรวมที่สั่งซื้อจากผู้ผลิต = 27,800</a:t>
            </a:r>
          </a:p>
          <a:p>
            <a:pPr marL="241300" indent="-228600">
              <a:lnSpc>
                <a:spcPts val="2355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th-TH" sz="2300" spc="-10" dirty="0"/>
              <a:t>กำไรของผู้ผลิต = 1,251,000 ดอลลาร์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609600" y="327216"/>
            <a:ext cx="10871961" cy="977265"/>
          </a:xfrm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3759200">
              <a:lnSpc>
                <a:spcPct val="100000"/>
              </a:lnSpc>
            </a:pPr>
            <a:r>
              <a:rPr lang="th-TH" sz="3200" spc="-20" dirty="0"/>
              <a:t>ผลของความแปรปรวนของคำสั่งซื้อ</a:t>
            </a:r>
            <a:endParaRPr sz="3200" dirty="0"/>
          </a:p>
        </p:txBody>
      </p:sp>
      <p:sp>
        <p:nvSpPr>
          <p:cNvPr id="6" name="object 6"/>
          <p:cNvSpPr/>
          <p:nvPr/>
        </p:nvSpPr>
        <p:spPr>
          <a:xfrm>
            <a:off x="3352800" y="1530096"/>
            <a:ext cx="5919215" cy="4062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19880" y="5739623"/>
            <a:ext cx="4951730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h-TH" sz="1800" b="1" dirty="0">
                <a:latin typeface="Arial"/>
                <a:cs typeface="Arial"/>
              </a:rPr>
              <a:t>การเพิ่มขึ้นของความแปรปรวนในห่วงโซ่อุปทาน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5812" y="709551"/>
            <a:ext cx="9267825" cy="545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05"/>
              </a:lnSpc>
            </a:pPr>
            <a:r>
              <a:rPr lang="th-TH" sz="2800" b="1" dirty="0">
                <a:latin typeface="Arial"/>
                <a:cs typeface="Arial"/>
              </a:rPr>
              <a:t>ระบบรวมศูนย์และไม่รวมศูนย์สำหรับระดับการค้นหา 90%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8950" y="2057400"/>
            <a:ext cx="2355850" cy="803275"/>
          </a:xfrm>
          <a:custGeom>
            <a:avLst/>
            <a:gdLst/>
            <a:ahLst/>
            <a:cxnLst/>
            <a:rect l="l" t="t" r="r" b="b"/>
            <a:pathLst>
              <a:path w="2355850" h="803275">
                <a:moveTo>
                  <a:pt x="0" y="803275"/>
                </a:moveTo>
                <a:lnTo>
                  <a:pt x="2355723" y="803275"/>
                </a:lnTo>
                <a:lnTo>
                  <a:pt x="2355723" y="0"/>
                </a:lnTo>
                <a:lnTo>
                  <a:pt x="0" y="0"/>
                </a:lnTo>
                <a:lnTo>
                  <a:pt x="0" y="803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4673" y="2057400"/>
            <a:ext cx="2242820" cy="803275"/>
          </a:xfrm>
          <a:custGeom>
            <a:avLst/>
            <a:gdLst/>
            <a:ahLst/>
            <a:cxnLst/>
            <a:rect l="l" t="t" r="r" b="b"/>
            <a:pathLst>
              <a:path w="2242820" h="803275">
                <a:moveTo>
                  <a:pt x="0" y="803275"/>
                </a:moveTo>
                <a:lnTo>
                  <a:pt x="2242820" y="803275"/>
                </a:lnTo>
                <a:lnTo>
                  <a:pt x="2242820" y="0"/>
                </a:lnTo>
                <a:lnTo>
                  <a:pt x="0" y="0"/>
                </a:lnTo>
                <a:lnTo>
                  <a:pt x="0" y="803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7494" y="2057400"/>
            <a:ext cx="2345690" cy="803275"/>
          </a:xfrm>
          <a:custGeom>
            <a:avLst/>
            <a:gdLst/>
            <a:ahLst/>
            <a:cxnLst/>
            <a:rect l="l" t="t" r="r" b="b"/>
            <a:pathLst>
              <a:path w="2345690" h="803275">
                <a:moveTo>
                  <a:pt x="0" y="803275"/>
                </a:moveTo>
                <a:lnTo>
                  <a:pt x="2345690" y="803275"/>
                </a:lnTo>
                <a:lnTo>
                  <a:pt x="2345690" y="0"/>
                </a:lnTo>
                <a:lnTo>
                  <a:pt x="0" y="0"/>
                </a:lnTo>
                <a:lnTo>
                  <a:pt x="0" y="803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03056" y="2057400"/>
            <a:ext cx="2730500" cy="803275"/>
          </a:xfrm>
          <a:custGeom>
            <a:avLst/>
            <a:gdLst/>
            <a:ahLst/>
            <a:cxnLst/>
            <a:rect l="l" t="t" r="r" b="b"/>
            <a:pathLst>
              <a:path w="2730500" h="803275">
                <a:moveTo>
                  <a:pt x="0" y="803275"/>
                </a:moveTo>
                <a:lnTo>
                  <a:pt x="2729992" y="803275"/>
                </a:lnTo>
                <a:lnTo>
                  <a:pt x="2729992" y="0"/>
                </a:lnTo>
                <a:lnTo>
                  <a:pt x="0" y="0"/>
                </a:lnTo>
                <a:lnTo>
                  <a:pt x="0" y="803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8950" y="2860675"/>
            <a:ext cx="2355850" cy="803275"/>
          </a:xfrm>
          <a:custGeom>
            <a:avLst/>
            <a:gdLst/>
            <a:ahLst/>
            <a:cxnLst/>
            <a:rect l="l" t="t" r="r" b="b"/>
            <a:pathLst>
              <a:path w="2355850" h="803275">
                <a:moveTo>
                  <a:pt x="0" y="803275"/>
                </a:moveTo>
                <a:lnTo>
                  <a:pt x="2355723" y="803275"/>
                </a:lnTo>
                <a:lnTo>
                  <a:pt x="2355723" y="0"/>
                </a:lnTo>
                <a:lnTo>
                  <a:pt x="0" y="0"/>
                </a:lnTo>
                <a:lnTo>
                  <a:pt x="0" y="803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4673" y="2860675"/>
            <a:ext cx="2242820" cy="803275"/>
          </a:xfrm>
          <a:custGeom>
            <a:avLst/>
            <a:gdLst/>
            <a:ahLst/>
            <a:cxnLst/>
            <a:rect l="l" t="t" r="r" b="b"/>
            <a:pathLst>
              <a:path w="2242820" h="803275">
                <a:moveTo>
                  <a:pt x="0" y="803275"/>
                </a:moveTo>
                <a:lnTo>
                  <a:pt x="2242820" y="803275"/>
                </a:lnTo>
                <a:lnTo>
                  <a:pt x="2242820" y="0"/>
                </a:lnTo>
                <a:lnTo>
                  <a:pt x="0" y="0"/>
                </a:lnTo>
                <a:lnTo>
                  <a:pt x="0" y="803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7494" y="2860675"/>
            <a:ext cx="2345690" cy="803275"/>
          </a:xfrm>
          <a:custGeom>
            <a:avLst/>
            <a:gdLst/>
            <a:ahLst/>
            <a:cxnLst/>
            <a:rect l="l" t="t" r="r" b="b"/>
            <a:pathLst>
              <a:path w="2345690" h="803275">
                <a:moveTo>
                  <a:pt x="0" y="803275"/>
                </a:moveTo>
                <a:lnTo>
                  <a:pt x="2345690" y="803275"/>
                </a:lnTo>
                <a:lnTo>
                  <a:pt x="2345690" y="0"/>
                </a:lnTo>
                <a:lnTo>
                  <a:pt x="0" y="0"/>
                </a:lnTo>
                <a:lnTo>
                  <a:pt x="0" y="803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03056" y="2860675"/>
            <a:ext cx="2730500" cy="803275"/>
          </a:xfrm>
          <a:custGeom>
            <a:avLst/>
            <a:gdLst/>
            <a:ahLst/>
            <a:cxnLst/>
            <a:rect l="l" t="t" r="r" b="b"/>
            <a:pathLst>
              <a:path w="2730500" h="803275">
                <a:moveTo>
                  <a:pt x="0" y="803275"/>
                </a:moveTo>
                <a:lnTo>
                  <a:pt x="2729992" y="803275"/>
                </a:lnTo>
                <a:lnTo>
                  <a:pt x="2729992" y="0"/>
                </a:lnTo>
                <a:lnTo>
                  <a:pt x="0" y="0"/>
                </a:lnTo>
                <a:lnTo>
                  <a:pt x="0" y="803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8950" y="3663950"/>
            <a:ext cx="2355850" cy="803275"/>
          </a:xfrm>
          <a:custGeom>
            <a:avLst/>
            <a:gdLst/>
            <a:ahLst/>
            <a:cxnLst/>
            <a:rect l="l" t="t" r="r" b="b"/>
            <a:pathLst>
              <a:path w="2355850" h="803275">
                <a:moveTo>
                  <a:pt x="0" y="803275"/>
                </a:moveTo>
                <a:lnTo>
                  <a:pt x="2355723" y="803275"/>
                </a:lnTo>
                <a:lnTo>
                  <a:pt x="2355723" y="0"/>
                </a:lnTo>
                <a:lnTo>
                  <a:pt x="0" y="0"/>
                </a:lnTo>
                <a:lnTo>
                  <a:pt x="0" y="803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14673" y="3663950"/>
            <a:ext cx="2242820" cy="803275"/>
          </a:xfrm>
          <a:custGeom>
            <a:avLst/>
            <a:gdLst/>
            <a:ahLst/>
            <a:cxnLst/>
            <a:rect l="l" t="t" r="r" b="b"/>
            <a:pathLst>
              <a:path w="2242820" h="803275">
                <a:moveTo>
                  <a:pt x="0" y="803275"/>
                </a:moveTo>
                <a:lnTo>
                  <a:pt x="2242820" y="803275"/>
                </a:lnTo>
                <a:lnTo>
                  <a:pt x="2242820" y="0"/>
                </a:lnTo>
                <a:lnTo>
                  <a:pt x="0" y="0"/>
                </a:lnTo>
                <a:lnTo>
                  <a:pt x="0" y="803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57494" y="3663950"/>
            <a:ext cx="2345690" cy="803275"/>
          </a:xfrm>
          <a:custGeom>
            <a:avLst/>
            <a:gdLst/>
            <a:ahLst/>
            <a:cxnLst/>
            <a:rect l="l" t="t" r="r" b="b"/>
            <a:pathLst>
              <a:path w="2345690" h="803275">
                <a:moveTo>
                  <a:pt x="0" y="803275"/>
                </a:moveTo>
                <a:lnTo>
                  <a:pt x="2345690" y="803275"/>
                </a:lnTo>
                <a:lnTo>
                  <a:pt x="2345690" y="0"/>
                </a:lnTo>
                <a:lnTo>
                  <a:pt x="0" y="0"/>
                </a:lnTo>
                <a:lnTo>
                  <a:pt x="0" y="803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03056" y="3663950"/>
            <a:ext cx="2730500" cy="803275"/>
          </a:xfrm>
          <a:custGeom>
            <a:avLst/>
            <a:gdLst/>
            <a:ahLst/>
            <a:cxnLst/>
            <a:rect l="l" t="t" r="r" b="b"/>
            <a:pathLst>
              <a:path w="2730500" h="803275">
                <a:moveTo>
                  <a:pt x="0" y="803275"/>
                </a:moveTo>
                <a:lnTo>
                  <a:pt x="2729992" y="803275"/>
                </a:lnTo>
                <a:lnTo>
                  <a:pt x="2729992" y="0"/>
                </a:lnTo>
                <a:lnTo>
                  <a:pt x="0" y="0"/>
                </a:lnTo>
                <a:lnTo>
                  <a:pt x="0" y="803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78735" y="4707520"/>
            <a:ext cx="8373745" cy="1760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SzPct val="75000"/>
              <a:buFont typeface="Segoe UI Emoji"/>
              <a:buChar char="•"/>
              <a:tabLst>
                <a:tab pos="357505" algn="l"/>
              </a:tabLst>
            </a:pPr>
            <a:r>
              <a:rPr lang="th-TH" sz="2200" spc="-15" dirty="0">
                <a:latin typeface="Arial"/>
                <a:cs typeface="Arial"/>
              </a:rPr>
              <a:t>ระบบรวมศูนย์ไม่ได้ครอบงำระบบไม่รวมศูนย์</a:t>
            </a:r>
          </a:p>
          <a:p>
            <a:pPr marL="356870" indent="-344170">
              <a:lnSpc>
                <a:spcPct val="100000"/>
              </a:lnSpc>
              <a:buSzPct val="75000"/>
              <a:buFont typeface="Segoe UI Emoji"/>
              <a:buChar char="•"/>
              <a:tabLst>
                <a:tab pos="357505" algn="l"/>
              </a:tabLst>
            </a:pPr>
            <a:r>
              <a:rPr lang="th-TH" sz="2200" spc="-15" dirty="0">
                <a:latin typeface="Arial"/>
                <a:cs typeface="Arial"/>
              </a:rPr>
              <a:t>ผู้ค้าปลีกชอบระบบรวมศูนย์</a:t>
            </a:r>
          </a:p>
          <a:p>
            <a:pPr marL="356870" indent="-344170">
              <a:lnSpc>
                <a:spcPct val="100000"/>
              </a:lnSpc>
              <a:buSzPct val="75000"/>
              <a:buFont typeface="Segoe UI Emoji"/>
              <a:buChar char="•"/>
              <a:tabLst>
                <a:tab pos="357505" algn="l"/>
              </a:tabLst>
            </a:pPr>
            <a:r>
              <a:rPr lang="th-TH" sz="2200" spc="-15" dirty="0">
                <a:latin typeface="Arial"/>
                <a:cs typeface="Arial"/>
              </a:rPr>
              <a:t>กำไรของผู้ผลิตสูงกว่าในระบบไม่รวมศูนย์</a:t>
            </a:r>
          </a:p>
          <a:p>
            <a:pPr marL="356870" indent="-344170">
              <a:lnSpc>
                <a:spcPct val="100000"/>
              </a:lnSpc>
              <a:buSzPct val="75000"/>
              <a:buFont typeface="Segoe UI Emoji"/>
              <a:buChar char="•"/>
              <a:tabLst>
                <a:tab pos="357505" algn="l"/>
              </a:tabLst>
            </a:pPr>
            <a:endParaRPr sz="2200" dirty="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019109"/>
              </p:ext>
            </p:extLst>
          </p:nvPr>
        </p:nvGraphicFramePr>
        <p:xfrm>
          <a:off x="1252600" y="2057400"/>
          <a:ext cx="9674097" cy="2409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5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5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9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668020">
                        <a:lnSpc>
                          <a:spcPct val="100000"/>
                        </a:lnSpc>
                      </a:pPr>
                      <a:r>
                        <a:rPr lang="th-TH" sz="2000" b="1" spc="-10" dirty="0">
                          <a:latin typeface="Arial"/>
                          <a:cs typeface="Arial"/>
                        </a:rPr>
                        <a:t>กลยุทธ์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</a:pPr>
                      <a:r>
                        <a:rPr lang="th-TH" sz="2000" b="1" dirty="0">
                          <a:latin typeface="Arial"/>
                          <a:cs typeface="Arial"/>
                        </a:rPr>
                        <a:t>ผู้ค้าปลีก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</a:pPr>
                      <a:r>
                        <a:rPr lang="th-TH" sz="2000" b="1" spc="35" dirty="0">
                          <a:latin typeface="Arial"/>
                          <a:cs typeface="Arial"/>
                        </a:rPr>
                        <a:t>ผู้ผลิต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th-TH" sz="2000" b="1" spc="-114" dirty="0">
                          <a:latin typeface="Arial"/>
                          <a:cs typeface="Arial"/>
                        </a:rPr>
                        <a:t>รวม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 marL="347980">
                        <a:lnSpc>
                          <a:spcPct val="100000"/>
                        </a:lnSpc>
                      </a:pPr>
                      <a:r>
                        <a:rPr lang="th-TH" sz="2000" b="1" dirty="0">
                          <a:latin typeface="Arial"/>
                          <a:cs typeface="Arial"/>
                        </a:rPr>
                        <a:t>ไม่รวมศูนย์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5913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978,920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515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1,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,0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9756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2,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,9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 marL="488315">
                        <a:lnSpc>
                          <a:spcPct val="100000"/>
                        </a:lnSpc>
                      </a:pPr>
                      <a:r>
                        <a:rPr lang="th-TH" sz="2000" b="1" dirty="0">
                          <a:latin typeface="Arial"/>
                          <a:cs typeface="Arial"/>
                        </a:rPr>
                        <a:t>รวมศูนย์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56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515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9756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4758690">
              <a:lnSpc>
                <a:spcPct val="100000"/>
              </a:lnSpc>
            </a:pPr>
            <a:r>
              <a:rPr lang="th-TH" sz="3200" spc="-125" dirty="0"/>
              <a:t>เมื่อ </a:t>
            </a:r>
            <a:r>
              <a:rPr lang="el-GR" sz="3200" spc="-125" dirty="0"/>
              <a:t>α</a:t>
            </a:r>
            <a:r>
              <a:rPr lang="th-TH" sz="3200" spc="-125" dirty="0"/>
              <a:t> เพิ่มขึ้น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837" y="1740488"/>
            <a:ext cx="10863478" cy="3274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dirty="0">
                <a:latin typeface="Arial"/>
                <a:cs typeface="Arial"/>
              </a:rPr>
              <a:t>ปริมาณการสั่งซื้อและกำไรของผู้ค้าปลีกแต่ละรายเพิ่มขึ้น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endParaRPr lang="th-TH"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dirty="0">
                <a:latin typeface="Arial"/>
                <a:cs typeface="Arial"/>
              </a:rPr>
              <a:t>ผลกำไรที่คาดว่าจะได้รับทั้งหมดของผู้ค้าปลีกจะสูงกว่าในระบบรวมศูนย์มากกว่าในระบบไม่รวมศูนย์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endParaRPr lang="th-TH"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dirty="0">
                <a:latin typeface="Arial"/>
                <a:cs typeface="Arial"/>
              </a:rPr>
              <a:t>แต่สถานการณ์ยังไม่ชัดเจนสำหรับผู้ผลิต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4758690">
              <a:lnSpc>
                <a:spcPct val="100000"/>
              </a:lnSpc>
            </a:pPr>
            <a:r>
              <a:rPr lang="th-TH" sz="3200" spc="-125" dirty="0"/>
              <a:t>เมื่อ </a:t>
            </a:r>
            <a:r>
              <a:rPr lang="el-GR" sz="3200" spc="-125" dirty="0"/>
              <a:t>α</a:t>
            </a:r>
            <a:r>
              <a:rPr lang="th-TH" sz="3200" spc="-125" dirty="0"/>
              <a:t> เพิ่มขึ้น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837" y="1740488"/>
            <a:ext cx="11071860" cy="3845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30" dirty="0">
                <a:latin typeface="Arial"/>
                <a:cs typeface="Arial"/>
              </a:rPr>
              <a:t>ด้วย </a:t>
            </a:r>
            <a:r>
              <a:rPr lang="el-GR" sz="2800" spc="30" dirty="0">
                <a:latin typeface="Arial"/>
                <a:cs typeface="Arial"/>
              </a:rPr>
              <a:t>α</a:t>
            </a:r>
            <a:r>
              <a:rPr lang="th-TH" sz="2800" spc="30" dirty="0">
                <a:latin typeface="Arial"/>
                <a:cs typeface="Arial"/>
              </a:rPr>
              <a:t> ท่ามากขึ้น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spc="-10" dirty="0">
                <a:solidFill>
                  <a:srgbClr val="006FC0"/>
                </a:solidFill>
                <a:latin typeface="Arial"/>
                <a:cs typeface="Arial"/>
              </a:rPr>
              <a:t>ผู้ค้าปลีกจะสั่งซื้อมากขึ้นในระบบไม่รวมศูนย์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spc="-10" dirty="0">
                <a:solidFill>
                  <a:srgbClr val="006FC0"/>
                </a:solidFill>
                <a:latin typeface="Arial"/>
                <a:cs typeface="Arial"/>
              </a:rPr>
              <a:t>ผู้ผลิตจะชอบระบบการไม่รวมศูนย์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spc="-10" dirty="0">
                <a:solidFill>
                  <a:srgbClr val="006FC0"/>
                </a:solidFill>
                <a:latin typeface="Arial"/>
                <a:cs typeface="Arial"/>
              </a:rPr>
              <a:t>ผู้ค้าปลีกจะชอบระบบรวมศูนย์</a:t>
            </a:r>
            <a:endParaRPr sz="32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30" dirty="0">
                <a:latin typeface="Arial"/>
                <a:cs typeface="Arial"/>
              </a:rPr>
              <a:t>ด้วย </a:t>
            </a:r>
            <a:r>
              <a:rPr lang="el-GR" sz="2800" spc="30" dirty="0">
                <a:latin typeface="Arial"/>
                <a:cs typeface="Arial"/>
              </a:rPr>
              <a:t>α</a:t>
            </a:r>
            <a:r>
              <a:rPr lang="th-TH" sz="2800" spc="30" dirty="0">
                <a:latin typeface="Arial"/>
                <a:cs typeface="Arial"/>
              </a:rPr>
              <a:t> ที่น้อยลง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spc="-10" dirty="0">
                <a:solidFill>
                  <a:srgbClr val="006FC0"/>
                </a:solidFill>
                <a:latin typeface="Arial"/>
                <a:cs typeface="Arial"/>
              </a:rPr>
              <a:t>ผู้ค้าปลีกจะสั่งซื้อน้อยลงในระบบไม่รวมศูนย์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spc="-10" dirty="0">
                <a:solidFill>
                  <a:srgbClr val="006FC0"/>
                </a:solidFill>
                <a:latin typeface="Arial"/>
                <a:cs typeface="Arial"/>
              </a:rPr>
              <a:t>ทั้งผู้ค้าปลีกและผู้ผลิตจะชอบระบบรวมศูนย์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3121660">
              <a:lnSpc>
                <a:spcPct val="100000"/>
              </a:lnSpc>
            </a:pPr>
            <a:r>
              <a:rPr lang="th-TH" sz="3200" spc="-20" dirty="0"/>
              <a:t>ผลกระทบของ </a:t>
            </a:r>
            <a:r>
              <a:rPr lang="el-GR" sz="3200" spc="-20" dirty="0"/>
              <a:t>α</a:t>
            </a:r>
            <a:r>
              <a:rPr lang="th-TH" sz="3200" spc="-20" dirty="0"/>
              <a:t> ต่อจำนวนที่สั่งซื้อ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73223" y="1563624"/>
            <a:ext cx="7961376" cy="3998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7717" y="5745357"/>
            <a:ext cx="6525259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h-TH" sz="1800" b="1" spc="-30" dirty="0">
                <a:latin typeface="Arial"/>
                <a:cs typeface="Arial"/>
              </a:rPr>
              <a:t>จำนวนที่สั่งซื้อโดยตัวแทนจำหน่ายตามหน้าที่ของระดับการค้นหา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4197985">
              <a:lnSpc>
                <a:spcPct val="100000"/>
              </a:lnSpc>
            </a:pPr>
            <a:r>
              <a:rPr lang="th-TH" sz="3200" spc="-15" dirty="0"/>
              <a:t>ระดับการค้นหาที่สำคัญ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2252305"/>
            <a:ext cx="8750935" cy="2240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dirty="0">
                <a:latin typeface="Arial"/>
                <a:cs typeface="Arial"/>
              </a:rPr>
              <a:t>การมีของระดับการค้นหาที่สำคัญ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spc="10" dirty="0">
                <a:solidFill>
                  <a:srgbClr val="006FC0"/>
                </a:solidFill>
                <a:latin typeface="Arial"/>
                <a:cs typeface="Arial"/>
              </a:rPr>
              <a:t>ผู้ผลิตต้องการระบบส่วนกลางที่ต่ำกว่าระดับ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spc="10" dirty="0">
                <a:solidFill>
                  <a:srgbClr val="006FC0"/>
                </a:solidFill>
                <a:latin typeface="Arial"/>
                <a:cs typeface="Arial"/>
              </a:rPr>
              <a:t>มิฉะนั้นผู้ผลิตต้องการระบบการกระจายอำนาจ</a:t>
            </a:r>
            <a:endParaRPr sz="32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15" dirty="0">
                <a:latin typeface="Arial"/>
                <a:cs typeface="Arial"/>
              </a:rPr>
              <a:t>ผู้ผลิตต้องการระดับการค้นหาที่สูงกว่าเสมอ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6076" y="429826"/>
            <a:ext cx="11075924" cy="1024832"/>
          </a:xfrm>
          <a:prstGeom prst="rect">
            <a:avLst/>
          </a:prstGeom>
        </p:spPr>
        <p:txBody>
          <a:bodyPr vert="horz" wrap="square" lIns="0" tIns="246888" rIns="0" bIns="0" rtlCol="0">
            <a:spAutoFit/>
          </a:bodyPr>
          <a:lstStyle/>
          <a:p>
            <a:pPr marL="1707514">
              <a:lnSpc>
                <a:spcPct val="100000"/>
              </a:lnSpc>
            </a:pPr>
            <a:r>
              <a:rPr lang="th-TH" sz="3600" dirty="0"/>
              <a:t>จะเพิ่มระดับการค้นหาได้อย่างไร</a:t>
            </a:r>
            <a:r>
              <a:rPr sz="3600" dirty="0"/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4837" y="2252305"/>
            <a:ext cx="11073130" cy="338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5" dirty="0">
                <a:latin typeface="Arial"/>
                <a:cs typeface="Arial"/>
              </a:rPr>
              <a:t>เพิ่มความภักดีต่อแบรนด์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ลูกค้ามีแนวโน้มที่จะค้นหาแบรนด์ใดแบรนด์หนึ่งในร้านค้าปลีกรายอื่นหากตัวเลือกแรกของพวกเขาไม่มีสินค้าในสินค้าคงคลัง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endParaRPr sz="32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3190"/>
              </a:lnSpc>
              <a:buFont typeface="Arial"/>
              <a:buChar char="•"/>
              <a:tabLst>
                <a:tab pos="241300" algn="l"/>
                <a:tab pos="2387600" algn="l"/>
                <a:tab pos="4469130" algn="l"/>
                <a:tab pos="6296025" algn="l"/>
                <a:tab pos="6957695" algn="l"/>
                <a:tab pos="8664575" algn="l"/>
              </a:tabLst>
            </a:pPr>
            <a:r>
              <a:rPr lang="th-TH" sz="2800" spc="5" dirty="0">
                <a:latin typeface="Arial"/>
                <a:cs typeface="Arial"/>
              </a:rPr>
              <a:t>การริเริ่มด้านเทคโนโลยีสารสนเทศเพื่อเพิ่มการสื่อสารระหว่างผู้ค้าปลี</a:t>
            </a:r>
          </a:p>
          <a:p>
            <a:pPr marL="698500" lvl="1" indent="-228600">
              <a:lnSpc>
                <a:spcPts val="3190"/>
              </a:lnSpc>
              <a:buFont typeface="Arial"/>
              <a:buChar char="•"/>
              <a:tabLst>
                <a:tab pos="241300" algn="l"/>
                <a:tab pos="2387600" algn="l"/>
                <a:tab pos="4469130" algn="l"/>
                <a:tab pos="6296025" algn="l"/>
                <a:tab pos="6957695" algn="l"/>
                <a:tab pos="8664575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เพิ่มความสะดวกในการค้นหาในระบบของลูกค้า</a:t>
            </a:r>
          </a:p>
          <a:p>
            <a:pPr marL="698500" lvl="1" indent="-228600">
              <a:lnSpc>
                <a:spcPts val="3190"/>
              </a:lnSpc>
              <a:buFont typeface="Arial"/>
              <a:buChar char="•"/>
              <a:tabLst>
                <a:tab pos="241300" algn="l"/>
                <a:tab pos="2387600" algn="l"/>
                <a:tab pos="4469130" algn="l"/>
                <a:tab pos="6296025" algn="l"/>
                <a:tab pos="6957695" algn="l"/>
                <a:tab pos="8664575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โอกาสที่ลูกค้าจะค้นหาในระบบสูงขึ้น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4749800">
              <a:lnSpc>
                <a:spcPct val="100000"/>
              </a:lnSpc>
            </a:pPr>
            <a:r>
              <a:rPr lang="th-TH" sz="3200" spc="-195" dirty="0"/>
              <a:t>การขนส่ง</a:t>
            </a:r>
            <a:endParaRPr sz="3200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551637" y="1769606"/>
            <a:ext cx="11082324" cy="4347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th-TH" dirty="0"/>
              <a:t>การจัดส่งสิ่งของระหว่างสิ่งอำนวยความสะดวก</a:t>
            </a:r>
            <a:r>
              <a:rPr lang="th-TH" dirty="0" err="1"/>
              <a:t>ต่างๆ</a:t>
            </a:r>
            <a:r>
              <a:rPr lang="th-TH" dirty="0"/>
              <a:t> ใน</a:t>
            </a:r>
            <a:r>
              <a:rPr lang="th-TH" dirty="0">
                <a:solidFill>
                  <a:srgbClr val="FF0000"/>
                </a:solidFill>
              </a:rPr>
              <a:t>ระดับเดียวกันในหวงโซ่อุปทาน</a:t>
            </a:r>
            <a:r>
              <a:rPr lang="th-TH" dirty="0"/>
              <a:t>เพื่อตอบสนองความต้องการในทันที</a:t>
            </a: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th-TH" dirty="0"/>
              <a:t>เกิดขึ้นในระดับค้าปลีกเป็นส่วนใหญ่</a:t>
            </a: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th-TH" spc="-15" dirty="0"/>
              <a:t>สามารถทำได้</a:t>
            </a:r>
            <a:r>
              <a:rPr dirty="0"/>
              <a:t>:</a:t>
            </a:r>
          </a:p>
          <a:p>
            <a:pPr marL="698500" lvl="1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spc="60" dirty="0">
                <a:solidFill>
                  <a:srgbClr val="006FC0"/>
                </a:solidFill>
                <a:latin typeface="Arial"/>
                <a:cs typeface="Arial"/>
              </a:rPr>
              <a:t>ด้วยระบบสารสนเทศขั้นสูง</a:t>
            </a:r>
          </a:p>
          <a:p>
            <a:pPr marL="698500" lvl="1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spc="60" dirty="0">
                <a:solidFill>
                  <a:srgbClr val="006FC0"/>
                </a:solidFill>
                <a:latin typeface="Arial"/>
                <a:cs typeface="Arial"/>
              </a:rPr>
              <a:t>ค่าขนส่งสมเหตุสมผล</a:t>
            </a:r>
          </a:p>
          <a:p>
            <a:pPr marL="698500" lvl="1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FC0"/>
              </a:buClr>
              <a:buFont typeface="Arial"/>
              <a:buChar char="•"/>
              <a:tabLst>
                <a:tab pos="698500" algn="l"/>
              </a:tabLst>
            </a:pPr>
            <a:r>
              <a:rPr lang="th-TH" sz="2400" spc="60" dirty="0">
                <a:solidFill>
                  <a:srgbClr val="006FC0"/>
                </a:solidFill>
                <a:latin typeface="Arial"/>
                <a:cs typeface="Arial"/>
              </a:rPr>
              <a:t>ร้านค้าปลีกมีเจ้าของคนเดียวกัน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635" rIns="0" bIns="0" rtlCol="0">
            <a:spAutoFit/>
          </a:bodyPr>
          <a:lstStyle/>
          <a:p>
            <a:pPr marL="3176905">
              <a:lnSpc>
                <a:spcPct val="100000"/>
              </a:lnSpc>
            </a:pPr>
            <a:r>
              <a:rPr lang="th-TH" sz="3200" spc="-25" dirty="0"/>
              <a:t>ผู้ค้าปลีกที่มีเจ้าของต่างกัน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554837" y="2252305"/>
            <a:ext cx="11078210" cy="1668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195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15" dirty="0">
                <a:latin typeface="Arial"/>
                <a:cs typeface="Arial"/>
              </a:rPr>
              <a:t>อาจไม่ต้อง</a:t>
            </a:r>
            <a:r>
              <a:rPr lang="th-TH" sz="2800" spc="-15" dirty="0" err="1">
                <a:latin typeface="Arial"/>
                <a:cs typeface="Arial"/>
              </a:rPr>
              <a:t>การทำการขน</a:t>
            </a:r>
            <a:r>
              <a:rPr lang="th-TH" sz="2800" spc="-15" dirty="0">
                <a:latin typeface="Arial"/>
                <a:cs typeface="Arial"/>
              </a:rPr>
              <a:t>ย้ายเพราะไม่ต้องการช่วยคู่แข่ง</a:t>
            </a:r>
          </a:p>
          <a:p>
            <a:pPr marL="241300" indent="-228600">
              <a:lnSpc>
                <a:spcPts val="3195"/>
              </a:lnSpc>
              <a:buFont typeface="Arial"/>
              <a:buChar char="•"/>
              <a:tabLst>
                <a:tab pos="241300" algn="l"/>
              </a:tabLst>
            </a:pPr>
            <a:endParaRPr lang="th-TH" sz="2800" spc="-15" dirty="0">
              <a:latin typeface="Arial"/>
              <a:cs typeface="Arial"/>
            </a:endParaRPr>
          </a:p>
          <a:p>
            <a:pPr marL="241300" indent="-228600">
              <a:lnSpc>
                <a:spcPts val="3195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15" dirty="0">
                <a:latin typeface="Arial"/>
                <a:cs typeface="Arial"/>
              </a:rPr>
              <a:t>ไม่ชัดเจนเกี่ยวกับระดับสินค้าคงคลัง: ต้องเก็บไว้เท่าไหร่? เพราะ</a:t>
            </a:r>
          </a:p>
          <a:p>
            <a:pPr marL="698500" lvl="1" indent="-228600">
              <a:lnSpc>
                <a:spcPts val="3195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400" dirty="0">
                <a:solidFill>
                  <a:srgbClr val="006FC0"/>
                </a:solidFill>
                <a:latin typeface="Arial"/>
                <a:cs typeface="Arial"/>
              </a:rPr>
              <a:t>กลยุทธ์ของผู้ค้าปลีกขึ้นอยู่กับกลยุทธ์ของคู่แข่ง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6439" y="1620024"/>
            <a:ext cx="2807335" cy="701040"/>
          </a:xfrm>
          <a:custGeom>
            <a:avLst/>
            <a:gdLst/>
            <a:ahLst/>
            <a:cxnLst/>
            <a:rect l="l" t="t" r="r" b="b"/>
            <a:pathLst>
              <a:path w="2807335" h="701039">
                <a:moveTo>
                  <a:pt x="0" y="701027"/>
                </a:moveTo>
                <a:lnTo>
                  <a:pt x="2807081" y="701027"/>
                </a:lnTo>
                <a:lnTo>
                  <a:pt x="2807081" y="0"/>
                </a:lnTo>
                <a:lnTo>
                  <a:pt x="0" y="0"/>
                </a:lnTo>
                <a:lnTo>
                  <a:pt x="0" y="701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3571" y="1620024"/>
            <a:ext cx="2352675" cy="701040"/>
          </a:xfrm>
          <a:custGeom>
            <a:avLst/>
            <a:gdLst/>
            <a:ahLst/>
            <a:cxnLst/>
            <a:rect l="l" t="t" r="r" b="b"/>
            <a:pathLst>
              <a:path w="2352675" h="701039">
                <a:moveTo>
                  <a:pt x="0" y="701027"/>
                </a:moveTo>
                <a:lnTo>
                  <a:pt x="2352294" y="701027"/>
                </a:lnTo>
                <a:lnTo>
                  <a:pt x="2352294" y="0"/>
                </a:lnTo>
                <a:lnTo>
                  <a:pt x="0" y="0"/>
                </a:lnTo>
                <a:lnTo>
                  <a:pt x="0" y="701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5738" y="1620024"/>
            <a:ext cx="2554605" cy="701040"/>
          </a:xfrm>
          <a:custGeom>
            <a:avLst/>
            <a:gdLst/>
            <a:ahLst/>
            <a:cxnLst/>
            <a:rect l="l" t="t" r="r" b="b"/>
            <a:pathLst>
              <a:path w="2554604" h="701039">
                <a:moveTo>
                  <a:pt x="0" y="701027"/>
                </a:moveTo>
                <a:lnTo>
                  <a:pt x="2554223" y="701027"/>
                </a:lnTo>
                <a:lnTo>
                  <a:pt x="2554223" y="0"/>
                </a:lnTo>
                <a:lnTo>
                  <a:pt x="0" y="0"/>
                </a:lnTo>
                <a:lnTo>
                  <a:pt x="0" y="701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40089" y="1620024"/>
            <a:ext cx="2583815" cy="701040"/>
          </a:xfrm>
          <a:custGeom>
            <a:avLst/>
            <a:gdLst/>
            <a:ahLst/>
            <a:cxnLst/>
            <a:rect l="l" t="t" r="r" b="b"/>
            <a:pathLst>
              <a:path w="2583815" h="701039">
                <a:moveTo>
                  <a:pt x="0" y="701027"/>
                </a:moveTo>
                <a:lnTo>
                  <a:pt x="2583306" y="701027"/>
                </a:lnTo>
                <a:lnTo>
                  <a:pt x="2583306" y="0"/>
                </a:lnTo>
                <a:lnTo>
                  <a:pt x="0" y="0"/>
                </a:lnTo>
                <a:lnTo>
                  <a:pt x="0" y="701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6439" y="2321051"/>
            <a:ext cx="2807335" cy="519430"/>
          </a:xfrm>
          <a:custGeom>
            <a:avLst/>
            <a:gdLst/>
            <a:ahLst/>
            <a:cxnLst/>
            <a:rect l="l" t="t" r="r" b="b"/>
            <a:pathLst>
              <a:path w="2807335" h="519430">
                <a:moveTo>
                  <a:pt x="0" y="519049"/>
                </a:moveTo>
                <a:lnTo>
                  <a:pt x="2807081" y="519049"/>
                </a:lnTo>
                <a:lnTo>
                  <a:pt x="2807081" y="0"/>
                </a:lnTo>
                <a:lnTo>
                  <a:pt x="0" y="0"/>
                </a:lnTo>
                <a:lnTo>
                  <a:pt x="0" y="5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3571" y="2321051"/>
            <a:ext cx="2352675" cy="519430"/>
          </a:xfrm>
          <a:custGeom>
            <a:avLst/>
            <a:gdLst/>
            <a:ahLst/>
            <a:cxnLst/>
            <a:rect l="l" t="t" r="r" b="b"/>
            <a:pathLst>
              <a:path w="2352675" h="519430">
                <a:moveTo>
                  <a:pt x="0" y="519049"/>
                </a:moveTo>
                <a:lnTo>
                  <a:pt x="2352294" y="519049"/>
                </a:lnTo>
                <a:lnTo>
                  <a:pt x="2352294" y="0"/>
                </a:lnTo>
                <a:lnTo>
                  <a:pt x="0" y="0"/>
                </a:lnTo>
                <a:lnTo>
                  <a:pt x="0" y="5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5738" y="2321051"/>
            <a:ext cx="2554605" cy="519430"/>
          </a:xfrm>
          <a:custGeom>
            <a:avLst/>
            <a:gdLst/>
            <a:ahLst/>
            <a:cxnLst/>
            <a:rect l="l" t="t" r="r" b="b"/>
            <a:pathLst>
              <a:path w="2554604" h="519430">
                <a:moveTo>
                  <a:pt x="0" y="519049"/>
                </a:moveTo>
                <a:lnTo>
                  <a:pt x="2554223" y="519049"/>
                </a:lnTo>
                <a:lnTo>
                  <a:pt x="2554223" y="0"/>
                </a:lnTo>
                <a:lnTo>
                  <a:pt x="0" y="0"/>
                </a:lnTo>
                <a:lnTo>
                  <a:pt x="0" y="5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40089" y="2321051"/>
            <a:ext cx="2583815" cy="519430"/>
          </a:xfrm>
          <a:custGeom>
            <a:avLst/>
            <a:gdLst/>
            <a:ahLst/>
            <a:cxnLst/>
            <a:rect l="l" t="t" r="r" b="b"/>
            <a:pathLst>
              <a:path w="2583815" h="519430">
                <a:moveTo>
                  <a:pt x="0" y="519049"/>
                </a:moveTo>
                <a:lnTo>
                  <a:pt x="2583306" y="519049"/>
                </a:lnTo>
                <a:lnTo>
                  <a:pt x="2583306" y="0"/>
                </a:lnTo>
                <a:lnTo>
                  <a:pt x="0" y="0"/>
                </a:lnTo>
                <a:lnTo>
                  <a:pt x="0" y="5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439" y="2840075"/>
            <a:ext cx="2807335" cy="765175"/>
          </a:xfrm>
          <a:custGeom>
            <a:avLst/>
            <a:gdLst/>
            <a:ahLst/>
            <a:cxnLst/>
            <a:rect l="l" t="t" r="r" b="b"/>
            <a:pathLst>
              <a:path w="2807335" h="765175">
                <a:moveTo>
                  <a:pt x="0" y="765073"/>
                </a:moveTo>
                <a:lnTo>
                  <a:pt x="2807081" y="765073"/>
                </a:lnTo>
                <a:lnTo>
                  <a:pt x="2807081" y="0"/>
                </a:lnTo>
                <a:lnTo>
                  <a:pt x="0" y="0"/>
                </a:lnTo>
                <a:lnTo>
                  <a:pt x="0" y="7650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33571" y="2840075"/>
            <a:ext cx="2352675" cy="765175"/>
          </a:xfrm>
          <a:custGeom>
            <a:avLst/>
            <a:gdLst/>
            <a:ahLst/>
            <a:cxnLst/>
            <a:rect l="l" t="t" r="r" b="b"/>
            <a:pathLst>
              <a:path w="2352675" h="765175">
                <a:moveTo>
                  <a:pt x="0" y="765073"/>
                </a:moveTo>
                <a:lnTo>
                  <a:pt x="2352294" y="765073"/>
                </a:lnTo>
                <a:lnTo>
                  <a:pt x="2352294" y="0"/>
                </a:lnTo>
                <a:lnTo>
                  <a:pt x="0" y="0"/>
                </a:lnTo>
                <a:lnTo>
                  <a:pt x="0" y="7650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5738" y="2840075"/>
            <a:ext cx="2554605" cy="765175"/>
          </a:xfrm>
          <a:custGeom>
            <a:avLst/>
            <a:gdLst/>
            <a:ahLst/>
            <a:cxnLst/>
            <a:rect l="l" t="t" r="r" b="b"/>
            <a:pathLst>
              <a:path w="2554604" h="765175">
                <a:moveTo>
                  <a:pt x="0" y="765073"/>
                </a:moveTo>
                <a:lnTo>
                  <a:pt x="2554223" y="765073"/>
                </a:lnTo>
                <a:lnTo>
                  <a:pt x="2554223" y="0"/>
                </a:lnTo>
                <a:lnTo>
                  <a:pt x="0" y="0"/>
                </a:lnTo>
                <a:lnTo>
                  <a:pt x="0" y="7650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40089" y="2840075"/>
            <a:ext cx="2583815" cy="765175"/>
          </a:xfrm>
          <a:custGeom>
            <a:avLst/>
            <a:gdLst/>
            <a:ahLst/>
            <a:cxnLst/>
            <a:rect l="l" t="t" r="r" b="b"/>
            <a:pathLst>
              <a:path w="2583815" h="765175">
                <a:moveTo>
                  <a:pt x="0" y="765073"/>
                </a:moveTo>
                <a:lnTo>
                  <a:pt x="2583306" y="765073"/>
                </a:lnTo>
                <a:lnTo>
                  <a:pt x="2583306" y="0"/>
                </a:lnTo>
                <a:lnTo>
                  <a:pt x="0" y="0"/>
                </a:lnTo>
                <a:lnTo>
                  <a:pt x="0" y="7650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6439" y="3605199"/>
            <a:ext cx="2807335" cy="1005840"/>
          </a:xfrm>
          <a:custGeom>
            <a:avLst/>
            <a:gdLst/>
            <a:ahLst/>
            <a:cxnLst/>
            <a:rect l="l" t="t" r="r" b="b"/>
            <a:pathLst>
              <a:path w="2807335" h="1005839">
                <a:moveTo>
                  <a:pt x="0" y="1005789"/>
                </a:moveTo>
                <a:lnTo>
                  <a:pt x="2807081" y="1005789"/>
                </a:lnTo>
                <a:lnTo>
                  <a:pt x="2807081" y="0"/>
                </a:lnTo>
                <a:lnTo>
                  <a:pt x="0" y="0"/>
                </a:lnTo>
                <a:lnTo>
                  <a:pt x="0" y="1005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33571" y="3605199"/>
            <a:ext cx="2352675" cy="1005840"/>
          </a:xfrm>
          <a:custGeom>
            <a:avLst/>
            <a:gdLst/>
            <a:ahLst/>
            <a:cxnLst/>
            <a:rect l="l" t="t" r="r" b="b"/>
            <a:pathLst>
              <a:path w="2352675" h="1005839">
                <a:moveTo>
                  <a:pt x="0" y="1005789"/>
                </a:moveTo>
                <a:lnTo>
                  <a:pt x="2352294" y="1005789"/>
                </a:lnTo>
                <a:lnTo>
                  <a:pt x="2352294" y="0"/>
                </a:lnTo>
                <a:lnTo>
                  <a:pt x="0" y="0"/>
                </a:lnTo>
                <a:lnTo>
                  <a:pt x="0" y="1005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85738" y="3605199"/>
            <a:ext cx="2554605" cy="1005840"/>
          </a:xfrm>
          <a:custGeom>
            <a:avLst/>
            <a:gdLst/>
            <a:ahLst/>
            <a:cxnLst/>
            <a:rect l="l" t="t" r="r" b="b"/>
            <a:pathLst>
              <a:path w="2554604" h="1005839">
                <a:moveTo>
                  <a:pt x="0" y="1005789"/>
                </a:moveTo>
                <a:lnTo>
                  <a:pt x="2554223" y="1005789"/>
                </a:lnTo>
                <a:lnTo>
                  <a:pt x="2554223" y="0"/>
                </a:lnTo>
                <a:lnTo>
                  <a:pt x="0" y="0"/>
                </a:lnTo>
                <a:lnTo>
                  <a:pt x="0" y="1005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40089" y="3605199"/>
            <a:ext cx="2583815" cy="1005840"/>
          </a:xfrm>
          <a:custGeom>
            <a:avLst/>
            <a:gdLst/>
            <a:ahLst/>
            <a:cxnLst/>
            <a:rect l="l" t="t" r="r" b="b"/>
            <a:pathLst>
              <a:path w="2583815" h="1005839">
                <a:moveTo>
                  <a:pt x="0" y="1005789"/>
                </a:moveTo>
                <a:lnTo>
                  <a:pt x="2583306" y="1005789"/>
                </a:lnTo>
                <a:lnTo>
                  <a:pt x="2583306" y="0"/>
                </a:lnTo>
                <a:lnTo>
                  <a:pt x="0" y="0"/>
                </a:lnTo>
                <a:lnTo>
                  <a:pt x="0" y="1005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6439" y="4610989"/>
            <a:ext cx="2807335" cy="516255"/>
          </a:xfrm>
          <a:custGeom>
            <a:avLst/>
            <a:gdLst/>
            <a:ahLst/>
            <a:cxnLst/>
            <a:rect l="l" t="t" r="r" b="b"/>
            <a:pathLst>
              <a:path w="2807335" h="516254">
                <a:moveTo>
                  <a:pt x="0" y="515874"/>
                </a:moveTo>
                <a:lnTo>
                  <a:pt x="2807081" y="515874"/>
                </a:lnTo>
                <a:lnTo>
                  <a:pt x="2807081" y="0"/>
                </a:lnTo>
                <a:lnTo>
                  <a:pt x="0" y="0"/>
                </a:lnTo>
                <a:lnTo>
                  <a:pt x="0" y="5158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33571" y="4610989"/>
            <a:ext cx="2352675" cy="516255"/>
          </a:xfrm>
          <a:custGeom>
            <a:avLst/>
            <a:gdLst/>
            <a:ahLst/>
            <a:cxnLst/>
            <a:rect l="l" t="t" r="r" b="b"/>
            <a:pathLst>
              <a:path w="2352675" h="516254">
                <a:moveTo>
                  <a:pt x="0" y="515874"/>
                </a:moveTo>
                <a:lnTo>
                  <a:pt x="2352294" y="515874"/>
                </a:lnTo>
                <a:lnTo>
                  <a:pt x="2352294" y="0"/>
                </a:lnTo>
                <a:lnTo>
                  <a:pt x="0" y="0"/>
                </a:lnTo>
                <a:lnTo>
                  <a:pt x="0" y="5158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85738" y="4610989"/>
            <a:ext cx="2554605" cy="516255"/>
          </a:xfrm>
          <a:custGeom>
            <a:avLst/>
            <a:gdLst/>
            <a:ahLst/>
            <a:cxnLst/>
            <a:rect l="l" t="t" r="r" b="b"/>
            <a:pathLst>
              <a:path w="2554604" h="516254">
                <a:moveTo>
                  <a:pt x="0" y="515874"/>
                </a:moveTo>
                <a:lnTo>
                  <a:pt x="2554223" y="515874"/>
                </a:lnTo>
                <a:lnTo>
                  <a:pt x="2554223" y="0"/>
                </a:lnTo>
                <a:lnTo>
                  <a:pt x="0" y="0"/>
                </a:lnTo>
                <a:lnTo>
                  <a:pt x="0" y="5158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40089" y="4610989"/>
            <a:ext cx="2583815" cy="516255"/>
          </a:xfrm>
          <a:custGeom>
            <a:avLst/>
            <a:gdLst/>
            <a:ahLst/>
            <a:cxnLst/>
            <a:rect l="l" t="t" r="r" b="b"/>
            <a:pathLst>
              <a:path w="2583815" h="516254">
                <a:moveTo>
                  <a:pt x="0" y="515874"/>
                </a:moveTo>
                <a:lnTo>
                  <a:pt x="2583306" y="515874"/>
                </a:lnTo>
                <a:lnTo>
                  <a:pt x="2583306" y="0"/>
                </a:lnTo>
                <a:lnTo>
                  <a:pt x="0" y="0"/>
                </a:lnTo>
                <a:lnTo>
                  <a:pt x="0" y="5158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828800" y="326406"/>
            <a:ext cx="11075924" cy="1084001"/>
          </a:xfrm>
          <a:prstGeom prst="rect">
            <a:avLst/>
          </a:prstGeom>
        </p:spPr>
        <p:txBody>
          <a:bodyPr vert="horz" wrap="square" lIns="0" tIns="220140" rIns="0" bIns="0" rtlCol="0">
            <a:spAutoFit/>
          </a:bodyPr>
          <a:lstStyle/>
          <a:p>
            <a:pPr marL="1472565">
              <a:lnSpc>
                <a:spcPct val="100000"/>
              </a:lnSpc>
            </a:pPr>
            <a:r>
              <a:rPr lang="th-TH" dirty="0"/>
              <a:t>สรุปกลยุทธ์การจัดจำหน่าย</a:t>
            </a:r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533233" y="5051373"/>
            <a:ext cx="10316845" cy="116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llo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ation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h-TH" sz="1800" dirty="0">
                <a:solidFill>
                  <a:srgbClr val="006FC0"/>
                </a:solidFill>
                <a:latin typeface="Arial"/>
                <a:cs typeface="Arial"/>
              </a:rPr>
              <a:t>บทสรุปของกลยุทธ์การจัดจำหน่ายอ้างถึงช่วงเวลาที่ควรจัดสรรผลิตภัณฑ์ที่แตกต่างกันไปยังร้านค้าปลีก</a:t>
            </a:r>
            <a:r>
              <a:rPr lang="th-TH" sz="1800" dirty="0" err="1">
                <a:solidFill>
                  <a:srgbClr val="006FC0"/>
                </a:solidFill>
                <a:latin typeface="Arial"/>
                <a:cs typeface="Arial"/>
              </a:rPr>
              <a:t>ต่างๆ</a:t>
            </a:r>
            <a:endParaRPr lang="th-TH" sz="1800" dirty="0">
              <a:solidFill>
                <a:srgbClr val="006FC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For dire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ship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ent: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h-TH" sz="1800" dirty="0">
                <a:solidFill>
                  <a:srgbClr val="006FC0"/>
                </a:solidFill>
                <a:latin typeface="Arial"/>
                <a:cs typeface="Arial"/>
              </a:rPr>
              <a:t>การตัดสินใจจัดสรรควรทำก่อนหน้านี้ → ขอบเขตการคาดการณ์ที่ยาวขึ้น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749760"/>
              </p:ext>
            </p:extLst>
          </p:nvPr>
        </p:nvGraphicFramePr>
        <p:xfrm>
          <a:off x="1337006" y="1538174"/>
          <a:ext cx="10296955" cy="3513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7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4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3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38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ate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→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b="1" spc="-7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tt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ib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ut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↓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shipment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608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Cros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6896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2000" b="1" spc="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at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</a:pPr>
                      <a:r>
                        <a:rPr sz="2000" b="1" spc="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eho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049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th-TH" sz="2000" dirty="0">
                          <a:latin typeface="Arial"/>
                          <a:cs typeface="Arial"/>
                        </a:rPr>
                        <a:t>การรวมความเสี่ยง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</a:pPr>
                      <a:r>
                        <a:rPr lang="th-TH" sz="2000" spc="-185" dirty="0">
                          <a:latin typeface="Arial"/>
                          <a:cs typeface="Arial"/>
                        </a:rPr>
                        <a:t>เอาเปรียบ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048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th-TH" sz="2000" spc="-45" dirty="0">
                          <a:latin typeface="Arial"/>
                          <a:cs typeface="Arial"/>
                        </a:rPr>
                        <a:t>ค่าใช้จ่ายในการขนส่ง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th-TH" sz="2000" dirty="0">
                          <a:latin typeface="Arial"/>
                          <a:cs typeface="Arial"/>
                        </a:rPr>
                        <a:t>ลดต้นทุนขาเข้า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th-TH" sz="2000" dirty="0">
                          <a:latin typeface="Arial"/>
                          <a:cs typeface="Arial"/>
                        </a:rPr>
                        <a:t>ลดต้นทุนขาเข้า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5839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th-TH" sz="2000" dirty="0">
                          <a:latin typeface="Arial"/>
                          <a:cs typeface="Arial"/>
                        </a:rPr>
                        <a:t>ค่าใช้จ่ายในการถือครอง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th-TH" sz="2000" dirty="0">
                          <a:latin typeface="Arial"/>
                          <a:cs typeface="Arial"/>
                        </a:rPr>
                        <a:t>ไม่มีต้นทุนคลังสินค้า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835" algn="ctr">
                        <a:lnSpc>
                          <a:spcPct val="100000"/>
                        </a:lnSpc>
                      </a:pPr>
                      <a:r>
                        <a:rPr lang="th-TH" sz="2000" dirty="0">
                          <a:latin typeface="Arial"/>
                          <a:cs typeface="Arial"/>
                        </a:rPr>
                        <a:t>ไม่มีค่าใช้จ่ายในการถือครอง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874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th-TH" sz="2000" spc="-10" dirty="0">
                          <a:latin typeface="Arial"/>
                          <a:cs typeface="Arial"/>
                        </a:rPr>
                        <a:t>การจัดสรร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algn="ctr">
                        <a:lnSpc>
                          <a:spcPct val="100000"/>
                        </a:lnSpc>
                      </a:pPr>
                      <a:r>
                        <a:rPr lang="th-TH" sz="2000" dirty="0">
                          <a:latin typeface="Arial"/>
                          <a:cs typeface="Arial"/>
                        </a:rPr>
                        <a:t>ล่าช้า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8040" algn="ctr">
                        <a:lnSpc>
                          <a:spcPct val="100000"/>
                        </a:lnSpc>
                      </a:pPr>
                      <a:r>
                        <a:rPr lang="th-TH" sz="2000" dirty="0">
                          <a:latin typeface="Arial"/>
                          <a:cs typeface="Arial"/>
                        </a:rPr>
                        <a:t>ล่าช้า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037" y="406009"/>
            <a:ext cx="11075924" cy="1070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735" algn="ctr">
              <a:lnSpc>
                <a:spcPts val="4105"/>
              </a:lnSpc>
            </a:pPr>
            <a:r>
              <a:rPr lang="th-TH" sz="2400" dirty="0"/>
              <a:t>ปัจจัยที่ก่อให้เกิดความแปรปรวน -</a:t>
            </a:r>
            <a:br>
              <a:rPr lang="th-TH" sz="2400" dirty="0"/>
            </a:br>
            <a:r>
              <a:rPr lang="th-TH" sz="2400" dirty="0"/>
              <a:t>การพยากรณ์ความต้องการ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554837" y="1704197"/>
            <a:ext cx="11082324" cy="4580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200" spc="-15" dirty="0">
                <a:latin typeface="Arial"/>
                <a:cs typeface="Arial"/>
              </a:rPr>
              <a:t>นโยบายการทบทวนเป็นระยะ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200" spc="-15" dirty="0"/>
              <a:t>ลักษณะโดยพารามิเตอร์เดียวระดับสต็อกพื้นฐาน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200" spc="-10" dirty="0"/>
              <a:t>ระดับสต็อกพื้นฐาน </a:t>
            </a:r>
            <a:r>
              <a:rPr sz="2200" dirty="0"/>
              <a:t>=</a:t>
            </a:r>
            <a:r>
              <a:rPr lang="th-TH" sz="2200" dirty="0"/>
              <a:t> </a:t>
            </a:r>
            <a:r>
              <a:rPr lang="th-TH" sz="2400" spc="-60" dirty="0">
                <a:solidFill>
                  <a:srgbClr val="006FC0"/>
                </a:solidFill>
              </a:rPr>
              <a:t>ความต้องการเฉลี่ยในช่วงเวลารอคอยและระยะเวลาการตรวจสอบ +</a:t>
            </a: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lang="th-TH" sz="2400" spc="-60" dirty="0">
                <a:solidFill>
                  <a:srgbClr val="006FC0"/>
                </a:solidFill>
              </a:rPr>
              <a:t>ค่าเบี่ยงเบนมาตรฐานของอุปสงค์ที่ทวีคูณระหว่างระยะเวลารอคอยสินค้าและระยะเวลาการทบทวน</a:t>
            </a: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lang="th-TH" sz="2400" spc="-60" dirty="0">
                <a:solidFill>
                  <a:srgbClr val="006FC0"/>
                </a:solidFill>
              </a:rPr>
              <a:t>(</a:t>
            </a:r>
            <a:r>
              <a:rPr lang="en-US" sz="2400" spc="-60" dirty="0">
                <a:solidFill>
                  <a:srgbClr val="006FC0"/>
                </a:solidFill>
              </a:rPr>
              <a:t>Safety stock </a:t>
            </a:r>
            <a:r>
              <a:rPr lang="th-TH" sz="2400" spc="-60" dirty="0">
                <a:solidFill>
                  <a:srgbClr val="006FC0"/>
                </a:solidFill>
              </a:rPr>
              <a:t>)</a:t>
            </a: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lang="th-TH" sz="2200" spc="-10" dirty="0"/>
              <a:t>การประมาณความต้องการเฉลี่ยและความแปรปรวนของอุปสงค์โดยใช้เทคนิคการคาดการณ์แบบเรียบ</a:t>
            </a:r>
            <a:r>
              <a:rPr lang="th-TH" sz="2200" b="1" u="heavy" spc="-10" dirty="0">
                <a:solidFill>
                  <a:srgbClr val="FF0000"/>
                </a:solidFill>
                <a:latin typeface="Arial"/>
                <a:cs typeface="Arial"/>
              </a:rPr>
              <a:t>ค่าประมาณจะถูกแก้ไขเมื่อมีข้อมูลมากขึ้น</a:t>
            </a: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lang="en-US" sz="2200" spc="-10" dirty="0"/>
              <a:t>Safety stock </a:t>
            </a:r>
            <a:r>
              <a:rPr lang="th-TH" sz="2200" spc="-10" dirty="0"/>
              <a:t>และระดับสต็อกพื้นฐานขึ้นอยู่กับการประมาณการเหล่านี้</a:t>
            </a:r>
          </a:p>
          <a:p>
            <a:pPr marL="584200" indent="-342900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th-TH" sz="2200" spc="5" dirty="0"/>
              <a:t>ปริมาณการสั่งซื้อจะเปลี่ยนไปตามความแปรปรวนที่เพิ่มขึ้น</a:t>
            </a:r>
            <a:endParaRPr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037" y="406009"/>
            <a:ext cx="11075924" cy="1062404"/>
          </a:xfrm>
          <a:prstGeom prst="rect">
            <a:avLst/>
          </a:prstGeom>
        </p:spPr>
        <p:txBody>
          <a:bodyPr vert="horz" wrap="square" lIns="0" tIns="433448" rIns="0" bIns="0" rtlCol="0">
            <a:spAutoFit/>
          </a:bodyPr>
          <a:lstStyle/>
          <a:p>
            <a:pPr marL="1571625">
              <a:lnSpc>
                <a:spcPct val="100000"/>
              </a:lnSpc>
            </a:pPr>
            <a:r>
              <a:rPr lang="th-TH" sz="2900" dirty="0"/>
              <a:t>ปัจจัยที่ก่อให้เกิดความแปรปรวน - ระยะเวลารอคอยสินค้า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837" y="1740488"/>
            <a:ext cx="11074400" cy="4136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5" dirty="0">
                <a:latin typeface="Arial"/>
                <a:cs typeface="Arial"/>
              </a:rPr>
              <a:t>ความแปรปรวนที่เพิ่มขึ้นขยายตามเวลานำที่เพิ่มขึ้น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dirty="0">
                <a:latin typeface="Arial"/>
                <a:cs typeface="Arial"/>
              </a:rPr>
              <a:t>ระดับ </a:t>
            </a:r>
            <a:r>
              <a:rPr lang="en-US" sz="2800" dirty="0">
                <a:latin typeface="Arial"/>
                <a:cs typeface="Arial"/>
              </a:rPr>
              <a:t>Safety stock </a:t>
            </a:r>
            <a:r>
              <a:rPr lang="th-TH" sz="2800" dirty="0">
                <a:latin typeface="Arial"/>
                <a:cs typeface="Arial"/>
              </a:rPr>
              <a:t>และสต็อกพื้นฐานมีองค์ประกอบของระยะเวลารอคอยสินค้าในการประมาณการ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30" dirty="0">
                <a:latin typeface="Arial"/>
                <a:cs typeface="Arial"/>
              </a:rPr>
              <a:t>ด้วยระยะเวลารอคอยที่นานขึ้น: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การเปลี่ยนแปลงเล็กน้อยในการประมาณการความแปรปรวนของอุปสงค์บ่งบอกถึง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การเปลี่ยนแปลงอย่างมีนัยสำคัญใน</a:t>
            </a:r>
            <a:r>
              <a:rPr lang="en-US" sz="2000" spc="-60" dirty="0">
                <a:solidFill>
                  <a:srgbClr val="006FC0"/>
                </a:solidFill>
              </a:rPr>
              <a:t> Safety stock </a:t>
            </a: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และระดับสต็อกพื้นฐานซึ่งหมายความว่า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การเปลี่ยนแปลงที่สำคัญในปริมาณการสั่งซื้อ</a:t>
            </a:r>
          </a:p>
          <a:p>
            <a:pPr marL="698500" lvl="1" indent="-228600">
              <a:buFont typeface="Arial"/>
              <a:buChar char="•"/>
              <a:tabLst>
                <a:tab pos="241300" algn="l"/>
              </a:tabLst>
            </a:pP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นำไปสู่การเพิ่มขึ้นของความแปรปรวน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4583" y="627488"/>
            <a:ext cx="11075924" cy="578931"/>
          </a:xfrm>
          <a:prstGeom prst="rect">
            <a:avLst/>
          </a:prstGeom>
        </p:spPr>
        <p:txBody>
          <a:bodyPr vert="horz" wrap="square" lIns="0" tIns="104384" rIns="0" bIns="0" rtlCol="0">
            <a:spAutoFit/>
          </a:bodyPr>
          <a:lstStyle/>
          <a:p>
            <a:pPr marL="1305560" algn="ctr">
              <a:lnSpc>
                <a:spcPts val="3310"/>
              </a:lnSpc>
            </a:pPr>
            <a:r>
              <a:rPr lang="th-TH" sz="2900" dirty="0"/>
              <a:t>ปัจจัยที่ก่อให้เกิดความแปรปรวน - การสั่งซื้อแบบกลุ่ม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837" y="1753188"/>
            <a:ext cx="11075670" cy="4519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3190"/>
              </a:lnSpc>
              <a:buFont typeface="Arial" panose="020B0604020202020204" pitchFamily="34" charset="0"/>
              <a:buChar char="•"/>
              <a:tabLst>
                <a:tab pos="241300" algn="l"/>
                <a:tab pos="1631314" algn="l"/>
                <a:tab pos="2542540" algn="l"/>
                <a:tab pos="3573145" algn="l"/>
                <a:tab pos="5140325" algn="l"/>
                <a:tab pos="5676900" algn="l"/>
                <a:tab pos="6466205" algn="l"/>
                <a:tab pos="6823075" algn="l"/>
                <a:tab pos="8012430" algn="l"/>
                <a:tab pos="8488045" algn="l"/>
                <a:tab pos="8844280" algn="l"/>
                <a:tab pos="10368915" algn="l"/>
              </a:tabLst>
            </a:pPr>
            <a:r>
              <a:rPr lang="th-TH" sz="2400" spc="-15" dirty="0">
                <a:latin typeface="Arial"/>
                <a:cs typeface="Arial"/>
              </a:rPr>
              <a:t>ผู้ค้าปลีกใช้การสั่งซื้อเป็นกลุ่มเช่นเดียวกับ (</a:t>
            </a:r>
            <a:r>
              <a:rPr lang="en-US" sz="2400" spc="-15" dirty="0">
                <a:latin typeface="Arial"/>
                <a:cs typeface="Arial"/>
              </a:rPr>
              <a:t>Q, R) </a:t>
            </a:r>
            <a:r>
              <a:rPr lang="th-TH" sz="2400" spc="-15" dirty="0">
                <a:latin typeface="Arial"/>
                <a:cs typeface="Arial"/>
              </a:rPr>
              <a:t>หรือค่าต่ำสุด (</a:t>
            </a:r>
            <a:r>
              <a:rPr lang="en-US" sz="2400" spc="-15" dirty="0">
                <a:latin typeface="Arial"/>
                <a:cs typeface="Arial"/>
              </a:rPr>
              <a:t>s, S)</a:t>
            </a:r>
            <a:endParaRPr lang="th-TH" sz="2400" spc="-15" dirty="0">
              <a:latin typeface="Arial"/>
              <a:cs typeface="Arial"/>
            </a:endParaRPr>
          </a:p>
          <a:p>
            <a:pPr marL="469900" indent="-457200">
              <a:lnSpc>
                <a:spcPts val="3190"/>
              </a:lnSpc>
              <a:buFont typeface="Arial" panose="020B0604020202020204" pitchFamily="34" charset="0"/>
              <a:buChar char="•"/>
              <a:tabLst>
                <a:tab pos="241300" algn="l"/>
                <a:tab pos="1631314" algn="l"/>
                <a:tab pos="2542540" algn="l"/>
                <a:tab pos="3573145" algn="l"/>
                <a:tab pos="5140325" algn="l"/>
                <a:tab pos="5676900" algn="l"/>
                <a:tab pos="6466205" algn="l"/>
                <a:tab pos="6823075" algn="l"/>
                <a:tab pos="8012430" algn="l"/>
                <a:tab pos="8488045" algn="l"/>
                <a:tab pos="8844280" algn="l"/>
                <a:tab pos="10368915" algn="l"/>
              </a:tabLst>
            </a:pPr>
            <a:endParaRPr lang="th-TH" sz="2400" spc="-15" dirty="0">
              <a:latin typeface="Arial"/>
              <a:cs typeface="Arial"/>
            </a:endParaRPr>
          </a:p>
          <a:p>
            <a:pPr marL="469900" indent="-457200">
              <a:lnSpc>
                <a:spcPts val="3190"/>
              </a:lnSpc>
              <a:buFont typeface="Arial" panose="020B0604020202020204" pitchFamily="34" charset="0"/>
              <a:buChar char="•"/>
              <a:tabLst>
                <a:tab pos="241300" algn="l"/>
                <a:tab pos="1631314" algn="l"/>
                <a:tab pos="2542540" algn="l"/>
                <a:tab pos="3573145" algn="l"/>
                <a:tab pos="5140325" algn="l"/>
                <a:tab pos="5676900" algn="l"/>
                <a:tab pos="6466205" algn="l"/>
                <a:tab pos="6823075" algn="l"/>
                <a:tab pos="8012430" algn="l"/>
                <a:tab pos="8488045" algn="l"/>
                <a:tab pos="8844280" algn="l"/>
                <a:tab pos="10368915" algn="l"/>
              </a:tabLst>
            </a:pPr>
            <a:r>
              <a:rPr lang="th-TH" sz="2400" spc="10" dirty="0">
                <a:latin typeface="Arial"/>
                <a:cs typeface="Arial"/>
              </a:rPr>
              <a:t>ผู้ค้าส่งสังเกตคำสั่งซื้อจำนวนมากตามด้วยช่วงเวลาที่ไม่มี</a:t>
            </a:r>
          </a:p>
          <a:p>
            <a:pPr marL="469900" indent="-457200">
              <a:lnSpc>
                <a:spcPts val="3190"/>
              </a:lnSpc>
              <a:buFont typeface="Arial" panose="020B0604020202020204" pitchFamily="34" charset="0"/>
              <a:buChar char="•"/>
              <a:tabLst>
                <a:tab pos="241300" algn="l"/>
                <a:tab pos="1631314" algn="l"/>
                <a:tab pos="2542540" algn="l"/>
                <a:tab pos="3573145" algn="l"/>
                <a:tab pos="5140325" algn="l"/>
                <a:tab pos="5676900" algn="l"/>
                <a:tab pos="6466205" algn="l"/>
                <a:tab pos="6823075" algn="l"/>
                <a:tab pos="8012430" algn="l"/>
                <a:tab pos="8488045" algn="l"/>
                <a:tab pos="8844280" algn="l"/>
                <a:tab pos="10368915" algn="l"/>
              </a:tabLst>
            </a:pPr>
            <a:endParaRPr lang="th-TH" sz="2400" spc="10" dirty="0">
              <a:latin typeface="Arial"/>
              <a:cs typeface="Arial"/>
            </a:endParaRPr>
          </a:p>
          <a:p>
            <a:pPr marL="469900" indent="-457200">
              <a:lnSpc>
                <a:spcPts val="3190"/>
              </a:lnSpc>
              <a:buFont typeface="Arial" panose="020B0604020202020204" pitchFamily="34" charset="0"/>
              <a:buChar char="•"/>
              <a:tabLst>
                <a:tab pos="241300" algn="l"/>
                <a:tab pos="1631314" algn="l"/>
                <a:tab pos="2542540" algn="l"/>
                <a:tab pos="3573145" algn="l"/>
                <a:tab pos="5140325" algn="l"/>
                <a:tab pos="5676900" algn="l"/>
                <a:tab pos="6466205" algn="l"/>
                <a:tab pos="6823075" algn="l"/>
                <a:tab pos="8012430" algn="l"/>
                <a:tab pos="8488045" algn="l"/>
                <a:tab pos="8844280" algn="l"/>
                <a:tab pos="10368915" algn="l"/>
              </a:tabLst>
            </a:pPr>
            <a:r>
              <a:rPr lang="th-TH" sz="2400" dirty="0">
                <a:latin typeface="Arial"/>
                <a:cs typeface="Arial"/>
              </a:rPr>
              <a:t>คำสั่งซื้อตามด้วยคำสั่งซื้อขนาดใหญ่อื่น ๆ และอื่น ๆ</a:t>
            </a:r>
          </a:p>
          <a:p>
            <a:pPr marL="469900" indent="-457200">
              <a:lnSpc>
                <a:spcPts val="3190"/>
              </a:lnSpc>
              <a:buFont typeface="Arial" panose="020B0604020202020204" pitchFamily="34" charset="0"/>
              <a:buChar char="•"/>
              <a:tabLst>
                <a:tab pos="241300" algn="l"/>
                <a:tab pos="1631314" algn="l"/>
                <a:tab pos="2542540" algn="l"/>
                <a:tab pos="3573145" algn="l"/>
                <a:tab pos="5140325" algn="l"/>
                <a:tab pos="5676900" algn="l"/>
                <a:tab pos="6466205" algn="l"/>
                <a:tab pos="6823075" algn="l"/>
                <a:tab pos="8012430" algn="l"/>
                <a:tab pos="8488045" algn="l"/>
                <a:tab pos="8844280" algn="l"/>
                <a:tab pos="10368915" algn="l"/>
              </a:tabLst>
            </a:pPr>
            <a:endParaRPr lang="th-TH" sz="2400" dirty="0">
              <a:latin typeface="Arial"/>
              <a:cs typeface="Arial"/>
            </a:endParaRPr>
          </a:p>
          <a:p>
            <a:pPr marL="469900" indent="-457200">
              <a:lnSpc>
                <a:spcPts val="3190"/>
              </a:lnSpc>
              <a:buFont typeface="Arial" panose="020B0604020202020204" pitchFamily="34" charset="0"/>
              <a:buChar char="•"/>
              <a:tabLst>
                <a:tab pos="241300" algn="l"/>
                <a:tab pos="1631314" algn="l"/>
                <a:tab pos="2542540" algn="l"/>
                <a:tab pos="3573145" algn="l"/>
                <a:tab pos="5140325" algn="l"/>
                <a:tab pos="5676900" algn="l"/>
                <a:tab pos="6466205" algn="l"/>
                <a:tab pos="6823075" algn="l"/>
                <a:tab pos="8012430" algn="l"/>
                <a:tab pos="8488045" algn="l"/>
                <a:tab pos="8844280" algn="l"/>
                <a:tab pos="10368915" algn="l"/>
              </a:tabLst>
            </a:pPr>
            <a:r>
              <a:rPr lang="th-TH" sz="2400" spc="30" dirty="0">
                <a:latin typeface="Arial"/>
                <a:cs typeface="Arial"/>
              </a:rPr>
              <a:t>ผู้ค้าส่งเห็นรูปแบบคำสั่งซื้อที่ผิดเพี้ยนและแปรปรวนอย่างมาก</a:t>
            </a:r>
          </a:p>
          <a:p>
            <a:pPr marL="469900" indent="-457200">
              <a:lnSpc>
                <a:spcPts val="3190"/>
              </a:lnSpc>
              <a:buFont typeface="Arial" panose="020B0604020202020204" pitchFamily="34" charset="0"/>
              <a:buChar char="•"/>
              <a:tabLst>
                <a:tab pos="241300" algn="l"/>
                <a:tab pos="1631314" algn="l"/>
                <a:tab pos="2542540" algn="l"/>
                <a:tab pos="3573145" algn="l"/>
                <a:tab pos="5140325" algn="l"/>
                <a:tab pos="5676900" algn="l"/>
                <a:tab pos="6466205" algn="l"/>
                <a:tab pos="6823075" algn="l"/>
                <a:tab pos="8012430" algn="l"/>
                <a:tab pos="8488045" algn="l"/>
                <a:tab pos="8844280" algn="l"/>
                <a:tab pos="10368915" algn="l"/>
              </a:tabLst>
            </a:pPr>
            <a:endParaRPr lang="th-TH" sz="2400" spc="30" dirty="0">
              <a:latin typeface="Arial"/>
              <a:cs typeface="Arial"/>
            </a:endParaRPr>
          </a:p>
          <a:p>
            <a:pPr marL="469900" indent="-457200">
              <a:lnSpc>
                <a:spcPts val="3190"/>
              </a:lnSpc>
              <a:buFont typeface="Arial" panose="020B0604020202020204" pitchFamily="34" charset="0"/>
              <a:buChar char="•"/>
              <a:tabLst>
                <a:tab pos="241300" algn="l"/>
                <a:tab pos="1631314" algn="l"/>
                <a:tab pos="2542540" algn="l"/>
                <a:tab pos="3573145" algn="l"/>
                <a:tab pos="5140325" algn="l"/>
                <a:tab pos="5676900" algn="l"/>
                <a:tab pos="6466205" algn="l"/>
                <a:tab pos="6823075" algn="l"/>
                <a:tab pos="8012430" algn="l"/>
                <a:tab pos="8488045" algn="l"/>
                <a:tab pos="8844280" algn="l"/>
                <a:tab pos="10368915" algn="l"/>
              </a:tabLst>
            </a:pPr>
            <a:r>
              <a:rPr lang="th-TH" sz="2400" dirty="0">
                <a:latin typeface="Arial"/>
                <a:cs typeface="Arial"/>
              </a:rPr>
              <a:t>รูปแบบดังกล่าวเป็นผลมาจาก:</a:t>
            </a:r>
          </a:p>
          <a:p>
            <a:pPr marL="812800" lvl="1" indent="-342900">
              <a:lnSpc>
                <a:spcPts val="3190"/>
              </a:lnSpc>
              <a:buFont typeface="Arial" panose="020B0604020202020204" pitchFamily="34" charset="0"/>
              <a:buChar char="•"/>
              <a:tabLst>
                <a:tab pos="241300" algn="l"/>
                <a:tab pos="1631314" algn="l"/>
                <a:tab pos="2542540" algn="l"/>
                <a:tab pos="3573145" algn="l"/>
                <a:tab pos="5140325" algn="l"/>
                <a:tab pos="5676900" algn="l"/>
                <a:tab pos="6466205" algn="l"/>
                <a:tab pos="6823075" algn="l"/>
                <a:tab pos="8012430" algn="l"/>
                <a:tab pos="8488045" algn="l"/>
                <a:tab pos="8844280" algn="l"/>
                <a:tab pos="10368915" algn="l"/>
              </a:tabLst>
            </a:pPr>
            <a:r>
              <a:rPr lang="th-TH" sz="2000" spc="-80" dirty="0">
                <a:solidFill>
                  <a:srgbClr val="006FC0"/>
                </a:solidFill>
                <a:latin typeface="Arial"/>
                <a:cs typeface="Arial"/>
              </a:rPr>
              <a:t>ส่วนลดการขนส่งเมื่อสั่งซื้อจำนวนมาก</a:t>
            </a:r>
          </a:p>
          <a:p>
            <a:pPr marL="812800" lvl="1" indent="-342900">
              <a:lnSpc>
                <a:spcPts val="3190"/>
              </a:lnSpc>
              <a:buFont typeface="Arial" panose="020B0604020202020204" pitchFamily="34" charset="0"/>
              <a:buChar char="•"/>
              <a:tabLst>
                <a:tab pos="241300" algn="l"/>
                <a:tab pos="1631314" algn="l"/>
                <a:tab pos="2542540" algn="l"/>
                <a:tab pos="3573145" algn="l"/>
                <a:tab pos="5140325" algn="l"/>
                <a:tab pos="5676900" algn="l"/>
                <a:tab pos="6466205" algn="l"/>
                <a:tab pos="6823075" algn="l"/>
                <a:tab pos="8012430" algn="l"/>
                <a:tab pos="8488045" algn="l"/>
                <a:tab pos="8844280" algn="l"/>
                <a:tab pos="10368915" algn="l"/>
              </a:tabLst>
            </a:pPr>
            <a:r>
              <a:rPr lang="th-TH" sz="2000" dirty="0" err="1">
                <a:solidFill>
                  <a:srgbClr val="006FC0"/>
                </a:solidFill>
                <a:latin typeface="Arial"/>
                <a:cs typeface="Arial"/>
              </a:rPr>
              <a:t>โควต้า</a:t>
            </a:r>
            <a:r>
              <a:rPr lang="th-TH" sz="2000" dirty="0">
                <a:solidFill>
                  <a:srgbClr val="006FC0"/>
                </a:solidFill>
                <a:latin typeface="Arial"/>
                <a:cs typeface="Arial"/>
              </a:rPr>
              <a:t>การขายเป็นงวด / สิ่งจูงใจ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429511"/>
            <a:ext cx="9339580" cy="0"/>
          </a:xfrm>
          <a:custGeom>
            <a:avLst/>
            <a:gdLst/>
            <a:ahLst/>
            <a:cxnLst/>
            <a:rect l="l" t="t" r="r" b="b"/>
            <a:pathLst>
              <a:path w="9339580">
                <a:moveTo>
                  <a:pt x="0" y="0"/>
                </a:moveTo>
                <a:lnTo>
                  <a:pt x="9339071" y="0"/>
                </a:lnTo>
              </a:path>
            </a:pathLst>
          </a:custGeom>
          <a:ln w="4394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6207" y="1479803"/>
            <a:ext cx="8647430" cy="0"/>
          </a:xfrm>
          <a:custGeom>
            <a:avLst/>
            <a:gdLst/>
            <a:ahLst/>
            <a:cxnLst/>
            <a:rect l="l" t="t" r="r" b="b"/>
            <a:pathLst>
              <a:path w="8647430">
                <a:moveTo>
                  <a:pt x="0" y="0"/>
                </a:moveTo>
                <a:lnTo>
                  <a:pt x="8647176" y="0"/>
                </a:lnTo>
              </a:path>
            </a:pathLst>
          </a:custGeom>
          <a:ln w="46990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4837" y="735840"/>
            <a:ext cx="11075924" cy="566107"/>
          </a:xfrm>
          <a:prstGeom prst="rect">
            <a:avLst/>
          </a:prstGeom>
        </p:spPr>
        <p:txBody>
          <a:bodyPr vert="horz" wrap="square" lIns="0" tIns="91684" rIns="0" bIns="0" rtlCol="0">
            <a:spAutoFit/>
          </a:bodyPr>
          <a:lstStyle/>
          <a:p>
            <a:pPr marL="1310005" algn="ctr">
              <a:lnSpc>
                <a:spcPts val="3310"/>
              </a:lnSpc>
            </a:pPr>
            <a:r>
              <a:rPr lang="th-TH" sz="2900" dirty="0"/>
              <a:t>ปัจจัยที่ก่อให้เกิดความแปรปรวน - ความผันผวนของราคา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837" y="1740488"/>
            <a:ext cx="10312400" cy="3243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th-TH" sz="2800" spc="-15" dirty="0">
                <a:latin typeface="Arial"/>
                <a:cs typeface="Arial"/>
              </a:rPr>
              <a:t>ผู้ค้าปลีกมักจะพยายามกักตุนเมื่อราคาถูกลง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endParaRPr sz="3700" dirty="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2735"/>
              </a:lnSpc>
              <a:buFont typeface="Arial"/>
              <a:buChar char="•"/>
              <a:tabLst>
                <a:tab pos="698500" algn="l"/>
              </a:tabLst>
            </a:pPr>
            <a:r>
              <a:rPr lang="th-TH" sz="2400" dirty="0">
                <a:latin typeface="Arial"/>
                <a:cs typeface="Arial"/>
              </a:rPr>
              <a:t>เน้นด้วยโปรโมชั่นและส่วนลดในบางช่วงเวลาหรือบางปริมาณ</a:t>
            </a:r>
          </a:p>
          <a:p>
            <a:pPr marL="698500" lvl="1" indent="-228600">
              <a:lnSpc>
                <a:spcPts val="2735"/>
              </a:lnSpc>
              <a:buFont typeface="Arial"/>
              <a:buChar char="•"/>
              <a:tabLst>
                <a:tab pos="698500" algn="l"/>
              </a:tabLst>
            </a:pPr>
            <a:endParaRPr sz="2850" dirty="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lang="th-TH" sz="2400" dirty="0">
                <a:latin typeface="Arial"/>
                <a:cs typeface="Arial"/>
              </a:rPr>
              <a:t>ผลการซื้อล่วงหน้าดังกล่าวใน:</a:t>
            </a:r>
          </a:p>
          <a:p>
            <a:pPr marL="1155700" lvl="2" indent="-228600">
              <a:buFont typeface="Arial"/>
              <a:buChar char="•"/>
              <a:tabLst>
                <a:tab pos="698500" algn="l"/>
              </a:tabLst>
            </a:pPr>
            <a:r>
              <a:rPr lang="th-TH" sz="2000" spc="-15" dirty="0">
                <a:solidFill>
                  <a:srgbClr val="006FC0"/>
                </a:solidFill>
                <a:latin typeface="Arial"/>
                <a:cs typeface="Arial"/>
              </a:rPr>
              <a:t>สั่งซื้อจำนวนมากในช่วงส่วนลด</a:t>
            </a:r>
          </a:p>
          <a:p>
            <a:pPr marL="1155700" lvl="2" indent="-228600">
              <a:buFont typeface="Arial"/>
              <a:buChar char="•"/>
              <a:tabLst>
                <a:tab pos="698500" algn="l"/>
              </a:tabLst>
            </a:pPr>
            <a:r>
              <a:rPr lang="th-TH" sz="2000" spc="-15" dirty="0">
                <a:solidFill>
                  <a:srgbClr val="006FC0"/>
                </a:solidFill>
                <a:latin typeface="Arial"/>
                <a:cs typeface="Arial"/>
              </a:rPr>
              <a:t>คำสั่งซื้อค่อนข้างน้อยในช่วงเวลาอื่น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3960</Words>
  <Application>Microsoft Office PowerPoint</Application>
  <PresentationFormat>Widescreen</PresentationFormat>
  <Paragraphs>496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Segoe UI Emoji</vt:lpstr>
      <vt:lpstr>Symbol</vt:lpstr>
      <vt:lpstr>Times New Roman</vt:lpstr>
      <vt:lpstr>Office Theme</vt:lpstr>
      <vt:lpstr>PowerPoint Presentation</vt:lpstr>
      <vt:lpstr>PowerPoint Presentation</vt:lpstr>
      <vt:lpstr>Bullwhip Effect</vt:lpstr>
      <vt:lpstr>4-Stage ห่วงโซ่อุปทาน</vt:lpstr>
      <vt:lpstr>ผลของความแปรปรวนของคำสั่งซื้อ</vt:lpstr>
      <vt:lpstr>ปัจจัยที่ก่อให้เกิดความแปรปรวน - การพยากรณ์ความต้องการ</vt:lpstr>
      <vt:lpstr>ปัจจัยที่ก่อให้เกิดความแปรปรวน - ระยะเวลารอคอยสินค้า</vt:lpstr>
      <vt:lpstr>ปัจจัยที่ก่อให้เกิดความแปรปรวน - การสั่งซื้อแบบกลุ่ม</vt:lpstr>
      <vt:lpstr>ปัจจัยที่ก่อให้เกิดความแปรปรวน - ความผันผวนของราคา</vt:lpstr>
      <vt:lpstr>ปัจจัยที่ก่อให้เกิดความแปรปรวน - คำสั่งซื้อที่สูงเกินจริง</vt:lpstr>
      <vt:lpstr>การหาปริมาณ Bullwhip</vt:lpstr>
      <vt:lpstr>PowerPoint Presentation</vt:lpstr>
      <vt:lpstr>การหาค่าความแปรปรวนที่เพิ่มขึ้น</vt:lpstr>
      <vt:lpstr>PowerPoint Presentation</vt:lpstr>
      <vt:lpstr>ผลกระทบของความแปรปรวนตัวอย่าง</vt:lpstr>
      <vt:lpstr>ผลกระทบของข้อมูลรวมศูนย์ Bullwhip Effect</vt:lpstr>
      <vt:lpstr>ความแปรปรวนด้วยข้อมูลรวมศูนย์</vt:lpstr>
      <vt:lpstr>ความแปรปรวนกับข้อมูลที่ไม่รวมศูนย์</vt:lpstr>
      <vt:lpstr>ข้อมูลเชิงลึกด้านการจัดการ</vt:lpstr>
      <vt:lpstr>การเพิ่มขึ้นความแปรปรวนของระบบรวมศูนย์และไม่รวมศูนย์</vt:lpstr>
      <vt:lpstr>วิธีการรับมือกับ Bullwhip</vt:lpstr>
      <vt:lpstr>วิธีการรับมือกับ Bullwhip</vt:lpstr>
      <vt:lpstr>การแบ่งปันข้อมูลและสิ่งจูงใจ</vt:lpstr>
      <vt:lpstr>สิ่งจูงใจตามสัญญาเพื่อรับการคาดการณ์ที่แท้จริงจากผู้ซื้อ</vt:lpstr>
      <vt:lpstr>ค้นหาผลิตภัณฑ์ที่ต้องการ</vt:lpstr>
      <vt:lpstr>การลดระยะเวลารอคอยสินค้า</vt:lpstr>
      <vt:lpstr>PowerPoint Presentation</vt:lpstr>
      <vt:lpstr>บทนำ</vt:lpstr>
      <vt:lpstr>กลยุทธ์การกระจายสินค้าโดยตรง</vt:lpstr>
      <vt:lpstr>กลยุทธ์จุดจัดเก็บสินค้าคงคลังระดับกลาง</vt:lpstr>
      <vt:lpstr>คลังสินค้าแบบดั้งเดิม</vt:lpstr>
      <vt:lpstr>การจัดการแบบรวมศูนย์และแบบไม่รวมศูนย์</vt:lpstr>
      <vt:lpstr>สิ่งอำนวยความสะดวก ศูนย์กลาง  vs. ท้องถิ่น</vt:lpstr>
      <vt:lpstr>การตัดสินใจแบบผสมผสาน</vt:lpstr>
      <vt:lpstr>Cross-Docking</vt:lpstr>
      <vt:lpstr>ปัญหาเกี่ยวกับ Cross-Docking</vt:lpstr>
      <vt:lpstr>การรวมกลุ่มสินค้าคงคลัง – ตัวอย่าง GM</vt:lpstr>
      <vt:lpstr>ระบบรวมศูนย์ทำงานได้ดีขึ้น</vt:lpstr>
      <vt:lpstr>ปัจจัยอื่น ๆ</vt:lpstr>
      <vt:lpstr>ตัวอย่างการรวมกลุ่มสินค้าคงคลัง</vt:lpstr>
      <vt:lpstr>สองระบบ</vt:lpstr>
      <vt:lpstr>ข้อมูลอื่น ๆ</vt:lpstr>
      <vt:lpstr>ต้นทุนและผลกำไรในสองระบบ</vt:lpstr>
      <vt:lpstr>ผลของการค้นหาลูกค้า</vt:lpstr>
      <vt:lpstr>ผลกระทบต่อระบบไม่รวมศูนย์</vt:lpstr>
      <vt:lpstr>สมดุลของ Nash (Game Theory)</vt:lpstr>
      <vt:lpstr>ตัวอย่าง (ดูสไลด์ 16 ด้านบน)</vt:lpstr>
      <vt:lpstr>การตอบสนองที่ดีที่สุดด้วยα = 90%</vt:lpstr>
      <vt:lpstr>สมดุลของระบบ Nash</vt:lpstr>
      <vt:lpstr>PowerPoint Presentation</vt:lpstr>
      <vt:lpstr>เมื่อ α เพิ่มขึ้น</vt:lpstr>
      <vt:lpstr>เมื่อ α เพิ่มขึ้น</vt:lpstr>
      <vt:lpstr>ผลกระทบของ α ต่อจำนวนที่สั่งซื้อ</vt:lpstr>
      <vt:lpstr>ระดับการค้นหาที่สำคัญ</vt:lpstr>
      <vt:lpstr>จะเพิ่มระดับการค้นหาได้อย่างไร?</vt:lpstr>
      <vt:lpstr>การขนส่ง</vt:lpstr>
      <vt:lpstr>ผู้ค้าปลีกที่มีเจ้าของต่างกัน</vt:lpstr>
      <vt:lpstr>สรุปกลยุทธ์การจัดจำหน่าย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lukaw9</cp:lastModifiedBy>
  <cp:revision>91</cp:revision>
  <dcterms:created xsi:type="dcterms:W3CDTF">2020-10-11T20:24:01Z</dcterms:created>
  <dcterms:modified xsi:type="dcterms:W3CDTF">2020-10-12T07:38:43Z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2020-06-15T00:00:00Z</vt:filetime>
  </property>
  <property fmtid="{D5CDD505-2E9C-101B-9397-08002B2CF9AE}" pid="3" name="LastSaved">
    <vt:filetime>2020-10-11T00:00:00Z</vt:filetime>
  </property>
</Properties>
</file>