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83" r:id="rId3"/>
    <p:sldId id="287" r:id="rId4"/>
    <p:sldId id="285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4" r:id="rId31"/>
    <p:sldId id="312" r:id="rId32"/>
    <p:sldId id="313" r:id="rId33"/>
    <p:sldId id="315" r:id="rId34"/>
    <p:sldId id="316" r:id="rId35"/>
    <p:sldId id="317" r:id="rId36"/>
    <p:sldId id="318" r:id="rId37"/>
    <p:sldId id="319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Development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Master’s Degree Program in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1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57" y="301108"/>
            <a:ext cx="1106424" cy="12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Development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Master’s Degree Program in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8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01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57" y="301108"/>
            <a:ext cx="1106424" cy="12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5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86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8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95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95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18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210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62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2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F984-20D0-475F-95E8-BAD667F37A1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2C98-E128-431B-B44D-4E0429A36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1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Sustainable Supply Chain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Management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782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Buy-Back </a:t>
            </a:r>
            <a:r>
              <a:rPr lang="en-US" dirty="0" smtClean="0"/>
              <a:t>Contract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ผู้ขายตกลงที่จะซื้อสินค้าที่ขายไม่ออกจากผู้ซื้อตามราคาที่ตกลงกัน</a:t>
            </a:r>
            <a:r>
              <a:rPr lang="th-TH" dirty="0" smtClean="0"/>
              <a:t>ไว้</a:t>
            </a:r>
          </a:p>
          <a:p>
            <a:r>
              <a:rPr lang="th-TH" dirty="0"/>
              <a:t>ผู้ซื้อมีแรงจูงใจในการสั่งซื้อมาก</a:t>
            </a:r>
            <a:r>
              <a:rPr lang="th-TH" dirty="0" smtClean="0"/>
              <a:t>ขึ้น</a:t>
            </a:r>
          </a:p>
          <a:p>
            <a:r>
              <a:rPr lang="th-TH" dirty="0"/>
              <a:t>ความเสี่ยงของ</a:t>
            </a:r>
            <a:r>
              <a:rPr lang="th-TH" dirty="0" err="1"/>
              <a:t>ซัพ</a:t>
            </a:r>
            <a:r>
              <a:rPr lang="th-TH" dirty="0"/>
              <a:t>พลาย</a:t>
            </a:r>
            <a:r>
              <a:rPr lang="th-TH" dirty="0" err="1"/>
              <a:t>เออร์</a:t>
            </a:r>
            <a:r>
              <a:rPr lang="th-TH" dirty="0"/>
              <a:t>เพิ่มขึ้นอย่าง</a:t>
            </a:r>
            <a:r>
              <a:rPr lang="th-TH" dirty="0" smtClean="0"/>
              <a:t>ชัดเจน</a:t>
            </a:r>
          </a:p>
          <a:p>
            <a:r>
              <a:rPr lang="th-TH" dirty="0"/>
              <a:t>เพิ่มปริมาณการสั่งซื้อของผู้</a:t>
            </a:r>
            <a:r>
              <a:rPr lang="th-TH" dirty="0" smtClean="0"/>
              <a:t>ซื้อ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ลด</a:t>
            </a:r>
            <a:r>
              <a:rPr lang="th-TH" dirty="0" smtClean="0">
                <a:solidFill>
                  <a:srgbClr val="0070C0"/>
                </a:solidFill>
              </a:rPr>
              <a:t>โอกาสสินค้า</a:t>
            </a:r>
            <a:r>
              <a:rPr lang="th-TH" dirty="0" err="1" smtClean="0">
                <a:solidFill>
                  <a:srgbClr val="0070C0"/>
                </a:solidFill>
              </a:rPr>
              <a:t>ขาดสต็อค</a:t>
            </a:r>
            <a:endParaRPr lang="th-TH" dirty="0" smtClean="0">
              <a:solidFill>
                <a:srgbClr val="0070C0"/>
              </a:solidFill>
            </a:endParaRPr>
          </a:p>
          <a:p>
            <a:pPr lvl="1"/>
            <a:r>
              <a:rPr lang="th-TH" dirty="0">
                <a:solidFill>
                  <a:srgbClr val="0070C0"/>
                </a:solidFill>
              </a:rPr>
              <a:t>ชดเชย</a:t>
            </a:r>
            <a:r>
              <a:rPr lang="th-TH" dirty="0" err="1">
                <a:solidFill>
                  <a:srgbClr val="0070C0"/>
                </a:solidFill>
              </a:rPr>
              <a:t>ซัพ</a:t>
            </a:r>
            <a:r>
              <a:rPr lang="th-TH" dirty="0">
                <a:solidFill>
                  <a:srgbClr val="0070C0"/>
                </a:solidFill>
              </a:rPr>
              <a:t>พลาย</a:t>
            </a:r>
            <a:r>
              <a:rPr lang="th-TH" dirty="0" err="1">
                <a:solidFill>
                  <a:srgbClr val="0070C0"/>
                </a:solidFill>
              </a:rPr>
              <a:t>เออร์</a:t>
            </a:r>
            <a:r>
              <a:rPr lang="th-TH" dirty="0">
                <a:solidFill>
                  <a:srgbClr val="0070C0"/>
                </a:solidFill>
              </a:rPr>
              <a:t>สำหรับความเสี่ยงที่สูงขึ้น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Buy-Back Contract</a:t>
            </a:r>
            <a:br>
              <a:rPr lang="en-US" dirty="0"/>
            </a:br>
            <a:r>
              <a:rPr lang="en-US" dirty="0"/>
              <a:t>Swimsuit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สมมติว่าผู้ผลิตเสนอซื้อชุดว่ายน้ำที่ขายไม่ออกจากร้านค้าปลีกในราคา </a:t>
            </a:r>
            <a:r>
              <a:rPr lang="en-US" dirty="0"/>
              <a:t>$</a:t>
            </a:r>
            <a:r>
              <a:rPr lang="th-TH" dirty="0" smtClean="0"/>
              <a:t>55</a:t>
            </a:r>
          </a:p>
          <a:p>
            <a:r>
              <a:rPr lang="th-TH" dirty="0" smtClean="0"/>
              <a:t>ผู้ค้า</a:t>
            </a:r>
            <a:r>
              <a:rPr lang="th-TH" dirty="0"/>
              <a:t>ปลีกมีแรงจูงใจในการเพิ่มปริมาณการสั่งซื้อเป็น 14,000 หน่วยโดยมีกำไร </a:t>
            </a:r>
            <a:r>
              <a:rPr lang="th-TH" dirty="0" smtClean="0"/>
              <a:t>$513,800 ในขณะ</a:t>
            </a:r>
            <a:r>
              <a:rPr lang="th-TH" dirty="0"/>
              <a:t>ที่กำไรเฉลี่ยของผู้ผลิตเพิ่มขึ้นเป็น </a:t>
            </a:r>
            <a:r>
              <a:rPr lang="th-TH" dirty="0" smtClean="0"/>
              <a:t>$471,900</a:t>
            </a:r>
          </a:p>
          <a:p>
            <a:r>
              <a:rPr lang="th-TH" dirty="0" smtClean="0"/>
              <a:t>กำไร</a:t>
            </a:r>
            <a:r>
              <a:rPr lang="th-TH" dirty="0"/>
              <a:t>เฉลี่ยรวมสำหรับสองฝ่าย = </a:t>
            </a:r>
            <a:r>
              <a:rPr lang="th-TH" dirty="0" smtClean="0"/>
              <a:t>$985,700 (= $513,800 + $471,900)</a:t>
            </a:r>
          </a:p>
          <a:p>
            <a:r>
              <a:rPr lang="th-TH" dirty="0" smtClean="0"/>
              <a:t>เปรียบเทียบกับห่วงโซ่</a:t>
            </a:r>
            <a:r>
              <a:rPr lang="th-TH" dirty="0" err="1" smtClean="0"/>
              <a:t>อุปทาน</a:t>
            </a:r>
            <a:r>
              <a:rPr lang="th-TH" dirty="0" smtClean="0"/>
              <a:t> </a:t>
            </a:r>
            <a:r>
              <a:rPr lang="th-TH" dirty="0"/>
              <a:t>กำไรรวม = </a:t>
            </a:r>
            <a:r>
              <a:rPr lang="th-TH" dirty="0" smtClean="0"/>
              <a:t>$910,700 (= $470,700 </a:t>
            </a:r>
            <a:r>
              <a:rPr lang="th-TH" dirty="0"/>
              <a:t>+ </a:t>
            </a:r>
            <a:r>
              <a:rPr lang="th-TH" dirty="0" smtClean="0"/>
              <a:t>$440,000)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Buy-Back Contract</a:t>
            </a:r>
            <a:br>
              <a:rPr lang="en-US" dirty="0"/>
            </a:br>
            <a:r>
              <a:rPr lang="en-US" dirty="0"/>
              <a:t>Swimsuit Example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97697" y="55530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Buy-back contract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h-TH" sz="20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29" y="1743075"/>
            <a:ext cx="8954536" cy="38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Revenue Sharing </a:t>
            </a:r>
            <a:r>
              <a:rPr lang="en-US" dirty="0" smtClean="0"/>
              <a:t>Contract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endParaRPr lang="th-TH" dirty="0" smtClean="0"/>
          </a:p>
          <a:p>
            <a:r>
              <a:rPr lang="th-TH" dirty="0" smtClean="0"/>
              <a:t>ผู้</a:t>
            </a:r>
            <a:r>
              <a:rPr lang="th-TH" dirty="0"/>
              <a:t>ซื้อแบ่งปันรายได้บางส่วน</a:t>
            </a:r>
            <a:r>
              <a:rPr lang="th-TH" dirty="0" err="1"/>
              <a:t>กับซัพ</a:t>
            </a:r>
            <a:r>
              <a:rPr lang="th-TH" dirty="0"/>
              <a:t>พลาย</a:t>
            </a:r>
            <a:r>
              <a:rPr lang="th-TH" dirty="0" err="1" smtClean="0"/>
              <a:t>เออร์</a:t>
            </a:r>
            <a:endParaRPr lang="th-TH" dirty="0" smtClean="0"/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เป็น</a:t>
            </a:r>
            <a:r>
              <a:rPr lang="th-TH" dirty="0">
                <a:solidFill>
                  <a:srgbClr val="0070C0"/>
                </a:solidFill>
              </a:rPr>
              <a:t>การคืนส่วนลดในราคาขายส่ง</a:t>
            </a:r>
          </a:p>
          <a:p>
            <a:endParaRPr lang="th-TH" dirty="0" smtClean="0"/>
          </a:p>
          <a:p>
            <a:r>
              <a:rPr lang="th-TH" dirty="0" smtClean="0"/>
              <a:t>ผู้</a:t>
            </a:r>
            <a:r>
              <a:rPr lang="th-TH" dirty="0"/>
              <a:t>ซื้อโอนรายได้ส่วนหนึ่งจากการขายแต่ละหน่วย</a:t>
            </a:r>
            <a:r>
              <a:rPr lang="th-TH" dirty="0" smtClean="0"/>
              <a:t>กลับไป</a:t>
            </a:r>
            <a:r>
              <a:rPr lang="th-TH" dirty="0" err="1" smtClean="0"/>
              <a:t>ซัพ</a:t>
            </a:r>
            <a:r>
              <a:rPr lang="th-TH" dirty="0"/>
              <a:t>พลาย</a:t>
            </a:r>
            <a:r>
              <a:rPr lang="th-TH" dirty="0" err="1"/>
              <a:t>เออร์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Sharing Contract</a:t>
            </a:r>
            <a:br>
              <a:rPr lang="en-US" dirty="0"/>
            </a:br>
            <a:r>
              <a:rPr lang="en-US" dirty="0"/>
              <a:t>Swimsuit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 smtClean="0"/>
              <a:t>ผู้ผลิต</a:t>
            </a:r>
            <a:r>
              <a:rPr lang="th-TH" dirty="0"/>
              <a:t>ตกลงที่จะลดราคาขายส่งจาก $</a:t>
            </a:r>
            <a:r>
              <a:rPr lang="th-TH" dirty="0" smtClean="0"/>
              <a:t>80 </a:t>
            </a:r>
            <a:r>
              <a:rPr lang="th-TH" dirty="0"/>
              <a:t>เหลือ $</a:t>
            </a:r>
            <a:r>
              <a:rPr lang="th-TH" dirty="0" smtClean="0"/>
              <a:t>60</a:t>
            </a:r>
          </a:p>
          <a:p>
            <a:r>
              <a:rPr lang="th-TH" dirty="0" smtClean="0"/>
              <a:t>ในทาง</a:t>
            </a:r>
            <a:r>
              <a:rPr lang="th-TH" dirty="0"/>
              <a:t>กลับกันผู้ค้าปลีกให้ </a:t>
            </a:r>
            <a:r>
              <a:rPr lang="th-TH" dirty="0" smtClean="0"/>
              <a:t>15</a:t>
            </a:r>
            <a:r>
              <a:rPr lang="en-US" dirty="0" smtClean="0"/>
              <a:t>% </a:t>
            </a:r>
            <a:r>
              <a:rPr lang="th-TH" dirty="0" smtClean="0"/>
              <a:t>ของ</a:t>
            </a:r>
            <a:r>
              <a:rPr lang="th-TH" dirty="0"/>
              <a:t>รายได้จากผลิตภัณฑ์แก่ผู้ผลิต</a:t>
            </a:r>
          </a:p>
          <a:p>
            <a:r>
              <a:rPr lang="th-TH" dirty="0" smtClean="0"/>
              <a:t>ผู้ค้า</a:t>
            </a:r>
            <a:r>
              <a:rPr lang="th-TH" dirty="0"/>
              <a:t>ปลีกมีแรงจูงใจในการเพิ่มปริมาณการสั่งซื้อของเขาเป็น 14,000 เพื่อผลกำไร $</a:t>
            </a:r>
            <a:r>
              <a:rPr lang="th-TH" dirty="0" smtClean="0"/>
              <a:t>504,325</a:t>
            </a:r>
          </a:p>
          <a:p>
            <a:r>
              <a:rPr lang="th-TH" dirty="0" smtClean="0"/>
              <a:t>การ</a:t>
            </a:r>
            <a:r>
              <a:rPr lang="th-TH" dirty="0"/>
              <a:t>เพิ่มคำสั่งซื้อนี้ทำให้ผู้ผลิตมีกำไรเพิ่มขึ้นถึง $</a:t>
            </a:r>
            <a:r>
              <a:rPr lang="th-TH" dirty="0" smtClean="0"/>
              <a:t>481,375</a:t>
            </a:r>
          </a:p>
          <a:p>
            <a:r>
              <a:rPr lang="th-TH" dirty="0" smtClean="0"/>
              <a:t>กำไร</a:t>
            </a:r>
            <a:r>
              <a:rPr lang="th-TH" dirty="0"/>
              <a:t>รวม</a:t>
            </a:r>
            <a:r>
              <a:rPr lang="th-TH" dirty="0" smtClean="0"/>
              <a:t>ของห่วงโซ่</a:t>
            </a:r>
            <a:r>
              <a:rPr lang="th-TH" dirty="0" err="1" smtClean="0"/>
              <a:t>อุปทาน</a:t>
            </a:r>
            <a:r>
              <a:rPr lang="th-TH" dirty="0"/>
              <a:t> </a:t>
            </a:r>
            <a:r>
              <a:rPr lang="en-US" dirty="0" smtClean="0"/>
              <a:t>= </a:t>
            </a:r>
            <a:r>
              <a:rPr lang="th-TH" dirty="0" smtClean="0"/>
              <a:t>$985,700 </a:t>
            </a:r>
            <a:r>
              <a:rPr lang="th-TH" dirty="0"/>
              <a:t>(= $504,325+$481,375)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Sharing Contract</a:t>
            </a:r>
            <a:br>
              <a:rPr lang="en-US" dirty="0"/>
            </a:br>
            <a:r>
              <a:rPr lang="en-US" dirty="0"/>
              <a:t>Swimsuit Example 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20" y="1813008"/>
            <a:ext cx="9000353" cy="3841834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097696" y="56548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Revenue-sharing contract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h-TH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Types of </a:t>
            </a:r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 smtClean="0"/>
              <a:t>สัญญาความยืดหยุ่นด้านปริมาณ</a:t>
            </a:r>
          </a:p>
          <a:p>
            <a:pPr lvl="1"/>
            <a:r>
              <a:rPr lang="th-TH" dirty="0" err="1">
                <a:solidFill>
                  <a:srgbClr val="0070C0"/>
                </a:solidFill>
              </a:rPr>
              <a:t>ซัพ</a:t>
            </a:r>
            <a:r>
              <a:rPr lang="th-TH" dirty="0">
                <a:solidFill>
                  <a:srgbClr val="0070C0"/>
                </a:solidFill>
              </a:rPr>
              <a:t>พลาย</a:t>
            </a:r>
            <a:r>
              <a:rPr lang="th-TH" dirty="0" err="1" smtClean="0">
                <a:solidFill>
                  <a:srgbClr val="0070C0"/>
                </a:solidFill>
              </a:rPr>
              <a:t>เออร์</a:t>
            </a:r>
            <a:r>
              <a:rPr lang="th-TH" dirty="0" smtClean="0">
                <a:solidFill>
                  <a:srgbClr val="0070C0"/>
                </a:solidFill>
              </a:rPr>
              <a:t>มี</a:t>
            </a:r>
            <a:r>
              <a:rPr lang="th-TH" dirty="0">
                <a:solidFill>
                  <a:srgbClr val="0070C0"/>
                </a:solidFill>
              </a:rPr>
              <a:t>ข้อกำหนดให้คืนเงินเต็มจำนวนสำหรับสินค้าที่ส่งคืน (ยังไม่ได้ขาย) ตราบเท่าที่จำนวนการส่งคืนไม่เกินปริมาณที่กำหนด</a:t>
            </a:r>
          </a:p>
          <a:p>
            <a:r>
              <a:rPr lang="th-TH" dirty="0" smtClean="0"/>
              <a:t>สัญญาส่วนลดการขาย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มีข้อกำหนดให้สร้างแรงจูงใจแก่ผู้ค้า</a:t>
            </a:r>
            <a:r>
              <a:rPr lang="th-TH" dirty="0">
                <a:solidFill>
                  <a:srgbClr val="0070C0"/>
                </a:solidFill>
              </a:rPr>
              <a:t>ปลีกโดยตรงเพื่อเพิ่ม</a:t>
            </a:r>
            <a:r>
              <a:rPr lang="th-TH" dirty="0" smtClean="0">
                <a:solidFill>
                  <a:srgbClr val="0070C0"/>
                </a:solidFill>
              </a:rPr>
              <a:t>ยอดขาย ด้วยการให้ส่วนลดแก่</a:t>
            </a:r>
            <a:r>
              <a:rPr lang="th-TH" dirty="0" err="1" smtClean="0">
                <a:solidFill>
                  <a:srgbClr val="0070C0"/>
                </a:solidFill>
              </a:rPr>
              <a:t>ซัพ</a:t>
            </a:r>
            <a:r>
              <a:rPr lang="th-TH" dirty="0" smtClean="0">
                <a:solidFill>
                  <a:srgbClr val="0070C0"/>
                </a:solidFill>
              </a:rPr>
              <a:t>พลาย</a:t>
            </a:r>
            <a:r>
              <a:rPr lang="th-TH" dirty="0" err="1" smtClean="0">
                <a:solidFill>
                  <a:srgbClr val="0070C0"/>
                </a:solidFill>
              </a:rPr>
              <a:t>เออร์</a:t>
            </a:r>
            <a:r>
              <a:rPr lang="th-TH" dirty="0" smtClean="0">
                <a:solidFill>
                  <a:srgbClr val="0070C0"/>
                </a:solidFill>
              </a:rPr>
              <a:t>ที่ขายสินค้าได้เกินปริมาณที่กำหนด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Optimization Strategy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/>
              <a:t>อะไรคือกลยุทธ์ที่ดีที่สุดสำหรับห่วงโซ่</a:t>
            </a:r>
            <a:r>
              <a:rPr lang="th-TH" dirty="0" err="1"/>
              <a:t>อุปทาน</a:t>
            </a:r>
            <a:r>
              <a:rPr lang="th-TH" dirty="0"/>
              <a:t>ทั้งหมด</a:t>
            </a:r>
            <a:r>
              <a:rPr lang="th-TH" dirty="0" smtClean="0"/>
              <a:t>?</a:t>
            </a:r>
          </a:p>
          <a:p>
            <a:endParaRPr lang="th-TH" dirty="0"/>
          </a:p>
          <a:p>
            <a:r>
              <a:rPr lang="th-TH" dirty="0" smtClean="0"/>
              <a:t>ปฏิบัติ</a:t>
            </a:r>
            <a:r>
              <a:rPr lang="th-TH" dirty="0"/>
              <a:t>แบบ</a:t>
            </a:r>
            <a:r>
              <a:rPr lang="th-TH" dirty="0" smtClean="0"/>
              <a:t>เดียวกันต่อ</a:t>
            </a:r>
            <a:r>
              <a:rPr lang="th-TH" dirty="0"/>
              <a:t>ทั้ง</a:t>
            </a:r>
            <a:r>
              <a:rPr lang="th-TH" dirty="0" err="1"/>
              <a:t>ซัพ</a:t>
            </a:r>
            <a:r>
              <a:rPr lang="th-TH" dirty="0"/>
              <a:t>พลาย</a:t>
            </a:r>
            <a:r>
              <a:rPr lang="th-TH" dirty="0" err="1"/>
              <a:t>เออร์</a:t>
            </a:r>
            <a:r>
              <a:rPr lang="th-TH" dirty="0"/>
              <a:t>และผู้ค้า</a:t>
            </a:r>
            <a:r>
              <a:rPr lang="th-TH" dirty="0" smtClean="0"/>
              <a:t>ปลีก</a:t>
            </a:r>
          </a:p>
          <a:p>
            <a:endParaRPr lang="th-TH" dirty="0" smtClean="0"/>
          </a:p>
          <a:p>
            <a:r>
              <a:rPr lang="th-TH" dirty="0" smtClean="0"/>
              <a:t>การ</a:t>
            </a:r>
            <a:r>
              <a:rPr lang="th-TH" dirty="0"/>
              <a:t>โอนเงินระหว่างคู่สัญญาจะถูกละเว้น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Optimization</a:t>
            </a:r>
            <a:br>
              <a:rPr lang="en-US" dirty="0"/>
            </a:br>
            <a:r>
              <a:rPr lang="en-US" dirty="0"/>
              <a:t>Swimsuit Example</a:t>
            </a:r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ข้อมูลที่เกี่ยวข้อง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ราคาขาย $</a:t>
            </a:r>
            <a:r>
              <a:rPr lang="th-TH" dirty="0" smtClean="0">
                <a:solidFill>
                  <a:srgbClr val="0070C0"/>
                </a:solidFill>
              </a:rPr>
              <a:t>125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มูลค่าซาก $</a:t>
            </a:r>
            <a:r>
              <a:rPr lang="th-TH" dirty="0" smtClean="0">
                <a:solidFill>
                  <a:srgbClr val="0070C0"/>
                </a:solidFill>
              </a:rPr>
              <a:t>20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ต้นทุนการผลิตผันแปร $</a:t>
            </a:r>
            <a:r>
              <a:rPr lang="th-TH" dirty="0" smtClean="0">
                <a:solidFill>
                  <a:srgbClr val="0070C0"/>
                </a:solidFill>
              </a:rPr>
              <a:t>35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ต้นทุนการผลิตคงที่</a:t>
            </a:r>
          </a:p>
          <a:p>
            <a:r>
              <a:rPr lang="th-TH" dirty="0"/>
              <a:t>กำไรส่วนเพิ่มของห่วงโซ่</a:t>
            </a:r>
            <a:r>
              <a:rPr lang="th-TH" dirty="0" err="1"/>
              <a:t>อุปทาน</a:t>
            </a:r>
            <a:r>
              <a:rPr lang="th-TH" dirty="0"/>
              <a:t> </a:t>
            </a:r>
            <a:r>
              <a:rPr lang="th-TH" dirty="0" smtClean="0"/>
              <a:t>คือ 125 </a:t>
            </a:r>
            <a:r>
              <a:rPr lang="th-TH" dirty="0"/>
              <a:t>- </a:t>
            </a:r>
            <a:r>
              <a:rPr lang="th-TH" dirty="0" smtClean="0"/>
              <a:t>35 </a:t>
            </a:r>
            <a:r>
              <a:rPr lang="th-TH" dirty="0"/>
              <a:t>= 90</a:t>
            </a:r>
          </a:p>
          <a:p>
            <a:r>
              <a:rPr lang="th-TH" dirty="0" smtClean="0"/>
              <a:t>การขาดทุนส่วน</a:t>
            </a:r>
            <a:r>
              <a:rPr lang="th-TH" dirty="0"/>
              <a:t>เพิ่มของห่วงโซ่</a:t>
            </a:r>
            <a:r>
              <a:rPr lang="th-TH" dirty="0" err="1"/>
              <a:t>อุปทาน</a:t>
            </a:r>
            <a:r>
              <a:rPr lang="th-TH" dirty="0"/>
              <a:t> </a:t>
            </a:r>
            <a:r>
              <a:rPr lang="th-TH" dirty="0" smtClean="0"/>
              <a:t>คือ </a:t>
            </a:r>
            <a:r>
              <a:rPr lang="th-TH" dirty="0"/>
              <a:t>35 </a:t>
            </a:r>
            <a:r>
              <a:rPr lang="th-TH" dirty="0" smtClean="0"/>
              <a:t>- 20 = 15</a:t>
            </a:r>
          </a:p>
          <a:p>
            <a:r>
              <a:rPr lang="th-TH" dirty="0" smtClean="0"/>
              <a:t>ห่วง</a:t>
            </a:r>
            <a:r>
              <a:rPr lang="th-TH" dirty="0"/>
              <a:t>โซ่</a:t>
            </a:r>
            <a:r>
              <a:rPr lang="th-TH" dirty="0" err="1"/>
              <a:t>อุปทาน</a:t>
            </a:r>
            <a:r>
              <a:rPr lang="th-TH" dirty="0"/>
              <a:t>จะผลิตมากกว่าความต้องการโดย</a:t>
            </a:r>
            <a:r>
              <a:rPr lang="th-TH" dirty="0" smtClean="0"/>
              <a:t>เฉลี่ย</a:t>
            </a:r>
          </a:p>
          <a:p>
            <a:r>
              <a:rPr lang="th-TH" dirty="0"/>
              <a:t>ปริมาณการผลิตที่เหมาะสม = 16,000 </a:t>
            </a:r>
            <a:r>
              <a:rPr lang="th-TH" dirty="0" smtClean="0"/>
              <a:t>หน่วย</a:t>
            </a:r>
          </a:p>
          <a:p>
            <a:r>
              <a:rPr lang="th-TH" dirty="0"/>
              <a:t>กำไร</a:t>
            </a:r>
            <a:r>
              <a:rPr lang="th-TH" dirty="0" smtClean="0"/>
              <a:t>ของห่วงโซ่</a:t>
            </a:r>
            <a:r>
              <a:rPr lang="th-TH" dirty="0" err="1" smtClean="0"/>
              <a:t>อุปทาน</a:t>
            </a:r>
            <a:r>
              <a:rPr lang="th-TH" dirty="0" smtClean="0"/>
              <a:t>ที่</a:t>
            </a:r>
            <a:r>
              <a:rPr lang="th-TH" dirty="0"/>
              <a:t>คาดหวัง = </a:t>
            </a:r>
            <a:r>
              <a:rPr lang="en-US" dirty="0" smtClean="0"/>
              <a:t>$</a:t>
            </a:r>
            <a:r>
              <a:rPr lang="th-TH" dirty="0" smtClean="0"/>
              <a:t>1,014,500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Optimization</a:t>
            </a:r>
            <a:br>
              <a:rPr lang="en-US" dirty="0"/>
            </a:br>
            <a:r>
              <a:rPr lang="en-US" dirty="0"/>
              <a:t>Swimsuit Example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97697" y="563077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using global optimization strategy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h-TH" sz="2000" dirty="0">
              <a:latin typeface="Arial" panose="020B0604020202020204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97" y="1827895"/>
            <a:ext cx="8991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Supply Contracts</a:t>
            </a:r>
          </a:p>
        </p:txBody>
      </p:sp>
    </p:spTree>
    <p:extLst>
      <p:ext uri="{BB962C8B-B14F-4D97-AF65-F5344CB8AC3E}">
        <p14:creationId xmlns:p14="http://schemas.microsoft.com/office/powerpoint/2010/main" val="5041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Optimization and Supply </a:t>
            </a:r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ผู้ตัดสินใจที่เป็นกลางไม่มีจริง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กำหนดให้บริษัทต้อง</a:t>
            </a:r>
            <a:r>
              <a:rPr lang="th-TH" dirty="0">
                <a:solidFill>
                  <a:srgbClr val="0070C0"/>
                </a:solidFill>
              </a:rPr>
              <a:t>ยอมมอบอำนาจในการตัดสินใจให้กับ</a:t>
            </a:r>
            <a:r>
              <a:rPr lang="th-TH" dirty="0" smtClean="0">
                <a:solidFill>
                  <a:srgbClr val="0070C0"/>
                </a:solidFill>
              </a:rPr>
              <a:t>ผู้ตัดสินใจ</a:t>
            </a:r>
            <a:r>
              <a:rPr lang="th-TH" dirty="0">
                <a:solidFill>
                  <a:srgbClr val="0070C0"/>
                </a:solidFill>
              </a:rPr>
              <a:t>ที่เป็นกลาง</a:t>
            </a:r>
          </a:p>
          <a:p>
            <a:r>
              <a:rPr lang="th-TH" dirty="0" smtClean="0"/>
              <a:t>สัญญาจัดหาที่ออกแบบอย่างรอบคอบสามารถให้คำตอบที่เป็น </a:t>
            </a:r>
            <a:r>
              <a:rPr lang="en-US" dirty="0" smtClean="0"/>
              <a:t>Global </a:t>
            </a:r>
            <a:r>
              <a:rPr lang="en-US" dirty="0"/>
              <a:t>optimization</a:t>
            </a:r>
            <a:endParaRPr lang="th-TH" dirty="0"/>
          </a:p>
          <a:p>
            <a:r>
              <a:rPr lang="en-US" dirty="0" smtClean="0"/>
              <a:t>Global optimization</a:t>
            </a:r>
            <a:r>
              <a:rPr lang="th-TH" dirty="0" smtClean="0"/>
              <a:t> ไม่มีวิธีการใน</a:t>
            </a:r>
            <a:r>
              <a:rPr lang="th-TH" dirty="0"/>
              <a:t>การจัดสรรผลกำไร</a:t>
            </a:r>
            <a:r>
              <a:rPr lang="th-TH" dirty="0" smtClean="0"/>
              <a:t>ของห่วงโซ่</a:t>
            </a:r>
            <a:r>
              <a:rPr lang="th-TH" dirty="0" err="1" smtClean="0"/>
              <a:t>อุปทาน</a:t>
            </a:r>
            <a:r>
              <a:rPr lang="th-TH" dirty="0" smtClean="0"/>
              <a:t>ระหว่าง</a:t>
            </a:r>
            <a:r>
              <a:rPr lang="th-TH" dirty="0"/>
              <a:t>คู่</a:t>
            </a:r>
            <a:r>
              <a:rPr lang="th-TH" dirty="0" smtClean="0"/>
              <a:t>ค้า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สัญญาจัดหาจะจัดสรรผลกำไรนี้ให้กับสมาชิกในห่วงโซ่</a:t>
            </a:r>
            <a:r>
              <a:rPr lang="th-TH" dirty="0" err="1">
                <a:solidFill>
                  <a:srgbClr val="0070C0"/>
                </a:solidFill>
              </a:rPr>
              <a:t>อุปทาน</a:t>
            </a:r>
            <a:endParaRPr lang="th-TH" dirty="0">
              <a:solidFill>
                <a:srgbClr val="0070C0"/>
              </a:solidFill>
            </a:endParaRPr>
          </a:p>
          <a:p>
            <a:r>
              <a:rPr lang="th-TH" dirty="0" smtClean="0"/>
              <a:t>สัญญา</a:t>
            </a:r>
            <a:r>
              <a:rPr lang="th-TH" dirty="0"/>
              <a:t>จัดหาที่มีประสิทธิผลจะจัดสรรผลกำไร</a:t>
            </a:r>
            <a:r>
              <a:rPr lang="th-TH" dirty="0" smtClean="0"/>
              <a:t>ให้กับคู่ค้าแต่ละราย ใน</a:t>
            </a:r>
            <a:r>
              <a:rPr lang="th-TH" dirty="0"/>
              <a:t>ลักษณะที่ไม่</a:t>
            </a:r>
            <a:r>
              <a:rPr lang="th-TH" dirty="0" smtClean="0"/>
              <a:t>มีผู้ใด</a:t>
            </a:r>
            <a:r>
              <a:rPr lang="th-TH" dirty="0"/>
              <a:t>สามารถปรับปรุงผลกำไรของ</a:t>
            </a:r>
            <a:r>
              <a:rPr lang="th-TH" dirty="0" smtClean="0"/>
              <a:t>ตนโดยการเบี่ยงเบนการตัดสินใจจาก</a:t>
            </a:r>
            <a:r>
              <a:rPr lang="th-TH" dirty="0"/>
              <a:t>ชุดการตัดสินใจที่</a:t>
            </a:r>
            <a:r>
              <a:rPr lang="th-TH" dirty="0" smtClean="0"/>
              <a:t>เหมาะสม</a:t>
            </a:r>
            <a:r>
              <a:rPr lang="th-TH" dirty="0"/>
              <a:t>ได้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Drawbacks of Supply</a:t>
            </a:r>
            <a:br>
              <a:rPr lang="en-US" dirty="0"/>
            </a:br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Buy-back </a:t>
            </a:r>
            <a:r>
              <a:rPr lang="en-US" b="1" u="sng" dirty="0"/>
              <a:t>contracts</a:t>
            </a:r>
            <a:r>
              <a:rPr lang="en-US" u="sng" dirty="0"/>
              <a:t> </a:t>
            </a:r>
            <a:endParaRPr lang="en-US" u="sng" dirty="0" smtClean="0"/>
          </a:p>
          <a:p>
            <a:pPr lvl="1"/>
            <a:r>
              <a:rPr lang="th-TH" dirty="0">
                <a:solidFill>
                  <a:srgbClr val="0070C0"/>
                </a:solidFill>
              </a:rPr>
              <a:t>กำหนดให้</a:t>
            </a:r>
            <a:r>
              <a:rPr lang="th-TH" dirty="0" err="1">
                <a:solidFill>
                  <a:srgbClr val="0070C0"/>
                </a:solidFill>
              </a:rPr>
              <a:t>ซัพ</a:t>
            </a:r>
            <a:r>
              <a:rPr lang="th-TH" dirty="0">
                <a:solidFill>
                  <a:srgbClr val="0070C0"/>
                </a:solidFill>
              </a:rPr>
              <a:t>พลาย</a:t>
            </a:r>
            <a:r>
              <a:rPr lang="th-TH" dirty="0" err="1">
                <a:solidFill>
                  <a:srgbClr val="0070C0"/>
                </a:solidFill>
              </a:rPr>
              <a:t>เออร์</a:t>
            </a:r>
            <a:r>
              <a:rPr lang="th-TH" dirty="0">
                <a:solidFill>
                  <a:srgbClr val="0070C0"/>
                </a:solidFill>
              </a:rPr>
              <a:t>มี</a:t>
            </a:r>
            <a:r>
              <a:rPr lang="th-TH" dirty="0" err="1">
                <a:solidFill>
                  <a:srgbClr val="0070C0"/>
                </a:solidFill>
              </a:rPr>
              <a:t>ระบบโล</a:t>
            </a:r>
            <a:r>
              <a:rPr lang="th-TH" dirty="0">
                <a:solidFill>
                  <a:srgbClr val="0070C0"/>
                </a:solidFill>
              </a:rPr>
              <a:t>จิ</a:t>
            </a:r>
            <a:r>
              <a:rPr lang="th-TH" dirty="0" err="1">
                <a:solidFill>
                  <a:srgbClr val="0070C0"/>
                </a:solidFill>
              </a:rPr>
              <a:t>สติกส์</a:t>
            </a:r>
            <a:r>
              <a:rPr lang="th-TH" dirty="0">
                <a:solidFill>
                  <a:srgbClr val="0070C0"/>
                </a:solidFill>
              </a:rPr>
              <a:t>ย้อนกลับที่มีประสิทธิภาพและอาจเพิ่ม</a:t>
            </a:r>
            <a:r>
              <a:rPr lang="th-TH" dirty="0" err="1">
                <a:solidFill>
                  <a:srgbClr val="0070C0"/>
                </a:solidFill>
              </a:rPr>
              <a:t>ต้นทุนโล</a:t>
            </a:r>
            <a:r>
              <a:rPr lang="th-TH" dirty="0">
                <a:solidFill>
                  <a:srgbClr val="0070C0"/>
                </a:solidFill>
              </a:rPr>
              <a:t>จิ</a:t>
            </a:r>
            <a:r>
              <a:rPr lang="th-TH" dirty="0" err="1">
                <a:solidFill>
                  <a:srgbClr val="0070C0"/>
                </a:solidFill>
              </a:rPr>
              <a:t>สติ</a:t>
            </a:r>
            <a:r>
              <a:rPr lang="th-TH" dirty="0" err="1" smtClean="0">
                <a:solidFill>
                  <a:srgbClr val="0070C0"/>
                </a:solidFill>
              </a:rPr>
              <a:t>กส์</a:t>
            </a:r>
            <a:r>
              <a:rPr lang="th-TH" dirty="0" smtClean="0">
                <a:solidFill>
                  <a:srgbClr val="0070C0"/>
                </a:solidFill>
              </a:rPr>
              <a:t>ด้วย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ผู้ค้าปลีกมีแรงจูงใจในการผลักดันสินค้าที่ไม่อยู่ภายใต้สัญญาซื้อ</a:t>
            </a:r>
            <a:r>
              <a:rPr lang="th-TH" dirty="0" smtClean="0">
                <a:solidFill>
                  <a:srgbClr val="0070C0"/>
                </a:solidFill>
              </a:rPr>
              <a:t>คืน</a:t>
            </a:r>
          </a:p>
          <a:p>
            <a:pPr lvl="2"/>
            <a:r>
              <a:rPr lang="th-TH" dirty="0" smtClean="0">
                <a:solidFill>
                  <a:srgbClr val="FF0000"/>
                </a:solidFill>
              </a:rPr>
              <a:t>ความเสี่ยง</a:t>
            </a:r>
            <a:r>
              <a:rPr lang="th-TH" dirty="0">
                <a:solidFill>
                  <a:srgbClr val="FF0000"/>
                </a:solidFill>
              </a:rPr>
              <a:t>ของผู้ค้าปลี</a:t>
            </a:r>
            <a:r>
              <a:rPr lang="th-TH" dirty="0" smtClean="0">
                <a:solidFill>
                  <a:srgbClr val="FF0000"/>
                </a:solidFill>
              </a:rPr>
              <a:t>กมีสูงมาก</a:t>
            </a:r>
            <a:r>
              <a:rPr lang="th-TH" dirty="0">
                <a:solidFill>
                  <a:srgbClr val="FF0000"/>
                </a:solidFill>
              </a:rPr>
              <a:t>สำหรับผลิตภัณฑ์ที่ไม่อยู่ภายใต้สัญญาซื้อคืน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u="sng" dirty="0" smtClean="0"/>
              <a:t>Revenue sharing contracts</a:t>
            </a:r>
            <a:endParaRPr lang="en-US" u="sng" dirty="0"/>
          </a:p>
          <a:p>
            <a:pPr lvl="1"/>
            <a:r>
              <a:rPr lang="th-TH" dirty="0">
                <a:solidFill>
                  <a:srgbClr val="0070C0"/>
                </a:solidFill>
              </a:rPr>
              <a:t>กำหนดให้</a:t>
            </a:r>
            <a:r>
              <a:rPr lang="th-TH" dirty="0" err="1">
                <a:solidFill>
                  <a:srgbClr val="0070C0"/>
                </a:solidFill>
              </a:rPr>
              <a:t>ซัพ</a:t>
            </a:r>
            <a:r>
              <a:rPr lang="th-TH" dirty="0">
                <a:solidFill>
                  <a:srgbClr val="0070C0"/>
                </a:solidFill>
              </a:rPr>
              <a:t>พลาย</a:t>
            </a:r>
            <a:r>
              <a:rPr lang="th-TH" dirty="0" err="1">
                <a:solidFill>
                  <a:srgbClr val="0070C0"/>
                </a:solidFill>
              </a:rPr>
              <a:t>เออร์</a:t>
            </a:r>
            <a:r>
              <a:rPr lang="th-TH" dirty="0">
                <a:solidFill>
                  <a:srgbClr val="0070C0"/>
                </a:solidFill>
              </a:rPr>
              <a:t>ตรวจสอบรายได้ของผู้</a:t>
            </a:r>
            <a:r>
              <a:rPr lang="th-TH" dirty="0" smtClean="0">
                <a:solidFill>
                  <a:srgbClr val="0070C0"/>
                </a:solidFill>
              </a:rPr>
              <a:t>ซื้อ ซึ่งทำ</a:t>
            </a:r>
            <a:r>
              <a:rPr lang="th-TH" dirty="0">
                <a:solidFill>
                  <a:srgbClr val="0070C0"/>
                </a:solidFill>
              </a:rPr>
              <a:t>ให้ต้นทุนการบริหาร</a:t>
            </a:r>
            <a:r>
              <a:rPr lang="th-TH" dirty="0" smtClean="0">
                <a:solidFill>
                  <a:srgbClr val="0070C0"/>
                </a:solidFill>
              </a:rPr>
              <a:t>เพิ่มขึ้น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th-TH" dirty="0">
                <a:solidFill>
                  <a:srgbClr val="0070C0"/>
                </a:solidFill>
              </a:rPr>
              <a:t>ผู้ซื้อมีแรงจูงใจในการผลักดันผลิตภัณฑ์ที่แข่งขันกันด้วยอัตรากำไรที่</a:t>
            </a:r>
            <a:r>
              <a:rPr lang="th-TH" dirty="0" smtClean="0">
                <a:solidFill>
                  <a:srgbClr val="0070C0"/>
                </a:solidFill>
              </a:rPr>
              <a:t>สูงขึ้น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th-TH" dirty="0">
                <a:solidFill>
                  <a:srgbClr val="FF0000"/>
                </a:solidFill>
              </a:rPr>
              <a:t>ผลิตภัณฑ์ที่คล้ายคลึงกันจาก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</a:t>
            </a:r>
            <a:r>
              <a:rPr lang="th-TH" dirty="0" err="1">
                <a:solidFill>
                  <a:srgbClr val="FF0000"/>
                </a:solidFill>
              </a:rPr>
              <a:t>เออร์</a:t>
            </a:r>
            <a:r>
              <a:rPr lang="th-TH" dirty="0" smtClean="0">
                <a:solidFill>
                  <a:srgbClr val="FF0000"/>
                </a:solidFill>
              </a:rPr>
              <a:t>คู่แข่ง ซึ่ง</a:t>
            </a:r>
            <a:r>
              <a:rPr lang="th-TH" dirty="0">
                <a:solidFill>
                  <a:srgbClr val="FF0000"/>
                </a:solidFill>
              </a:rPr>
              <a:t>ผู้ซื้อไม่มีข้อตกลงการแบ่งรายได้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Contracts for Make-to-Stock &amp;</a:t>
            </a:r>
            <a:br>
              <a:rPr lang="en-US" dirty="0"/>
            </a:br>
            <a:r>
              <a:rPr lang="en-US" dirty="0"/>
              <a:t>Make-to-Order Supply </a:t>
            </a:r>
            <a:r>
              <a:rPr lang="en-US" dirty="0" smtClean="0"/>
              <a:t>Chains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endParaRPr lang="th-TH" dirty="0" smtClean="0"/>
          </a:p>
          <a:p>
            <a:r>
              <a:rPr lang="th-TH" dirty="0" smtClean="0"/>
              <a:t>ตัวอย่าง</a:t>
            </a:r>
            <a:r>
              <a:rPr lang="th-TH" dirty="0"/>
              <a:t>สัญญาก่อนหน้านี้ใช้</a:t>
            </a:r>
            <a:r>
              <a:rPr lang="th-TH" dirty="0" smtClean="0"/>
              <a:t>กับห่วงโซ่</a:t>
            </a:r>
            <a:r>
              <a:rPr lang="th-TH" dirty="0" err="1" smtClean="0"/>
              <a:t>อุปทาน</a:t>
            </a:r>
            <a:r>
              <a:rPr lang="th-TH" dirty="0" smtClean="0"/>
              <a:t>แบบ</a:t>
            </a:r>
            <a:r>
              <a:rPr lang="en-US" dirty="0" smtClean="0"/>
              <a:t> </a:t>
            </a:r>
            <a:r>
              <a:rPr lang="en-US" dirty="0"/>
              <a:t>Make-to-Order supply </a:t>
            </a:r>
            <a:r>
              <a:rPr lang="en-US" dirty="0" smtClean="0"/>
              <a:t>chains</a:t>
            </a:r>
          </a:p>
          <a:p>
            <a:endParaRPr lang="en-US" dirty="0" smtClean="0"/>
          </a:p>
          <a:p>
            <a:r>
              <a:rPr lang="th-TH" dirty="0"/>
              <a:t>จะเกิดอะไรขึ้นเมื่อ</a:t>
            </a:r>
            <a:r>
              <a:rPr lang="th-TH" dirty="0" err="1"/>
              <a:t>ซัพ</a:t>
            </a:r>
            <a:r>
              <a:rPr lang="th-TH" dirty="0"/>
              <a:t>พลาย</a:t>
            </a:r>
            <a:r>
              <a:rPr lang="th-TH" dirty="0" err="1" smtClean="0"/>
              <a:t>เออร์</a:t>
            </a:r>
            <a:r>
              <a:rPr lang="th-TH" dirty="0" smtClean="0"/>
              <a:t>มีการผลิตแบบ </a:t>
            </a:r>
            <a:r>
              <a:rPr lang="en-US" dirty="0" smtClean="0"/>
              <a:t>Make-to-Stock?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 for Fashion Products</a:t>
            </a:r>
            <a:br>
              <a:rPr lang="en-US" dirty="0"/>
            </a:br>
            <a:r>
              <a:rPr lang="en-US" dirty="0" smtClean="0"/>
              <a:t>Ski-Jackets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u="sng" dirty="0" smtClean="0"/>
              <a:t>ผู้ผลิตผลิต</a:t>
            </a:r>
            <a:r>
              <a:rPr lang="th-TH" b="1" u="sng" dirty="0"/>
              <a:t>เสื้อ</a:t>
            </a:r>
            <a:r>
              <a:rPr lang="th-TH" b="1" u="sng" dirty="0" err="1"/>
              <a:t>แจ็คเก็ต</a:t>
            </a:r>
            <a:r>
              <a:rPr lang="th-TH" b="1" u="sng" dirty="0"/>
              <a:t>สกีก่อน</a:t>
            </a:r>
            <a:r>
              <a:rPr lang="th-TH" b="1" u="sng" dirty="0" smtClean="0"/>
              <a:t>ได้รับ</a:t>
            </a:r>
            <a:r>
              <a:rPr lang="th-TH" b="1" u="sng" dirty="0" err="1" smtClean="0"/>
              <a:t>ออร์เดอร์</a:t>
            </a:r>
            <a:r>
              <a:rPr lang="th-TH" b="1" u="sng" dirty="0" smtClean="0"/>
              <a:t>จากผู้จำหน่าย</a:t>
            </a:r>
            <a:endParaRPr lang="th-TH" dirty="0" smtClean="0"/>
          </a:p>
          <a:p>
            <a:r>
              <a:rPr lang="th-TH" dirty="0"/>
              <a:t>ระยะเวลาเริ่มในเดือนกันยายนและสิ้นสุดภายในเดือน</a:t>
            </a:r>
            <a:r>
              <a:rPr lang="th-TH" dirty="0" smtClean="0"/>
              <a:t>ธันวาคม</a:t>
            </a:r>
          </a:p>
          <a:p>
            <a:r>
              <a:rPr lang="th-TH" dirty="0"/>
              <a:t>การผลิต</a:t>
            </a:r>
            <a:r>
              <a:rPr lang="th-TH" dirty="0" smtClean="0"/>
              <a:t>เริ่มขึ้นก่อนการขาย 12 เดือน</a:t>
            </a:r>
          </a:p>
          <a:p>
            <a:r>
              <a:rPr lang="th-TH" dirty="0" smtClean="0"/>
              <a:t>ผู้จำหน่าย</a:t>
            </a:r>
            <a:r>
              <a:rPr lang="th-TH" dirty="0"/>
              <a:t>สั่งซื้อสินค้ากับผู้ผลิต</a:t>
            </a:r>
            <a:r>
              <a:rPr lang="th-TH" dirty="0" smtClean="0"/>
              <a:t>ใน 6 เดือนต่อมา</a:t>
            </a:r>
          </a:p>
          <a:p>
            <a:r>
              <a:rPr lang="th-TH" dirty="0" smtClean="0"/>
              <a:t>เมื่อการ</a:t>
            </a:r>
            <a:r>
              <a:rPr lang="th-TH" dirty="0"/>
              <a:t>ผลิตเสร็จสมบูรณ์ </a:t>
            </a:r>
            <a:r>
              <a:rPr lang="th-TH" dirty="0" smtClean="0"/>
              <a:t>ผู้จำหน่ายจะได้รับ</a:t>
            </a:r>
            <a:r>
              <a:rPr lang="th-TH" dirty="0"/>
              <a:t>คำสั่ง</a:t>
            </a:r>
            <a:r>
              <a:rPr lang="th-TH" dirty="0" smtClean="0"/>
              <a:t>จากผู้ค้า</a:t>
            </a:r>
            <a:r>
              <a:rPr lang="th-TH" dirty="0"/>
              <a:t>ปลีก</a:t>
            </a:r>
          </a:p>
          <a:p>
            <a:r>
              <a:rPr lang="th-TH" dirty="0" smtClean="0"/>
              <a:t>ผู้จำหน่าย</a:t>
            </a:r>
            <a:r>
              <a:rPr lang="th-TH" dirty="0"/>
              <a:t>ขายเสื้อสกีให้กับผู้ค้าปลีกในราคา $125 </a:t>
            </a:r>
            <a:r>
              <a:rPr lang="th-TH" dirty="0" smtClean="0"/>
              <a:t>ต่อ</a:t>
            </a:r>
            <a:r>
              <a:rPr lang="th-TH" dirty="0"/>
              <a:t>หน่วย</a:t>
            </a:r>
          </a:p>
          <a:p>
            <a:r>
              <a:rPr lang="th-TH" dirty="0" smtClean="0"/>
              <a:t>ผู้จำหน่าย</a:t>
            </a:r>
            <a:r>
              <a:rPr lang="th-TH" dirty="0"/>
              <a:t>จ่ายเงินให้กับผู้ผลิต $</a:t>
            </a:r>
            <a:r>
              <a:rPr lang="th-TH" dirty="0" smtClean="0"/>
              <a:t>80 ต่อ</a:t>
            </a:r>
            <a:r>
              <a:rPr lang="th-TH" dirty="0"/>
              <a:t>หน่วย</a:t>
            </a:r>
          </a:p>
          <a:p>
            <a:r>
              <a:rPr lang="th-TH" dirty="0" smtClean="0"/>
              <a:t>สำหรับผู้ผลิตมี</a:t>
            </a:r>
            <a:r>
              <a:rPr lang="th-TH" dirty="0"/>
              <a:t>ข้อมูลดังต่อไปนี้</a:t>
            </a:r>
            <a:r>
              <a:rPr lang="th-TH" dirty="0" smtClean="0"/>
              <a:t>: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ต้นทุนการผลิตคงที่ = $</a:t>
            </a:r>
            <a:r>
              <a:rPr lang="th-TH" dirty="0" smtClean="0">
                <a:solidFill>
                  <a:srgbClr val="0070C0"/>
                </a:solidFill>
              </a:rPr>
              <a:t>100,000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ต้นทุนการผลิตผันแปรต่อหน่วย = </a:t>
            </a:r>
            <a:r>
              <a:rPr lang="th-TH" dirty="0" smtClean="0">
                <a:solidFill>
                  <a:srgbClr val="0070C0"/>
                </a:solidFill>
              </a:rPr>
              <a:t>$55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มูลค่าซากสำหรับ</a:t>
            </a:r>
            <a:r>
              <a:rPr lang="th-TH" dirty="0">
                <a:solidFill>
                  <a:srgbClr val="0070C0"/>
                </a:solidFill>
              </a:rPr>
              <a:t>เสื้อ</a:t>
            </a:r>
            <a:r>
              <a:rPr lang="th-TH" dirty="0" err="1">
                <a:solidFill>
                  <a:srgbClr val="0070C0"/>
                </a:solidFill>
              </a:rPr>
              <a:t>แจ็คเก็ต</a:t>
            </a:r>
            <a:r>
              <a:rPr lang="th-TH" dirty="0" smtClean="0">
                <a:solidFill>
                  <a:srgbClr val="0070C0"/>
                </a:solidFill>
              </a:rPr>
              <a:t>สกีที่ผู้จำหน่าย</a:t>
            </a:r>
            <a:r>
              <a:rPr lang="th-TH" dirty="0">
                <a:solidFill>
                  <a:srgbClr val="0070C0"/>
                </a:solidFill>
              </a:rPr>
              <a:t>ไม่ได้ซื้อ = </a:t>
            </a:r>
            <a:r>
              <a:rPr lang="th-TH" dirty="0" smtClean="0">
                <a:solidFill>
                  <a:srgbClr val="0070C0"/>
                </a:solidFill>
              </a:rPr>
              <a:t>$20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 and </a:t>
            </a:r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สำหรับผู้ผลิต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กำไรส่วนเพิ่ม = </a:t>
            </a:r>
            <a:r>
              <a:rPr lang="th-TH" dirty="0" smtClean="0">
                <a:solidFill>
                  <a:srgbClr val="0070C0"/>
                </a:solidFill>
              </a:rPr>
              <a:t>$25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การขาดทุนส่วนเพิ่ม </a:t>
            </a:r>
            <a:r>
              <a:rPr lang="th-TH" dirty="0">
                <a:solidFill>
                  <a:srgbClr val="0070C0"/>
                </a:solidFill>
              </a:rPr>
              <a:t>= </a:t>
            </a:r>
            <a:r>
              <a:rPr lang="th-TH" dirty="0" smtClean="0">
                <a:solidFill>
                  <a:srgbClr val="0070C0"/>
                </a:solidFill>
              </a:rPr>
              <a:t>$35</a:t>
            </a:r>
          </a:p>
          <a:p>
            <a:pPr lvl="1"/>
            <a:r>
              <a:rPr lang="th-TH" dirty="0">
                <a:solidFill>
                  <a:srgbClr val="0070C0"/>
                </a:solidFill>
              </a:rPr>
              <a:t>เนื่องจาก</a:t>
            </a:r>
            <a:r>
              <a:rPr lang="th-TH" dirty="0" smtClean="0">
                <a:solidFill>
                  <a:srgbClr val="0070C0"/>
                </a:solidFill>
              </a:rPr>
              <a:t>การ</a:t>
            </a:r>
            <a:r>
              <a:rPr lang="th-TH" dirty="0">
                <a:solidFill>
                  <a:srgbClr val="0070C0"/>
                </a:solidFill>
              </a:rPr>
              <a:t>ขาดทุนส่วน</a:t>
            </a:r>
            <a:r>
              <a:rPr lang="th-TH" dirty="0" smtClean="0">
                <a:solidFill>
                  <a:srgbClr val="0070C0"/>
                </a:solidFill>
              </a:rPr>
              <a:t>เพิ่มมีมากกว่า</a:t>
            </a:r>
            <a:r>
              <a:rPr lang="th-TH" dirty="0">
                <a:solidFill>
                  <a:srgbClr val="0070C0"/>
                </a:solidFill>
              </a:rPr>
              <a:t>กำไรส่วน</a:t>
            </a:r>
            <a:r>
              <a:rPr lang="th-TH" dirty="0" smtClean="0">
                <a:solidFill>
                  <a:srgbClr val="0070C0"/>
                </a:solidFill>
              </a:rPr>
              <a:t>เพิ่ม ผู้จำหน่ายจึงควร</a:t>
            </a:r>
            <a:r>
              <a:rPr lang="th-TH" dirty="0">
                <a:solidFill>
                  <a:srgbClr val="0070C0"/>
                </a:solidFill>
              </a:rPr>
              <a:t>ผลิตน้อยกว่าความต้องการโดย</a:t>
            </a:r>
            <a:r>
              <a:rPr lang="th-TH" dirty="0" smtClean="0">
                <a:solidFill>
                  <a:srgbClr val="0070C0"/>
                </a:solidFill>
              </a:rPr>
              <a:t>เฉลี่ย คือ</a:t>
            </a:r>
            <a:r>
              <a:rPr lang="th-TH" dirty="0">
                <a:solidFill>
                  <a:srgbClr val="0070C0"/>
                </a:solidFill>
              </a:rPr>
              <a:t>น้อยกว่า 13, 000 หน่วย (รูปแบบความต้องการ: ดูตัวอย่าง 2.3)</a:t>
            </a:r>
          </a:p>
          <a:p>
            <a:r>
              <a:rPr lang="th-TH" dirty="0"/>
              <a:t>ผู้ผลิตควรผลิต</a:t>
            </a:r>
            <a:r>
              <a:rPr lang="th-TH" dirty="0" smtClean="0"/>
              <a:t>เท่าใด</a:t>
            </a:r>
            <a:r>
              <a:rPr lang="en-US" dirty="0" smtClean="0"/>
              <a:t>?</a:t>
            </a:r>
            <a:endParaRPr lang="th-TH" dirty="0" smtClean="0"/>
          </a:p>
          <a:p>
            <a:pPr lvl="1"/>
            <a:r>
              <a:rPr lang="th-TH" dirty="0">
                <a:solidFill>
                  <a:srgbClr val="0070C0"/>
                </a:solidFill>
              </a:rPr>
              <a:t>นโยบายที่ดีที่สุดของผู้ผลิต = 12,000 หน่วย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กำไร</a:t>
            </a:r>
            <a:r>
              <a:rPr lang="th-TH" dirty="0">
                <a:solidFill>
                  <a:srgbClr val="0070C0"/>
                </a:solidFill>
              </a:rPr>
              <a:t>เฉลี่ย = </a:t>
            </a:r>
            <a:r>
              <a:rPr lang="th-TH" dirty="0" smtClean="0">
                <a:solidFill>
                  <a:srgbClr val="0070C0"/>
                </a:solidFill>
              </a:rPr>
              <a:t>$160,400</a:t>
            </a:r>
            <a:endParaRPr lang="th-TH" dirty="0">
              <a:solidFill>
                <a:srgbClr val="0070C0"/>
              </a:solidFill>
            </a:endParaRP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กำไร</a:t>
            </a:r>
            <a:r>
              <a:rPr lang="th-TH" dirty="0">
                <a:solidFill>
                  <a:srgbClr val="0070C0"/>
                </a:solidFill>
              </a:rPr>
              <a:t>เฉลี่ยของ</a:t>
            </a:r>
            <a:r>
              <a:rPr lang="th-TH" dirty="0" smtClean="0">
                <a:solidFill>
                  <a:srgbClr val="0070C0"/>
                </a:solidFill>
              </a:rPr>
              <a:t>ผู้จำหน่าย </a:t>
            </a:r>
            <a:r>
              <a:rPr lang="th-TH" dirty="0">
                <a:solidFill>
                  <a:srgbClr val="0070C0"/>
                </a:solidFill>
              </a:rPr>
              <a:t>= </a:t>
            </a:r>
            <a:r>
              <a:rPr lang="th-TH" dirty="0" smtClean="0">
                <a:solidFill>
                  <a:srgbClr val="0070C0"/>
                </a:solidFill>
              </a:rPr>
              <a:t>$510,300</a:t>
            </a:r>
            <a:endParaRPr lang="th-TH" dirty="0">
              <a:solidFill>
                <a:srgbClr val="0070C0"/>
              </a:solidFill>
            </a:endParaRPr>
          </a:p>
          <a:p>
            <a:r>
              <a:rPr lang="th-TH" dirty="0"/>
              <a:t>ผู้ผลิตจะรับความเสี่ยงทั้งหมดใน</a:t>
            </a:r>
            <a:r>
              <a:rPr lang="th-TH" dirty="0" smtClean="0"/>
              <a:t>การจำกัดปริมาณ</a:t>
            </a:r>
            <a:r>
              <a:rPr lang="th-TH" dirty="0"/>
              <a:t>การผลิต</a:t>
            </a:r>
          </a:p>
          <a:p>
            <a:r>
              <a:rPr lang="th-TH" dirty="0" smtClean="0"/>
              <a:t>ผู้</a:t>
            </a:r>
            <a:r>
              <a:rPr lang="th-TH" dirty="0"/>
              <a:t>จัดจำหน่ายไม่มีความเสี่ยง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Make-to-Stock</a:t>
            </a:r>
            <a:br>
              <a:rPr lang="en-US" dirty="0"/>
            </a:br>
            <a:r>
              <a:rPr lang="en-US" dirty="0"/>
              <a:t>Ski </a:t>
            </a:r>
            <a:r>
              <a:rPr lang="en-US" dirty="0" smtClean="0"/>
              <a:t>Jackets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97697" y="563077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Manufacturer’s expected profit</a:t>
            </a:r>
            <a:endParaRPr lang="th-TH" sz="2000" dirty="0">
              <a:latin typeface="Arial" panose="020B0604020202020204" pitchFamily="34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668379"/>
            <a:ext cx="87439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Pay-Back </a:t>
            </a:r>
            <a:r>
              <a:rPr lang="en-US" dirty="0" smtClean="0"/>
              <a:t>Contract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/>
              <a:t>ผู้ซื้อตกลงที่จะ</a:t>
            </a:r>
            <a:r>
              <a:rPr lang="th-TH" dirty="0" smtClean="0"/>
              <a:t>จ่ายในราคา</a:t>
            </a:r>
            <a:r>
              <a:rPr lang="th-TH" dirty="0"/>
              <a:t>ที่ตกลงกันสำหรับ</a:t>
            </a:r>
            <a:r>
              <a:rPr lang="th-TH" dirty="0" smtClean="0"/>
              <a:t>หน่วยที่</a:t>
            </a:r>
            <a:r>
              <a:rPr lang="th-TH" dirty="0"/>
              <a:t>ผลิตโดยผู้ผลิต แต่</a:t>
            </a:r>
            <a:r>
              <a:rPr lang="th-TH" dirty="0" smtClean="0"/>
              <a:t>ไม่ได้มีการจัดซื้อ</a:t>
            </a:r>
            <a:endParaRPr lang="th-TH" dirty="0"/>
          </a:p>
          <a:p>
            <a:endParaRPr lang="th-TH" dirty="0" smtClean="0"/>
          </a:p>
          <a:p>
            <a:r>
              <a:rPr lang="th-TH" dirty="0" smtClean="0"/>
              <a:t>ผู้ผลิตมีแรงจูงใจใน</a:t>
            </a:r>
            <a:r>
              <a:rPr lang="th-TH" dirty="0"/>
              <a:t>การผลิตจำนวนมากขึ้น</a:t>
            </a:r>
          </a:p>
          <a:p>
            <a:endParaRPr lang="th-TH" dirty="0" smtClean="0"/>
          </a:p>
          <a:p>
            <a:r>
              <a:rPr lang="th-TH" dirty="0" smtClean="0"/>
              <a:t>ความ</a:t>
            </a:r>
            <a:r>
              <a:rPr lang="th-TH" dirty="0"/>
              <a:t>เสี่ยงของผู้ซื้อเพิ่มขึ้นอย่างชัดเจน</a:t>
            </a:r>
          </a:p>
          <a:p>
            <a:endParaRPr lang="th-TH" dirty="0" smtClean="0"/>
          </a:p>
          <a:p>
            <a:r>
              <a:rPr lang="th-TH" dirty="0" smtClean="0"/>
              <a:t>ปริมาณ</a:t>
            </a:r>
            <a:r>
              <a:rPr lang="th-TH" dirty="0"/>
              <a:t>การผลิตที่เพิ่มขึ้น</a:t>
            </a:r>
            <a:r>
              <a:rPr lang="th-TH" dirty="0" smtClean="0"/>
              <a:t>จะทดแทนความ</a:t>
            </a:r>
            <a:r>
              <a:rPr lang="th-TH" dirty="0"/>
              <a:t>เสี่ยงที่เพิ่มขึ้นให้กับ</a:t>
            </a:r>
            <a:r>
              <a:rPr lang="th-TH" dirty="0" smtClean="0"/>
              <a:t>ผู้จำหน่าย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Pay-Back Contract</a:t>
            </a:r>
            <a:br>
              <a:rPr lang="en-US" dirty="0"/>
            </a:br>
            <a:r>
              <a:rPr lang="en-US" dirty="0"/>
              <a:t>Ski Jacket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กำหนดให้ผู้</a:t>
            </a:r>
            <a:r>
              <a:rPr lang="th-TH" dirty="0"/>
              <a:t>จัดจำหน่ายเสนอที่จะจ่าย </a:t>
            </a:r>
            <a:r>
              <a:rPr lang="th-TH" dirty="0" smtClean="0"/>
              <a:t>$18 </a:t>
            </a:r>
            <a:r>
              <a:rPr lang="th-TH" dirty="0"/>
              <a:t>สำหรับแต่ละหน่วยที่ผลิตโดยผู้ผลิต แต่ไม่ได้มีการจัดซื้อ</a:t>
            </a:r>
          </a:p>
          <a:p>
            <a:r>
              <a:rPr lang="th-TH" dirty="0" smtClean="0"/>
              <a:t>ผู้ผลิต</a:t>
            </a:r>
            <a:r>
              <a:rPr lang="th-TH" dirty="0"/>
              <a:t>ขาดทุนเล็กน้อย = 55-20-18 = $</a:t>
            </a:r>
            <a:r>
              <a:rPr lang="th-TH" dirty="0" smtClean="0"/>
              <a:t>17</a:t>
            </a:r>
          </a:p>
          <a:p>
            <a:r>
              <a:rPr lang="th-TH" dirty="0" smtClean="0"/>
              <a:t>กำไร</a:t>
            </a:r>
            <a:r>
              <a:rPr lang="th-TH" dirty="0"/>
              <a:t>ส่วนเพิ่มของผู้ผลิต = </a:t>
            </a:r>
            <a:r>
              <a:rPr lang="th-TH" dirty="0" smtClean="0"/>
              <a:t>$25</a:t>
            </a:r>
            <a:endParaRPr lang="th-TH" dirty="0"/>
          </a:p>
          <a:p>
            <a:r>
              <a:rPr lang="th-TH" dirty="0" smtClean="0"/>
              <a:t>ผู้ผลิต</a:t>
            </a:r>
            <a:r>
              <a:rPr lang="th-TH" dirty="0"/>
              <a:t>มีแรงจูงใจในการผลิต</a:t>
            </a:r>
            <a:r>
              <a:rPr lang="th-TH" dirty="0" smtClean="0"/>
              <a:t>มากกว่าความ</a:t>
            </a:r>
            <a:r>
              <a:rPr lang="th-TH" dirty="0"/>
              <a:t>ต้องการโดย</a:t>
            </a:r>
            <a:r>
              <a:rPr lang="th-TH" dirty="0" smtClean="0"/>
              <a:t>เฉลี่ย</a:t>
            </a:r>
          </a:p>
          <a:p>
            <a:r>
              <a:rPr lang="th-TH" dirty="0" smtClean="0"/>
              <a:t>ผู้ผลิต</a:t>
            </a:r>
            <a:r>
              <a:rPr lang="th-TH" dirty="0"/>
              <a:t>เพิ่มปริมาณการผลิตเป็น 14,000 </a:t>
            </a:r>
            <a:r>
              <a:rPr lang="th-TH" dirty="0" smtClean="0"/>
              <a:t>หน่วย</a:t>
            </a:r>
            <a:endParaRPr lang="th-TH" dirty="0"/>
          </a:p>
          <a:p>
            <a:r>
              <a:rPr lang="th-TH" dirty="0" smtClean="0"/>
              <a:t>กำไร</a:t>
            </a:r>
            <a:r>
              <a:rPr lang="th-TH" dirty="0"/>
              <a:t>ของผู้ผลิต = $</a:t>
            </a:r>
            <a:r>
              <a:rPr lang="th-TH" dirty="0" smtClean="0"/>
              <a:t>180,280</a:t>
            </a:r>
          </a:p>
          <a:p>
            <a:r>
              <a:rPr lang="th-TH" dirty="0" smtClean="0"/>
              <a:t>กำไรของผู้จำหน่าย</a:t>
            </a:r>
            <a:r>
              <a:rPr lang="th-TH" dirty="0"/>
              <a:t>เพิ่มขึ้นเป็น $</a:t>
            </a:r>
            <a:r>
              <a:rPr lang="th-TH" dirty="0" smtClean="0"/>
              <a:t>525,420</a:t>
            </a:r>
          </a:p>
          <a:p>
            <a:pPr marL="0" indent="0">
              <a:buNone/>
            </a:pPr>
            <a:r>
              <a:rPr lang="th-TH" dirty="0" smtClean="0"/>
              <a:t>			</a:t>
            </a:r>
            <a:r>
              <a:rPr lang="th-TH" dirty="0" smtClean="0">
                <a:solidFill>
                  <a:srgbClr val="FF0000"/>
                </a:solidFill>
              </a:rPr>
              <a:t>กำไร</a:t>
            </a:r>
            <a:r>
              <a:rPr lang="th-TH" dirty="0">
                <a:solidFill>
                  <a:srgbClr val="FF0000"/>
                </a:solidFill>
              </a:rPr>
              <a:t>ทั้งหมด = $705,400</a:t>
            </a:r>
          </a:p>
          <a:p>
            <a:r>
              <a:rPr lang="th-TH" dirty="0" smtClean="0"/>
              <a:t>เปรียบเทียบ</a:t>
            </a:r>
            <a:r>
              <a:rPr lang="th-TH" dirty="0"/>
              <a:t>กับผลกำไรรวมในห่วงโซ่</a:t>
            </a:r>
            <a:r>
              <a:rPr lang="th-TH" dirty="0" err="1" smtClean="0"/>
              <a:t>อุปทาน</a:t>
            </a:r>
            <a:r>
              <a:rPr lang="th-TH" dirty="0" smtClean="0"/>
              <a:t> </a:t>
            </a:r>
            <a:r>
              <a:rPr lang="th-TH" dirty="0"/>
              <a:t>= $670,000 (= $160,400 + $510,300)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Pay-Back Contract</a:t>
            </a:r>
            <a:br>
              <a:rPr lang="en-US" dirty="0"/>
            </a:br>
            <a:r>
              <a:rPr lang="en-US" dirty="0"/>
              <a:t>Ski Jacket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77377" y="5623228"/>
            <a:ext cx="693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Manufacturer’s average profit (pay-back contract)</a:t>
            </a:r>
            <a:endParaRPr lang="th-TH" sz="2000" dirty="0">
              <a:latin typeface="Arial" panose="020B060402020202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703569"/>
            <a:ext cx="82391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Pay-Back Contract</a:t>
            </a:r>
            <a:br>
              <a:rPr lang="en-US" dirty="0"/>
            </a:br>
            <a:r>
              <a:rPr lang="en-US" dirty="0"/>
              <a:t>Ski Jacket Example (</a:t>
            </a:r>
            <a:r>
              <a:rPr lang="en-US" dirty="0" err="1"/>
              <a:t>cont</a:t>
            </a:r>
            <a:r>
              <a:rPr lang="en-US" dirty="0"/>
              <a:t>)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77377" y="5623228"/>
            <a:ext cx="693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Distributor’s average profit (pay-back contract)</a:t>
            </a:r>
            <a:endParaRPr lang="th-TH" sz="2000" dirty="0">
              <a:latin typeface="Arial" panose="020B060402020202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34" y="1565441"/>
            <a:ext cx="78581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ระดับความสำคัญของการว่าจ้างจาก</a:t>
            </a:r>
            <a:r>
              <a:rPr lang="th-TH" dirty="0"/>
              <a:t>ภายนอก</a:t>
            </a:r>
            <a:r>
              <a:rPr lang="th-TH" dirty="0" smtClean="0"/>
              <a:t>ในช่วงไม่กี่ปีที่ผ่านมา</a:t>
            </a:r>
          </a:p>
          <a:p>
            <a:r>
              <a:rPr lang="th-TH" dirty="0" smtClean="0"/>
              <a:t>แบ</a:t>
            </a:r>
            <a:r>
              <a:rPr lang="th-TH" dirty="0" err="1" smtClean="0"/>
              <a:t>รนด์</a:t>
            </a:r>
            <a:r>
              <a:rPr lang="th-TH" dirty="0" smtClean="0"/>
              <a:t> </a:t>
            </a:r>
            <a:r>
              <a:rPr lang="en-US" dirty="0" smtClean="0"/>
              <a:t>OEMs </a:t>
            </a:r>
            <a:r>
              <a:rPr lang="th-TH" dirty="0" smtClean="0"/>
              <a:t>ชั้นนำจำนวนมากมีการว่าจ้างเป็นการผลิตแบบครบวงจรและมีการออกแบบผลิตภัณฑ์ของตนเอง</a:t>
            </a:r>
          </a:p>
          <a:p>
            <a:r>
              <a:rPr lang="th-TH" dirty="0" smtClean="0"/>
              <a:t>จุดมุ่งหมายของการ</a:t>
            </a:r>
            <a:r>
              <a:rPr lang="th-TH" dirty="0"/>
              <a:t>ว่าจ้างจาก</a:t>
            </a:r>
            <a:r>
              <a:rPr lang="th-TH" dirty="0" smtClean="0"/>
              <a:t>ภายนอก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เพื่อค้นหาผู้ผลิตที่มีต้นทุนต่ำ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เพื่อพัฒนาความเชี่ยวชาญด้านการออกแบบและการ</a:t>
            </a:r>
            <a:r>
              <a:rPr lang="th-TH" dirty="0">
                <a:solidFill>
                  <a:srgbClr val="0070C0"/>
                </a:solidFill>
              </a:rPr>
              <a:t>ผลิตโดย</a:t>
            </a:r>
            <a:r>
              <a:rPr lang="th-TH" dirty="0" err="1">
                <a:solidFill>
                  <a:srgbClr val="0070C0"/>
                </a:solidFill>
              </a:rPr>
              <a:t>ซัพ</a:t>
            </a:r>
            <a:r>
              <a:rPr lang="th-TH" dirty="0">
                <a:solidFill>
                  <a:srgbClr val="0070C0"/>
                </a:solidFill>
              </a:rPr>
              <a:t>พลาย</a:t>
            </a:r>
            <a:r>
              <a:rPr lang="th-TH" dirty="0" err="1" smtClean="0">
                <a:solidFill>
                  <a:srgbClr val="0070C0"/>
                </a:solidFill>
              </a:rPr>
              <a:t>เออร์</a:t>
            </a:r>
            <a:endParaRPr lang="th-TH" dirty="0" smtClean="0">
              <a:solidFill>
                <a:srgbClr val="0070C0"/>
              </a:solidFill>
            </a:endParaRPr>
          </a:p>
          <a:p>
            <a:pPr marL="342900" lvl="1" indent="-342900"/>
            <a:r>
              <a:rPr lang="th-TH" sz="2800" dirty="0"/>
              <a:t>ฟังก์ชันการจัดซื้อจัดจ้างใน </a:t>
            </a:r>
            <a:r>
              <a:rPr lang="en-US" sz="2800" dirty="0"/>
              <a:t>OEM </a:t>
            </a:r>
            <a:r>
              <a:rPr lang="th-TH" sz="2800" dirty="0"/>
              <a:t>มีความสำคัญ</a:t>
            </a:r>
            <a:r>
              <a:rPr lang="th-TH" sz="2800" dirty="0" smtClean="0"/>
              <a:t>มาก</a:t>
            </a:r>
          </a:p>
          <a:p>
            <a:pPr marL="342900" lvl="1" indent="-342900"/>
            <a:r>
              <a:rPr lang="en-US" sz="2800" dirty="0"/>
              <a:t>OEM </a:t>
            </a:r>
            <a:r>
              <a:rPr lang="th-TH" sz="2800" dirty="0"/>
              <a:t>ต้องทำสัญญา</a:t>
            </a:r>
            <a:r>
              <a:rPr lang="th-TH" sz="2800" dirty="0" err="1"/>
              <a:t>กับซัพ</a:t>
            </a:r>
            <a:r>
              <a:rPr lang="th-TH" sz="2800" dirty="0"/>
              <a:t>พลาย</a:t>
            </a:r>
            <a:r>
              <a:rPr lang="th-TH" sz="2800" dirty="0" err="1" smtClean="0"/>
              <a:t>เออร์</a:t>
            </a:r>
            <a:endParaRPr lang="th-TH" sz="2800" dirty="0" smtClean="0"/>
          </a:p>
          <a:p>
            <a:pPr marL="800088" lvl="2" indent="-342900"/>
            <a:r>
              <a:rPr lang="th-TH" sz="2600" dirty="0" smtClean="0">
                <a:solidFill>
                  <a:srgbClr val="0070C0"/>
                </a:solidFill>
              </a:rPr>
              <a:t>สำหรับองค์ประกอบ</a:t>
            </a:r>
            <a:r>
              <a:rPr lang="th-TH" sz="2600" dirty="0">
                <a:solidFill>
                  <a:srgbClr val="0070C0"/>
                </a:solidFill>
              </a:rPr>
              <a:t>เชิงกลยุทธ์และไม่ใช่เชิงกลยุทธ์</a:t>
            </a:r>
            <a:endParaRPr lang="th-TH" sz="26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Cost-Sharing </a:t>
            </a:r>
            <a:r>
              <a:rPr lang="en-US" dirty="0" smtClean="0"/>
              <a:t>Contract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endParaRPr lang="th-TH" dirty="0" smtClean="0"/>
          </a:p>
          <a:p>
            <a:r>
              <a:rPr lang="th-TH" dirty="0" smtClean="0"/>
              <a:t>ผู้</a:t>
            </a:r>
            <a:r>
              <a:rPr lang="th-TH" dirty="0"/>
              <a:t>ซื้อ</a:t>
            </a:r>
            <a:r>
              <a:rPr lang="th-TH" dirty="0" smtClean="0"/>
              <a:t>แบ่งต้นทุน</a:t>
            </a:r>
            <a:r>
              <a:rPr lang="th-TH" dirty="0"/>
              <a:t>การผลิตบางส่วนกับผู้ผลิตเพื่อแลกกับส่วนลดจากราคาขายส่ง</a:t>
            </a:r>
          </a:p>
          <a:p>
            <a:endParaRPr lang="th-TH" dirty="0" smtClean="0"/>
          </a:p>
          <a:p>
            <a:r>
              <a:rPr lang="th-TH" dirty="0" smtClean="0"/>
              <a:t>ลด</a:t>
            </a:r>
            <a:r>
              <a:rPr lang="th-TH" dirty="0"/>
              <a:t>ต้นทุนการผลิตที่มีประสิทธิภาพสำหรับผู้ผลิต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แรงจูงใจ</a:t>
            </a:r>
            <a:r>
              <a:rPr lang="th-TH" dirty="0">
                <a:solidFill>
                  <a:srgbClr val="0070C0"/>
                </a:solidFill>
              </a:rPr>
              <a:t>ในการผลิตจำนวนมากขึ้น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Cost-Sharing Contract</a:t>
            </a:r>
            <a:br>
              <a:rPr lang="en-US" dirty="0"/>
            </a:br>
            <a:r>
              <a:rPr lang="en-US" dirty="0"/>
              <a:t>Ski-Jacket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 smtClean="0"/>
              <a:t>ผู้ผลิต</a:t>
            </a:r>
            <a:r>
              <a:rPr lang="th-TH" dirty="0"/>
              <a:t>ตกลงที่จะลดราคาขายส่งจาก </a:t>
            </a:r>
            <a:r>
              <a:rPr lang="en-US" dirty="0"/>
              <a:t>$80 </a:t>
            </a:r>
            <a:r>
              <a:rPr lang="th-TH" dirty="0" smtClean="0"/>
              <a:t>เหลือ</a:t>
            </a:r>
            <a:r>
              <a:rPr lang="en-US" dirty="0" smtClean="0"/>
              <a:t> </a:t>
            </a:r>
            <a:r>
              <a:rPr lang="en-US" dirty="0"/>
              <a:t>$</a:t>
            </a:r>
            <a:r>
              <a:rPr lang="en-US" dirty="0" smtClean="0"/>
              <a:t>62</a:t>
            </a:r>
            <a:endParaRPr lang="th-TH" dirty="0" smtClean="0"/>
          </a:p>
          <a:p>
            <a:r>
              <a:rPr lang="th-TH" dirty="0" smtClean="0"/>
              <a:t>ในทาง</a:t>
            </a:r>
            <a:r>
              <a:rPr lang="th-TH" dirty="0"/>
              <a:t>กลับกัน</a:t>
            </a:r>
            <a:r>
              <a:rPr lang="th-TH" dirty="0" smtClean="0"/>
              <a:t>ผู้จำหน่าย</a:t>
            </a:r>
            <a:r>
              <a:rPr lang="th-TH" dirty="0"/>
              <a:t>จ่าย 33% ของต้นทุนการ</a:t>
            </a:r>
            <a:r>
              <a:rPr lang="th-TH" dirty="0" smtClean="0"/>
              <a:t>ผลิต</a:t>
            </a:r>
          </a:p>
          <a:p>
            <a:r>
              <a:rPr lang="th-TH" dirty="0" smtClean="0"/>
              <a:t>ผู้ผลิต</a:t>
            </a:r>
            <a:r>
              <a:rPr lang="th-TH" dirty="0"/>
              <a:t>เพิ่มปริมาณการผลิตเป็น </a:t>
            </a:r>
            <a:r>
              <a:rPr lang="th-TH" dirty="0" smtClean="0"/>
              <a:t>14,000 หน่วย</a:t>
            </a:r>
            <a:endParaRPr lang="th-TH" dirty="0"/>
          </a:p>
          <a:p>
            <a:r>
              <a:rPr lang="th-TH" dirty="0" smtClean="0"/>
              <a:t>กำไร</a:t>
            </a:r>
            <a:r>
              <a:rPr lang="th-TH" dirty="0"/>
              <a:t>ของผู้ผลิต = $</a:t>
            </a:r>
            <a:r>
              <a:rPr lang="th-TH" dirty="0" smtClean="0"/>
              <a:t>182,380</a:t>
            </a:r>
          </a:p>
          <a:p>
            <a:r>
              <a:rPr lang="th-TH" dirty="0" smtClean="0"/>
              <a:t>กำไร</a:t>
            </a:r>
            <a:r>
              <a:rPr lang="th-TH" dirty="0"/>
              <a:t>จากผู้จัดจำหน่าย = $</a:t>
            </a:r>
            <a:r>
              <a:rPr lang="th-TH" dirty="0" smtClean="0"/>
              <a:t>523,320</a:t>
            </a:r>
          </a:p>
          <a:p>
            <a:r>
              <a:rPr lang="th-TH" dirty="0" smtClean="0"/>
              <a:t>กำไร</a:t>
            </a:r>
            <a:r>
              <a:rPr lang="th-TH" dirty="0"/>
              <a:t>รวม</a:t>
            </a:r>
            <a:r>
              <a:rPr lang="th-TH" dirty="0" smtClean="0"/>
              <a:t>ของห่วงโซ</a:t>
            </a:r>
            <a:r>
              <a:rPr lang="th-TH" dirty="0" err="1" smtClean="0"/>
              <a:t>อุปทาน</a:t>
            </a:r>
            <a:r>
              <a:rPr lang="th-TH" dirty="0" smtClean="0"/>
              <a:t> </a:t>
            </a:r>
            <a:r>
              <a:rPr lang="th-TH" dirty="0"/>
              <a:t>= $</a:t>
            </a:r>
            <a:r>
              <a:rPr lang="th-TH" dirty="0" smtClean="0"/>
              <a:t>705,700</a:t>
            </a:r>
            <a:endParaRPr lang="th-TH" dirty="0"/>
          </a:p>
          <a:p>
            <a:endParaRPr lang="th-TH" dirty="0"/>
          </a:p>
          <a:p>
            <a:pPr marL="0" indent="0" algn="ctr">
              <a:buNone/>
            </a:pPr>
            <a:r>
              <a:rPr lang="th-TH" b="1" dirty="0">
                <a:solidFill>
                  <a:srgbClr val="FF0000"/>
                </a:solidFill>
              </a:rPr>
              <a:t>เช่นเดียวกับกำไรภายใต้สัญญาจ่ายคืน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Cost-Sharing Contract</a:t>
            </a:r>
            <a:br>
              <a:rPr lang="en-US" dirty="0"/>
            </a:br>
            <a:r>
              <a:rPr lang="en-US" dirty="0"/>
              <a:t>Ski-Jacket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77377" y="5623228"/>
            <a:ext cx="693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Manufacturer’s average profit (cost-sharing contract)</a:t>
            </a:r>
            <a:endParaRPr lang="th-TH" sz="2000" dirty="0">
              <a:latin typeface="Arial" panose="020B060402020202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73" y="1625720"/>
            <a:ext cx="7352448" cy="39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Cost-Sharing Contract</a:t>
            </a:r>
            <a:br>
              <a:rPr lang="en-US" dirty="0"/>
            </a:br>
            <a:r>
              <a:rPr lang="en-US" dirty="0"/>
              <a:t>Ski-Jacket Example (</a:t>
            </a:r>
            <a:r>
              <a:rPr lang="en-US" dirty="0" err="1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77377" y="5623228"/>
            <a:ext cx="693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Distributor’s average profit (cost-sharing contract)</a:t>
            </a:r>
            <a:endParaRPr lang="th-TH" sz="2000" dirty="0">
              <a:latin typeface="Arial" panose="020B060402020202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25" y="1555396"/>
            <a:ext cx="7465344" cy="40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 smtClean="0"/>
              <a:t>สัญญาแบ่งต้นทุน กำหนดให้</a:t>
            </a:r>
            <a:r>
              <a:rPr lang="th-TH" dirty="0"/>
              <a:t>ผู้ผลิตต้องแบ่งปันข้อมูลต้นทุนการผลิตกับ</a:t>
            </a:r>
            <a:r>
              <a:rPr lang="th-TH" dirty="0" smtClean="0"/>
              <a:t>ผู้จำหน่าย ซึ่งบางสิ่งผู้ผลิตก็ไม่เต็มใจที่จะทำ</a:t>
            </a:r>
          </a:p>
          <a:p>
            <a:endParaRPr lang="th-TH" dirty="0" smtClean="0"/>
          </a:p>
          <a:p>
            <a:r>
              <a:rPr lang="th-TH" dirty="0" smtClean="0"/>
              <a:t>ดังนั้นจึง</a:t>
            </a:r>
            <a:r>
              <a:rPr lang="th-TH" dirty="0"/>
              <a:t>ต้องมีข้อตกลงระหว่างสองฝ่าย</a:t>
            </a:r>
            <a:r>
              <a:rPr lang="th-TH" dirty="0" smtClean="0"/>
              <a:t>: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ผู้จำหน่าย</a:t>
            </a:r>
            <a:r>
              <a:rPr lang="th-TH" dirty="0">
                <a:solidFill>
                  <a:srgbClr val="0070C0"/>
                </a:solidFill>
              </a:rPr>
              <a:t>ซื้อส่วนประกอบอย่างน้อยหนึ่งชิ้นที่ผู้ผลิต</a:t>
            </a:r>
            <a:r>
              <a:rPr lang="th-TH" dirty="0" smtClean="0">
                <a:solidFill>
                  <a:srgbClr val="0070C0"/>
                </a:solidFill>
              </a:rPr>
              <a:t>ต้องการ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ส่วนประกอบยังคง</a:t>
            </a:r>
            <a:r>
              <a:rPr lang="th-TH" dirty="0">
                <a:solidFill>
                  <a:srgbClr val="0070C0"/>
                </a:solidFill>
              </a:rPr>
              <a:t>อยู่</a:t>
            </a:r>
            <a:r>
              <a:rPr lang="th-TH" dirty="0" smtClean="0">
                <a:solidFill>
                  <a:srgbClr val="0070C0"/>
                </a:solidFill>
              </a:rPr>
              <a:t>ในบัญชีของผู้จำหน่าย ซึ่งจะ</a:t>
            </a:r>
            <a:r>
              <a:rPr lang="th-TH" dirty="0">
                <a:solidFill>
                  <a:srgbClr val="0070C0"/>
                </a:solidFill>
              </a:rPr>
              <a:t>ถูกส่งไปยังโรงงานผู้ผลิตเพื่อผลิตสินค้าสำเร็จรูป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ข้อมูล</a:t>
            </a:r>
            <a:r>
              <a:rPr lang="th-TH" dirty="0"/>
              <a:t>ที่เกี่ยวข้อง:</a:t>
            </a:r>
          </a:p>
          <a:p>
            <a:pPr lvl="1"/>
            <a:r>
              <a:rPr lang="th-TH" dirty="0" smtClean="0"/>
              <a:t>ราคา</a:t>
            </a:r>
            <a:r>
              <a:rPr lang="th-TH" dirty="0"/>
              <a:t>ขาย </a:t>
            </a:r>
            <a:r>
              <a:rPr lang="th-TH" dirty="0" smtClean="0"/>
              <a:t>$125</a:t>
            </a:r>
          </a:p>
          <a:p>
            <a:pPr lvl="1"/>
            <a:r>
              <a:rPr lang="th-TH" dirty="0" smtClean="0"/>
              <a:t>มูลค่าซาก $20</a:t>
            </a:r>
            <a:endParaRPr lang="th-TH" dirty="0"/>
          </a:p>
          <a:p>
            <a:pPr lvl="1"/>
            <a:r>
              <a:rPr lang="th-TH" dirty="0" smtClean="0"/>
              <a:t>ต้นทุน</a:t>
            </a:r>
            <a:r>
              <a:rPr lang="th-TH" dirty="0"/>
              <a:t>การผลิตผันแปร </a:t>
            </a:r>
            <a:r>
              <a:rPr lang="th-TH" dirty="0" smtClean="0"/>
              <a:t>$55</a:t>
            </a:r>
          </a:p>
          <a:p>
            <a:pPr lvl="1"/>
            <a:r>
              <a:rPr lang="th-TH" dirty="0" smtClean="0"/>
              <a:t>ต้นทุน</a:t>
            </a:r>
            <a:r>
              <a:rPr lang="th-TH" dirty="0"/>
              <a:t>การผลิตคงที่ $</a:t>
            </a:r>
            <a:r>
              <a:rPr lang="th-TH" dirty="0" smtClean="0"/>
              <a:t>100,000</a:t>
            </a:r>
          </a:p>
          <a:p>
            <a:r>
              <a:rPr lang="th-TH" dirty="0" smtClean="0"/>
              <a:t>ต้นทุนที่ผู้จัดจำหน่ายจ่ายให้ผู้ผลิตไม่มีความหมาย</a:t>
            </a:r>
          </a:p>
          <a:p>
            <a:r>
              <a:rPr lang="th-TH" dirty="0" smtClean="0"/>
              <a:t>กำไร</a:t>
            </a:r>
            <a:r>
              <a:rPr lang="th-TH" dirty="0"/>
              <a:t>ส่วนเพิ่ม</a:t>
            </a:r>
            <a:r>
              <a:rPr lang="th-TH" dirty="0" smtClean="0"/>
              <a:t>ของห่วงโซ่</a:t>
            </a:r>
            <a:r>
              <a:rPr lang="th-TH" dirty="0" err="1" smtClean="0"/>
              <a:t>อุปทาน</a:t>
            </a:r>
            <a:r>
              <a:rPr lang="th-TH" dirty="0" smtClean="0"/>
              <a:t> </a:t>
            </a:r>
            <a:r>
              <a:rPr lang="th-TH" dirty="0"/>
              <a:t>= 125 </a:t>
            </a:r>
            <a:r>
              <a:rPr lang="th-TH" dirty="0" smtClean="0"/>
              <a:t>– 55 </a:t>
            </a:r>
            <a:r>
              <a:rPr lang="en-US" dirty="0" smtClean="0"/>
              <a:t>= </a:t>
            </a:r>
            <a:r>
              <a:rPr lang="th-TH" dirty="0" smtClean="0"/>
              <a:t>70</a:t>
            </a:r>
          </a:p>
          <a:p>
            <a:r>
              <a:rPr lang="th-TH" dirty="0" smtClean="0"/>
              <a:t>การขาดทุนส่วนเพิ่มของห่วง</a:t>
            </a:r>
            <a:r>
              <a:rPr lang="th-TH" dirty="0"/>
              <a:t>โซ่</a:t>
            </a:r>
            <a:r>
              <a:rPr lang="th-TH" dirty="0" err="1"/>
              <a:t>อุปทาน</a:t>
            </a:r>
            <a:r>
              <a:rPr lang="th-TH" dirty="0"/>
              <a:t> </a:t>
            </a:r>
            <a:r>
              <a:rPr lang="en-US" dirty="0" smtClean="0"/>
              <a:t>= </a:t>
            </a:r>
            <a:r>
              <a:rPr lang="th-TH" dirty="0" smtClean="0"/>
              <a:t>55 – 20 </a:t>
            </a:r>
            <a:r>
              <a:rPr lang="en-US" dirty="0" smtClean="0"/>
              <a:t>= 35</a:t>
            </a:r>
            <a:endParaRPr lang="th-TH" dirty="0"/>
          </a:p>
          <a:p>
            <a:r>
              <a:rPr lang="th-TH" dirty="0" err="1" smtClean="0"/>
              <a:t>ซัพ</a:t>
            </a:r>
            <a:r>
              <a:rPr lang="th-TH" dirty="0"/>
              <a:t>พลายเชนจะผลิตมากกว่าความต้องการโดยเฉลี่ย</a:t>
            </a:r>
          </a:p>
          <a:p>
            <a:r>
              <a:rPr lang="th-TH" dirty="0" smtClean="0"/>
              <a:t>ปริมาณ</a:t>
            </a:r>
            <a:r>
              <a:rPr lang="th-TH" dirty="0"/>
              <a:t>การผลิตที่เหมาะสม = 14,000 หน่วย</a:t>
            </a:r>
          </a:p>
          <a:p>
            <a:r>
              <a:rPr lang="th-TH" dirty="0" smtClean="0"/>
              <a:t>กำไรของห่วงโซ่</a:t>
            </a:r>
            <a:r>
              <a:rPr lang="th-TH" dirty="0" err="1" smtClean="0"/>
              <a:t>อุปทาน</a:t>
            </a:r>
            <a:r>
              <a:rPr lang="th-TH" dirty="0" smtClean="0"/>
              <a:t>ที่</a:t>
            </a:r>
            <a:r>
              <a:rPr lang="th-TH" dirty="0"/>
              <a:t>คาดหวัง = $</a:t>
            </a:r>
            <a:r>
              <a:rPr lang="th-TH" dirty="0" smtClean="0"/>
              <a:t>705,700</a:t>
            </a:r>
            <a:endParaRPr lang="th-TH" dirty="0"/>
          </a:p>
          <a:p>
            <a:pPr marL="0" indent="0" algn="ctr">
              <a:buNone/>
            </a:pPr>
            <a:r>
              <a:rPr lang="th-TH" b="1" dirty="0">
                <a:solidFill>
                  <a:srgbClr val="FF0000"/>
                </a:solidFill>
              </a:rPr>
              <a:t>เช่นเดียวกับกำไร</a:t>
            </a:r>
            <a:r>
              <a:rPr lang="th-TH" b="1" dirty="0" smtClean="0">
                <a:solidFill>
                  <a:srgbClr val="FF0000"/>
                </a:solidFill>
              </a:rPr>
              <a:t>ภายใต้</a:t>
            </a:r>
            <a:r>
              <a:rPr lang="th-TH" b="1" dirty="0">
                <a:solidFill>
                  <a:srgbClr val="FF0000"/>
                </a:solidFill>
              </a:rPr>
              <a:t>สัญญาการจ่ายคืนและการ</a:t>
            </a:r>
            <a:r>
              <a:rPr lang="th-TH" b="1" dirty="0" smtClean="0">
                <a:solidFill>
                  <a:srgbClr val="FF0000"/>
                </a:solidFill>
              </a:rPr>
              <a:t>แบ่งต้นทุน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41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77377" y="5623228"/>
            <a:ext cx="693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optimization</a:t>
            </a:r>
            <a:endParaRPr lang="th-TH" sz="2000" dirty="0">
              <a:latin typeface="Arial" panose="020B060402020202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84" y="1508428"/>
            <a:ext cx="89630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2291" y="503266"/>
            <a:ext cx="8706812" cy="888031"/>
          </a:xfrm>
        </p:spPr>
        <p:txBody>
          <a:bodyPr>
            <a:noAutofit/>
          </a:bodyPr>
          <a:lstStyle/>
          <a:p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สัญญาที่มีข้อมูลไม่สมมาตร 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Contracts with Asymmetric 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Information) </a:t>
            </a:r>
            <a:endParaRPr lang="en-US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299" y="2398658"/>
            <a:ext cx="111187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สมมติฐานโดยนัยจนถึงตอนนี้: ผู้ซื้อและซัพพลายเออร์แบ่งปันการคาดการณ์เดียวกัน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อย่างไรก็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คาดการณ์ที่สูงเกินจริงจากผู้ซื้อเป็นความ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จริง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วิธีการออกแบบสัญญาเพื่อให้ข้อมูลที่แบ่งปันมีความน่าเชื่อถือ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57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2291" y="503266"/>
            <a:ext cx="8706812" cy="888031"/>
          </a:xfrm>
        </p:spPr>
        <p:txBody>
          <a:bodyPr>
            <a:noAutofit/>
          </a:bodyPr>
          <a:lstStyle/>
          <a:p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สัญญาทั้งสองเป็นไปได้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Two Possible 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Contracts) </a:t>
            </a:r>
            <a:endParaRPr lang="en-US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64" y="1617191"/>
            <a:ext cx="11376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marR="0" lvl="0" indent="-36195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ความจุ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องสัญญา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987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ซื้อจ่ายเพื่อสำรองในระดับหนึ่งของความจุที่จัด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จำหน่าย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987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เมนู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ของราคาสำหรับการจองกำลังการผลิตที่แตกต่างกันให้บริการโดยผู้จัด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จำหน่าย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987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ซื้อสัญญาณการคาดการณ์ที่แท้จริงโดยสำรองระดับขีดความสามารถ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เฉพาะ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41516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509588" marR="0" lvl="0" indent="-509588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สัญญาซื้อล่วงหน้า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987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ค่าใช้จ่าย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ผู้ผลิตคิดล่วงหน้า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สัญญาซื้อในราคา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พิเศษ</a:t>
            </a:r>
          </a:p>
          <a:p>
            <a:pPr marL="8987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เมื่อทราบความต้องการที่แท้จริง ราคา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ที่เรียก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เก็บจะแตกต่าง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กัน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987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มุ่งมั่นของผู้ซื้อในการจ่ายราคาพิเศษเผยให้เห็นการคาดการณ์ที่แท้จริงของผู้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ซื้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56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2291" y="516914"/>
            <a:ext cx="8706812" cy="888031"/>
          </a:xfrm>
        </p:spPr>
        <p:txBody>
          <a:bodyPr>
            <a:noAutofit/>
          </a:bodyPr>
          <a:lstStyle/>
          <a:p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สัญญาสำหรับองค์ประกอบที่ไม่ใช่เชิงกล</a:t>
            </a:r>
            <a:r>
              <a:rPr lang="th-TH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ยุทธ์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(Contracts 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 Non-Strategic Components)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242" y="1456521"/>
            <a:ext cx="1185175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599897" marR="0" lvl="0" indent="-457200" algn="l" defTabSz="914400" rtl="0" eaLnBrk="1" fontAlgn="auto" latinLnBrk="0" hangingPunct="1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ซัพพลายเออร์ที่หลากหลาย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15836" marR="0" lvl="0" indent="-457200" algn="l" defTabSz="914400" rtl="0" eaLnBrk="1" fontAlgn="auto" latinLnBrk="0" hangingPunct="1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เงื่อนไขตลาดกำหนดราคา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14020" marR="12370" lvl="0" indent="-457200" algn="l" defTabSz="914400" rtl="0" eaLnBrk="1" fontAlgn="auto" latinLnBrk="0" hangingPunct="1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ผู้ซื้อต้องสามารถเลือกซัพพลายเออร์และเปลี่ยนแปลงได้ตามต้องการ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15607" marR="0" lvl="0" indent="-457200" algn="l" defTabSz="914400" rtl="0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สัญญาระยะ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ยาวที่มีมาแต่เดิม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16979" marR="0" lvl="0" indent="-457200" algn="l" defTabSz="914400" rtl="0" eaLnBrk="1" fontAlgn="auto" latinLnBrk="0" hangingPunct="1">
              <a:lnSpc>
                <a:spcPct val="100000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แนวโน้มล่าสุดสำหรับสัญญาที่ยืดหยุ่นมากขึ้นการ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95998" marR="304178" lvl="0" indent="-4572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ซื้อ จัดหาตอนนี้หรือรอสภาพตลาดที่ดีขึ้นใน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อนาคต</a:t>
            </a:r>
          </a:p>
          <a:p>
            <a:pPr marL="895998" marR="304178" lvl="0" indent="-4572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พิจารณา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กลยุทธ์การป้องกันความเสี่ยงที่มีประสิทธิภาพกับสถานการณ์ที่ไม่เอื้ออำนวย (เช่นการขาดแคลน)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93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Components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สัญญาจัดหาประกอบไปด้วยดังนี้</a:t>
            </a:r>
            <a:endParaRPr lang="en-US" dirty="0" smtClean="0"/>
          </a:p>
          <a:p>
            <a:r>
              <a:rPr lang="th-TH" dirty="0" smtClean="0"/>
              <a:t>การลดราคาและปริมาณ</a:t>
            </a:r>
          </a:p>
          <a:p>
            <a:r>
              <a:rPr lang="th-TH" dirty="0" smtClean="0"/>
              <a:t>ปริมาณการซื้อขั้นต่ำสุดและสูงสุด</a:t>
            </a:r>
          </a:p>
          <a:p>
            <a:r>
              <a:rPr lang="th-TH" dirty="0" smtClean="0"/>
              <a:t>ระยะเวลาในการจัดส่ง</a:t>
            </a:r>
          </a:p>
          <a:p>
            <a:r>
              <a:rPr lang="th-TH" dirty="0" smtClean="0"/>
              <a:t>คุณภาพของผลิตภัณฑ์หรือวัสดุ</a:t>
            </a:r>
          </a:p>
          <a:p>
            <a:r>
              <a:rPr lang="th-TH" dirty="0" smtClean="0"/>
              <a:t>นโยบายการคืนสินค้า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Autofit/>
          </a:bodyPr>
          <a:lstStyle/>
          <a:p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สัญญาระยะยาวสัญญา 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Long-Term Contracts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893" y="1676715"/>
            <a:ext cx="111216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8983" marR="0" lvl="0" indent="-457200" algn="l" defTabSz="914400" rtl="0" eaLnBrk="1" fontAlgn="auto" latinLnBrk="0" hangingPunct="1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เรียก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อีกอย่างว่า 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ส่งต่อ </a:t>
            </a:r>
            <a:r>
              <a:rPr kumimoji="0" lang="th-TH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หรือ 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สัญญาคงที่สัญญา 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06743" marR="153099" lvl="0" indent="-457200" algn="l" defTabSz="914400" rtl="0" eaLnBrk="1" fontAlgn="auto" latinLnBrk="0" hangingPunct="1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ระบุจำนวนอุปทานคงที่ที่จะส่งมอบ ณ จุดใดจุดหนึ่งในอนาคต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02857" marR="1605471" lvl="0" indent="-457200" algn="l" defTabSz="914400" rtl="0" eaLnBrk="1" fontAlgn="auto" latinLnBrk="0" hangingPunct="1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ซัพพลายเออร์และผู้ซื้อตกลงกันทั้งสองฝ่าย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ทั้งราคาและปริมาณ</a:t>
            </a:r>
          </a:p>
          <a:p>
            <a:pPr marL="602857" marR="1605471" lvl="0" indent="-457200" algn="l" defTabSz="914400" rtl="0" eaLnBrk="1" fontAlgn="auto" latinLnBrk="0" hangingPunct="1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ซื้อไม่มีความเสี่ยงทางการเงิน 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15607" marR="0" lvl="0" indent="-457200" algn="l" defTabSz="914400" rtl="0" eaLnBrk="1" fontAlgn="auto" latinLnBrk="0" hangingPunct="1">
              <a:lnSpc>
                <a:spcPct val="10000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ผู้ซื้อรับความเสี่ยงจากสินค้าคงคลังจำนวนมากเนื่องจาก: 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084263" marR="0" lvl="0" indent="-403225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ความไม่แน่นอนในความต้องการ 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084263" marR="0" lvl="0" indent="-403225" algn="l" defTabSz="914400" rtl="0" eaLnBrk="1" fontAlgn="auto" latinLnBrk="0" hangingPunct="1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ไม่สามารถปรับปริมาณการสั่งซื้อได้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2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Autofit/>
          </a:bodyPr>
          <a:lstStyle/>
          <a:p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ตัวเลือกสัญญา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Option Contracts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887" y="1983888"/>
            <a:ext cx="11398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ซื้อจ่ายล่วงหน้าเพียงเล็กน้อยของราคาผลิตภัณฑ์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ล่วงหน้า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ซัพ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พลายเออร์ตกลงที่จะสำรองความจุไว้ในระดับหนึ่ง 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ชำระ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เงินเริ่มต้น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คือ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ราคาจอง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หรือ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พรี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เมี่ยม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หาก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ผู้ซื้อ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ไม่ใช้ตัวเลือก การ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ชำระเงินเริ่มต้นจะหายไป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ซื้อสามารถซื้ออุปทานจำนวนเท่าใดก็ได้จนถึงระดับตัวเลือกโดย: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08038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จ่ายราคาเพิ่มเติม (</a:t>
            </a:r>
            <a:r>
              <a:rPr kumimoji="0" lang="th-TH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ราคาดำเนินการ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หรือ </a:t>
            </a:r>
            <a:r>
              <a:rPr kumimoji="0" lang="th-TH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ราคาใช้สิทธิ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</a:p>
          <a:p>
            <a:pPr marL="808038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ที่ตกลงในเวลาที่ลงนามในสัญญา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08038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ราคารวม (ราคาจองและราคาดำเนินการ) โดยทั่วไปจะสูงกว่าราคาต่อหน่วยใน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rPr>
              <a:t>สัญญาระยะยาว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49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191" y="2132744"/>
            <a:ext cx="10973011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8381" marR="461594" lvl="0" indent="-457200" algn="l" defTabSz="914400" rtl="0" eaLnBrk="1" fontAlgn="auto" latinLnBrk="0" hangingPunct="1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ให้ความยืดหยุ่นแก่ผู้ซื้อในการปรับปริมาณการสั่งซื้อตามความต้องการที่รับรู้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08381" marR="461594" lvl="0" indent="-457200" algn="l" defTabSz="914400" rtl="0" eaLnBrk="1" fontAlgn="auto" latinLnBrk="0" hangingPunct="1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ลดความเสี่ยงของสินค้าคงคลัง </a:t>
            </a:r>
          </a:p>
          <a:p>
            <a:pPr marL="608381" marR="461594" lvl="0" indent="-457200" algn="l" defTabSz="914400" rtl="0" eaLnBrk="1" fontAlgn="auto" latinLnBrk="0" hangingPunct="1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เปลี่ยนความเสี่ยงจากผู้ซื้อไปยังซัพพลายเออร์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ซัพ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พลายเออร์กำลังเผชิญกับความไม่แน่นอนของความต้องการของลูกค้า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Autofit/>
          </a:bodyPr>
          <a:lstStyle/>
          <a:p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ตัวเลือกสัญญา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Option Contracts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87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2291" y="503266"/>
            <a:ext cx="8706812" cy="888031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ซื้อเป็น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ครั้งคราว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Spot Purchase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947" y="1895340"/>
            <a:ext cx="11289189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ผู้ซื้อมองหาอุปทานเพิ่มเติมในตลาด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เปิด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อาจ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ใช้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e-market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ทั่วไป หรือ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e-market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ส่วนตัว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เลือกซัพพลายเออร์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โฟกัส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905307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การใช้ตลาดเพื่อค้นหาซัพพลายเออร์ใหม่ 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905891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บังคับให้แข่งขันเพื่อลดราคาสินค้า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6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สัญญาการลงทุน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Portfolio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Contracts)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833" y="1636960"/>
            <a:ext cx="118631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9314" marR="1941386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ทางการลงทุนในการจัดหาสัญญา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32498" marR="2486901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ซื้อเซ็นสัญญาหลายฉบับในเวลา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เดียวกัน</a:t>
            </a:r>
          </a:p>
          <a:p>
            <a:pPr marL="534988" marR="2486901" lvl="0" indent="-71438" algn="l" defTabSz="860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เพิ่ม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ประสิทธิภาพผลกำไรที่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คาดหวัง</a:t>
            </a:r>
          </a:p>
          <a:p>
            <a:pPr marL="534988" marR="2486901" lvl="0" indent="-71438" algn="l" defTabSz="860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ลด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ความเสี่ยง 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หนังสือ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สัญญา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9618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แตกต่างกันในด้านราคาและระดับความ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ยืดหยุ่น</a:t>
            </a:r>
          </a:p>
          <a:p>
            <a:pPr marL="89618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ความป้องกัน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เสี่ยงจากสินค้าคงคลังการขาดแคลนและความเสี่ยงด้าน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ราคา ณ ตอนนั้น </a:t>
            </a:r>
          </a:p>
          <a:p>
            <a:pPr marL="89618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ความหมายสำหรับผลิตภัณฑ์สินค้าโภคภัณฑ์ 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1842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ซัพพลายเออร์จำนวนมาก 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1842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สัญญาแต่ละประเภทมีความต่างกัน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th-TH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54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461630" y="758413"/>
            <a:ext cx="9421141" cy="8880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Appropriate Mix of Contracts</a:t>
            </a:r>
            <a:b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Low Price + Low Flexibility vs. Reasonable Price + Better Flexibility 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6589" y="1648230"/>
            <a:ext cx="128737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437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ต้อง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ทำสัญญาระยะยาวเท่าไร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14363" marR="0" lvl="0" indent="-2047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มุ่งมั่น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31787" marR="1001357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ความสามารถในการซื้อจาก บริษัท ที่ขายสัญญาออปชั่นเท่าไร? 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30200" marR="1001357" lvl="0" indent="79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ตัวเลือก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 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31787" marR="1001357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อุปทาน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ควรเหลือเท่าใดโดยไม่มีข้อผูกมัด? 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90067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ซัพ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พลายเพิ่มเติมในตลาดสปอตหากความต้องการสูง 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409575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ยุทธ์ของ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Hewlett-Packard (HP)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สำหรับผลิตภัณฑ์ไฟฟ้าหรือ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หน่วยความจำ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89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ประมาณ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50%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ของค่า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จัดซื้อที่ลงทุนในสัญญาระยะยาว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89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35% ในสัญญา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ออปชั่น</a:t>
            </a:r>
          </a:p>
          <a:p>
            <a:pPr marL="889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ที่เหลือลงทุน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ในตลาด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สปอต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87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2291" y="496800"/>
            <a:ext cx="8706812" cy="888031"/>
          </a:xfrm>
        </p:spPr>
        <p:txBody>
          <a:bodyPr>
            <a:noAutofit/>
          </a:bodyPr>
          <a:lstStyle/>
          <a:p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การแลกเปลี่ยนความเสี่ยงในสัญญาการลงทุน 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Risk Trade-Off in Portfolio Contracts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608" y="1602267"/>
            <a:ext cx="11666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564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หาก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ความต้องการสูงกว่าที่คาดการณ์ไว้มาก  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035050" marR="0" lvl="0" indent="-409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ระดับความมุ่งมั่นพื้นฐาน + ระดับตัวเลือก 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&lt;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ต้องการ 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035050" marR="0" lvl="0" indent="-409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บริษัทจะต้อง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ใช้ตลาดเฉพาะจุดสำหรับอุปทานเพิ่มเติม  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035050" marR="0" lvl="0" indent="-409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โดยปกติแล้วเวลาที่แย่ที่สุดในการซื้อในตลาดสปอต 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419225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ราคาสูง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เนื่องจากการขาดแคลน 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10641" marR="5613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ซื้อสามารถเลือกระดับการแลกเปลี่ยนระหว่างความเสี่ยงด้านราคาความเสี่ยงจากการขาดแคลนและความเสี่ยงด้านสินค้าคงคลังโดยการเลือกระดับความมุ่งมั่นในระยะยาวและระดับตัวเลือกอย่าง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รอบคอบ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023938" marR="5613" lvl="0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ตัวเลือกระดับเดียวกันยิ่งสัญญาเริ่มต้น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สูงขึ้น ความ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เสี่ยงด้านราคาก็จะยิ่งน้อยลง แต่ความเสี่ยงของสินค้า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คงคลัง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ะ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สูงขึ้นโดยผู้ซื้อ 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023938" marR="5613" lvl="0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ยิ่ง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ระดับความมุ่งมั่นพื้นฐาน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น้อยลง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เสี่ยงด้านราคาและการขาดแคลนก็จะ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สูงขึ้น เนื่องจาก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ความเป็นไปได้ในการใช้ตลาดสปอต 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023938" marR="5613" lvl="0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มุ่งมั่นพื้นฐานในระดับเดียวกันยิ่งระดับตัวเลือกสูงความเสี่ยงที่ซัพพลายเออร์สันนิษฐานก็จะยิ่งสูงขึ้นเนื่องจากผู้ซื้ออาจใช้สิทธิเพียงเล็กน้อยของระดับ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ตัวเลือก</a:t>
            </a:r>
            <a:endParaRPr kumimoji="0" lang="th-TH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17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/>
          <p:cNvSpPr>
            <a:spLocks noGrp="1"/>
          </p:cNvSpPr>
          <p:nvPr>
            <p:ph type="title"/>
          </p:nvPr>
        </p:nvSpPr>
        <p:spPr>
          <a:xfrm>
            <a:off x="1792291" y="496800"/>
            <a:ext cx="8706812" cy="888031"/>
          </a:xfrm>
        </p:spPr>
        <p:txBody>
          <a:bodyPr>
            <a:noAutofit/>
          </a:bodyPr>
          <a:lstStyle/>
          <a:p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การแลกเปลี่ยนความเสี่ยงในสัญญาการลงทุน 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Risk Trade-Off in Portfolio Contracts</a:t>
            </a:r>
            <a:r>
              <a:rPr lang="en-US" sz="4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123"/>
          <a:stretch/>
        </p:blipFill>
        <p:spPr>
          <a:xfrm>
            <a:off x="1735669" y="1917115"/>
            <a:ext cx="8763434" cy="3566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5669" y="5553894"/>
            <a:ext cx="9106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สถานการณ์ที่กำหนดระดับตัวเลือกหรือระดับความมุ่งมั่นพื้นฐานอาจสูง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แต่ไม่ใช่ทั้งสองอย่าง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335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</a:t>
            </a:r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พิจารณาห่วงโซ่</a:t>
            </a:r>
            <a:r>
              <a:rPr lang="th-TH" dirty="0" err="1" smtClean="0"/>
              <a:t>อุปทาน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ผู้</a:t>
            </a:r>
            <a:r>
              <a:rPr lang="th-TH" dirty="0"/>
              <a:t>ซื้อ</a:t>
            </a:r>
            <a:r>
              <a:rPr lang="th-TH" dirty="0" err="1"/>
              <a:t>และซัพ</a:t>
            </a:r>
            <a:r>
              <a:rPr lang="th-TH" dirty="0"/>
              <a:t>พลาย</a:t>
            </a:r>
            <a:r>
              <a:rPr lang="th-TH" dirty="0" err="1" smtClean="0"/>
              <a:t>เออร์</a:t>
            </a:r>
            <a:endParaRPr lang="th-TH" dirty="0" smtClean="0"/>
          </a:p>
          <a:p>
            <a:r>
              <a:rPr lang="th-TH" dirty="0" smtClean="0"/>
              <a:t>กิจกรรมของผู้ซื้อ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สร้างการคาดการณ์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กำหนดจำนวนที่จะ</a:t>
            </a:r>
            <a:r>
              <a:rPr lang="th-TH" dirty="0">
                <a:solidFill>
                  <a:srgbClr val="0070C0"/>
                </a:solidFill>
              </a:rPr>
              <a:t>สั่งซื้อจาก</a:t>
            </a:r>
            <a:r>
              <a:rPr lang="th-TH" dirty="0" err="1">
                <a:solidFill>
                  <a:srgbClr val="0070C0"/>
                </a:solidFill>
              </a:rPr>
              <a:t>ซัพ</a:t>
            </a:r>
            <a:r>
              <a:rPr lang="th-TH" dirty="0">
                <a:solidFill>
                  <a:srgbClr val="0070C0"/>
                </a:solidFill>
              </a:rPr>
              <a:t>พลาย</a:t>
            </a:r>
            <a:r>
              <a:rPr lang="th-TH" dirty="0" err="1" smtClean="0">
                <a:solidFill>
                  <a:srgbClr val="0070C0"/>
                </a:solidFill>
              </a:rPr>
              <a:t>เออร์</a:t>
            </a:r>
            <a:endParaRPr lang="th-TH" dirty="0" smtClean="0">
              <a:solidFill>
                <a:srgbClr val="0070C0"/>
              </a:solidFill>
            </a:endParaRP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สั่</a:t>
            </a:r>
            <a:r>
              <a:rPr lang="th-TH" dirty="0">
                <a:solidFill>
                  <a:srgbClr val="0070C0"/>
                </a:solidFill>
              </a:rPr>
              <a:t>งซื้อไป</a:t>
            </a:r>
            <a:r>
              <a:rPr lang="th-TH" dirty="0" err="1">
                <a:solidFill>
                  <a:srgbClr val="0070C0"/>
                </a:solidFill>
              </a:rPr>
              <a:t>ยังซัพ</a:t>
            </a:r>
            <a:r>
              <a:rPr lang="th-TH" dirty="0">
                <a:solidFill>
                  <a:srgbClr val="0070C0"/>
                </a:solidFill>
              </a:rPr>
              <a:t>พลาย</a:t>
            </a:r>
            <a:r>
              <a:rPr lang="th-TH" dirty="0" err="1" smtClean="0">
                <a:solidFill>
                  <a:srgbClr val="0070C0"/>
                </a:solidFill>
              </a:rPr>
              <a:t>เออร์</a:t>
            </a:r>
            <a:r>
              <a:rPr lang="th-TH" dirty="0" smtClean="0">
                <a:solidFill>
                  <a:srgbClr val="0070C0"/>
                </a:solidFill>
              </a:rPr>
              <a:t>เพื่อเพิ่มผลกำไร</a:t>
            </a:r>
          </a:p>
          <a:p>
            <a:pPr lvl="1"/>
            <a:r>
              <a:rPr lang="th-TH" dirty="0" smtClean="0"/>
              <a:t>ซื้อตามการคาดการณ์ความต้องการของลูกค้า</a:t>
            </a:r>
          </a:p>
          <a:p>
            <a:r>
              <a:rPr lang="th-TH" dirty="0"/>
              <a:t>กิจกรรมของ</a:t>
            </a:r>
            <a:r>
              <a:rPr lang="th-TH" dirty="0" err="1"/>
              <a:t>ซัพ</a:t>
            </a:r>
            <a:r>
              <a:rPr lang="th-TH" dirty="0"/>
              <a:t>พลาย</a:t>
            </a:r>
            <a:r>
              <a:rPr lang="th-TH" dirty="0" err="1" smtClean="0"/>
              <a:t>เออร์</a:t>
            </a:r>
            <a:endParaRPr lang="th-TH" dirty="0" smtClean="0"/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ตอบสนองต่อคำสั่งซื้อของผู้ซื้อ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นโยบายการทำตามการสั่งซื้อ </a:t>
            </a:r>
            <a:r>
              <a:rPr lang="en-US" dirty="0">
                <a:solidFill>
                  <a:srgbClr val="0070C0"/>
                </a:solidFill>
              </a:rPr>
              <a:t>Make-To-Order (MTO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Swimsuit Example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smtClean="0">
                <a:solidFill>
                  <a:srgbClr val="0070C0"/>
                </a:solidFill>
              </a:rPr>
              <a:t>Stages</a:t>
            </a:r>
          </a:p>
          <a:p>
            <a:pPr lvl="1"/>
            <a:r>
              <a:rPr lang="th-TH" dirty="0" smtClean="0"/>
              <a:t>ร้านค้าปลีก </a:t>
            </a:r>
            <a:r>
              <a:rPr lang="en-US" dirty="0" smtClean="0"/>
              <a:t>: </a:t>
            </a:r>
            <a:r>
              <a:rPr lang="th-TH" dirty="0" smtClean="0"/>
              <a:t>ทำตามความต้องการของลูกค้า</a:t>
            </a:r>
          </a:p>
          <a:p>
            <a:pPr lvl="1"/>
            <a:r>
              <a:rPr lang="th-TH" dirty="0" smtClean="0"/>
              <a:t>ผู้ผลิต </a:t>
            </a:r>
            <a:r>
              <a:rPr lang="en-US" dirty="0" smtClean="0"/>
              <a:t>: </a:t>
            </a:r>
            <a:r>
              <a:rPr lang="th-TH" dirty="0" smtClean="0"/>
              <a:t>ผลิตและจำหน่ายชุดว่ายน้ำให้กับร้านค้าปลีก</a:t>
            </a:r>
            <a:endParaRPr lang="en-US" dirty="0"/>
          </a:p>
          <a:p>
            <a:r>
              <a:rPr lang="th-TH" dirty="0" smtClean="0">
                <a:solidFill>
                  <a:srgbClr val="0070C0"/>
                </a:solidFill>
              </a:rPr>
              <a:t>ข้อมูลร้านค้าปลีก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th-TH" dirty="0"/>
              <a:t>ราคาขายชุดว่าย</a:t>
            </a:r>
            <a:r>
              <a:rPr lang="th-TH" dirty="0" smtClean="0"/>
              <a:t>น้ำในฤดู</a:t>
            </a:r>
            <a:r>
              <a:rPr lang="th-TH" dirty="0"/>
              <a:t>ร้อนคือ </a:t>
            </a:r>
            <a:r>
              <a:rPr lang="en-US" dirty="0"/>
              <a:t>$</a:t>
            </a:r>
            <a:r>
              <a:rPr lang="th-TH" dirty="0" smtClean="0"/>
              <a:t>125 ต่อหน่วย</a:t>
            </a:r>
          </a:p>
          <a:p>
            <a:pPr lvl="1"/>
            <a:r>
              <a:rPr lang="th-TH" dirty="0"/>
              <a:t>ราคาขายส่งที่ผู้ค้าปลีกจ่ายให้กับผู้ผลิตคือ </a:t>
            </a:r>
            <a:r>
              <a:rPr lang="en-US" dirty="0"/>
              <a:t>$</a:t>
            </a:r>
            <a:r>
              <a:rPr lang="th-TH" dirty="0" smtClean="0"/>
              <a:t>80 ต่อหน่วย</a:t>
            </a:r>
          </a:p>
          <a:p>
            <a:pPr lvl="1"/>
            <a:r>
              <a:rPr lang="th-TH" dirty="0"/>
              <a:t>มูลค่าซากหลังฤดูร้อนคือ </a:t>
            </a:r>
            <a:r>
              <a:rPr lang="en-US" dirty="0"/>
              <a:t>$</a:t>
            </a:r>
            <a:r>
              <a:rPr lang="th-TH" dirty="0" smtClean="0"/>
              <a:t>20 ต่อหน่วย</a:t>
            </a:r>
            <a:endParaRPr lang="en-US" dirty="0" smtClean="0"/>
          </a:p>
          <a:p>
            <a:r>
              <a:rPr lang="th-TH" dirty="0" smtClean="0">
                <a:solidFill>
                  <a:srgbClr val="0070C0"/>
                </a:solidFill>
              </a:rPr>
              <a:t>ข้อมูลผู้ผลิต</a:t>
            </a:r>
          </a:p>
          <a:p>
            <a:pPr lvl="1"/>
            <a:r>
              <a:rPr lang="th-TH" dirty="0"/>
              <a:t>ต้นทุนการผลิตคงที่คือ </a:t>
            </a:r>
            <a:r>
              <a:rPr lang="th-TH" dirty="0" smtClean="0"/>
              <a:t>$100,000</a:t>
            </a:r>
            <a:endParaRPr lang="th-TH" dirty="0"/>
          </a:p>
          <a:p>
            <a:pPr lvl="1"/>
            <a:r>
              <a:rPr lang="th-TH" dirty="0" smtClean="0"/>
              <a:t>ต้นทุน</a:t>
            </a:r>
            <a:r>
              <a:rPr lang="th-TH" dirty="0"/>
              <a:t>การผลิตผันแปรคือ </a:t>
            </a:r>
            <a:r>
              <a:rPr lang="en-US" dirty="0"/>
              <a:t>$</a:t>
            </a:r>
            <a:r>
              <a:rPr lang="th-TH" dirty="0" smtClean="0"/>
              <a:t>35 ต่อ</a:t>
            </a:r>
            <a:r>
              <a:rPr lang="th-TH" dirty="0"/>
              <a:t>หน่วย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Swimsuit Example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กำไรส่วนที่เพิ่ม (</a:t>
            </a:r>
            <a:r>
              <a:rPr lang="en-US" dirty="0"/>
              <a:t>Marginal </a:t>
            </a:r>
            <a:r>
              <a:rPr lang="en-US" dirty="0" smtClean="0"/>
              <a:t>Profit, MPF) </a:t>
            </a:r>
            <a:r>
              <a:rPr lang="th-TH" dirty="0" smtClean="0"/>
              <a:t>ของผู้ค้าปลีก เท่ากับของผู้ผลิต คือ </a:t>
            </a:r>
            <a:r>
              <a:rPr lang="en-US" dirty="0"/>
              <a:t>$</a:t>
            </a:r>
            <a:r>
              <a:rPr lang="th-TH" dirty="0" smtClean="0"/>
              <a:t>45 </a:t>
            </a:r>
            <a:endParaRPr lang="en-US" dirty="0" smtClean="0"/>
          </a:p>
          <a:p>
            <a:r>
              <a:rPr lang="en-US" dirty="0" smtClean="0"/>
              <a:t>MPF </a:t>
            </a:r>
            <a:r>
              <a:rPr lang="th-TH" dirty="0" smtClean="0"/>
              <a:t>ของผู้ค้าปลีกจากการขายในช่วงฤดูร้อน </a:t>
            </a:r>
            <a:r>
              <a:rPr lang="en-US" dirty="0" smtClean="0"/>
              <a:t>(</a:t>
            </a:r>
            <a:r>
              <a:rPr lang="en-US" dirty="0"/>
              <a:t>$</a:t>
            </a:r>
            <a:r>
              <a:rPr lang="th-TH" dirty="0" smtClean="0"/>
              <a:t>45) น้อยกว่าส่วนขาดทุนที่เพิ่ม (</a:t>
            </a:r>
            <a:r>
              <a:rPr lang="en-US" dirty="0"/>
              <a:t>$</a:t>
            </a:r>
            <a:r>
              <a:rPr lang="th-TH" dirty="0" smtClean="0"/>
              <a:t>60)</a:t>
            </a:r>
          </a:p>
          <a:p>
            <a:r>
              <a:rPr lang="th-TH" dirty="0"/>
              <a:t>ปริมาณการสั่งซื้อที่เหมาะสมขึ้นอยู่กับกำไร</a:t>
            </a:r>
            <a:r>
              <a:rPr lang="th-TH" dirty="0" smtClean="0"/>
              <a:t>ส่วนที่เพิ่ม</a:t>
            </a:r>
            <a:r>
              <a:rPr lang="th-TH" dirty="0"/>
              <a:t>และ</a:t>
            </a:r>
            <a:r>
              <a:rPr lang="th-TH" dirty="0" smtClean="0"/>
              <a:t>การขาดทุนส่วน</a:t>
            </a:r>
            <a:r>
              <a:rPr lang="th-TH" dirty="0"/>
              <a:t>เพิ่ม แต่ไม่ใช่ต้นทุน</a:t>
            </a:r>
            <a:r>
              <a:rPr lang="th-TH" dirty="0" smtClean="0"/>
              <a:t>คงที่</a:t>
            </a:r>
          </a:p>
          <a:p>
            <a:r>
              <a:rPr lang="th-TH" dirty="0"/>
              <a:t>นโยบายที่ดีที่สุดสำหรับผู้ค้าปลีกคือการสั่งซื้อ 12,000 หน่วยเพื่อผลกำไรเฉลี่ย </a:t>
            </a:r>
            <a:r>
              <a:rPr lang="en-US" dirty="0"/>
              <a:t>$</a:t>
            </a:r>
            <a:r>
              <a:rPr lang="th-TH" dirty="0" smtClean="0"/>
              <a:t>470,700</a:t>
            </a:r>
          </a:p>
          <a:p>
            <a:r>
              <a:rPr lang="th-TH" dirty="0" smtClean="0"/>
              <a:t>หาก</a:t>
            </a:r>
            <a:r>
              <a:rPr lang="th-TH" dirty="0"/>
              <a:t>ผู้ค้า</a:t>
            </a:r>
            <a:r>
              <a:rPr lang="th-TH" dirty="0" smtClean="0"/>
              <a:t>ปลีกใช้คำ</a:t>
            </a:r>
            <a:r>
              <a:rPr lang="th-TH" dirty="0"/>
              <a:t>สั่งซื้อ</a:t>
            </a:r>
            <a:r>
              <a:rPr lang="th-TH" dirty="0" smtClean="0"/>
              <a:t>นี้ กำไร</a:t>
            </a:r>
            <a:r>
              <a:rPr lang="th-TH" dirty="0"/>
              <a:t>ของผู้ผลิตคือ 12,000 (80 - 35) - 100,000 = </a:t>
            </a:r>
            <a:r>
              <a:rPr lang="en-US" dirty="0"/>
              <a:t>$</a:t>
            </a:r>
            <a:r>
              <a:rPr lang="th-TH" dirty="0" smtClean="0"/>
              <a:t>440,000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Supply </a:t>
            </a:r>
            <a:r>
              <a:rPr lang="en-US" dirty="0" smtClean="0"/>
              <a:t>Chain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31" y="1739065"/>
            <a:ext cx="7806332" cy="367514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420145" y="5616516"/>
            <a:ext cx="7451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Retailer’s expected profit as a function of order quantity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h-TH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</a:t>
            </a:r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ในห่วงโซ่</a:t>
            </a:r>
            <a:r>
              <a:rPr lang="th-TH" dirty="0" err="1"/>
              <a:t>อุปทาน</a:t>
            </a:r>
            <a:r>
              <a:rPr lang="th-TH" dirty="0"/>
              <a:t>ตามลำดับ</a:t>
            </a:r>
            <a:r>
              <a:rPr lang="th-TH" dirty="0" smtClean="0"/>
              <a:t>:</a:t>
            </a:r>
            <a:endParaRPr lang="en-US" dirty="0" smtClean="0"/>
          </a:p>
          <a:p>
            <a:pPr lvl="1"/>
            <a:r>
              <a:rPr lang="th-TH" dirty="0"/>
              <a:t>ผู้ซื้อถือว่าความเสี่ยงทั้งหมดของการมีสินค้าคง</a:t>
            </a:r>
            <a:r>
              <a:rPr lang="th-TH" dirty="0" smtClean="0"/>
              <a:t>คลังมีมากกว่า</a:t>
            </a:r>
            <a:r>
              <a:rPr lang="th-TH" dirty="0"/>
              <a:t>การขาย</a:t>
            </a:r>
          </a:p>
          <a:p>
            <a:pPr lvl="1"/>
            <a:r>
              <a:rPr lang="th-TH" dirty="0" smtClean="0"/>
              <a:t>ผู้ซื้อจำกัดปริมาณ</a:t>
            </a:r>
            <a:r>
              <a:rPr lang="th-TH" dirty="0"/>
              <a:t>การสั่งซื้อเนื่องจากมีความเสี่ยงทางการเงินมาก</a:t>
            </a:r>
          </a:p>
          <a:p>
            <a:pPr lvl="1"/>
            <a:r>
              <a:rPr lang="th-TH" dirty="0" err="1" smtClean="0"/>
              <a:t>ซัพ</a:t>
            </a:r>
            <a:r>
              <a:rPr lang="th-TH" dirty="0"/>
              <a:t>พลาย</a:t>
            </a:r>
            <a:r>
              <a:rPr lang="th-TH" dirty="0" err="1"/>
              <a:t>เออร์</a:t>
            </a:r>
            <a:r>
              <a:rPr lang="th-TH" dirty="0"/>
              <a:t>ไม่มีความ</a:t>
            </a:r>
            <a:r>
              <a:rPr lang="th-TH" dirty="0" smtClean="0"/>
              <a:t>เสี่ยง</a:t>
            </a:r>
          </a:p>
          <a:p>
            <a:pPr lvl="1"/>
            <a:r>
              <a:rPr lang="th-TH" dirty="0" err="1" smtClean="0"/>
              <a:t>ซัพ</a:t>
            </a:r>
            <a:r>
              <a:rPr lang="th-TH" dirty="0"/>
              <a:t>พลาย</a:t>
            </a:r>
            <a:r>
              <a:rPr lang="th-TH" dirty="0" err="1"/>
              <a:t>เออร์</a:t>
            </a:r>
            <a:r>
              <a:rPr lang="th-TH" dirty="0"/>
              <a:t>ต้องการให้ผู้ซื้อสั่งซื้อมากที่สุด</a:t>
            </a:r>
          </a:p>
          <a:p>
            <a:pPr lvl="1"/>
            <a:r>
              <a:rPr lang="th-TH" dirty="0" smtClean="0">
                <a:solidFill>
                  <a:srgbClr val="00B050"/>
                </a:solidFill>
              </a:rPr>
              <a:t>เนื่องจาก</a:t>
            </a:r>
            <a:r>
              <a:rPr lang="th-TH" dirty="0">
                <a:solidFill>
                  <a:srgbClr val="00B050"/>
                </a:solidFill>
              </a:rPr>
              <a:t>ผู้</a:t>
            </a:r>
            <a:r>
              <a:rPr lang="th-TH" dirty="0" smtClean="0">
                <a:solidFill>
                  <a:srgbClr val="00B050"/>
                </a:solidFill>
              </a:rPr>
              <a:t>ซื้อจำกัดปริมาณ การ</a:t>
            </a:r>
            <a:r>
              <a:rPr lang="th-TH" dirty="0">
                <a:solidFill>
                  <a:srgbClr val="00B050"/>
                </a:solidFill>
              </a:rPr>
              <a:t>สั่งซื้อจึงมีโอกาสที่</a:t>
            </a:r>
            <a:r>
              <a:rPr lang="th-TH" dirty="0" smtClean="0">
                <a:solidFill>
                  <a:srgbClr val="00B050"/>
                </a:solidFill>
              </a:rPr>
              <a:t>สินค้าจะหมด</a:t>
            </a:r>
            <a:r>
              <a:rPr lang="th-TH" dirty="0">
                <a:solidFill>
                  <a:srgbClr val="00B050"/>
                </a:solidFill>
              </a:rPr>
              <a:t>สต็อกเพิ่มขึ้นอย่างมาก</a:t>
            </a:r>
          </a:p>
          <a:p>
            <a:r>
              <a:rPr lang="th-TH" dirty="0" smtClean="0"/>
              <a:t>หาก</a:t>
            </a:r>
            <a:r>
              <a:rPr lang="th-TH" dirty="0" err="1"/>
              <a:t>ซัพ</a:t>
            </a:r>
            <a:r>
              <a:rPr lang="th-TH" dirty="0"/>
              <a:t>พลาย</a:t>
            </a:r>
            <a:r>
              <a:rPr lang="th-TH" dirty="0" err="1"/>
              <a:t>เออร์</a:t>
            </a:r>
            <a:r>
              <a:rPr lang="th-TH" dirty="0"/>
              <a:t>แบ่งปันความเสี่ยงบางส่วนกับผู้</a:t>
            </a:r>
            <a:r>
              <a:rPr lang="th-TH" dirty="0" smtClean="0"/>
              <a:t>ซื้อ</a:t>
            </a:r>
          </a:p>
          <a:p>
            <a:pPr lvl="1"/>
            <a:r>
              <a:rPr lang="th-TH" dirty="0" smtClean="0"/>
              <a:t>อาจ</a:t>
            </a:r>
            <a:r>
              <a:rPr lang="th-TH" dirty="0"/>
              <a:t>เป็นประโยชน์สำหรับผู้ซื้อที่สั่งซื้อมากขึ้น</a:t>
            </a:r>
          </a:p>
          <a:p>
            <a:pPr lvl="1"/>
            <a:r>
              <a:rPr lang="th-TH" dirty="0" smtClean="0"/>
              <a:t>ลดความเป็นไปได้ที่สินค้าจะ</a:t>
            </a:r>
            <a:r>
              <a:rPr lang="th-TH" dirty="0" err="1" smtClean="0"/>
              <a:t>ขาดสต็อค</a:t>
            </a:r>
            <a:endParaRPr lang="th-TH" dirty="0" smtClean="0"/>
          </a:p>
          <a:p>
            <a:pPr lvl="1"/>
            <a:r>
              <a:rPr lang="th-TH" dirty="0" smtClean="0"/>
              <a:t>เพิ่ม</a:t>
            </a:r>
            <a:r>
              <a:rPr lang="th-TH" dirty="0"/>
              <a:t>ผล</a:t>
            </a:r>
            <a:r>
              <a:rPr lang="th-TH" dirty="0" smtClean="0"/>
              <a:t>กำไรให้ทั้ง</a:t>
            </a:r>
            <a:r>
              <a:rPr lang="th-TH" dirty="0" err="1"/>
              <a:t>ซัพ</a:t>
            </a:r>
            <a:r>
              <a:rPr lang="th-TH" dirty="0"/>
              <a:t>พลาย</a:t>
            </a:r>
            <a:r>
              <a:rPr lang="th-TH" dirty="0" err="1"/>
              <a:t>เออร์</a:t>
            </a:r>
            <a:r>
              <a:rPr lang="th-TH" dirty="0"/>
              <a:t>และผู้ซื้อ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 algn="ctr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สัญญาจัดหาถูกใช้เพื่อกระจายความ</a:t>
            </a:r>
            <a:r>
              <a:rPr lang="th-TH" b="1" dirty="0">
                <a:solidFill>
                  <a:srgbClr val="FF0000"/>
                </a:solidFill>
              </a:rPr>
              <a:t>เสี่ยงนี้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5" id="{C9658597-67A4-764C-9CFA-F5CFE06F1596}" vid="{7C49B319-CF4A-2F47-ABF3-6FFDB7DD9991}"/>
    </a:ext>
  </a:extLst>
</a:theme>
</file>

<file path=ppt/theme/theme2.xml><?xml version="1.0" encoding="utf-8"?>
<a:theme xmlns:a="http://schemas.openxmlformats.org/drawingml/2006/main" name="1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5" id="{C9658597-67A4-764C-9CFA-F5CFE06F1596}" vid="{7C49B319-CF4A-2F47-ABF3-6FFDB7DD9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(CUT Slide Master)</Template>
  <TotalTime>2938</TotalTime>
  <Words>2191</Words>
  <Application>Microsoft Office PowerPoint</Application>
  <PresentationFormat>Widescreen</PresentationFormat>
  <Paragraphs>309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Cordia New</vt:lpstr>
      <vt:lpstr>TH SarabunPSK</vt:lpstr>
      <vt:lpstr>Motyw pakietu Office</vt:lpstr>
      <vt:lpstr>1_Motyw pakietu Office</vt:lpstr>
      <vt:lpstr>Sustainable Supply Chain Management</vt:lpstr>
      <vt:lpstr>Supply Contracts</vt:lpstr>
      <vt:lpstr>Introduction</vt:lpstr>
      <vt:lpstr>Strategic Components </vt:lpstr>
      <vt:lpstr>Supply Contracts</vt:lpstr>
      <vt:lpstr>Swimsuit Example </vt:lpstr>
      <vt:lpstr>Swimsuit Example </vt:lpstr>
      <vt:lpstr>Sequential Supply Chain</vt:lpstr>
      <vt:lpstr>Risk Sharing</vt:lpstr>
      <vt:lpstr>Buy-Back Contract</vt:lpstr>
      <vt:lpstr>Buy-Back Contract Swimsuit Example</vt:lpstr>
      <vt:lpstr>Buy-Back Contract Swimsuit Example </vt:lpstr>
      <vt:lpstr>Revenue Sharing Contract</vt:lpstr>
      <vt:lpstr>Revenue Sharing Contract Swimsuit Example</vt:lpstr>
      <vt:lpstr>Revenue Sharing Contract Swimsuit Example </vt:lpstr>
      <vt:lpstr>Other Types of Contracts</vt:lpstr>
      <vt:lpstr>Global Optimization Strategy</vt:lpstr>
      <vt:lpstr>Global Optimization Swimsuit Example</vt:lpstr>
      <vt:lpstr>Global Optimization Swimsuit Example</vt:lpstr>
      <vt:lpstr>Global Optimization and Supply Contracts</vt:lpstr>
      <vt:lpstr>Implementation Drawbacks of Supply Contracts</vt:lpstr>
      <vt:lpstr>Contracts for Make-to-Stock &amp; Make-to-Order Supply Chains</vt:lpstr>
      <vt:lpstr>Supply Chain for Fashion Products Ski-Jackets</vt:lpstr>
      <vt:lpstr>Profit and Loss</vt:lpstr>
      <vt:lpstr>Make-to-Stock Ski Jackets</vt:lpstr>
      <vt:lpstr>Pay-Back Contract</vt:lpstr>
      <vt:lpstr>Pay-Back Contract Ski Jacket Example</vt:lpstr>
      <vt:lpstr>Pay-Back Contract Ski Jacket Example</vt:lpstr>
      <vt:lpstr>Pay-Back Contract Ski Jacket Example (cont) </vt:lpstr>
      <vt:lpstr>Cost-Sharing Contract</vt:lpstr>
      <vt:lpstr>Cost-Sharing Contract Ski-Jacket Example</vt:lpstr>
      <vt:lpstr>Cost-Sharing Contract Ski-Jacket Example</vt:lpstr>
      <vt:lpstr>Cost-Sharing Contract Ski-Jacket Example (cont)</vt:lpstr>
      <vt:lpstr>Implementation Issues</vt:lpstr>
      <vt:lpstr>Global Optimization</vt:lpstr>
      <vt:lpstr>Global Optimization</vt:lpstr>
      <vt:lpstr>สัญญาที่มีข้อมูลไม่สมมาตร  (Contracts with Asymmetric Information) </vt:lpstr>
      <vt:lpstr>สัญญาทั้งสองเป็นไปได้ (Two Possible Contracts) </vt:lpstr>
      <vt:lpstr>สัญญาสำหรับองค์ประกอบที่ไม่ใช่เชิงกลยุทธ์ (Contracts for Non-Strategic Components) </vt:lpstr>
      <vt:lpstr>สัญญาระยะยาวสัญญา  (Long-Term Contracts) </vt:lpstr>
      <vt:lpstr>ตัวเลือกสัญญา (Option Contracts) </vt:lpstr>
      <vt:lpstr>ตัวเลือกสัญญา (Option Contracts) </vt:lpstr>
      <vt:lpstr>ซื้อเป็นครั้งคราว (Spot Purchase) </vt:lpstr>
      <vt:lpstr>สัญญาการลงทุน (Portfolio Contracts) </vt:lpstr>
      <vt:lpstr>Appropriate Mix of Contracts Low Price + Low Flexibility vs. Reasonable Price + Better Flexibility  </vt:lpstr>
      <vt:lpstr>การแลกเปลี่ยนความเสี่ยงในสัญญาการลงทุน  (Risk Trade-Off in Portfolio Contracts) </vt:lpstr>
      <vt:lpstr>การแลกเปลี่ยนความเสี่ยงในสัญญาการลงทุน  (Risk Trade-Off in Portfolio Contracts)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Supply Chain Management</dc:title>
  <dc:creator>Anna</dc:creator>
  <cp:lastModifiedBy>Pornrat Thumrongvut</cp:lastModifiedBy>
  <cp:revision>119</cp:revision>
  <dcterms:created xsi:type="dcterms:W3CDTF">2020-02-25T16:45:02Z</dcterms:created>
  <dcterms:modified xsi:type="dcterms:W3CDTF">2020-10-11T15:54:56Z</dcterms:modified>
</cp:coreProperties>
</file>