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7" r:id="rId3"/>
    <p:sldId id="285" r:id="rId4"/>
    <p:sldId id="286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8" r:id="rId32"/>
    <p:sldId id="314" r:id="rId33"/>
    <p:sldId id="315" r:id="rId34"/>
    <p:sldId id="316" r:id="rId35"/>
    <p:sldId id="317" r:id="rId36"/>
    <p:sldId id="319" r:id="rId37"/>
    <p:sldId id="323" r:id="rId38"/>
    <p:sldId id="320" r:id="rId39"/>
    <p:sldId id="321" r:id="rId40"/>
    <p:sldId id="322" r:id="rId41"/>
    <p:sldId id="324" r:id="rId42"/>
    <p:sldId id="325" r:id="rId43"/>
    <p:sldId id="326" r:id="rId44"/>
    <p:sldId id="327" r:id="rId45"/>
    <p:sldId id="328" r:id="rId46"/>
    <p:sldId id="329" r:id="rId47"/>
    <p:sldId id="330" r:id="rId48"/>
    <p:sldId id="331" r:id="rId49"/>
    <p:sldId id="332" r:id="rId50"/>
    <p:sldId id="333" r:id="rId51"/>
    <p:sldId id="334" r:id="rId52"/>
    <p:sldId id="335" r:id="rId53"/>
    <p:sldId id="336" r:id="rId54"/>
    <p:sldId id="343" r:id="rId55"/>
    <p:sldId id="337" r:id="rId56"/>
    <p:sldId id="338" r:id="rId57"/>
    <p:sldId id="339" r:id="rId58"/>
    <p:sldId id="340" r:id="rId59"/>
    <p:sldId id="341" r:id="rId60"/>
    <p:sldId id="342" r:id="rId61"/>
    <p:sldId id="344" r:id="rId62"/>
    <p:sldId id="345" r:id="rId63"/>
    <p:sldId id="346" r:id="rId64"/>
    <p:sldId id="347" r:id="rId65"/>
    <p:sldId id="348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95" d="100"/>
          <a:sy n="95" d="100"/>
        </p:scale>
        <p:origin x="1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5" y="2035"/>
            <a:ext cx="12195631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4" y="-8794"/>
            <a:ext cx="12222427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3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1" y="479046"/>
            <a:ext cx="1824739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3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1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9" y="3445484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9" y="2067996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9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3" y="3263034"/>
            <a:ext cx="8431931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71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370" y="4225822"/>
            <a:ext cx="1344168" cy="155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2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2B7B18-FD7D-4AE7-961D-638A21ED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29-Oct-20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27F21E-79D5-4C93-AFCE-64A87D6F2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C0B15-5C5C-43A2-B334-1E7159DC5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61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05BC6-B8F2-467B-A51D-7EF866A52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DAF93-471D-4F72-9A9C-1D3FD85C9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340A66-060C-44B9-83DB-F16223E75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03483C-CD5F-492E-9EDF-CA1BFCBC4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29-Oct-20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3578A-53BB-43CD-AE8B-6A4B5DDE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56FF0-B4D3-4A33-88FE-F41023975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85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62379-C666-47A8-ABF8-A3D299741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BAE6F8-0615-42CF-B577-DC389D3502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1B2BB-CDAA-4993-94DA-F1B1C64BA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EB606-A8D8-4D5F-BE0C-419E49C35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29-Oct-20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530BF-FC1F-496E-B918-4AFC48059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F458C-C932-4B3D-87F3-9CCB23CD2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28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59405-0823-4EF8-AE3F-2D2F70772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5998AA-E683-4A32-B344-52FBCBA3F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2E250-410B-48E9-93C3-FBDD91ED0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29-Oct-20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79AF3-C435-4DF6-89A6-BD4F19025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FFB2E-8C4F-47CF-AEB0-3E0887BE2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41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53D5BF-61FD-4341-BF5C-91EB49169B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06DF4D-69A2-4B54-85D5-11E2837B0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D8474-5ECD-46F6-9E30-4C9F9EC74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29-Oct-20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2F09C-C8A3-4A1A-AF93-5D3AC9106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221DE-46EF-40E1-B91E-A2F4CF0DE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8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2" y="274325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91" y="448674"/>
            <a:ext cx="8706812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32"/>
            <a:ext cx="8706812" cy="184429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3" y="6117028"/>
            <a:ext cx="3329507" cy="7466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757" y="301108"/>
            <a:ext cx="1106424" cy="128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4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5" y="2035"/>
            <a:ext cx="12195631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4" y="-8794"/>
            <a:ext cx="12222427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3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1" y="479046"/>
            <a:ext cx="1824739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1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3023115" y="2448213"/>
            <a:ext cx="60013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3" y="770574"/>
            <a:ext cx="4263315" cy="12177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370" y="4225822"/>
            <a:ext cx="1344168" cy="155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46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9C96F-5262-4E6F-BFD8-2EB53A520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A59F29-33E8-4A08-A848-F23F1829CB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C6F23-F1D6-413A-93F1-5CB67FD18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29-Oct-20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BD8DA-9182-46A0-AA86-19D7E25FB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715A6-5D5A-4C34-B2BB-C5C096135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95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C934A-07AE-4721-A5E5-7BFD63010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07034-45C9-4C2E-8F1A-74CC69F46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39D44-7FBD-44DC-8ED7-DE4385899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29-Oct-20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CFEF3-9B26-4F35-A593-95E86278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9034F-12F0-4070-BA7C-B4388783F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97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F60FD-5F2B-40FD-AB1C-F92E18204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69EB4-521E-40A4-B238-74A9CF46E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421B3-A098-45C5-B9B7-9BF720EB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29-Oct-20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CC390-DEDA-40EF-98A1-9B2AE1199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49BD-74DC-4732-BC07-11F691F6E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74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F293C-8450-46AA-97AD-A87DE0A38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EDC3F-2F73-40D3-B100-4A075A8FEA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A477F-5FF0-4748-83C8-C1959815E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4C4EE-9866-446B-856F-88EC44E3B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29-Oct-20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F79B0-8B0F-46FC-8DD9-EFDE8BF7E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EF88E6-DEC4-4334-8FB3-016F3E649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25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16E7B-2755-415C-A9AD-AB128EF10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80CBA-DC9A-46FB-BE7C-1C8FF0F53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35A0D-3B3B-4A1A-B83C-4AD6A0EEA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8808BE-6A98-44A7-B4B9-9EC28AFF9B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1B1C5F-3CAF-4649-B4D5-8F2E81D57F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E0AAA5-4509-4E64-BAAE-E044B02A7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29-Oct-20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75D009-BA01-43C0-901E-5BB050E94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19B0F4-731F-4553-8E9E-7FB4D0255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4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96960-F648-4700-BFD0-5CD16BA70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D7EA84-1FB4-41C5-99AC-761E11BDE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29-Oct-20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B97808-4AE9-4F15-B28B-50EDC420F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CB2001-E3EB-4483-AF81-E12AE3387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1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29-Oct-20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tmp"/><Relationship Id="rId4" Type="http://schemas.openxmlformats.org/officeDocument/2006/relationships/image" Target="../media/image19.tmp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tmp"/><Relationship Id="rId4" Type="http://schemas.openxmlformats.org/officeDocument/2006/relationships/image" Target="../media/image24.tmp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tmp"/><Relationship Id="rId4" Type="http://schemas.openxmlformats.org/officeDocument/2006/relationships/image" Target="../media/image29.tmp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tmp"/><Relationship Id="rId5" Type="http://schemas.openxmlformats.org/officeDocument/2006/relationships/image" Target="../media/image37.tmp"/><Relationship Id="rId4" Type="http://schemas.openxmlformats.org/officeDocument/2006/relationships/image" Target="../media/image36.tmp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mp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/>
              <a:t>การจัดการ</a:t>
            </a:r>
            <a:r>
              <a:rPr lang="th-TH" dirty="0" err="1"/>
              <a:t>ซัพพ</a:t>
            </a:r>
            <a:r>
              <a:rPr lang="th-TH" dirty="0"/>
              <a:t>ลายเชนอย่างยั่งยืน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827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DDDD7BD-8813-42BA-A1FE-B148084F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EOQ: </a:t>
            </a:r>
            <a:r>
              <a:rPr lang="th-TH" dirty="0"/>
              <a:t>ค่าใช้จ่าย</a:t>
            </a:r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09EDFB6E-56D2-4764-B438-883C192A84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8633" y="1731320"/>
            <a:ext cx="5322456" cy="3395359"/>
          </a:xfr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4CE3CE2F-916E-4326-8D1B-7672D6CF11AC}"/>
              </a:ext>
            </a:extLst>
          </p:cNvPr>
          <p:cNvSpPr txBox="1"/>
          <p:nvPr/>
        </p:nvSpPr>
        <p:spPr>
          <a:xfrm>
            <a:off x="3914561" y="553952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latin typeface="Arial" panose="020B0604020202020204" pitchFamily="34" charset="0"/>
              </a:rPr>
              <a:t>แบบจำลองขนาดล็อตเศรษฐกิจ: ต้นทุนรวมต่อหน่วยเวลา</a:t>
            </a:r>
          </a:p>
          <a:p>
            <a:r>
              <a:rPr lang="th-TH" b="1" dirty="0">
                <a:latin typeface="Arial" panose="020B0604020202020204" pitchFamily="34" charset="0"/>
              </a:rPr>
              <a:t>บันทึก : ต้นทุนสินค้าคงคลังทั้งหมดค่อนข้างไม่อ่อนไหวต่อการสั่งซื้อ</a:t>
            </a:r>
          </a:p>
        </p:txBody>
      </p:sp>
    </p:spTree>
    <p:extLst>
      <p:ext uri="{BB962C8B-B14F-4D97-AF65-F5344CB8AC3E}">
        <p14:creationId xmlns:p14="http://schemas.microsoft.com/office/powerpoint/2010/main" val="641003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F71537D-40F6-4C64-8CDC-D94257B1C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ความต้องการความไม่แน่นอน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263F709-B764-4DD5-A346-56EB87532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301657" cy="43035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dirty="0"/>
              <a:t>•การคาดการณ์ผิดเสมอ</a:t>
            </a:r>
          </a:p>
          <a:p>
            <a:pPr marL="354013" indent="0">
              <a:buNone/>
            </a:pPr>
            <a:r>
              <a:rPr lang="th-TH" dirty="0">
                <a:solidFill>
                  <a:srgbClr val="0070C0"/>
                </a:solidFill>
              </a:rPr>
              <a:t>•เป็นเรื่องยากที่จะจับคู่อุปสงค์และอุปทาน</a:t>
            </a:r>
          </a:p>
          <a:p>
            <a:pPr marL="0" indent="0">
              <a:buNone/>
            </a:pPr>
            <a:r>
              <a:rPr lang="th-TH" dirty="0"/>
              <a:t>•ยิ่งเส้นขอบฟ้าพยากรณ์นานเท่าใดการคาดการณ์ก็ยิ่งแย่ลง</a:t>
            </a:r>
          </a:p>
          <a:p>
            <a:pPr marL="354013" indent="0">
              <a:buNone/>
            </a:pPr>
            <a:r>
              <a:rPr lang="th-TH" dirty="0">
                <a:solidFill>
                  <a:srgbClr val="0070C0"/>
                </a:solidFill>
              </a:rPr>
              <a:t>•เป็นเรื่องยากยิ่งขึ้นหากต้องคาดการณ์ความต้องการของลูกค้าเป็นเวลานานช่วงเวลา</a:t>
            </a:r>
          </a:p>
          <a:p>
            <a:pPr marL="0" indent="0">
              <a:buNone/>
            </a:pPr>
            <a:r>
              <a:rPr lang="th-TH" dirty="0"/>
              <a:t>•การคาดการณ์โดยรวมมีความแม่นยำมากขึ้น</a:t>
            </a:r>
          </a:p>
          <a:p>
            <a:pPr marL="354013" indent="0">
              <a:buNone/>
            </a:pPr>
            <a:r>
              <a:rPr lang="th-TH" dirty="0">
                <a:solidFill>
                  <a:srgbClr val="0070C0"/>
                </a:solidFill>
              </a:rPr>
              <a:t>•คาดการณ์ความต้องการของลูกค้าสำหรับ </a:t>
            </a:r>
            <a:r>
              <a:rPr lang="en-US" dirty="0">
                <a:solidFill>
                  <a:srgbClr val="0070C0"/>
                </a:solidFill>
              </a:rPr>
              <a:t>SKU </a:t>
            </a:r>
            <a:r>
              <a:rPr lang="th-TH" dirty="0">
                <a:solidFill>
                  <a:srgbClr val="0070C0"/>
                </a:solidFill>
              </a:rPr>
              <a:t>แต่ละรายการได้ยากขึ้น</a:t>
            </a:r>
          </a:p>
          <a:p>
            <a:pPr marL="354013" indent="0">
              <a:buNone/>
            </a:pPr>
            <a:r>
              <a:rPr lang="th-TH" dirty="0">
                <a:solidFill>
                  <a:srgbClr val="0070C0"/>
                </a:solidFill>
              </a:rPr>
              <a:t>•ทำนายความต้องการใน </a:t>
            </a:r>
            <a:r>
              <a:rPr lang="en-US" dirty="0">
                <a:solidFill>
                  <a:srgbClr val="0070C0"/>
                </a:solidFill>
              </a:rPr>
              <a:t>SKU </a:t>
            </a:r>
            <a:r>
              <a:rPr lang="th-TH" dirty="0">
                <a:solidFill>
                  <a:srgbClr val="0070C0"/>
                </a:solidFill>
              </a:rPr>
              <a:t>ทั้งหมดได้ง่ายขึ้นมากภายในกลุ่มผลิตภัณฑ์เดียว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3833448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37B44C7-30E4-4A30-8B0C-0C35F4B36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แบบจำลองช่วงเวลาเดียว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0CD70C1-0D8E-4F1C-B563-430527D21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/>
              <a:t>ผลิตภัณฑ์อายุการใช้งานสั้น</a:t>
            </a:r>
          </a:p>
          <a:p>
            <a:pPr marL="0" indent="0">
              <a:buNone/>
            </a:pPr>
            <a:r>
              <a:rPr lang="th-TH" dirty="0"/>
              <a:t>•โอกาสในการสั่งซื้อหนึ่งครั้งเท่านั้น</a:t>
            </a:r>
          </a:p>
          <a:p>
            <a:pPr marL="0" indent="0">
              <a:buNone/>
            </a:pPr>
            <a:r>
              <a:rPr lang="th-TH" dirty="0"/>
              <a:t>•ปริมาณการสั่งซื้อต้องตัดสินใจก่อนเกิดความต้องการ</a:t>
            </a:r>
          </a:p>
          <a:p>
            <a:pPr marL="804863" indent="0">
              <a:buNone/>
            </a:pPr>
            <a:r>
              <a:rPr lang="th-TH" dirty="0">
                <a:solidFill>
                  <a:srgbClr val="0070C0"/>
                </a:solidFill>
              </a:rPr>
              <a:t>•ปริมาณการสั่งซื้อ&gt; ความต้องการ =&gt; กำจัดสินค้าคงคลังส่วนเกิน</a:t>
            </a:r>
          </a:p>
          <a:p>
            <a:pPr marL="804863" indent="0">
              <a:buNone/>
            </a:pPr>
            <a:r>
              <a:rPr lang="th-TH" dirty="0">
                <a:solidFill>
                  <a:srgbClr val="0070C0"/>
                </a:solidFill>
              </a:rPr>
              <a:t>•ปริมาณการสั่งซื้อ &lt;ความต้องการ =&gt; สูญเสียยอดขาย / กำไร</a:t>
            </a:r>
          </a:p>
        </p:txBody>
      </p:sp>
    </p:spTree>
    <p:extLst>
      <p:ext uri="{BB962C8B-B14F-4D97-AF65-F5344CB8AC3E}">
        <p14:creationId xmlns:p14="http://schemas.microsoft.com/office/powerpoint/2010/main" val="1613026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65741DA-E01D-448F-9C50-FDDA2C766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แบบจำลองช่วงเวลาเดียว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15C5308-F1C5-4B32-923B-196E30E93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th-TH" dirty="0"/>
          </a:p>
          <a:p>
            <a:r>
              <a:rPr lang="th-TH" dirty="0"/>
              <a:t>บริษัท สามารถใช้ข้อมูลในอดีตเพื่อ</a:t>
            </a:r>
          </a:p>
          <a:p>
            <a:pPr marL="622300" indent="0"/>
            <a:r>
              <a:rPr lang="th-TH" dirty="0">
                <a:solidFill>
                  <a:srgbClr val="0070C0"/>
                </a:solidFill>
              </a:rPr>
              <a:t>ระบุสถานการณ์ความต้องการที่หลากหลาย</a:t>
            </a:r>
          </a:p>
          <a:p>
            <a:pPr marL="622300" indent="0"/>
            <a:r>
              <a:rPr lang="th-TH" dirty="0">
                <a:solidFill>
                  <a:srgbClr val="0070C0"/>
                </a:solidFill>
              </a:rPr>
              <a:t>พิจารณาความน่าจะเป็นของแต่ละสถานการณ์เหล่านี้จะเกิดขึ้น</a:t>
            </a:r>
          </a:p>
          <a:p>
            <a:r>
              <a:rPr lang="th-TH" dirty="0"/>
              <a:t>กำหนดนโยบายสินค้าคงคลังเฉพาะ</a:t>
            </a:r>
          </a:p>
          <a:p>
            <a:pPr marL="622300" indent="0"/>
            <a:r>
              <a:rPr lang="th-TH" dirty="0">
                <a:solidFill>
                  <a:srgbClr val="0070C0"/>
                </a:solidFill>
              </a:rPr>
              <a:t>บริษัท สามารถกำหนดผลกำไรที่เกี่ยวข้องกับสถานการณ์เฉพาะได้</a:t>
            </a:r>
          </a:p>
          <a:p>
            <a:pPr marL="622300" indent="0"/>
            <a:r>
              <a:rPr lang="th-TH" dirty="0">
                <a:solidFill>
                  <a:srgbClr val="0070C0"/>
                </a:solidFill>
              </a:rPr>
              <a:t>ดังนั้นกำหนดปริมาณการสั่งซื้อเฉพาะ</a:t>
            </a:r>
          </a:p>
          <a:p>
            <a:pPr marL="1169988" indent="-44450"/>
            <a:r>
              <a:rPr lang="th-TH" dirty="0">
                <a:solidFill>
                  <a:srgbClr val="FF0000"/>
                </a:solidFill>
              </a:rPr>
              <a:t>ให้น้ำหนักผลกำไรของแต่ละสถานการณ์ตามความเป็นไปได้ที่จะเกิดขึ้น</a:t>
            </a:r>
          </a:p>
          <a:p>
            <a:pPr marL="1169988" indent="-44450"/>
            <a:r>
              <a:rPr lang="th-TH" dirty="0">
                <a:solidFill>
                  <a:srgbClr val="FF0000"/>
                </a:solidFill>
              </a:rPr>
              <a:t>กำหนดผลกำไรโดยเฉลี่ยหรือที่คาดหวังสำหรับปริมาณการสั่งซื้อเฉพาะ</a:t>
            </a:r>
          </a:p>
          <a:p>
            <a:r>
              <a:rPr lang="th-TH" dirty="0"/>
              <a:t>สั่งซื้อปริมาณที่เพิ่มผลกำไรเฉลี่ยสูงสุด</a:t>
            </a:r>
          </a:p>
        </p:txBody>
      </p:sp>
    </p:spTree>
    <p:extLst>
      <p:ext uri="{BB962C8B-B14F-4D97-AF65-F5344CB8AC3E}">
        <p14:creationId xmlns:p14="http://schemas.microsoft.com/office/powerpoint/2010/main" val="2224405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98FB98D-57A2-48A1-BA73-55B24EB2F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571" y="460866"/>
            <a:ext cx="10826429" cy="888031"/>
          </a:xfrm>
        </p:spPr>
        <p:txBody>
          <a:bodyPr>
            <a:normAutofit/>
          </a:bodyPr>
          <a:lstStyle/>
          <a:p>
            <a:r>
              <a:rPr lang="th-TH" sz="2000" dirty="0"/>
              <a:t>ตัวอย่างแบบจำลองช่วงเวลาเดียว การคาดการณ์ความน่าจะเป็น</a:t>
            </a:r>
            <a:endParaRPr lang="en-US" sz="2000" dirty="0"/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E8179238-131E-4F9C-B2EA-0F1E4EC74B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6493" y="1693704"/>
            <a:ext cx="8348160" cy="3680402"/>
          </a:xfrm>
          <a:noFill/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DB4AA2B6-B44E-47F6-B14C-2A26095980FE}"/>
              </a:ext>
            </a:extLst>
          </p:cNvPr>
          <p:cNvSpPr txBox="1"/>
          <p:nvPr/>
        </p:nvSpPr>
        <p:spPr>
          <a:xfrm>
            <a:off x="3876045" y="560918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dirty="0"/>
              <a:t>การคาดการณ์ความน่าจะเป็นสำหรับความต้องการชุดว่ายน้ำ</a:t>
            </a:r>
          </a:p>
        </p:txBody>
      </p:sp>
    </p:spTree>
    <p:extLst>
      <p:ext uri="{BB962C8B-B14F-4D97-AF65-F5344CB8AC3E}">
        <p14:creationId xmlns:p14="http://schemas.microsoft.com/office/powerpoint/2010/main" val="132575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EEE3D51-39B8-4B7C-8D56-9FE45CFC1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ข้อมูลเพิ่มเติม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5B90C3D-A908-4E55-9BD9-33B96B401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th-TH" dirty="0"/>
          </a:p>
          <a:p>
            <a:r>
              <a:rPr lang="th-TH" dirty="0"/>
              <a:t>ต้นทุนการผลิตคงที่: 100,000 เหรียญ</a:t>
            </a:r>
          </a:p>
          <a:p>
            <a:endParaRPr lang="th-TH" dirty="0"/>
          </a:p>
          <a:p>
            <a:r>
              <a:rPr lang="th-TH" dirty="0"/>
              <a:t>ต้นทุนการผลิตผันแปรต่อหน่วย: 80 เหรียญ</a:t>
            </a:r>
          </a:p>
          <a:p>
            <a:endParaRPr lang="th-TH" dirty="0"/>
          </a:p>
          <a:p>
            <a:r>
              <a:rPr lang="th-TH" dirty="0"/>
              <a:t>ในช่วงฤดูร้อนราคาขาย: 125 เหรียญต่อหน่วย</a:t>
            </a:r>
          </a:p>
          <a:p>
            <a:endParaRPr lang="th-TH" dirty="0"/>
          </a:p>
          <a:p>
            <a:r>
              <a:rPr lang="th-TH" dirty="0"/>
              <a:t>มูลค่าซาก: ชุดว่ายน้ำใด ๆ ที่ไม่ขายในช่วงฤดูร้อนคือขายให้กับส่วนลดร้านค้าในราคา 20 เหรียญ</a:t>
            </a:r>
          </a:p>
        </p:txBody>
      </p:sp>
    </p:spTree>
    <p:extLst>
      <p:ext uri="{BB962C8B-B14F-4D97-AF65-F5344CB8AC3E}">
        <p14:creationId xmlns:p14="http://schemas.microsoft.com/office/powerpoint/2010/main" val="1856188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6AAF317-1B64-4A23-8E70-C107284E1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สองสถานการณ์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946AD29-F49B-483B-92A0-014C54110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h-TH" dirty="0"/>
              <a:t>ผู้ผลิตผลิตได้ 10,000 คันในขณะที่ความต้องการสิ้นสุดที่ 12,000 ชุดว่ายน้ำกำไร</a:t>
            </a:r>
          </a:p>
          <a:p>
            <a:pPr marL="0" indent="0">
              <a:buNone/>
            </a:pPr>
            <a:r>
              <a:rPr lang="th-TH" sz="2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= 125(10,000) -80(10,000) -100,000 </a:t>
            </a:r>
            <a:endParaRPr lang="th-TH" sz="2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th-TH" sz="2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= $350,000</a:t>
            </a:r>
            <a:endParaRPr lang="th-TH" dirty="0"/>
          </a:p>
          <a:p>
            <a:endParaRPr lang="th-TH" dirty="0"/>
          </a:p>
          <a:p>
            <a:r>
              <a:rPr lang="th-TH" dirty="0"/>
              <a:t>ผู้ผลิตผลิตได้ 10,000 คันในขณะที่ความต้องการสิ้นสุดที่ 8,000 ชุดว่ายน้ำกำไร</a:t>
            </a:r>
          </a:p>
          <a:p>
            <a:pPr marL="0" indent="0">
              <a:buNone/>
            </a:pPr>
            <a:r>
              <a:rPr lang="th-TH" sz="2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= 125(8,000) + 20(2,000) -80(10,000) -100,000</a:t>
            </a:r>
            <a:endParaRPr lang="th-TH" sz="2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th-TH" sz="2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= $140,000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01865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F71537D-40F6-4C64-8CDC-D94257B1C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ความน่าจะเป็นของสถานการณ์</a:t>
            </a:r>
            <a:r>
              <a:rPr lang="th-TH" dirty="0" err="1"/>
              <a:t>การทำ</a:t>
            </a:r>
            <a:r>
              <a:rPr lang="th-TH" dirty="0"/>
              <a:t>กำไรกับ</a:t>
            </a:r>
            <a:br>
              <a:rPr lang="th-TH" dirty="0"/>
            </a:br>
            <a:r>
              <a:rPr lang="th-TH" dirty="0"/>
              <a:t>การผลิต = 10,000 หน่วย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263F709-B764-4DD5-A346-56EB87532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/>
              <a:t>•ความน่าจะเป็นของความต้องการ 8000 หน่วย = 11%</a:t>
            </a:r>
          </a:p>
          <a:p>
            <a:pPr marL="0" indent="0">
              <a:buNone/>
            </a:pPr>
            <a:r>
              <a:rPr lang="th-TH" dirty="0"/>
              <a:t>•ความน่าจะเป็นของกำไร 140,000 ดอลลาร์ = 11%</a:t>
            </a:r>
          </a:p>
          <a:p>
            <a:pPr marL="0" indent="0">
              <a:buNone/>
            </a:pPr>
            <a:r>
              <a:rPr lang="th-TH" dirty="0"/>
              <a:t>•ความน่าจะเป็นของความต้องการ 12000 หน่วย = 27%</a:t>
            </a:r>
          </a:p>
          <a:p>
            <a:pPr marL="0" indent="0">
              <a:buNone/>
            </a:pPr>
            <a:r>
              <a:rPr lang="th-TH" dirty="0"/>
              <a:t>•ความน่าจะเป็นของกำไร 350,000 ดอลลาร์ = 27%</a:t>
            </a:r>
          </a:p>
          <a:p>
            <a:pPr marL="0" indent="0">
              <a:buNone/>
            </a:pPr>
            <a:r>
              <a:rPr lang="th-TH" dirty="0"/>
              <a:t>•กำไรทั้งหมด = ค่าเฉลี่ยถ่วงน้ำหนักของสถานการณ์กำไร</a:t>
            </a:r>
          </a:p>
        </p:txBody>
      </p:sp>
    </p:spTree>
    <p:extLst>
      <p:ext uri="{BB962C8B-B14F-4D97-AF65-F5344CB8AC3E}">
        <p14:creationId xmlns:p14="http://schemas.microsoft.com/office/powerpoint/2010/main" val="3432949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37B44C7-30E4-4A30-8B0C-0C35F4B36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91" y="448674"/>
            <a:ext cx="8706812" cy="888031"/>
          </a:xfrm>
        </p:spPr>
        <p:txBody>
          <a:bodyPr anchor="ctr">
            <a:normAutofit/>
          </a:bodyPr>
          <a:lstStyle/>
          <a:p>
            <a:r>
              <a:rPr lang="th-TH" dirty="0"/>
              <a:t>ปริมาณการสั่งซื้อที่คาดหวังสูงสุดกำไร</a:t>
            </a:r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A40B82B5-4705-4A06-9C7C-51510DD210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1755" y="1693703"/>
            <a:ext cx="7451213" cy="3439771"/>
          </a:xfrm>
          <a:noFill/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F2190696-CCC3-4973-BC80-BDDAF6FCB888}"/>
              </a:ext>
            </a:extLst>
          </p:cNvPr>
          <p:cNvSpPr txBox="1"/>
          <p:nvPr/>
        </p:nvSpPr>
        <p:spPr>
          <a:xfrm>
            <a:off x="5303520" y="565016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dirty="0"/>
              <a:t>กำไรเฉลี่ยตามปริมาณการผลิต</a:t>
            </a:r>
          </a:p>
        </p:txBody>
      </p:sp>
    </p:spTree>
    <p:extLst>
      <p:ext uri="{BB962C8B-B14F-4D97-AF65-F5344CB8AC3E}">
        <p14:creationId xmlns:p14="http://schemas.microsoft.com/office/powerpoint/2010/main" val="536613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65741DA-E01D-448F-9C50-FDDA2C766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ความสัมพันธ์ระหว่างปริมาณที่เหมาะสมและ</a:t>
            </a:r>
            <a:br>
              <a:rPr lang="th-TH" dirty="0"/>
            </a:br>
            <a:r>
              <a:rPr lang="th-TH" dirty="0"/>
              <a:t>ความต้องการเฉลี่ย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15C5308-F1C5-4B32-923B-196E30E93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•เปรียบเทียบกำไรส่วนเพิ่มของการขายหน่วยเพิ่มเติมและต้นทุนส่วนเพิ่มของการไม่ขายหน่วยเพิ่มเติม</a:t>
            </a:r>
          </a:p>
          <a:p>
            <a:pPr marL="0" indent="0">
              <a:buNone/>
            </a:pPr>
            <a:r>
              <a:rPr lang="th-TH" sz="2400" dirty="0"/>
              <a:t>•กำไรส่วนเพิ่ม / หน่วย =ราคาขายต้นทุนการสั่งซื้อตัวแปร (หรือการผลิต)</a:t>
            </a:r>
          </a:p>
          <a:p>
            <a:pPr marL="0" indent="0">
              <a:buNone/>
            </a:pPr>
            <a:r>
              <a:rPr lang="th-TH" sz="2400" dirty="0"/>
              <a:t>•ต้นทุนส่วนเพิ่ม / หน่วย =ต้นทุนการสั่งซื้อตัวแปร (หรือการผลิต)มูลค่าของช่วยเหลือ</a:t>
            </a:r>
          </a:p>
          <a:p>
            <a:pPr marL="0" indent="0">
              <a:buNone/>
            </a:pPr>
            <a:r>
              <a:rPr lang="th-TH" sz="2400" b="1" dirty="0"/>
              <a:t>กฎคือ</a:t>
            </a:r>
          </a:p>
          <a:p>
            <a:pPr marL="0" indent="0">
              <a:buNone/>
            </a:pPr>
            <a:r>
              <a:rPr lang="th-TH" sz="2400" dirty="0"/>
              <a:t>•หากกำไรส่วนเพิ่ม&gt; ต้นทุนส่วนเพิ่ม =&gt; ปริมาณที่เหมาะสม&gt; อุปสงค์เฉลี่ย</a:t>
            </a:r>
          </a:p>
          <a:p>
            <a:pPr marL="0" indent="0">
              <a:buNone/>
            </a:pPr>
            <a:r>
              <a:rPr lang="th-TH" sz="2400" dirty="0"/>
              <a:t>•หากกำไรส่วนเพิ่ม &lt;ต้นทุนส่วนเพิ่ม =&gt; ปริมาณที่เหมาะสม &lt;อุปสงค์เฉลี่ย</a:t>
            </a:r>
          </a:p>
        </p:txBody>
      </p:sp>
    </p:spTree>
    <p:extLst>
      <p:ext uri="{BB962C8B-B14F-4D97-AF65-F5344CB8AC3E}">
        <p14:creationId xmlns:p14="http://schemas.microsoft.com/office/powerpoint/2010/main" val="827302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sz="3600" dirty="0"/>
              <a:t>การจัดการสินค้าคงคลังและการรวมความเสี่ยง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24729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FE4230E-3067-40BE-8E80-9E9FF6234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สำหรับตัวอย่างชุดว่ายน้ำ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0B1D36A-4216-4E91-9C35-D9302A439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/>
              <a:t>•ความต้องการเฉลี่ย = 13,000 หน่วย</a:t>
            </a:r>
          </a:p>
          <a:p>
            <a:pPr marL="0" indent="0">
              <a:buNone/>
            </a:pPr>
            <a:r>
              <a:rPr lang="th-TH" dirty="0"/>
              <a:t>•ปริมาณการผลิตที่เหมาะสม = 12,000 หน่วย</a:t>
            </a:r>
          </a:p>
          <a:p>
            <a:pPr marL="0" indent="0">
              <a:buNone/>
            </a:pPr>
            <a:r>
              <a:rPr lang="th-TH" dirty="0"/>
              <a:t>•กำไรส่วนเพิ่ม = 45 เหรียญ</a:t>
            </a:r>
          </a:p>
          <a:p>
            <a:pPr marL="0" indent="0">
              <a:buNone/>
            </a:pPr>
            <a:r>
              <a:rPr lang="th-TH" dirty="0"/>
              <a:t>•ต้นทุนส่วนเพิ่ม = 60 เหรียญ</a:t>
            </a:r>
          </a:p>
          <a:p>
            <a:pPr marL="0" indent="0">
              <a:buNone/>
            </a:pPr>
            <a:r>
              <a:rPr lang="th-TH" dirty="0"/>
              <a:t>•ดังนั้นต้นทุนส่วนเพิ่ม&gt; กำไรส่วนเพิ่ม</a:t>
            </a:r>
          </a:p>
          <a:p>
            <a:pPr marL="0" indent="0">
              <a:buNone/>
            </a:pPr>
            <a:r>
              <a:rPr lang="th-TH" dirty="0"/>
              <a:t>=&gt; ปริมาณการผลิตที่เหมาะสม &lt;ความต้องการเฉลี่ย</a:t>
            </a:r>
          </a:p>
        </p:txBody>
      </p:sp>
    </p:spTree>
    <p:extLst>
      <p:ext uri="{BB962C8B-B14F-4D97-AF65-F5344CB8AC3E}">
        <p14:creationId xmlns:p14="http://schemas.microsoft.com/office/powerpoint/2010/main" val="1198103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EEE3D51-39B8-4B7C-8D56-9FE45CFC1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การแลกเปลี่ยนผลตอบแทนจากความเสี่ยง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5B90C3D-A908-4E55-9BD9-33B96B401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•ปริมาณการผลิตที่เหมาะสมช่วยเพิ่มกำไรเฉลี่ยสูงสุดอยู่ที่ประมาณ 12,000 (370,700 ดอลลาร์)</a:t>
            </a:r>
          </a:p>
          <a:p>
            <a:pPr marL="0" indent="0">
              <a:buNone/>
            </a:pPr>
            <a:r>
              <a:rPr lang="th-TH" sz="2400" dirty="0"/>
              <a:t>•การผลิต 9,000 หน่วยหรือการผลิต 16,000 หน่วยจะนำไปสู่กำไรเฉลี่ยเท่ากันที่ $ 294,000</a:t>
            </a:r>
          </a:p>
          <a:p>
            <a:pPr marL="0" indent="0">
              <a:buNone/>
            </a:pPr>
            <a:r>
              <a:rPr lang="th-TH" sz="2400" dirty="0"/>
              <a:t>•ถ้าเราต้องเลือกระหว่างการผลิต 9,000 หน่วยและ 16,000เราควรเลือกหน่วยไหนดี?</a:t>
            </a:r>
          </a:p>
        </p:txBody>
      </p:sp>
    </p:spTree>
    <p:extLst>
      <p:ext uri="{BB962C8B-B14F-4D97-AF65-F5344CB8AC3E}">
        <p14:creationId xmlns:p14="http://schemas.microsoft.com/office/powerpoint/2010/main" val="1755267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6AAF317-1B64-4A23-8E70-C107284E1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91" y="448674"/>
            <a:ext cx="8706812" cy="888031"/>
          </a:xfrm>
        </p:spPr>
        <p:txBody>
          <a:bodyPr anchor="ctr">
            <a:normAutofit/>
          </a:bodyPr>
          <a:lstStyle/>
          <a:p>
            <a:r>
              <a:rPr lang="th-TH" dirty="0"/>
              <a:t>การแลกเปลี่ยนผลตอบแทนจากความเสี่ยงความถี่</a:t>
            </a:r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362640EA-C7C3-4588-B5FE-485BD47B74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9890" y="1693703"/>
            <a:ext cx="8481366" cy="3728529"/>
          </a:xfrm>
          <a:noFill/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A244E0A7-4A39-4DC5-9396-A01DF7EC68C9}"/>
              </a:ext>
            </a:extLst>
          </p:cNvPr>
          <p:cNvSpPr txBox="1"/>
          <p:nvPr/>
        </p:nvSpPr>
        <p:spPr>
          <a:xfrm>
            <a:off x="4791456" y="564511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 err="1"/>
              <a:t>ฮิส</a:t>
            </a:r>
            <a:r>
              <a:rPr lang="th-TH" sz="2800" dirty="0"/>
              <a:t>โตแกรมความถี่ของผลกำไร</a:t>
            </a:r>
          </a:p>
        </p:txBody>
      </p:sp>
    </p:spTree>
    <p:extLst>
      <p:ext uri="{BB962C8B-B14F-4D97-AF65-F5344CB8AC3E}">
        <p14:creationId xmlns:p14="http://schemas.microsoft.com/office/powerpoint/2010/main" val="1013267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F71537D-40F6-4C64-8CDC-D94257B1C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การแลกเปลี่ยนผลตอบแทนจากความเสี่ยง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263F709-B764-4DD5-A346-56EB87532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sz="2400" dirty="0"/>
              <a:t>•ปริมาณการผลิต = 9000 หน่วย</a:t>
            </a:r>
          </a:p>
          <a:p>
            <a:pPr marL="354013" indent="0">
              <a:buNone/>
            </a:pPr>
            <a:r>
              <a:rPr lang="th-TH" sz="2400" dirty="0"/>
              <a:t>•กำไรคือ:</a:t>
            </a:r>
          </a:p>
          <a:p>
            <a:pPr marL="987425" indent="0">
              <a:buNone/>
            </a:pPr>
            <a:r>
              <a:rPr lang="th-TH" sz="2400" dirty="0"/>
              <a:t>• 200,000 ดอลลาร์โดยมีความน่าจะเป็นประมาณ 11%</a:t>
            </a:r>
          </a:p>
          <a:p>
            <a:pPr marL="987425" indent="0">
              <a:buNone/>
            </a:pPr>
            <a:r>
              <a:rPr lang="th-TH" sz="2400" dirty="0"/>
              <a:t>•หรือ 305,000 เหรียญโดยมีความน่าจะเป็นประมาณ 89%</a:t>
            </a:r>
          </a:p>
          <a:p>
            <a:pPr marL="0" indent="0">
              <a:buNone/>
            </a:pPr>
            <a:r>
              <a:rPr lang="th-TH" sz="2400" dirty="0"/>
              <a:t>•ปริมาณการผลิต = 16,000 หน่วย</a:t>
            </a:r>
          </a:p>
          <a:p>
            <a:pPr marL="0" indent="0">
              <a:buNone/>
            </a:pPr>
            <a:r>
              <a:rPr lang="th-TH" sz="2400" dirty="0"/>
              <a:t>•การกระจายผลกำไรไม่สมมาตร</a:t>
            </a:r>
          </a:p>
          <a:p>
            <a:pPr marL="987425" indent="0">
              <a:buNone/>
            </a:pPr>
            <a:r>
              <a:rPr lang="th-TH" sz="2400" dirty="0"/>
              <a:t>•ขาดทุน 220,000 ดอลลาร์ประมาณ 11% ของเวลา</a:t>
            </a:r>
          </a:p>
          <a:p>
            <a:pPr marL="987425" indent="0">
              <a:buNone/>
            </a:pPr>
            <a:r>
              <a:rPr lang="th-TH" sz="2400" dirty="0"/>
              <a:t>•ผลกำไรอย่างน้อย $ 410,000 ประมาณ 50% ของเวลา</a:t>
            </a:r>
          </a:p>
          <a:p>
            <a:pPr marL="0" indent="0">
              <a:buNone/>
            </a:pPr>
            <a:r>
              <a:rPr lang="th-TH" sz="2400" dirty="0"/>
              <a:t>•ด้วยกำไรเฉลี่ยเท่าเดิมเพิ่มปริมาณการผลิต:</a:t>
            </a:r>
          </a:p>
          <a:p>
            <a:pPr marL="987425" indent="0">
              <a:buNone/>
            </a:pPr>
            <a:r>
              <a:rPr lang="th-TH" sz="2400" dirty="0"/>
              <a:t>•เพิ่มความเสี่ยงที่เป็นไปได้ (เช่นใหญ่ขึ้น</a:t>
            </a:r>
            <a:r>
              <a:rPr lang="en-US" sz="2400" dirty="0"/>
              <a:t>)</a:t>
            </a:r>
            <a:endParaRPr lang="th-TH" sz="2400" dirty="0"/>
          </a:p>
          <a:p>
            <a:pPr marL="987425" indent="0">
              <a:buNone/>
            </a:pPr>
            <a:r>
              <a:rPr lang="th-TH" sz="2400" dirty="0"/>
              <a:t>•เพิ่มรางวัลที่เป็นไปได้ (เช่นใหญ่ขึ้น</a:t>
            </a:r>
            <a:r>
              <a:rPr lang="en-US" sz="2400" dirty="0"/>
              <a:t>)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3147069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37B44C7-30E4-4A30-8B0C-0C35F4B36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ข้อสังเกต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0CD70C1-0D8E-4F1C-B563-430527D21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dirty="0"/>
              <a:t>•ปริมาณการสั่งซื้อที่เหมาะสมไม่จำเป็นต้องเท่ากับการคาดการณ์หรือ</a:t>
            </a:r>
          </a:p>
          <a:p>
            <a:pPr marL="0" indent="0">
              <a:buNone/>
            </a:pPr>
            <a:r>
              <a:rPr lang="th-TH" dirty="0"/>
              <a:t>ความต้องการเฉลี่ย</a:t>
            </a:r>
          </a:p>
          <a:p>
            <a:pPr marL="0" indent="0">
              <a:buNone/>
            </a:pPr>
            <a:r>
              <a:rPr lang="th-TH" dirty="0"/>
              <a:t>•เมื่อปริมาณการสั่งซื้อเพิ่มขึ้นกำไรโดยเฉลี่ยมักจะเพิ่มขึ้น</a:t>
            </a:r>
          </a:p>
          <a:p>
            <a:pPr marL="0" indent="0">
              <a:buNone/>
            </a:pPr>
            <a:r>
              <a:rPr lang="th-TH" dirty="0"/>
              <a:t>จนกว่าปริมาณการผลิตจะถึงค่าที่กำหนดหลังจากนั้น</a:t>
            </a:r>
          </a:p>
          <a:p>
            <a:pPr marL="0" indent="0">
              <a:buNone/>
            </a:pPr>
            <a:r>
              <a:rPr lang="th-TH" dirty="0"/>
              <a:t>กำไรเฉลี่ยเริ่มลดลง</a:t>
            </a:r>
          </a:p>
          <a:p>
            <a:pPr marL="0" indent="0">
              <a:buNone/>
            </a:pPr>
            <a:r>
              <a:rPr lang="th-TH" dirty="0"/>
              <a:t>•การแลกเปลี่ยนความเสี่ยง / รางวัล</a:t>
            </a:r>
            <a:r>
              <a:rPr lang="en-US" dirty="0"/>
              <a:t>: </a:t>
            </a:r>
            <a:r>
              <a:rPr lang="th-TH" dirty="0"/>
              <a:t>เมื่อเราเพิ่มปริมาณการผลิตทั้งสองอย่าง</a:t>
            </a:r>
          </a:p>
          <a:p>
            <a:pPr marL="0" indent="0">
              <a:buNone/>
            </a:pPr>
            <a:r>
              <a:rPr lang="th-TH" dirty="0"/>
              <a:t>ความเสี่ยงและรางวัลเพิ่มขึ้น</a:t>
            </a:r>
          </a:p>
        </p:txBody>
      </p:sp>
    </p:spTree>
    <p:extLst>
      <p:ext uri="{BB962C8B-B14F-4D97-AF65-F5344CB8AC3E}">
        <p14:creationId xmlns:p14="http://schemas.microsoft.com/office/powerpoint/2010/main" val="3495382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65741DA-E01D-448F-9C50-FDDA2C766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จะเกิดอะไรขึ้นถ้าผู้ผลิตมีค่าเริ่มต้น สินค้าคงคลัง?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15C5308-F1C5-4B32-923B-196E30E93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/>
              <a:t>•แลกเปลี่ยนระหว่าง:</a:t>
            </a:r>
          </a:p>
          <a:p>
            <a:pPr marL="719138" indent="0">
              <a:buNone/>
            </a:pPr>
            <a:r>
              <a:rPr lang="th-TH" dirty="0"/>
              <a:t>•การใช้สินค้าคงคลังในมือเพื่อตอบสนองความต้องการและหลีกเลี่ยงการจ่ายการผลิตคงที่ต้นทุนต้องมีสต๊อกสินค้าเพียงพอ</a:t>
            </a:r>
          </a:p>
          <a:p>
            <a:pPr marL="719138" indent="0">
              <a:buNone/>
            </a:pPr>
            <a:endParaRPr lang="th-TH" dirty="0"/>
          </a:p>
          <a:p>
            <a:pPr marL="719138" indent="0">
              <a:buNone/>
            </a:pPr>
            <a:r>
              <a:rPr lang="th-TH" dirty="0"/>
              <a:t>•จ่ายต้นทุนการผลิตคงที่และไม่มีสินค้าคงคลังมากนัก</a:t>
            </a:r>
          </a:p>
        </p:txBody>
      </p:sp>
    </p:spTree>
    <p:extLst>
      <p:ext uri="{BB962C8B-B14F-4D97-AF65-F5344CB8AC3E}">
        <p14:creationId xmlns:p14="http://schemas.microsoft.com/office/powerpoint/2010/main" val="1034606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FE4230E-3067-40BE-8E80-9E9FF6234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91" y="448674"/>
            <a:ext cx="8706812" cy="888031"/>
          </a:xfrm>
        </p:spPr>
        <p:txBody>
          <a:bodyPr anchor="ctr">
            <a:normAutofit/>
          </a:bodyPr>
          <a:lstStyle/>
          <a:p>
            <a:r>
              <a:rPr lang="th-TH" dirty="0"/>
              <a:t>โซลูชันสินค้าคงคลังเริ่มต้น</a:t>
            </a:r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795E10C3-8FB4-4352-8846-196E871136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7000" y="1693703"/>
            <a:ext cx="6251568" cy="3215181"/>
          </a:xfrm>
          <a:noFill/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CAEE6942-32AC-41FE-828F-E406CA430C02}"/>
              </a:ext>
            </a:extLst>
          </p:cNvPr>
          <p:cNvSpPr txBox="1"/>
          <p:nvPr/>
        </p:nvSpPr>
        <p:spPr>
          <a:xfrm>
            <a:off x="4403103" y="5164297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latin typeface="Arial" panose="020B0604020202020204" pitchFamily="34" charset="0"/>
              </a:rPr>
              <a:t>กำไรและผลกระทบของสินค้าคงคลังเริ่มต้น</a:t>
            </a:r>
          </a:p>
          <a:p>
            <a:r>
              <a:rPr lang="th-TH" dirty="0">
                <a:solidFill>
                  <a:srgbClr val="0070C0"/>
                </a:solidFill>
                <a:latin typeface="Arial" panose="020B0604020202020204" pitchFamily="34" charset="0"/>
              </a:rPr>
              <a:t>เส้นประที่คาดว่าจะได้กำไรเส้นโค้งทึบไม่รวมต้นทุนผลิตภัณฑ์คงที่</a:t>
            </a:r>
          </a:p>
          <a:p>
            <a:r>
              <a:rPr lang="th-TH" dirty="0">
                <a:solidFill>
                  <a:srgbClr val="0070C0"/>
                </a:solidFill>
                <a:latin typeface="Arial" panose="020B0604020202020204" pitchFamily="34" charset="0"/>
              </a:rPr>
              <a:t>เส้นโค้งทึบอยู่เหนือเส้นประจำนวนเท่ากับต้นทุนผลิตคงที่</a:t>
            </a:r>
          </a:p>
        </p:txBody>
      </p:sp>
    </p:spTree>
    <p:extLst>
      <p:ext uri="{BB962C8B-B14F-4D97-AF65-F5344CB8AC3E}">
        <p14:creationId xmlns:p14="http://schemas.microsoft.com/office/powerpoint/2010/main" val="20039856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EEE3D51-39B8-4B7C-8D56-9FE45CFC1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สินค้าคงคลังเริ่มต้นของผู้ผลิต = 5,000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5B90C3D-A908-4E55-9BD9-33B96B401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/>
              <a:t>•หากไม่มีการผลิตอะไร</a:t>
            </a:r>
          </a:p>
          <a:p>
            <a:pPr marL="354013" indent="0">
              <a:buNone/>
            </a:pPr>
            <a:r>
              <a:rPr lang="th-TH" dirty="0">
                <a:solidFill>
                  <a:srgbClr val="0070C0"/>
                </a:solidFill>
              </a:rPr>
              <a:t>•กำไรเฉลี่ย = 225,000 (จากเส้นทึบ) + 5,000 </a:t>
            </a:r>
            <a:r>
              <a:rPr lang="en-US" dirty="0">
                <a:solidFill>
                  <a:srgbClr val="0070C0"/>
                </a:solidFill>
              </a:rPr>
              <a:t>x 80 = 625,000</a:t>
            </a:r>
          </a:p>
          <a:p>
            <a:pPr marL="0" indent="0">
              <a:buNone/>
            </a:pPr>
            <a:r>
              <a:rPr lang="en-US" dirty="0"/>
              <a:t>•</a:t>
            </a:r>
            <a:r>
              <a:rPr lang="th-TH" dirty="0"/>
              <a:t>หากผู้ผลิตตัดสินใจที่จะผลิต</a:t>
            </a:r>
          </a:p>
          <a:p>
            <a:pPr marL="354013" indent="0">
              <a:buNone/>
            </a:pPr>
            <a:r>
              <a:rPr lang="th-TH" dirty="0">
                <a:solidFill>
                  <a:srgbClr val="0070C0"/>
                </a:solidFill>
              </a:rPr>
              <a:t>•การผลิตควรเพิ่มสินค้าคงคลังจาก 5,000 หน่วยเป็น 12,000 หน่วย</a:t>
            </a:r>
          </a:p>
          <a:p>
            <a:pPr marL="354013" indent="0">
              <a:buNone/>
            </a:pPr>
            <a:r>
              <a:rPr lang="th-TH" dirty="0">
                <a:solidFill>
                  <a:srgbClr val="0070C0"/>
                </a:solidFill>
              </a:rPr>
              <a:t>•กำไรเฉลี่ย = 370,700 (จากเส้นประ) + 5,000 </a:t>
            </a:r>
            <a:r>
              <a:rPr lang="en-US" dirty="0">
                <a:solidFill>
                  <a:srgbClr val="0070C0"/>
                </a:solidFill>
              </a:rPr>
              <a:t>x 80 = 770,700</a:t>
            </a:r>
            <a:endParaRPr lang="th-TH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90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6AAF317-1B64-4A23-8E70-C107284E1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สินค้าคงคลังเริ่มต้นของผู้ผลิต = 10,000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946AD29-F49B-483B-92A0-014C54110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399193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•ไม่ต้องผลิตอะไรเพราะ</a:t>
            </a:r>
          </a:p>
          <a:p>
            <a:pPr marL="536575" indent="0">
              <a:buNone/>
            </a:pPr>
            <a:r>
              <a:rPr lang="th-TH" sz="2000" dirty="0">
                <a:solidFill>
                  <a:srgbClr val="0070C0"/>
                </a:solidFill>
              </a:rPr>
              <a:t>•กำไรเฉลี่ย&gt; กำไรที่ทำได้หากเราผลิตเพื่อเพิ่มสินค้าคงคลังเป็น 12,000หน่วย</a:t>
            </a:r>
          </a:p>
          <a:p>
            <a:pPr marL="0" indent="0">
              <a:buNone/>
            </a:pPr>
            <a:r>
              <a:rPr lang="th-TH" sz="2400" dirty="0"/>
              <a:t>•ถ้าเราผลิตได้มากที่สุดที่เราทำได้โดยเฉลี่ยคือกำไร (จริง) ของ370,700 ดอลลาร์</a:t>
            </a:r>
          </a:p>
          <a:p>
            <a:pPr marL="536575" indent="0">
              <a:buNone/>
            </a:pPr>
            <a:r>
              <a:rPr lang="th-TH" sz="2000" dirty="0">
                <a:solidFill>
                  <a:srgbClr val="0070C0"/>
                </a:solidFill>
              </a:rPr>
              <a:t>•กำไรเฉลี่ยเท่ากันโดยมีสินค้าคงคลังเริ่มต้น 8,500 หน่วยและไม่มีการผลิตอะไรก็ได้</a:t>
            </a:r>
          </a:p>
          <a:p>
            <a:pPr marL="536575" indent="0">
              <a:buNone/>
            </a:pPr>
            <a:r>
              <a:rPr lang="th-TH" sz="2000" dirty="0">
                <a:solidFill>
                  <a:srgbClr val="0070C0"/>
                </a:solidFill>
              </a:rPr>
              <a:t>•หากสินค้าคงคลังเริ่มต้น &lt;8,500 หน่วย =&gt; ผลิตเพื่อยกระดับสินค้าคงคลังเป็น12,000 ยูนิต.</a:t>
            </a:r>
          </a:p>
          <a:p>
            <a:pPr marL="536575" indent="0">
              <a:buNone/>
            </a:pPr>
            <a:r>
              <a:rPr lang="th-TH" sz="2000" dirty="0">
                <a:solidFill>
                  <a:srgbClr val="0070C0"/>
                </a:solidFill>
              </a:rPr>
              <a:t>•หากสินค้าคงคลังเริ่มต้นอย่างน้อย 8,500 หน่วยเราไม่ควรผลิตอะไรเลยนโยบาย</a:t>
            </a:r>
          </a:p>
          <a:p>
            <a:pPr marL="536575" indent="0" algn="ctr">
              <a:buNone/>
            </a:pPr>
            <a:r>
              <a:rPr lang="th-TH" sz="2000" dirty="0">
                <a:solidFill>
                  <a:srgbClr val="FF0000"/>
                </a:solidFill>
              </a:rPr>
              <a:t> (</a:t>
            </a:r>
            <a:r>
              <a:rPr lang="en-US" sz="2000" dirty="0">
                <a:solidFill>
                  <a:srgbClr val="FF0000"/>
                </a:solidFill>
              </a:rPr>
              <a:t>s, S) </a:t>
            </a:r>
            <a:r>
              <a:rPr lang="th-TH" sz="2000" dirty="0">
                <a:solidFill>
                  <a:srgbClr val="FF0000"/>
                </a:solidFill>
              </a:rPr>
              <a:t>หรือนโยบายขั้นต่ำสูงสุด</a:t>
            </a:r>
          </a:p>
        </p:txBody>
      </p:sp>
    </p:spTree>
    <p:extLst>
      <p:ext uri="{BB962C8B-B14F-4D97-AF65-F5344CB8AC3E}">
        <p14:creationId xmlns:p14="http://schemas.microsoft.com/office/powerpoint/2010/main" val="3296466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F71537D-40F6-4C64-8CDC-D94257B1C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โอกาสในการสั่งซื้อหลายครั้ง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263F709-B764-4DD5-A346-56EB87532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42" y="1629535"/>
            <a:ext cx="11229516" cy="471562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th-TH" sz="2600" dirty="0">
                <a:solidFill>
                  <a:srgbClr val="FF0000"/>
                </a:solidFill>
              </a:rPr>
              <a:t>ในสถานการณ์จริงหลาย ๆ ผลิตภัณฑ์อาจมีการสั่งซื้อซ้ำ ๆ</a:t>
            </a:r>
          </a:p>
          <a:p>
            <a:pPr marL="0" indent="0">
              <a:buNone/>
            </a:pPr>
            <a:r>
              <a:rPr lang="th-TH" sz="2000" b="1" dirty="0"/>
              <a:t>เหตุผลในการถือครองสินค้าคงคลัง</a:t>
            </a:r>
          </a:p>
          <a:p>
            <a:pPr marL="354013" indent="0">
              <a:buNone/>
            </a:pPr>
            <a:r>
              <a:rPr lang="th-TH" sz="1700" dirty="0">
                <a:solidFill>
                  <a:srgbClr val="0070C0"/>
                </a:solidFill>
              </a:rPr>
              <a:t>•เพื่อปรับสมดุลต้นทุนการถือครองสินค้าคงคลังประจำปีและต้นทุนการสั่งซื้อคงที่ประจำปี</a:t>
            </a:r>
          </a:p>
          <a:p>
            <a:pPr marL="354013" indent="0">
              <a:buNone/>
            </a:pPr>
            <a:r>
              <a:rPr lang="th-TH" sz="1700" dirty="0">
                <a:solidFill>
                  <a:srgbClr val="0070C0"/>
                </a:solidFill>
              </a:rPr>
              <a:t>•เพื่อตอบสนองความต้องการที่เกิดขึ้นในช่วงเวลานำ</a:t>
            </a:r>
          </a:p>
          <a:p>
            <a:pPr marL="354013" indent="0">
              <a:buNone/>
            </a:pPr>
            <a:r>
              <a:rPr lang="th-TH" sz="1700" dirty="0">
                <a:solidFill>
                  <a:srgbClr val="0070C0"/>
                </a:solidFill>
              </a:rPr>
              <a:t>•เพื่อป้องกันความไม่แน่นอนในความต้องการ</a:t>
            </a:r>
          </a:p>
          <a:p>
            <a:pPr marL="0" indent="0">
              <a:buNone/>
            </a:pPr>
            <a:r>
              <a:rPr lang="th-TH" sz="2000" b="1" dirty="0"/>
              <a:t>สองนโยบาย</a:t>
            </a:r>
          </a:p>
          <a:p>
            <a:pPr marL="0" indent="0">
              <a:buNone/>
            </a:pPr>
            <a:r>
              <a:rPr lang="th-TH" sz="2000" b="1" dirty="0"/>
              <a:t>•ทบทวนนโยบายอย่างต่อเนื่อง</a:t>
            </a:r>
          </a:p>
          <a:p>
            <a:pPr marL="354013" indent="0">
              <a:buNone/>
            </a:pPr>
            <a:r>
              <a:rPr lang="th-TH" sz="1700" dirty="0">
                <a:solidFill>
                  <a:srgbClr val="0070C0"/>
                </a:solidFill>
              </a:rPr>
              <a:t>•ตรวจสอบสินค้าคงคลังอย่างต่อเนื่อง</a:t>
            </a:r>
          </a:p>
          <a:p>
            <a:pPr marL="354013" indent="0">
              <a:buNone/>
            </a:pPr>
            <a:r>
              <a:rPr lang="th-TH" sz="1700" dirty="0">
                <a:solidFill>
                  <a:srgbClr val="0070C0"/>
                </a:solidFill>
              </a:rPr>
              <a:t>•คำสั่งซื้อจะถูกวางเมื่อสินค้าคงคลังถึงระดับที่กำหนดหรือจุดสั่งซื้อใหม่</a:t>
            </a:r>
          </a:p>
          <a:p>
            <a:pPr marL="354013" indent="0">
              <a:buNone/>
            </a:pPr>
            <a:r>
              <a:rPr lang="th-TH" sz="1700" dirty="0">
                <a:solidFill>
                  <a:srgbClr val="0070C0"/>
                </a:solidFill>
              </a:rPr>
              <a:t>•สามารถตรวจสอบสินค้าคงคลังได้อย่างต่อเนื่อง (ใช้ระบบสินค้าคงคลังคอมพิวเตอร์</a:t>
            </a:r>
            <a:r>
              <a:rPr lang="th-TH" sz="1700" dirty="0"/>
              <a:t>)</a:t>
            </a:r>
          </a:p>
          <a:p>
            <a:pPr marL="0" indent="0">
              <a:buNone/>
            </a:pPr>
            <a:r>
              <a:rPr lang="th-TH" sz="2600" b="1" dirty="0"/>
              <a:t>•นโยบายการทบทวนเป็นระยะ</a:t>
            </a:r>
          </a:p>
          <a:p>
            <a:pPr marL="354013" indent="0">
              <a:buNone/>
            </a:pPr>
            <a:r>
              <a:rPr lang="th-TH" sz="1700" dirty="0">
                <a:solidFill>
                  <a:srgbClr val="0070C0"/>
                </a:solidFill>
              </a:rPr>
              <a:t>•สินค้าคงคลังได้รับการตรวจสอบเป็นระยะ ๆ</a:t>
            </a:r>
          </a:p>
          <a:p>
            <a:pPr marL="354013" indent="0">
              <a:buNone/>
            </a:pPr>
            <a:r>
              <a:rPr lang="th-TH" sz="1700" dirty="0">
                <a:solidFill>
                  <a:srgbClr val="0070C0"/>
                </a:solidFill>
              </a:rPr>
              <a:t>•สั่งซื้อในปริมาณที่เหมาะสมหลังจากการตรวจทานแต่ละครั้ง</a:t>
            </a:r>
          </a:p>
          <a:p>
            <a:pPr marL="354013" indent="0">
              <a:buNone/>
            </a:pPr>
            <a:r>
              <a:rPr lang="th-TH" sz="1700" dirty="0">
                <a:solidFill>
                  <a:srgbClr val="0070C0"/>
                </a:solidFill>
              </a:rPr>
              <a:t>•เป็นไปไม่ได้หรือไม่สะดวกที่จะตรวจทานสินค้าคงคลังและสั่งซื้อ</a:t>
            </a:r>
            <a:r>
              <a:rPr lang="th-TH" sz="1700" dirty="0" err="1">
                <a:solidFill>
                  <a:srgbClr val="0070C0"/>
                </a:solidFill>
              </a:rPr>
              <a:t>บ่อยๆ</a:t>
            </a:r>
            <a:r>
              <a:rPr lang="th-TH" sz="1700" dirty="0">
                <a:solidFill>
                  <a:srgbClr val="0070C0"/>
                </a:solidFill>
              </a:rPr>
              <a:t>หากจำเป็น</a:t>
            </a:r>
          </a:p>
        </p:txBody>
      </p:sp>
    </p:spTree>
    <p:extLst>
      <p:ext uri="{BB962C8B-B14F-4D97-AF65-F5344CB8AC3E}">
        <p14:creationId xmlns:p14="http://schemas.microsoft.com/office/powerpoint/2010/main" val="1583665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เหตุใดพื้นที่โฆษณาจึงมีความสำคัญ</a:t>
            </a:r>
            <a:r>
              <a:rPr lang="en-US" dirty="0"/>
              <a:t>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ต้นทุนการกระจายสินค้าและสินค้าคงคลัง (โลจิสติก</a:t>
            </a:r>
            <a:r>
              <a:rPr lang="th-TH" dirty="0" err="1"/>
              <a:t>ส์</a:t>
            </a:r>
            <a:r>
              <a:rPr lang="th-TH" dirty="0"/>
              <a:t>) ค่อนข้างมาก</a:t>
            </a:r>
          </a:p>
          <a:p>
            <a:r>
              <a:rPr lang="th-TH" dirty="0"/>
              <a:t>การตัดสินใจที่เกี่ยวข้องกับสินค้าคงคลังมีผลกระทบอย่างมากต่อลูกค้า</a:t>
            </a:r>
          </a:p>
          <a:p>
            <a:r>
              <a:rPr lang="th-TH" dirty="0"/>
              <a:t>ระดับบริการและ</a:t>
            </a:r>
            <a:r>
              <a:rPr lang="th-TH" dirty="0" err="1"/>
              <a:t>ซัพพ</a:t>
            </a:r>
            <a:r>
              <a:rPr lang="th-TH" dirty="0"/>
              <a:t>ลายเชนต้นทุนทั้งระบบ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0996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37B44C7-30E4-4A30-8B0C-0C35F4B36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นโยบายการทบทวนอย่างต่อเนื่อง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0CD70C1-0D8E-4F1C-B563-430527D21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h-TH" dirty="0"/>
              <a:t>• ความต้องการรายวันเป็นแบบสุ่มและเป็นไปตามการแจกแจงปกติ</a:t>
            </a:r>
          </a:p>
          <a:p>
            <a:pPr marL="0" indent="0">
              <a:buNone/>
            </a:pPr>
            <a:r>
              <a:rPr lang="th-TH" dirty="0"/>
              <a:t>• ทุกครั้งที่ผู้จัดจำหน่ายสั่งซื้อจากผู้ผลิตผู้จัดจำหน่ายจ่ายต้นทุนคงที่ </a:t>
            </a:r>
            <a:r>
              <a:rPr lang="en-US" dirty="0"/>
              <a:t>K </a:t>
            </a:r>
            <a:r>
              <a:rPr lang="th-TH" dirty="0"/>
              <a:t>บวกจำนวนตามสัดส่วนกับปริมาณที่สั่ง</a:t>
            </a:r>
          </a:p>
          <a:p>
            <a:pPr marL="0" indent="0">
              <a:buNone/>
            </a:pPr>
            <a:r>
              <a:rPr lang="th-TH" dirty="0"/>
              <a:t>• ต้นทุนการถือครองสินค้าคงคลังคิดต่อรายการต่อหน่วยเวลา</a:t>
            </a:r>
          </a:p>
          <a:p>
            <a:pPr marL="0" indent="0">
              <a:buNone/>
            </a:pPr>
            <a:r>
              <a:rPr lang="th-TH" dirty="0"/>
              <a:t>• ระดับสินค้าคงคลังได้รับการตรวจสอบอย่างต่อเนื่องและหากมีการสั่งซื้อคำสั่งซื้อมาถึงหลังจากเวลานำที่เหมาะสม</a:t>
            </a:r>
          </a:p>
          <a:p>
            <a:pPr marL="0" indent="0">
              <a:buNone/>
            </a:pPr>
            <a:r>
              <a:rPr lang="th-TH" dirty="0"/>
              <a:t>• หากคำสั่งซื้อของลูกค้ามาถึงเมื่อไม่มีสินค้าคงคลังในมือเพื่อเติมเต็มคำสั่งซื้อ(เมื่อตัวแทนจำหน่ายหมด) คำสั่งซื้อสูญหาย</a:t>
            </a:r>
          </a:p>
          <a:p>
            <a:pPr marL="0" indent="0">
              <a:buNone/>
            </a:pPr>
            <a:r>
              <a:rPr lang="th-TH" dirty="0"/>
              <a:t>• ผู้จัดจำหน่ายระบุระดับบริการที่ต้องการ</a:t>
            </a:r>
          </a:p>
        </p:txBody>
      </p:sp>
    </p:spTree>
    <p:extLst>
      <p:ext uri="{BB962C8B-B14F-4D97-AF65-F5344CB8AC3E}">
        <p14:creationId xmlns:p14="http://schemas.microsoft.com/office/powerpoint/2010/main" val="26539866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37B44C7-30E4-4A30-8B0C-0C35F4B36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นโยบายการทบทวนอย่างต่อเนื่อง</a:t>
            </a:r>
          </a:p>
        </p:txBody>
      </p:sp>
      <p:sp>
        <p:nvSpPr>
          <p:cNvPr id="5" name="ตัวแทนเนื้อหา 4">
            <a:extLst>
              <a:ext uri="{FF2B5EF4-FFF2-40B4-BE49-F238E27FC236}">
                <a16:creationId xmlns:a16="http://schemas.microsoft.com/office/drawing/2014/main" id="{DD862EB9-7DDA-453F-8E41-4C7ACA9DA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AVG = </a:t>
            </a:r>
            <a:r>
              <a:rPr lang="th-TH" dirty="0"/>
              <a:t>ความต้องการเฉลี่ยต่อวันที่ผู้จัดจำหน่ายต้องเผชิญ</a:t>
            </a:r>
          </a:p>
          <a:p>
            <a:r>
              <a:rPr lang="en-US" dirty="0"/>
              <a:t>STD = </a:t>
            </a:r>
            <a:r>
              <a:rPr lang="th-TH" dirty="0"/>
              <a:t>ค่าเบี่ยงเบนมาตรฐานของความต้องการรายวันที่ผู้จัดจำหน่ายต้องเผชิญ</a:t>
            </a:r>
          </a:p>
          <a:p>
            <a:r>
              <a:rPr lang="en-US" dirty="0"/>
              <a:t>L = </a:t>
            </a:r>
            <a:r>
              <a:rPr lang="th-TH" dirty="0"/>
              <a:t>ระยะเวลาในการเติมน้ำมันจาก</a:t>
            </a:r>
            <a:r>
              <a:rPr lang="th-TH" dirty="0" err="1"/>
              <a:t>ซัพพ</a:t>
            </a:r>
            <a:r>
              <a:rPr lang="th-TH" dirty="0"/>
              <a:t>ลายเออร์ไปยังผู้จัดจำหน่ายในวัน</a:t>
            </a:r>
          </a:p>
          <a:p>
            <a:r>
              <a:rPr lang="en-US" dirty="0"/>
              <a:t>h = </a:t>
            </a:r>
            <a:r>
              <a:rPr lang="th-TH" dirty="0"/>
              <a:t>ต้นทุนในการถือหนึ่งหน่วยของผลิตภัณฑ์เป็นเวลาหนึ่งวันที่ผู้จัดจำหน่าย</a:t>
            </a:r>
          </a:p>
          <a:p>
            <a:r>
              <a:rPr lang="el-GR" dirty="0"/>
              <a:t>α = </a:t>
            </a:r>
            <a:r>
              <a:rPr lang="th-TH" dirty="0"/>
              <a:t>ระดับบริการ นี่หมายความว่าความน่าจะเป็นของการเก็บของหมดคือ 1</a:t>
            </a:r>
            <a:r>
              <a:rPr lang="el-GR" dirty="0"/>
              <a:t>α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520383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65741DA-E01D-448F-9C50-FDDA2C766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นโยบายการทบทวนอย่างต่อเนื่อง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15C5308-F1C5-4B32-923B-196E30E93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/>
              <a:t>•นโยบาย (</a:t>
            </a:r>
            <a:r>
              <a:rPr lang="en-US" dirty="0"/>
              <a:t>Q, R) - </a:t>
            </a:r>
            <a:r>
              <a:rPr lang="th-TH" dirty="0"/>
              <a:t>เมื่อใดก็ตามที่ระดับสินค้าคงคลังลดลงจนถึงระดับ </a:t>
            </a:r>
            <a:r>
              <a:rPr lang="en-US" dirty="0"/>
              <a:t>R </a:t>
            </a:r>
            <a:r>
              <a:rPr lang="th-TH" dirty="0"/>
              <a:t>สั่งซื้อใหม่ให้ทำการสั่งซื้อสำหรับหน่วย </a:t>
            </a:r>
            <a:r>
              <a:rPr lang="en-US" dirty="0"/>
              <a:t>Q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</a:t>
            </a:r>
            <a:r>
              <a:rPr lang="th-TH" dirty="0"/>
              <a:t>ค่า </a:t>
            </a:r>
            <a:r>
              <a:rPr lang="en-US" dirty="0"/>
              <a:t>R </a:t>
            </a:r>
            <a:r>
              <a:rPr lang="th-TH" dirty="0"/>
              <a:t>คืออะไร?</a:t>
            </a:r>
          </a:p>
        </p:txBody>
      </p:sp>
    </p:spTree>
    <p:extLst>
      <p:ext uri="{BB962C8B-B14F-4D97-AF65-F5344CB8AC3E}">
        <p14:creationId xmlns:p14="http://schemas.microsoft.com/office/powerpoint/2010/main" val="35196080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FE4230E-3067-40BE-8E80-9E9FF6234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นโยบายการทบทวนอย่างต่อเนื่อง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0B1D36A-4216-4E91-9C35-D9302A439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ความต้องการเฉลี่ยในช่วงเวลารอคอยสินค้า:</a:t>
            </a:r>
          </a:p>
          <a:p>
            <a:endParaRPr lang="th-TH" dirty="0"/>
          </a:p>
          <a:p>
            <a:r>
              <a:rPr lang="th-TH" dirty="0"/>
              <a:t>สต็อกความปลอดภัย:</a:t>
            </a:r>
          </a:p>
          <a:p>
            <a:endParaRPr lang="th-TH" dirty="0"/>
          </a:p>
          <a:p>
            <a:r>
              <a:rPr lang="th-TH" dirty="0"/>
              <a:t>เรียงลำดับใหม่ </a:t>
            </a:r>
            <a:r>
              <a:rPr lang="en-US" dirty="0"/>
              <a:t>R:</a:t>
            </a:r>
          </a:p>
          <a:p>
            <a:endParaRPr lang="en-US" dirty="0"/>
          </a:p>
          <a:p>
            <a:r>
              <a:rPr lang="th-TH" dirty="0"/>
              <a:t>ปริมาณการสั่งซื้อ </a:t>
            </a:r>
            <a:r>
              <a:rPr lang="en-US" dirty="0"/>
              <a:t>Q:</a:t>
            </a:r>
            <a:endParaRPr lang="th-TH" dirty="0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551937D3-4A13-4D78-8185-6C3156FD4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245" y="1801346"/>
            <a:ext cx="1305748" cy="454174"/>
          </a:xfrm>
          <a:prstGeom prst="rect">
            <a:avLst/>
          </a:prstGeom>
        </p:spPr>
      </p:pic>
      <p:pic>
        <p:nvPicPr>
          <p:cNvPr id="7" name="รูปภาพ 6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6F52004-01A0-4882-BCC4-3DB0A2417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771" y="2818986"/>
            <a:ext cx="1637222" cy="576486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4FAE218F-D8B6-4005-A5F6-7C8F6FCFF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809" y="3932079"/>
            <a:ext cx="3307924" cy="576485"/>
          </a:xfrm>
          <a:prstGeom prst="rect">
            <a:avLst/>
          </a:prstGeom>
        </p:spPr>
      </p:pic>
      <p:pic>
        <p:nvPicPr>
          <p:cNvPr id="11" name="รูปภาพ 10" descr="รูปภาพประกอบด้วย ข้อความ, ไวท์บอร์ด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55E90784-52C6-4405-81CF-7279BABCE7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794" y="5029518"/>
            <a:ext cx="2144199" cy="92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80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EEE3D51-39B8-4B7C-8D56-9FE45CFC1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91" y="448674"/>
            <a:ext cx="8058845" cy="888031"/>
          </a:xfrm>
        </p:spPr>
        <p:txBody>
          <a:bodyPr>
            <a:normAutofit fontScale="90000"/>
          </a:bodyPr>
          <a:lstStyle/>
          <a:p>
            <a:r>
              <a:rPr lang="th-TH" dirty="0"/>
              <a:t>ระดับการบริการและปัจจัยด้านความปลอดภัย </a:t>
            </a:r>
            <a:r>
              <a:rPr lang="en-US" dirty="0"/>
              <a:t>z</a:t>
            </a:r>
            <a:endParaRPr lang="th-TH" dirty="0"/>
          </a:p>
        </p:txBody>
      </p:sp>
      <p:pic>
        <p:nvPicPr>
          <p:cNvPr id="5" name="ตัวแทนเนื้อหา 4" descr="รูปภาพประกอบด้วย โต๊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294FDECF-A840-4A9A-9258-5128AC705B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137" y="1982004"/>
            <a:ext cx="9113657" cy="1102571"/>
          </a:xfr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964D268B-F443-40BD-ADC9-911AFFD6DA77}"/>
              </a:ext>
            </a:extLst>
          </p:cNvPr>
          <p:cNvSpPr txBox="1"/>
          <p:nvPr/>
        </p:nvSpPr>
        <p:spPr>
          <a:xfrm>
            <a:off x="2141965" y="4389043"/>
            <a:ext cx="7620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th-TH" sz="2800" dirty="0">
                <a:latin typeface="Arial" panose="020B0604020202020204" pitchFamily="34" charset="0"/>
              </a:rPr>
              <a:t>ถูกเลือกจากตารางสถิติเพื่อให้แน่ใจว่า</a:t>
            </a:r>
          </a:p>
          <a:p>
            <a:pPr algn="ctr"/>
            <a:r>
              <a:rPr lang="th-TH" sz="2800" dirty="0">
                <a:latin typeface="Arial" panose="020B0604020202020204" pitchFamily="34" charset="0"/>
              </a:rPr>
              <a:t>ความน่าจะเป็นของสินค้าคงคลังในช่วงเวลารอคอยนั้นเท่ากับ 1-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th-TH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8310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6AAF317-1B64-4A23-8E70-C107284E1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91" y="448674"/>
            <a:ext cx="8706812" cy="888031"/>
          </a:xfrm>
        </p:spPr>
        <p:txBody>
          <a:bodyPr anchor="ctr">
            <a:normAutofit/>
          </a:bodyPr>
          <a:lstStyle/>
          <a:p>
            <a:r>
              <a:rPr lang="th-TH" dirty="0"/>
              <a:t>ระดับสินค้าคงคลังเมื่อเวลาผ่านไป</a:t>
            </a:r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0B146D90-88C7-41FC-B719-9A09A7FDAA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2291" y="1713792"/>
            <a:ext cx="7162482" cy="3381113"/>
          </a:xfrm>
          <a:noFill/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2A20AB67-A38F-4148-A356-1A7548478CBA}"/>
              </a:ext>
            </a:extLst>
          </p:cNvPr>
          <p:cNvSpPr txBox="1"/>
          <p:nvPr/>
        </p:nvSpPr>
        <p:spPr>
          <a:xfrm>
            <a:off x="2767584" y="155377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dirty="0"/>
              <a:t>ระดับสินค้าคงคลังเป็นฟังก์ชันของเวลาในนโยบาย (</a:t>
            </a:r>
            <a:r>
              <a:rPr lang="en-US" sz="2400" dirty="0"/>
              <a:t>Q, R)</a:t>
            </a:r>
            <a:endParaRPr lang="th-TH" sz="2400" dirty="0"/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C31A1BEC-A649-4437-AA06-D8A23206187D}"/>
              </a:ext>
            </a:extLst>
          </p:cNvPr>
          <p:cNvSpPr txBox="1"/>
          <p:nvPr/>
        </p:nvSpPr>
        <p:spPr>
          <a:xfrm>
            <a:off x="1997560" y="5094905"/>
            <a:ext cx="6096000" cy="1238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/>
              <a:t>ระดับสินค้าคงคลังก่อนรับคำสั่งซื้อ =</a:t>
            </a:r>
          </a:p>
          <a:p>
            <a:endParaRPr lang="th-TH" sz="1000" dirty="0"/>
          </a:p>
          <a:p>
            <a:r>
              <a:rPr lang="th-TH" dirty="0"/>
              <a:t>ระดับสินค้าคงคลังหลังจากได้รับคำสั่งซื้อ =</a:t>
            </a:r>
          </a:p>
          <a:p>
            <a:endParaRPr lang="th-TH" sz="1000" dirty="0"/>
          </a:p>
          <a:p>
            <a:r>
              <a:rPr lang="th-TH" dirty="0"/>
              <a:t>สินค้าคงคลังเฉลี่ย =</a:t>
            </a: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F47F697C-E180-4FE0-B650-8E8820DDE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173" y="5097685"/>
            <a:ext cx="1091524" cy="298870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82E79EA3-462E-4799-801E-5DD5DA61CF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173" y="5396555"/>
            <a:ext cx="1672232" cy="461306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A485961B-7B18-4920-A13F-441E01404F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173" y="5986765"/>
            <a:ext cx="1543801" cy="50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547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2A36609-16EB-4638-9690-8A7BF7F4D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ตัวอย่างนโยบายการทบทวนอย่างต่อเนื่อง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03CF712-CA55-48E6-B9B1-2876C8AB8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dirty="0"/>
              <a:t>•เป็นตัวแทนจำหน่ายเครื่องรับโทรทัศน์ที่สั่งซื้อจากผู้ผลิตและจำหน่ายให้</a:t>
            </a:r>
          </a:p>
          <a:p>
            <a:pPr marL="0" indent="0">
              <a:buNone/>
            </a:pPr>
            <a:r>
              <a:rPr lang="th-TH" dirty="0"/>
              <a:t>ผู้ค้าปลีก</a:t>
            </a:r>
          </a:p>
          <a:p>
            <a:pPr marL="0" indent="0">
              <a:buNone/>
            </a:pPr>
            <a:r>
              <a:rPr lang="th-TH" dirty="0"/>
              <a:t>•ต้นทุนการสั่งซื้อคงที่ = 4,500 เหรียญ</a:t>
            </a:r>
          </a:p>
          <a:p>
            <a:pPr marL="0" indent="0">
              <a:buNone/>
            </a:pPr>
            <a:r>
              <a:rPr lang="th-TH" dirty="0"/>
              <a:t>•ค่าทีวีให้กับผู้จัดจำหน่าย = 250 เหรียญ</a:t>
            </a:r>
          </a:p>
          <a:p>
            <a:pPr marL="0" indent="0">
              <a:buNone/>
            </a:pPr>
            <a:r>
              <a:rPr lang="th-TH" dirty="0"/>
              <a:t>•ต้นทุนการถือครองสินค้าคงคลังประจำปี = 18% ของต้นทุนผลิตภัณฑ์</a:t>
            </a:r>
          </a:p>
          <a:p>
            <a:pPr marL="0" indent="0">
              <a:buNone/>
            </a:pPr>
            <a:r>
              <a:rPr lang="th-TH" dirty="0"/>
              <a:t>•ระยะเวลาในการเติมเต็ม = 2 สัปดาห์</a:t>
            </a:r>
          </a:p>
          <a:p>
            <a:pPr marL="0" indent="0">
              <a:buNone/>
            </a:pPr>
            <a:r>
              <a:rPr lang="th-TH" dirty="0"/>
              <a:t>•ระดับบริการที่คาดหวัง = 97%</a:t>
            </a:r>
          </a:p>
        </p:txBody>
      </p:sp>
    </p:spTree>
    <p:extLst>
      <p:ext uri="{BB962C8B-B14F-4D97-AF65-F5344CB8AC3E}">
        <p14:creationId xmlns:p14="http://schemas.microsoft.com/office/powerpoint/2010/main" val="37995589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0952B88-C8D1-44FB-B796-6301D0458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ตัวอย่างนโยบายการทบทวนอย่างต่อเนื่อง</a:t>
            </a:r>
          </a:p>
        </p:txBody>
      </p:sp>
      <p:pic>
        <p:nvPicPr>
          <p:cNvPr id="5" name="ตัวแทนเนื้อหา 4" descr="รูปภาพประกอบด้วย โต๊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F8D2630-4936-4B72-83FB-8D35586E9D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39" y="1828134"/>
            <a:ext cx="10835096" cy="1425670"/>
          </a:xfr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C55B2A9D-4892-4589-AE70-25ED11A9884A}"/>
              </a:ext>
            </a:extLst>
          </p:cNvPr>
          <p:cNvSpPr txBox="1"/>
          <p:nvPr/>
        </p:nvSpPr>
        <p:spPr>
          <a:xfrm>
            <a:off x="1292352" y="3900392"/>
            <a:ext cx="960729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latin typeface="Arial" panose="020B0604020202020204" pitchFamily="34" charset="0"/>
              </a:rPr>
              <a:t>ความต้องการเฉลี่ยต่อเดือน = 191.17</a:t>
            </a:r>
          </a:p>
          <a:p>
            <a:r>
              <a:rPr lang="th-TH" sz="2800" dirty="0">
                <a:latin typeface="Arial" panose="020B0604020202020204" pitchFamily="34" charset="0"/>
              </a:rPr>
              <a:t>ค่าเบี่ยงเบนมาตรฐานของอุปสงค์รายเดือน = 66.53</a:t>
            </a:r>
          </a:p>
          <a:p>
            <a:r>
              <a:rPr lang="th-TH" sz="2800" dirty="0">
                <a:latin typeface="Arial" panose="020B0604020202020204" pitchFamily="34" charset="0"/>
              </a:rPr>
              <a:t>ความต้องการเฉลี่ยรายสัปดาห์ = ความต้องการเฉลี่ยรายเดือน / 4.3</a:t>
            </a:r>
          </a:p>
          <a:p>
            <a:r>
              <a:rPr lang="th-TH" sz="2800" dirty="0">
                <a:latin typeface="Arial" panose="020B0604020202020204" pitchFamily="34" charset="0"/>
              </a:rPr>
              <a:t>ค่าเบี่ยงเบนมาตรฐานของอุปสงค์รายสัปดาห์ = ค่าเบี่ยงเบนมาตรฐานรายเดือน /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sqrt (4.3)</a:t>
            </a:r>
            <a:endParaRPr lang="th-TH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6151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E085EA8-2D31-4176-B9D8-8B0BAE200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ตัวอย่างนโยบายการทบทวนอย่างต่อเนื่อง</a:t>
            </a:r>
          </a:p>
        </p:txBody>
      </p:sp>
      <p:pic>
        <p:nvPicPr>
          <p:cNvPr id="5" name="ตัวแทนเนื้อหา 4" descr="รูปภาพประกอบด้วย โต๊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26FBF39D-F637-4D45-B6A9-CE3EDE7557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91" y="1719670"/>
            <a:ext cx="8351453" cy="1709330"/>
          </a:xfr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E8F99CB7-5DEB-4A25-B406-593BAD0D4FB3}"/>
              </a:ext>
            </a:extLst>
          </p:cNvPr>
          <p:cNvSpPr txBox="1"/>
          <p:nvPr/>
        </p:nvSpPr>
        <p:spPr>
          <a:xfrm>
            <a:off x="1475232" y="3429000"/>
            <a:ext cx="609600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th-TH" sz="2400" b="1" dirty="0"/>
              <a:t>ต้นทุนการถือครองรายสัปดาห์ =</a:t>
            </a:r>
          </a:p>
          <a:p>
            <a:pPr>
              <a:lnSpc>
                <a:spcPct val="200000"/>
              </a:lnSpc>
            </a:pPr>
            <a:r>
              <a:rPr lang="th-TH" sz="2400" b="1" dirty="0"/>
              <a:t>ปริมาณการสั่งซื้อที่เหมาะสม =</a:t>
            </a:r>
          </a:p>
          <a:p>
            <a:pPr>
              <a:lnSpc>
                <a:spcPct val="200000"/>
              </a:lnSpc>
            </a:pPr>
            <a:r>
              <a:rPr lang="th-TH" sz="2400" b="1" dirty="0"/>
              <a:t>ระดับสินค้าคงคลังเฉลี่ย =</a:t>
            </a: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2B36A023-997F-4CCF-8282-976E6F4BB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121" y="3588096"/>
            <a:ext cx="1733792" cy="447737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A0AB909A-C423-4589-8A43-F675522D0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485" y="4297410"/>
            <a:ext cx="2324424" cy="543001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7A1E532A-E4B4-4C14-BE00-C8F5FB3FCF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485" y="5280758"/>
            <a:ext cx="1352739" cy="23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439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E3CBD81-C35D-4BE1-A537-F7B13D41B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นโยบายการทบทวนเป็นระยะ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41A040E-F9D8-438D-994B-A262E392B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42" y="1559591"/>
            <a:ext cx="11229516" cy="43035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1200" dirty="0"/>
              <a:t>•ระดับสินค้าคงคลังจะได้รับการตรวจสอบเป็นระยะ ๆ เป็นระยะ ๆ</a:t>
            </a:r>
          </a:p>
          <a:p>
            <a:pPr marL="0" indent="0">
              <a:buNone/>
            </a:pPr>
            <a:r>
              <a:rPr lang="th-TH" sz="1200" dirty="0"/>
              <a:t>•มีการสั่งซื้อในปริมาณที่เหมาะสมหลังจากการตรวจทานแต่ละครั้ง</a:t>
            </a:r>
          </a:p>
          <a:p>
            <a:pPr marL="0" indent="0">
              <a:buNone/>
            </a:pPr>
            <a:r>
              <a:rPr lang="th-TH" sz="1200" dirty="0"/>
              <a:t>•สองกรณี:</a:t>
            </a:r>
          </a:p>
          <a:p>
            <a:pPr marL="0" indent="0">
              <a:buNone/>
            </a:pPr>
            <a:r>
              <a:rPr lang="th-TH" sz="1200" dirty="0"/>
              <a:t>•ช่วงสั้น ๆ (เช่นรายวัน)</a:t>
            </a:r>
          </a:p>
          <a:p>
            <a:pPr marL="354013" indent="0">
              <a:buNone/>
            </a:pPr>
            <a:r>
              <a:rPr lang="th-TH" sz="1200" dirty="0"/>
              <a:t>•กำหนดสินค้าคงคลังสองระดับ </a:t>
            </a:r>
            <a:r>
              <a:rPr lang="en-US" sz="1200" dirty="0"/>
              <a:t>s </a:t>
            </a:r>
            <a:r>
              <a:rPr lang="th-TH" sz="1200" dirty="0"/>
              <a:t>และ </a:t>
            </a:r>
            <a:r>
              <a:rPr lang="en-US" sz="1200" dirty="0"/>
              <a:t>S</a:t>
            </a:r>
          </a:p>
          <a:p>
            <a:pPr marL="804863" indent="0">
              <a:buNone/>
            </a:pPr>
            <a:r>
              <a:rPr lang="en-US" sz="1200" dirty="0">
                <a:solidFill>
                  <a:srgbClr val="0070C0"/>
                </a:solidFill>
              </a:rPr>
              <a:t>•</a:t>
            </a:r>
            <a:r>
              <a:rPr lang="th-TH" sz="1200" dirty="0">
                <a:solidFill>
                  <a:srgbClr val="0070C0"/>
                </a:solidFill>
              </a:rPr>
              <a:t>ในระหว่างการตรวจสอบสินค้าคงคลังแต่ละครั้งหากตำแหน่งสินค้าคงคลังต่ำกว่า </a:t>
            </a:r>
            <a:r>
              <a:rPr lang="en-US" sz="1200" dirty="0">
                <a:solidFill>
                  <a:srgbClr val="0070C0"/>
                </a:solidFill>
              </a:rPr>
              <a:t>s </a:t>
            </a:r>
            <a:r>
              <a:rPr lang="th-TH" sz="1200" dirty="0">
                <a:solidFill>
                  <a:srgbClr val="0070C0"/>
                </a:solidFill>
              </a:rPr>
              <a:t>ให้สั่งซื้อให้เพียงพอที่จะเพิ่ม</a:t>
            </a:r>
          </a:p>
          <a:p>
            <a:pPr marL="804863" indent="0">
              <a:buNone/>
            </a:pPr>
            <a:r>
              <a:rPr lang="th-TH" sz="1200" dirty="0">
                <a:solidFill>
                  <a:srgbClr val="0070C0"/>
                </a:solidFill>
              </a:rPr>
              <a:t>ตำแหน่งสินค้าคงคลังถึง </a:t>
            </a:r>
            <a:r>
              <a:rPr lang="en-US" sz="1200" dirty="0">
                <a:solidFill>
                  <a:srgbClr val="0070C0"/>
                </a:solidFill>
              </a:rPr>
              <a:t>S.</a:t>
            </a:r>
          </a:p>
          <a:p>
            <a:pPr marL="804863" indent="0">
              <a:buNone/>
            </a:pPr>
            <a:r>
              <a:rPr lang="en-US" sz="1200" dirty="0">
                <a:solidFill>
                  <a:srgbClr val="0070C0"/>
                </a:solidFill>
              </a:rPr>
              <a:t>•</a:t>
            </a:r>
            <a:r>
              <a:rPr lang="th-TH" sz="1200" dirty="0">
                <a:solidFill>
                  <a:srgbClr val="0070C0"/>
                </a:solidFill>
              </a:rPr>
              <a:t>นโยบาย (</a:t>
            </a:r>
            <a:r>
              <a:rPr lang="en-US" sz="1200" dirty="0">
                <a:solidFill>
                  <a:srgbClr val="0070C0"/>
                </a:solidFill>
              </a:rPr>
              <a:t>s, S)</a:t>
            </a:r>
          </a:p>
          <a:p>
            <a:pPr marL="354013" indent="96838">
              <a:buNone/>
            </a:pPr>
            <a:r>
              <a:rPr lang="th-TH" sz="1200" dirty="0"/>
              <a:t>•ช่วงเวลาที่ยาวนานขึ้น (เช่นรายสัปดาห์หรือรายเดือน)</a:t>
            </a:r>
          </a:p>
          <a:p>
            <a:pPr marL="804863" indent="96838">
              <a:buNone/>
            </a:pPr>
            <a:r>
              <a:rPr lang="th-TH" sz="1200" dirty="0">
                <a:solidFill>
                  <a:srgbClr val="0070C0"/>
                </a:solidFill>
              </a:rPr>
              <a:t>•อาจเหมาะสมที่จะสั่งซื้อทุกครั้งหลังจากการตรวจสอบระดับสินค้าคงคลัง</a:t>
            </a:r>
          </a:p>
          <a:p>
            <a:pPr marL="804863" indent="96838">
              <a:buNone/>
            </a:pPr>
            <a:r>
              <a:rPr lang="th-TH" sz="1200" dirty="0">
                <a:solidFill>
                  <a:srgbClr val="0070C0"/>
                </a:solidFill>
              </a:rPr>
              <a:t>•กำหนดระดับสินค้าคงคลังเป้าหมายระดับหุ้นพื้นฐาน</a:t>
            </a:r>
          </a:p>
          <a:p>
            <a:pPr marL="804863" indent="96838">
              <a:buNone/>
            </a:pPr>
            <a:r>
              <a:rPr lang="th-TH" sz="1200" dirty="0">
                <a:solidFill>
                  <a:srgbClr val="0070C0"/>
                </a:solidFill>
              </a:rPr>
              <a:t>•ในช่วงการตรวจสอบแต่ละครั้งจะมีการตรวจสอบตำแหน่งสินค้าคงคลัง</a:t>
            </a:r>
          </a:p>
          <a:p>
            <a:pPr marL="804863" indent="96838">
              <a:buNone/>
            </a:pPr>
            <a:r>
              <a:rPr lang="th-TH" sz="1200" dirty="0">
                <a:solidFill>
                  <a:srgbClr val="0070C0"/>
                </a:solidFill>
              </a:rPr>
              <a:t>•สั่งซื้อเพียงพอที่จะเพิ่มตำแหน่งสินค้าคงคลังไปยังระดับพื้นฐานของสต็อก</a:t>
            </a:r>
          </a:p>
          <a:p>
            <a:pPr marL="804863" indent="96838">
              <a:buNone/>
            </a:pPr>
            <a:r>
              <a:rPr lang="th-TH" sz="1200" dirty="0">
                <a:solidFill>
                  <a:srgbClr val="0070C0"/>
                </a:solidFill>
              </a:rPr>
              <a:t>•นโยบายระดับหุ้นพื้นฐาน</a:t>
            </a:r>
          </a:p>
        </p:txBody>
      </p:sp>
    </p:spTree>
    <p:extLst>
      <p:ext uri="{BB962C8B-B14F-4D97-AF65-F5344CB8AC3E}">
        <p14:creationId xmlns:p14="http://schemas.microsoft.com/office/powerpoint/2010/main" val="3471073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เหตุใดจึงต้องมีพื้นที่โฆษณา</a:t>
            </a:r>
            <a:r>
              <a:rPr lang="en-US" dirty="0"/>
              <a:t>?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dirty="0"/>
              <a:t>ความต้องการของลูกค้าไม่แน่นอน</a:t>
            </a:r>
          </a:p>
          <a:p>
            <a:pPr marL="622300" indent="41275"/>
            <a:r>
              <a:rPr lang="th-TH" dirty="0">
                <a:solidFill>
                  <a:srgbClr val="0070C0"/>
                </a:solidFill>
              </a:rPr>
              <a:t>วงจรชีวิตของผลิตภัณฑ์ที่สั้นลงทำให้ขาดข้อมูลในอดีตเกี่ยวกับอุปสงค์</a:t>
            </a:r>
          </a:p>
          <a:p>
            <a:pPr marL="622300" indent="41275"/>
            <a:r>
              <a:rPr lang="th-TH" dirty="0">
                <a:solidFill>
                  <a:srgbClr val="0070C0"/>
                </a:solidFill>
              </a:rPr>
              <a:t>ผลิตภัณฑ์ที่แข่งขันกันมากขึ้นทำให้ยากต่อการประมาณความต้องการเฉพาะ</a:t>
            </a:r>
          </a:p>
          <a:p>
            <a:r>
              <a:rPr lang="th-TH" dirty="0"/>
              <a:t>ผลิตภัณฑ์</a:t>
            </a:r>
          </a:p>
          <a:p>
            <a:pPr marL="622300" indent="0"/>
            <a:r>
              <a:rPr lang="th-TH" dirty="0">
                <a:solidFill>
                  <a:srgbClr val="0070C0"/>
                </a:solidFill>
              </a:rPr>
              <a:t>ความไม่แน่นอนในวัสดุสิ้นเปลือง</a:t>
            </a:r>
          </a:p>
          <a:p>
            <a:r>
              <a:rPr lang="th-TH" dirty="0"/>
              <a:t>คุณภาพ / ปริมาณ / ต้นทุน / ระยะเวลาการจัดส่ง</a:t>
            </a:r>
          </a:p>
          <a:p>
            <a:r>
              <a:rPr lang="th-TH" dirty="0"/>
              <a:t>ระยะเวลาในการจัดส่ง</a:t>
            </a:r>
          </a:p>
          <a:p>
            <a:r>
              <a:rPr lang="th-TH" dirty="0"/>
              <a:t>แรงจูงใจสำหรับการจัดส่งขนาดใหญ่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9710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805274E-66EE-494D-BD27-57543A86F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(s, S) </a:t>
            </a:r>
            <a:r>
              <a:rPr lang="th-TH" dirty="0"/>
              <a:t>นโยบาย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65F0C0A-E671-4DCC-869E-1E0FBA8EF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695" y="2105817"/>
            <a:ext cx="11229516" cy="4303509"/>
          </a:xfrm>
        </p:spPr>
        <p:txBody>
          <a:bodyPr/>
          <a:lstStyle/>
          <a:p>
            <a:pPr marL="0" indent="0">
              <a:buNone/>
            </a:pPr>
            <a:r>
              <a:rPr lang="th-TH" dirty="0"/>
              <a:t>•คำนวณค่า </a:t>
            </a:r>
            <a:r>
              <a:rPr lang="en-US" dirty="0"/>
              <a:t>Q </a:t>
            </a:r>
            <a:r>
              <a:rPr lang="th-TH" dirty="0"/>
              <a:t>และ </a:t>
            </a:r>
            <a:r>
              <a:rPr lang="en-US" dirty="0"/>
              <a:t>R </a:t>
            </a:r>
            <a:r>
              <a:rPr lang="th-TH" dirty="0"/>
              <a:t>ราวกับว่านี่เป็นโมเดลการตรวจสอบอย่างต่อเนื่อง</a:t>
            </a:r>
          </a:p>
          <a:p>
            <a:pPr marL="0" indent="0">
              <a:buNone/>
            </a:pPr>
            <a:r>
              <a:rPr lang="th-TH" dirty="0"/>
              <a:t>•ตั้งค่า </a:t>
            </a:r>
            <a:r>
              <a:rPr lang="en-US" dirty="0"/>
              <a:t>s </a:t>
            </a:r>
            <a:r>
              <a:rPr lang="th-TH" dirty="0"/>
              <a:t>เท่ากับ </a:t>
            </a:r>
            <a:r>
              <a:rPr lang="en-US" dirty="0"/>
              <a:t>R</a:t>
            </a:r>
          </a:p>
          <a:p>
            <a:pPr marL="0" indent="0">
              <a:buNone/>
            </a:pPr>
            <a:r>
              <a:rPr lang="en-US" dirty="0"/>
              <a:t>•</a:t>
            </a:r>
            <a:r>
              <a:rPr lang="th-TH" dirty="0"/>
              <a:t>ตั้งค่า </a:t>
            </a:r>
            <a:r>
              <a:rPr lang="en-US" dirty="0"/>
              <a:t>S </a:t>
            </a:r>
            <a:r>
              <a:rPr lang="th-TH" dirty="0"/>
              <a:t>เท่ากับ </a:t>
            </a:r>
            <a:r>
              <a:rPr lang="en-US" dirty="0"/>
              <a:t>R + Q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746196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6959807-FE92-4570-B99E-5D5D91006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นโยบายระดับคลังสินค้าพื้นฐาน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C971B4B-F1D7-48F3-96A9-49187235B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dirty="0"/>
              <a:t>• กำหนดระดับสินค้าคงคลังเป้าหมายระดับหุ้นพื้นฐาน</a:t>
            </a:r>
          </a:p>
          <a:p>
            <a:pPr marL="0" indent="0">
              <a:buNone/>
            </a:pPr>
            <a:r>
              <a:rPr lang="th-TH" dirty="0"/>
              <a:t>• แต่ละช่วงการตรวจสอบตำแหน่งสินค้าคงคลังจะถูกตรวจสอบและสั่งซื้อเพียงพอที่จะเพิ่มตำแหน่งสินค้าคงคลังไปยังระดับพื้นฐานของสต็อก</a:t>
            </a:r>
          </a:p>
          <a:p>
            <a:pPr marL="0" indent="0">
              <a:buNone/>
            </a:pPr>
            <a:r>
              <a:rPr lang="th-TH" dirty="0"/>
              <a:t>• สมมติ:</a:t>
            </a:r>
          </a:p>
          <a:p>
            <a:pPr marL="536575" indent="0">
              <a:buNone/>
            </a:pPr>
            <a:r>
              <a:rPr lang="en-US" dirty="0">
                <a:solidFill>
                  <a:srgbClr val="0070C0"/>
                </a:solidFill>
              </a:rPr>
              <a:t>r = </a:t>
            </a:r>
            <a:r>
              <a:rPr lang="th-TH" dirty="0">
                <a:solidFill>
                  <a:srgbClr val="0070C0"/>
                </a:solidFill>
              </a:rPr>
              <a:t>ระยะเวลาการตรวจสอบ</a:t>
            </a:r>
          </a:p>
          <a:p>
            <a:pPr marL="536575" indent="0">
              <a:buNone/>
            </a:pPr>
            <a:r>
              <a:rPr lang="en-US" dirty="0">
                <a:solidFill>
                  <a:srgbClr val="0070C0"/>
                </a:solidFill>
              </a:rPr>
              <a:t>L = </a:t>
            </a:r>
            <a:r>
              <a:rPr lang="th-TH" dirty="0">
                <a:solidFill>
                  <a:srgbClr val="0070C0"/>
                </a:solidFill>
              </a:rPr>
              <a:t>เวลานำ</a:t>
            </a:r>
          </a:p>
          <a:p>
            <a:pPr marL="536575" indent="0">
              <a:buNone/>
            </a:pPr>
            <a:r>
              <a:rPr lang="en-US" dirty="0">
                <a:solidFill>
                  <a:srgbClr val="0070C0"/>
                </a:solidFill>
              </a:rPr>
              <a:t>AVG = </a:t>
            </a:r>
            <a:r>
              <a:rPr lang="th-TH" dirty="0">
                <a:solidFill>
                  <a:srgbClr val="0070C0"/>
                </a:solidFill>
              </a:rPr>
              <a:t>ความต้องการเฉลี่ยต่อวัน</a:t>
            </a:r>
          </a:p>
          <a:p>
            <a:pPr marL="536575" indent="0">
              <a:buNone/>
            </a:pPr>
            <a:r>
              <a:rPr lang="en-US" dirty="0">
                <a:solidFill>
                  <a:srgbClr val="0070C0"/>
                </a:solidFill>
              </a:rPr>
              <a:t>STD = </a:t>
            </a:r>
            <a:r>
              <a:rPr lang="th-TH" dirty="0">
                <a:solidFill>
                  <a:srgbClr val="0070C0"/>
                </a:solidFill>
              </a:rPr>
              <a:t>ค่าเบี่ยงเบนมาตรฐานของสิ่งนี้ทุกวัน</a:t>
            </a:r>
          </a:p>
        </p:txBody>
      </p:sp>
    </p:spTree>
    <p:extLst>
      <p:ext uri="{BB962C8B-B14F-4D97-AF65-F5344CB8AC3E}">
        <p14:creationId xmlns:p14="http://schemas.microsoft.com/office/powerpoint/2010/main" val="42425082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D579728-30F4-4397-8CC9-9A2DA188C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นโยบายระดับคลังสินค้าพื้นฐาน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3A42DCE-EB53-4D9A-9E83-8A20D2A87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/>
              <a:t>•ความต้องการเฉลี่ยในช่วง </a:t>
            </a:r>
            <a:r>
              <a:rPr lang="en-US" dirty="0"/>
              <a:t>r + L </a:t>
            </a:r>
            <a:r>
              <a:rPr lang="th-TH" dirty="0"/>
              <a:t>วัน =</a:t>
            </a:r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r>
              <a:rPr lang="th-TH" dirty="0"/>
              <a:t>•สต็อกความปลอดภัย =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7D3EA273-D687-41D3-A7FA-E73ED8B2F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918" y="1856014"/>
            <a:ext cx="1667108" cy="390580"/>
          </a:xfrm>
          <a:prstGeom prst="rect">
            <a:avLst/>
          </a:prstGeom>
        </p:spPr>
      </p:pic>
      <p:pic>
        <p:nvPicPr>
          <p:cNvPr id="7" name="รูปภาพ 6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004952AF-CFE6-4EB0-99A3-A10AAE7F9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714" y="2984901"/>
            <a:ext cx="1771897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863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4CE5E60-3F0D-4C52-BDD2-F4B2F5F9D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91" y="448674"/>
            <a:ext cx="8706812" cy="888031"/>
          </a:xfrm>
        </p:spPr>
        <p:txBody>
          <a:bodyPr anchor="ctr">
            <a:normAutofit/>
          </a:bodyPr>
          <a:lstStyle/>
          <a:p>
            <a:r>
              <a:rPr lang="th-TH" dirty="0"/>
              <a:t>นโยบายระดับคลังสินค้าพื้นฐาน</a:t>
            </a:r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AA31F394-9B4B-4F13-BCAD-B9F26D0A48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7062" y="1650710"/>
            <a:ext cx="8583212" cy="3556580"/>
          </a:xfrm>
          <a:noFill/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7AD8AC05-8D1B-4FBF-BB3B-B9ECBEBFBC88}"/>
              </a:ext>
            </a:extLst>
          </p:cNvPr>
          <p:cNvSpPr txBox="1"/>
          <p:nvPr/>
        </p:nvSpPr>
        <p:spPr>
          <a:xfrm>
            <a:off x="2537727" y="5521295"/>
            <a:ext cx="79613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/>
              <a:t>ระดับสินค้าคงคลังเป็นฟังก์ชันของเวลาในนโยบายการตรวจสอบเป็นระยะ</a:t>
            </a:r>
          </a:p>
        </p:txBody>
      </p:sp>
    </p:spTree>
    <p:extLst>
      <p:ext uri="{BB962C8B-B14F-4D97-AF65-F5344CB8AC3E}">
        <p14:creationId xmlns:p14="http://schemas.microsoft.com/office/powerpoint/2010/main" val="28785854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D5C8703-22D2-4915-9501-ADECC9C63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ตัวอย่างนโยบายระดับคลังสินค้าพื้นฐาน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B440D83-44FA-495F-B9EB-0C9252E4A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h-TH" dirty="0"/>
              <a:t>• สมมติ:</a:t>
            </a:r>
          </a:p>
          <a:p>
            <a:pPr marL="719138" indent="0">
              <a:buNone/>
            </a:pPr>
            <a:r>
              <a:rPr lang="th-TH" sz="2600" dirty="0">
                <a:solidFill>
                  <a:srgbClr val="0070C0"/>
                </a:solidFill>
              </a:rPr>
              <a:t>•ผู้จัดจำหน่ายสั่งซื้อทีวีทุก 3 สัปดาห์</a:t>
            </a:r>
          </a:p>
          <a:p>
            <a:pPr marL="719138" indent="0">
              <a:buNone/>
            </a:pPr>
            <a:r>
              <a:rPr lang="th-TH" sz="2600" dirty="0">
                <a:solidFill>
                  <a:srgbClr val="0070C0"/>
                </a:solidFill>
              </a:rPr>
              <a:t>•ระยะเวลารอคอยคือ 2 สัปดาห์</a:t>
            </a:r>
          </a:p>
          <a:p>
            <a:pPr marL="719138" indent="0">
              <a:buNone/>
            </a:pPr>
            <a:r>
              <a:rPr lang="th-TH" sz="2600" dirty="0">
                <a:solidFill>
                  <a:srgbClr val="0070C0"/>
                </a:solidFill>
              </a:rPr>
              <a:t>•ระดับหุ้นพื้นฐานต้องครอบคลุม 5 สัปดาห์</a:t>
            </a:r>
          </a:p>
          <a:p>
            <a:pPr marL="0" indent="0">
              <a:buNone/>
            </a:pPr>
            <a:r>
              <a:rPr lang="th-TH" dirty="0"/>
              <a:t>•อุปสงค์เฉลี่ย =</a:t>
            </a:r>
          </a:p>
          <a:p>
            <a:pPr marL="0" indent="0">
              <a:buNone/>
            </a:pPr>
            <a:r>
              <a:rPr lang="th-TH" dirty="0"/>
              <a:t>•สต็อกความปลอดภัย =</a:t>
            </a:r>
          </a:p>
          <a:p>
            <a:pPr marL="0" indent="0">
              <a:buNone/>
            </a:pPr>
            <a:r>
              <a:rPr lang="th-TH" dirty="0"/>
              <a:t>•ระดับคลังสินค้าพื้นฐาน =</a:t>
            </a:r>
          </a:p>
          <a:p>
            <a:pPr marL="0" indent="0">
              <a:buNone/>
            </a:pPr>
            <a:r>
              <a:rPr lang="th-TH" dirty="0"/>
              <a:t>•ระดับสินค้าคงคลังเฉลี่ย =</a:t>
            </a:r>
          </a:p>
          <a:p>
            <a:pPr marL="0" indent="0">
              <a:buNone/>
            </a:pPr>
            <a:r>
              <a:rPr lang="th-TH" dirty="0"/>
              <a:t>•ตัวแทนจำหน่ายเก็บ 5                              สัปดาห์ของการจัดหา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4235A6B-10BC-49A2-9048-22559568C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013" y="3488413"/>
            <a:ext cx="2235223" cy="347084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D018A5D7-D097-4445-86DC-C38335F22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548" y="4013996"/>
            <a:ext cx="1668670" cy="347084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BF31954A-68A9-4438-A587-553706F611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013" y="4519350"/>
            <a:ext cx="1857267" cy="363924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643E11F3-72BB-42E6-8F45-13AFF54FAA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013" y="4963194"/>
            <a:ext cx="4057848" cy="554155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A7D81F96-A288-4C4A-BB87-E1EDFB6CDF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995" y="5517349"/>
            <a:ext cx="1844715" cy="36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795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6FD673C-1376-4756-A46D-EBF149C02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การเพิ่มประสิทธิภาพระดับบริการ</a:t>
            </a:r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DFE38349-DFE0-4FC9-810B-F13DCE2636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5265" y="1608272"/>
            <a:ext cx="3060192" cy="4564786"/>
          </a:xfr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4B7A53E4-0C29-4D13-8F56-C2A8BC03543E}"/>
              </a:ext>
            </a:extLst>
          </p:cNvPr>
          <p:cNvSpPr txBox="1"/>
          <p:nvPr/>
        </p:nvSpPr>
        <p:spPr>
          <a:xfrm>
            <a:off x="6449568" y="296733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/>
              <a:t>ระดับบริการเทียบกับ</a:t>
            </a:r>
          </a:p>
          <a:p>
            <a:r>
              <a:rPr lang="th-TH" dirty="0"/>
              <a:t>ระดับสินค้าคงคลังเป็น</a:t>
            </a:r>
          </a:p>
          <a:p>
            <a:r>
              <a:rPr lang="th-TH" dirty="0" err="1"/>
              <a:t>ฟั</a:t>
            </a:r>
            <a:r>
              <a:rPr lang="th-TH" dirty="0"/>
              <a:t>งก</a:t>
            </a:r>
            <a:r>
              <a:rPr lang="th-TH" dirty="0" err="1"/>
              <a:t>์ชั่น</a:t>
            </a:r>
            <a:r>
              <a:rPr lang="th-TH" dirty="0"/>
              <a:t>ของเวลานำ</a:t>
            </a:r>
          </a:p>
        </p:txBody>
      </p:sp>
    </p:spTree>
    <p:extLst>
      <p:ext uri="{BB962C8B-B14F-4D97-AF65-F5344CB8AC3E}">
        <p14:creationId xmlns:p14="http://schemas.microsoft.com/office/powerpoint/2010/main" val="1646321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FFBFEC8-BB77-46E2-9DA9-C0863D5A8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การแลกเปลี่ยน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B77051C-CB08-46DE-A430-6B2786AD9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dirty="0"/>
              <a:t>•ทุกอย่างเท่าเทียมกัน:</a:t>
            </a:r>
          </a:p>
          <a:p>
            <a:pPr marL="719138" indent="0">
              <a:buNone/>
            </a:pPr>
            <a:r>
              <a:rPr lang="th-TH" dirty="0"/>
              <a:t>•ระดับบริการที่สูงขึ้นระดับสินค้าคงคลังจะสูงขึ้น</a:t>
            </a:r>
          </a:p>
          <a:p>
            <a:pPr marL="719138" indent="0">
              <a:buNone/>
            </a:pPr>
            <a:r>
              <a:rPr lang="th-TH" dirty="0"/>
              <a:t>•สำหรับสินค้าคงคลังระดับเดียวกันยิ่งระยะเวลารอคอยสินค้านานเท่าไหร่</a:t>
            </a:r>
          </a:p>
          <a:p>
            <a:pPr marL="719138" indent="0">
              <a:buNone/>
            </a:pPr>
            <a:r>
              <a:rPr lang="th-TH" dirty="0"/>
              <a:t>ระดับการให้บริการโดยสถานที่</a:t>
            </a:r>
          </a:p>
          <a:p>
            <a:pPr marL="719138" indent="0">
              <a:buNone/>
            </a:pPr>
            <a:r>
              <a:rPr lang="th-TH" dirty="0"/>
              <a:t>•ยิ่งระดับสินค้าคงคลัง</a:t>
            </a:r>
            <a:r>
              <a:rPr lang="th-TH" dirty="0" err="1"/>
              <a:t>ต่ำลง</a:t>
            </a:r>
            <a:r>
              <a:rPr lang="th-TH" dirty="0"/>
              <a:t>เท่าใดผลกระทบของหน่วยของสินค้าคงคลังก็จะยิ่งสูงขึ้นเท่านั้น</a:t>
            </a:r>
          </a:p>
          <a:p>
            <a:pPr marL="719138" indent="0">
              <a:buNone/>
            </a:pPr>
            <a:r>
              <a:rPr lang="th-TH" dirty="0"/>
              <a:t>ระดับบริการและด้วยเหตุนี้ผลกำไรที่คาดหวัง</a:t>
            </a:r>
          </a:p>
        </p:txBody>
      </p:sp>
    </p:spTree>
    <p:extLst>
      <p:ext uri="{BB962C8B-B14F-4D97-AF65-F5344CB8AC3E}">
        <p14:creationId xmlns:p14="http://schemas.microsoft.com/office/powerpoint/2010/main" val="39502935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134137A-215D-4025-B604-153A9262B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การรวมความเสี่ยง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87A1FB4-FBE0-4A55-B903-563862465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/>
              <a:t>•ความแปรปรวนของความต้องการจะลดลงหากความต้องการรวมกันในสถานที่</a:t>
            </a:r>
            <a:r>
              <a:rPr lang="th-TH" dirty="0" err="1"/>
              <a:t>ต่างๆ</a:t>
            </a:r>
            <a:endParaRPr lang="th-TH" dirty="0"/>
          </a:p>
          <a:p>
            <a:pPr marL="0" indent="0">
              <a:buNone/>
            </a:pPr>
            <a:r>
              <a:rPr lang="th-TH" dirty="0"/>
              <a:t>•มีแนวโน้มมากขึ้นที่ความต้องการสูงจากลูกค้ารายหนึ่งจะถูกชดเชยด้วยความต้องการที่ต่ำจากอีกราย</a:t>
            </a:r>
          </a:p>
          <a:p>
            <a:pPr marL="0" indent="0">
              <a:buNone/>
            </a:pPr>
            <a:r>
              <a:rPr lang="th-TH" dirty="0"/>
              <a:t>•การลดความแปรปรวนทำให้สต็อกความปลอดภัยลดลงและด้วยเหตุนี้จึงช่วยลดสินค้าคงคลังโดยเฉลี่ย</a:t>
            </a:r>
          </a:p>
        </p:txBody>
      </p:sp>
    </p:spTree>
    <p:extLst>
      <p:ext uri="{BB962C8B-B14F-4D97-AF65-F5344CB8AC3E}">
        <p14:creationId xmlns:p14="http://schemas.microsoft.com/office/powerpoint/2010/main" val="9527284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7DBDB0C-BAF0-4546-B687-937B1254D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การเปลี่ยนแปลงความต้องการ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19EBAAC-0F04-4BDD-9460-6501313B9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ค่าเบี่ยงเบนมาตรฐานจะวัดว่าอุปสงค์มีแนวโน้มที่จะเปลี่ยนแปลงมากเพียงใดประมาณค่าเฉลี่ย</a:t>
            </a:r>
          </a:p>
          <a:p>
            <a:pPr marL="622300" indent="0"/>
            <a:r>
              <a:rPr lang="th-TH" dirty="0">
                <a:solidFill>
                  <a:srgbClr val="0070C0"/>
                </a:solidFill>
              </a:rPr>
              <a:t>ให้การวัดค่าความแปรปรวนแบบสัมบูรณ์</a:t>
            </a:r>
          </a:p>
          <a:p>
            <a:r>
              <a:rPr lang="th-TH" dirty="0"/>
              <a:t>ค่าสัมประสิทธิ์การแปรผันคืออัตราส่วนของส่วนเบี่ยงเบนมาตรฐานต่อค่าเฉลี่ยความต้องการ</a:t>
            </a:r>
          </a:p>
          <a:p>
            <a:pPr marL="804863" indent="-182563"/>
            <a:r>
              <a:rPr lang="th-TH" dirty="0">
                <a:solidFill>
                  <a:srgbClr val="0070C0"/>
                </a:solidFill>
              </a:rPr>
              <a:t>ให้การวัดความแปรปรวนโดยเทียบกับอุปสงค์เฉลี่ย</a:t>
            </a:r>
          </a:p>
        </p:txBody>
      </p:sp>
    </p:spTree>
    <p:extLst>
      <p:ext uri="{BB962C8B-B14F-4D97-AF65-F5344CB8AC3E}">
        <p14:creationId xmlns:p14="http://schemas.microsoft.com/office/powerpoint/2010/main" val="13889608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44ED64F-1159-4EBD-B61D-F53F831B4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ACME </a:t>
            </a:r>
            <a:r>
              <a:rPr lang="th-TH" dirty="0"/>
              <a:t>กรณีที่รวมความเสี่ยง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F861CF8-1C8A-4780-99CC-5E824E4FE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h-TH" dirty="0"/>
              <a:t>•ผู้ผลิตและจำหน่ายอุปกรณ์อิเล็กทรอนิกส์</a:t>
            </a:r>
          </a:p>
          <a:p>
            <a:pPr marL="0" indent="0">
              <a:buNone/>
            </a:pPr>
            <a:r>
              <a:rPr lang="th-TH" dirty="0"/>
              <a:t>•คลังสินค้า 2 แห่งสำหรับการจัดจำหน่ายในแมสซาชูเซตส์และนิวเจอร์ซี</a:t>
            </a:r>
            <a:r>
              <a:rPr lang="th-TH" dirty="0" err="1"/>
              <a:t>ย์</a:t>
            </a:r>
            <a:endParaRPr lang="th-TH" dirty="0"/>
          </a:p>
          <a:p>
            <a:pPr marL="0" indent="0">
              <a:buNone/>
            </a:pPr>
            <a:r>
              <a:rPr lang="th-TH" dirty="0"/>
              <a:t>(แบ่งตลาดภาคตะวันออกเฉียงเหนือเป็นสอง</a:t>
            </a:r>
            <a:r>
              <a:rPr lang="en-US" dirty="0"/>
              <a:t>)</a:t>
            </a:r>
            <a:endParaRPr lang="th-TH" dirty="0"/>
          </a:p>
          <a:p>
            <a:pPr marL="0" indent="0">
              <a:buNone/>
            </a:pPr>
            <a:r>
              <a:rPr lang="th-TH" dirty="0"/>
              <a:t>•ลูกค้า (นั่นคือผู้ค้าปลีก) ที่รับสินค้าจากคลังสินค้า (ผู้ค้าปลีกแต่ละรายได้รับมอบหมายคลังสินค้า)</a:t>
            </a:r>
          </a:p>
          <a:p>
            <a:pPr marL="0" indent="0">
              <a:buNone/>
            </a:pPr>
            <a:r>
              <a:rPr lang="th-TH" dirty="0"/>
              <a:t>•คลังสินค้าได้รับวัสดุจากชิคาโก</a:t>
            </a:r>
          </a:p>
          <a:p>
            <a:pPr marL="0" indent="0">
              <a:buNone/>
            </a:pPr>
            <a:r>
              <a:rPr lang="th-TH" dirty="0"/>
              <a:t>•กฎปัจจุบัน: ระดับบริการ 97%</a:t>
            </a:r>
          </a:p>
          <a:p>
            <a:pPr marL="0" indent="0">
              <a:buNone/>
            </a:pPr>
            <a:r>
              <a:rPr lang="th-TH" dirty="0"/>
              <a:t>•คลังสินค้าแต่ละแห่งดำเนินการเพื่อตอบสนองความต้องการ 97% (ความน่าจะเป็น 3% ของสินค้าหมด)</a:t>
            </a:r>
          </a:p>
        </p:txBody>
      </p:sp>
    </p:spTree>
    <p:extLst>
      <p:ext uri="{BB962C8B-B14F-4D97-AF65-F5344CB8AC3E}">
        <p14:creationId xmlns:p14="http://schemas.microsoft.com/office/powerpoint/2010/main" val="3882822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F9A4162-DFAE-4F1E-9D16-418B4E1ED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การจัดการสินค้าคงคลัง การคาดการณ์ความต้องการ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75B8F03-3C13-4A88-9E72-C5B9C786F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th-TH" b="1" dirty="0">
                <a:solidFill>
                  <a:srgbClr val="0070C0"/>
                </a:solidFill>
              </a:rPr>
              <a:t>ครอบครองปริมาณที่เหมาะสมในเวลาที่เหมาะสมยาก!</a:t>
            </a:r>
          </a:p>
          <a:p>
            <a:pPr marL="0" indent="0" algn="ctr">
              <a:buNone/>
            </a:pPr>
            <a:endParaRPr lang="th-TH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th-TH" dirty="0">
                <a:solidFill>
                  <a:srgbClr val="0070C0"/>
                </a:solidFill>
              </a:rPr>
              <a:t>• อุปสงค์ที่ไม่แน่นอนทำให้การคาดการณ์ความต้องการมีความสำคัญต่อสินค้าคงคลัง</a:t>
            </a:r>
          </a:p>
          <a:p>
            <a:pPr marL="0" indent="0">
              <a:buNone/>
            </a:pPr>
            <a:r>
              <a:rPr lang="th-TH" dirty="0">
                <a:solidFill>
                  <a:srgbClr val="0070C0"/>
                </a:solidFill>
              </a:rPr>
              <a:t>การตัดสินใจที่เกี่ยวข้อง</a:t>
            </a:r>
          </a:p>
          <a:p>
            <a:pPr marL="450850" indent="0">
              <a:buNone/>
            </a:pPr>
            <a:r>
              <a:rPr lang="th-TH" dirty="0">
                <a:solidFill>
                  <a:srgbClr val="0070C0"/>
                </a:solidFill>
              </a:rPr>
              <a:t>• จะสั่งอะไรดี?</a:t>
            </a:r>
          </a:p>
          <a:p>
            <a:pPr marL="450850" indent="0">
              <a:buNone/>
            </a:pPr>
            <a:r>
              <a:rPr lang="th-TH" dirty="0">
                <a:solidFill>
                  <a:srgbClr val="0070C0"/>
                </a:solidFill>
              </a:rPr>
              <a:t>• สั่งซื้อเมื่อไหร่?</a:t>
            </a:r>
          </a:p>
          <a:p>
            <a:pPr marL="450850" indent="0">
              <a:buNone/>
            </a:pPr>
            <a:r>
              <a:rPr lang="th-TH" dirty="0">
                <a:solidFill>
                  <a:srgbClr val="0070C0"/>
                </a:solidFill>
              </a:rPr>
              <a:t>• ปริมาณการสั่งซื้อที่เหมาะสมที่สุดคือเท่าไร?</a:t>
            </a:r>
          </a:p>
          <a:p>
            <a:pPr marL="0" indent="0">
              <a:buNone/>
            </a:pPr>
            <a:r>
              <a:rPr lang="th-TH" dirty="0">
                <a:solidFill>
                  <a:srgbClr val="0070C0"/>
                </a:solidFill>
              </a:rPr>
              <a:t>• แนวทางประกอบด้วยชุดเทคนิค</a:t>
            </a:r>
          </a:p>
          <a:p>
            <a:pPr marL="450850" indent="0">
              <a:buNone/>
            </a:pPr>
            <a:r>
              <a:rPr lang="th-TH" dirty="0">
                <a:solidFill>
                  <a:srgbClr val="0070C0"/>
                </a:solidFill>
              </a:rPr>
              <a:t>• นโยบายสินค้าคงคลัง !!</a:t>
            </a:r>
          </a:p>
        </p:txBody>
      </p:sp>
    </p:spTree>
    <p:extLst>
      <p:ext uri="{BB962C8B-B14F-4D97-AF65-F5344CB8AC3E}">
        <p14:creationId xmlns:p14="http://schemas.microsoft.com/office/powerpoint/2010/main" val="38447971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E37D067-706A-4006-B175-4624FE99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แนวคิดใหม่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84549C4-CFA1-439C-B76A-54D5713C0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/>
              <a:t>•เปลี่ยนโกดัง 2 โกดังเป็นโกดังเดียว (บางโกดัง สถานที่ที่เหมาะสม) และพยายามใช้บริการระดับเดียวกัน 97%</a:t>
            </a:r>
          </a:p>
          <a:p>
            <a:pPr marL="0" indent="0">
              <a:buNone/>
            </a:pPr>
            <a:r>
              <a:rPr lang="th-TH" dirty="0"/>
              <a:t>•ระยะเวลาในการจัดส่งอาจเพิ่มขึ้น</a:t>
            </a:r>
          </a:p>
          <a:p>
            <a:pPr marL="0" indent="0">
              <a:buNone/>
            </a:pPr>
            <a:r>
              <a:rPr lang="th-TH" dirty="0"/>
              <a:t>• แต่อาจลดการลงทุนสินค้าคงคลังทั้งหมดลงอย่างมาก</a:t>
            </a:r>
          </a:p>
        </p:txBody>
      </p:sp>
    </p:spTree>
    <p:extLst>
      <p:ext uri="{BB962C8B-B14F-4D97-AF65-F5344CB8AC3E}">
        <p14:creationId xmlns:p14="http://schemas.microsoft.com/office/powerpoint/2010/main" val="22764209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8C4D465-622E-4EFC-8BA4-85506DCB4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ประวัติศาสตร์ข้อมูลผลิตภัณฑ์ </a:t>
            </a:r>
            <a:r>
              <a:rPr lang="en-US" dirty="0"/>
              <a:t>A</a:t>
            </a:r>
            <a:endParaRPr lang="th-TH" dirty="0"/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4B72BAC5-35F3-4BE8-B176-AE327ADC82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10" y="1787418"/>
            <a:ext cx="11551180" cy="3955655"/>
          </a:xfrm>
        </p:spPr>
      </p:pic>
    </p:spTree>
    <p:extLst>
      <p:ext uri="{BB962C8B-B14F-4D97-AF65-F5344CB8AC3E}">
        <p14:creationId xmlns:p14="http://schemas.microsoft.com/office/powerpoint/2010/main" val="33979199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8E62A36-CE09-436D-B035-E38216921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สรุปข้อมูลในอดีต</a:t>
            </a:r>
          </a:p>
        </p:txBody>
      </p:sp>
      <p:pic>
        <p:nvPicPr>
          <p:cNvPr id="5" name="รูปภาพ 4" descr="รูปภาพประกอบด้วย โต๊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852B392-B44F-451A-BC38-E4B948971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83" y="1812677"/>
            <a:ext cx="10471034" cy="386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656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EDCB670-1161-4D68-A3AD-3DA6D5DFC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91" y="448674"/>
            <a:ext cx="8706812" cy="888031"/>
          </a:xfrm>
        </p:spPr>
        <p:txBody>
          <a:bodyPr anchor="ctr">
            <a:normAutofit/>
          </a:bodyPr>
          <a:lstStyle/>
          <a:p>
            <a:r>
              <a:rPr lang="th-TH" dirty="0"/>
              <a:t>สรุปข้อมูลในอดีต</a:t>
            </a:r>
          </a:p>
        </p:txBody>
      </p:sp>
      <p:pic>
        <p:nvPicPr>
          <p:cNvPr id="9" name="ตัวแทนเนื้อหา 8" descr="รูปภาพประกอบด้วย โต๊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44378225-5B3E-4C50-ABE0-18E9FCB2A1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54" y="1762133"/>
            <a:ext cx="9938415" cy="3991268"/>
          </a:xfrm>
        </p:spPr>
      </p:pic>
    </p:spTree>
    <p:extLst>
      <p:ext uri="{BB962C8B-B14F-4D97-AF65-F5344CB8AC3E}">
        <p14:creationId xmlns:p14="http://schemas.microsoft.com/office/powerpoint/2010/main" val="15551022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1A7545A-A8EF-4F04-8A63-D62491029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การประหยัดในสินค้าคงคลัง</a:t>
            </a:r>
          </a:p>
        </p:txBody>
      </p:sp>
      <p:sp>
        <p:nvSpPr>
          <p:cNvPr id="7" name="ตัวแทนเนื้อหา 6">
            <a:extLst>
              <a:ext uri="{FF2B5EF4-FFF2-40B4-BE49-F238E27FC236}">
                <a16:creationId xmlns:a16="http://schemas.microsoft.com/office/drawing/2014/main" id="{E04D2B51-4642-4561-B3C4-767CE4A7F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lang="th-TH" dirty="0"/>
              <a:t>สินค้าคงคลังเฉลี่ยสำหรับผลิตภัณฑ์ </a:t>
            </a:r>
            <a:r>
              <a:rPr lang="en-US" dirty="0"/>
              <a:t>A:</a:t>
            </a:r>
          </a:p>
          <a:p>
            <a:pPr marL="354013" indent="0">
              <a:buNone/>
            </a:pPr>
            <a:r>
              <a:rPr lang="en-US" dirty="0"/>
              <a:t>•</a:t>
            </a:r>
            <a:r>
              <a:rPr lang="th-TH" dirty="0"/>
              <a:t>ที่คลังสินค้า </a:t>
            </a:r>
            <a:r>
              <a:rPr lang="en-US" dirty="0"/>
              <a:t>NJ </a:t>
            </a:r>
            <a:r>
              <a:rPr lang="th-TH" dirty="0"/>
              <a:t>มีประมาณ 88 ยูนิต (= </a:t>
            </a:r>
            <a:r>
              <a:rPr lang="en-US" dirty="0"/>
              <a:t>SS + Q / 2)</a:t>
            </a:r>
          </a:p>
          <a:p>
            <a:pPr marL="354013" indent="0">
              <a:buNone/>
            </a:pPr>
            <a:r>
              <a:rPr lang="en-US" dirty="0"/>
              <a:t>•</a:t>
            </a:r>
            <a:r>
              <a:rPr lang="th-TH" dirty="0"/>
              <a:t>โกดัง </a:t>
            </a:r>
            <a:r>
              <a:rPr lang="en-US" dirty="0"/>
              <a:t>MA </a:t>
            </a:r>
            <a:r>
              <a:rPr lang="th-TH" dirty="0"/>
              <a:t>มีประมาณ 91 ยูนิต</a:t>
            </a:r>
          </a:p>
          <a:p>
            <a:pPr marL="354013" indent="0">
              <a:buNone/>
            </a:pPr>
            <a:r>
              <a:rPr lang="th-TH" dirty="0"/>
              <a:t>•ในคลังสินค้าส่วนกลางมีประมาณ 132 ยูนิต</a:t>
            </a:r>
          </a:p>
          <a:p>
            <a:pPr marL="354013" indent="0">
              <a:buNone/>
            </a:pPr>
            <a:r>
              <a:rPr lang="th-TH" dirty="0"/>
              <a:t>•สินค้าคงคลังเฉลี่ยลดลงประมาณ 36 เปอร์เซ็นต์</a:t>
            </a:r>
          </a:p>
          <a:p>
            <a:pPr marL="0" indent="0">
              <a:buNone/>
            </a:pPr>
            <a:r>
              <a:rPr lang="th-TH" dirty="0"/>
              <a:t>•สินค้าคงคลังเฉลี่ยสำหรับผลิตภัณฑ์ </a:t>
            </a:r>
            <a:r>
              <a:rPr lang="en-US" dirty="0"/>
              <a:t>B:</a:t>
            </a:r>
          </a:p>
          <a:p>
            <a:pPr marL="354013" indent="0">
              <a:buNone/>
            </a:pPr>
            <a:r>
              <a:rPr lang="en-US" dirty="0"/>
              <a:t>•</a:t>
            </a:r>
            <a:r>
              <a:rPr lang="th-TH" dirty="0"/>
              <a:t>ที่โกดัง </a:t>
            </a:r>
            <a:r>
              <a:rPr lang="en-US" dirty="0"/>
              <a:t>NJ </a:t>
            </a:r>
            <a:r>
              <a:rPr lang="th-TH" dirty="0"/>
              <a:t>มีประมาณ 15 ยูนิต</a:t>
            </a:r>
          </a:p>
          <a:p>
            <a:pPr marL="354013" indent="0">
              <a:buNone/>
            </a:pPr>
            <a:r>
              <a:rPr lang="th-TH" dirty="0"/>
              <a:t>•ที่โกดัง </a:t>
            </a:r>
            <a:r>
              <a:rPr lang="en-US" dirty="0"/>
              <a:t>MA </a:t>
            </a:r>
            <a:r>
              <a:rPr lang="th-TH" dirty="0"/>
              <a:t>มีประมาณ 15 ยูนิต</a:t>
            </a:r>
          </a:p>
          <a:p>
            <a:pPr marL="354013" indent="0">
              <a:buNone/>
            </a:pPr>
            <a:r>
              <a:rPr lang="th-TH" dirty="0"/>
              <a:t>•ในคลังสินค้าส่วนกลางมีประมาณ 20 ยูนิต</a:t>
            </a:r>
          </a:p>
          <a:p>
            <a:pPr marL="354013" indent="0">
              <a:buNone/>
            </a:pPr>
            <a:r>
              <a:rPr lang="th-TH" dirty="0"/>
              <a:t>•สินค้าคงคลังเฉลี่ยลดลงประมาณ 43 เปอร์เซ็นต์</a:t>
            </a:r>
          </a:p>
        </p:txBody>
      </p:sp>
    </p:spTree>
    <p:extLst>
      <p:ext uri="{BB962C8B-B14F-4D97-AF65-F5344CB8AC3E}">
        <p14:creationId xmlns:p14="http://schemas.microsoft.com/office/powerpoint/2010/main" val="28172396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7BD3ED0-52DC-4DCB-BF34-FA811F135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จุดวิกฤต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E1FDFF2-6D6A-4BB0-B84C-211829AB3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h-TH" dirty="0"/>
              <a:t>ยิ่งค่าสัมประสิทธิ์การแปรผันสูงเท่าใดก็ยิ่งได้รับประโยชน์จากการรวมความเสี่ยง</a:t>
            </a:r>
          </a:p>
          <a:p>
            <a:pPr marL="450850" indent="-96838">
              <a:buNone/>
            </a:pPr>
            <a:r>
              <a:rPr lang="th-TH" dirty="0">
                <a:solidFill>
                  <a:srgbClr val="0070C0"/>
                </a:solidFill>
              </a:rPr>
              <a:t>•ยิ่งความแปรปรวนสูงเท่าใดหุ้นความปลอดภัยก็จะยิ่งสูงขึ้นเท่านั้น คลังสินค้าความแปรปรวนของอุปสงค์ที่รวมโดยรายการเดียว คลังสินค้าต่ำกว่า</a:t>
            </a:r>
          </a:p>
          <a:p>
            <a:r>
              <a:rPr lang="th-TH" dirty="0"/>
              <a:t>ประโยชน์จากการรวมความเสี่ยงขึ้นอยู่กับพฤติกรรมของความต้องการจากตลาดหนึ่งเทียบกับความต้องการจากอีกตลาดหนึ่ง</a:t>
            </a:r>
          </a:p>
          <a:p>
            <a:pPr marL="450850" indent="-96838"/>
            <a:r>
              <a:rPr lang="th-TH" dirty="0">
                <a:solidFill>
                  <a:srgbClr val="0070C0"/>
                </a:solidFill>
              </a:rPr>
              <a:t>ความเสี่ยงในการรวมผลประโยชน์จะสูงกว่าในสถานการณ์ที่ความต้องการที่สังเกตเห็นในคลังสินค้าเป็นไปในทางลบหรือเกี่ยวข้อง</a:t>
            </a:r>
          </a:p>
          <a:p>
            <a:r>
              <a:rPr lang="th-TH" dirty="0"/>
              <a:t>การจัดสรรสินค้าใหม่จากตลาดหนึ่งไปยังอีกตลาดหนึ่งทำได้อย่างง่ายดายระบบรวมศูนย์ไม่สามารถทำได้ในระบบกระจายอำนาจที่ไหนพวกเขาให้บริการตลาดที่แตกต่างกัน</a:t>
            </a:r>
          </a:p>
        </p:txBody>
      </p:sp>
    </p:spTree>
    <p:extLst>
      <p:ext uri="{BB962C8B-B14F-4D97-AF65-F5344CB8AC3E}">
        <p14:creationId xmlns:p14="http://schemas.microsoft.com/office/powerpoint/2010/main" val="29247549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62D8C38-605E-4DC1-9738-96AE662E5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ระบบรวมศูนย์กับระบบกระจายอำนาจ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77FF255-CBE4-427E-8E97-BE2773046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/>
              <a:t>สต็อกความปลอดภัยลดลงด้วยการรวมศูนย์</a:t>
            </a:r>
          </a:p>
          <a:p>
            <a:r>
              <a:rPr lang="th-TH" dirty="0"/>
              <a:t>ระดับบริการระดับบริการที่สูงขึ้นสำหรับการลงทุนสินค้าคงคลังเดียวกันกับการรวมศูนย์</a:t>
            </a:r>
          </a:p>
          <a:p>
            <a:r>
              <a:rPr lang="th-TH" dirty="0"/>
              <a:t>ต้นทุนค่าโสหุ้ยสูงขึ้นในระบบกระจายอำนาจ</a:t>
            </a:r>
          </a:p>
          <a:p>
            <a:r>
              <a:rPr lang="th-TH" dirty="0"/>
              <a:t>เวลาในการตอบสนองของลูกค้าลดลงในระบบกระจายอำนาจ</a:t>
            </a:r>
          </a:p>
          <a:p>
            <a:r>
              <a:rPr lang="th-TH" dirty="0"/>
              <a:t>ค่าขนส่งไม่ชัดเจนพิจารณาขาออกและขาเข้า</a:t>
            </a:r>
          </a:p>
          <a:p>
            <a:r>
              <a:rPr lang="th-TH" dirty="0"/>
              <a:t>ค่าใช้จ่าย</a:t>
            </a:r>
          </a:p>
        </p:txBody>
      </p:sp>
    </p:spTree>
    <p:extLst>
      <p:ext uri="{BB962C8B-B14F-4D97-AF65-F5344CB8AC3E}">
        <p14:creationId xmlns:p14="http://schemas.microsoft.com/office/powerpoint/2010/main" val="42828134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8CBDBD7-5ABA-40F1-A223-AD967DF38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การจัดการสินค้าคงคลังใน</a:t>
            </a:r>
            <a:r>
              <a:rPr lang="th-TH" dirty="0" err="1"/>
              <a:t>ซัพพ</a:t>
            </a:r>
            <a:r>
              <a:rPr lang="th-TH" dirty="0"/>
              <a:t>ลายเชน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2D33398-246B-42B2-96C8-9DD1AF56D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dirty="0"/>
              <a:t>การตัดสินใจเกี่ยวกับสินค้าคงคลังจะได้รับจากผู้มีอำนาจตัดสินใจเพียงคนเดียวซึ่งวัตถุประสงค์คือเพื่อลดต้นทุนทั้งระบบให้น้อยที่สุด</a:t>
            </a:r>
          </a:p>
          <a:p>
            <a:r>
              <a:rPr lang="th-TH" dirty="0"/>
              <a:t>ผู้มีอำนาจตัดสินใจสามารถเข้าถึงข้อมูลสินค้าคงคลังในแต่ละรายการร้านค้าปลีกและที่คลังสินค้า</a:t>
            </a:r>
          </a:p>
          <a:p>
            <a:r>
              <a:rPr lang="th-TH" dirty="0"/>
              <a:t> </a:t>
            </a:r>
            <a:r>
              <a:rPr lang="en-US" dirty="0"/>
              <a:t>Echelons </a:t>
            </a:r>
            <a:r>
              <a:rPr lang="th-TH" dirty="0"/>
              <a:t>และสินค้าคงคลังระดับ</a:t>
            </a:r>
          </a:p>
          <a:p>
            <a:pPr marL="354013" indent="0">
              <a:buNone/>
            </a:pPr>
            <a:r>
              <a:rPr lang="th-TH" dirty="0">
                <a:solidFill>
                  <a:srgbClr val="0070C0"/>
                </a:solidFill>
              </a:rPr>
              <a:t>สินค้าคงคลังระดับในขั้นตอนหรือระดับใด ๆ ของระบบเท่ากับสินค้าคงคลังอยู่ในระดับเดียวกันรวมถึงสินค้าคงคลังขั้นปลายทั้งหมด (ปลายน้ำหมายถึงการใกล้ชิดกับลูกค้ามากขึ้น)</a:t>
            </a:r>
          </a:p>
        </p:txBody>
      </p:sp>
    </p:spTree>
    <p:extLst>
      <p:ext uri="{BB962C8B-B14F-4D97-AF65-F5344CB8AC3E}">
        <p14:creationId xmlns:p14="http://schemas.microsoft.com/office/powerpoint/2010/main" val="41710203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7ED7777-1AFF-4B21-82C7-83CE10A21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สินค้าคงคลังระดับ</a:t>
            </a:r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C0DAD1CE-7C3D-4FFE-AC80-B957444C5A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4912" y="1745652"/>
            <a:ext cx="3628352" cy="4469298"/>
          </a:xfr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4DDE542-D11A-4E43-B7A2-0AD3BC4D2408}"/>
              </a:ext>
            </a:extLst>
          </p:cNvPr>
          <p:cNvSpPr txBox="1"/>
          <p:nvPr/>
        </p:nvSpPr>
        <p:spPr>
          <a:xfrm>
            <a:off x="6632448" y="2687512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/>
              <a:t>ห่วงโซ่อุปทานแบบอนุกรม</a:t>
            </a:r>
          </a:p>
        </p:txBody>
      </p:sp>
    </p:spTree>
    <p:extLst>
      <p:ext uri="{BB962C8B-B14F-4D97-AF65-F5344CB8AC3E}">
        <p14:creationId xmlns:p14="http://schemas.microsoft.com/office/powerpoint/2010/main" val="5586502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F4818E9-B9B2-418F-806F-1BE0A36A1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สั่งซื้อใหม่จุดที่มีระดับสินค้าคงคลัง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ตัวแทนเนื้อหา 2">
                <a:extLst>
                  <a:ext uri="{FF2B5EF4-FFF2-40B4-BE49-F238E27FC236}">
                    <a16:creationId xmlns:a16="http://schemas.microsoft.com/office/drawing/2014/main" id="{76F4A1C3-9C26-4DBF-8BB0-604AE6263C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dirty="0"/>
                  <a:t>= </a:t>
                </a:r>
                <a:r>
                  <a:rPr lang="th-TH" dirty="0"/>
                  <a:t>เวลานำระดับ</a:t>
                </a:r>
              </a:p>
              <a:p>
                <a:r>
                  <a:rPr lang="th-TH" dirty="0"/>
                  <a:t>ระยะเวลานำระหว่างผู้ค้าปลีกและผู้จัดจำหน่ายรวมทั้งระยะเวลารอคอย</a:t>
                </a:r>
              </a:p>
              <a:p>
                <a:r>
                  <a:rPr lang="th-TH" dirty="0"/>
                  <a:t>ผู้จัดจำหน่ายและผู้จัดจำหน่ายผู้ค้าส่ง</a:t>
                </a:r>
              </a:p>
              <a:p>
                <a:r>
                  <a:rPr lang="en-US" dirty="0"/>
                  <a:t>AVG = </a:t>
                </a:r>
                <a:r>
                  <a:rPr lang="th-TH" dirty="0"/>
                  <a:t>ความต้องการโดยเฉลี่ยที่ผู้ค้าปลีก</a:t>
                </a:r>
              </a:p>
              <a:p>
                <a:r>
                  <a:rPr lang="en-US" dirty="0"/>
                  <a:t>STD = </a:t>
                </a:r>
                <a:r>
                  <a:rPr lang="th-TH" dirty="0"/>
                  <a:t>ค่าเบี่ยงเบนมาตรฐานของความต้องการที่ร้านค้าปลีก</a:t>
                </a:r>
              </a:p>
              <a:p>
                <a:r>
                  <a:rPr lang="th-TH" dirty="0"/>
                  <a:t>จุดสั่งซื้อใหม่</a:t>
                </a:r>
              </a:p>
            </p:txBody>
          </p:sp>
        </mc:Choice>
        <mc:Fallback xmlns="">
          <p:sp>
            <p:nvSpPr>
              <p:cNvPr id="3" name="ตัวแทนเนื้อหา 2">
                <a:extLst>
                  <a:ext uri="{FF2B5EF4-FFF2-40B4-BE49-F238E27FC236}">
                    <a16:creationId xmlns:a16="http://schemas.microsoft.com/office/drawing/2014/main" id="{76F4A1C3-9C26-4DBF-8BB0-604AE6263C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7" t="-339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02C99E4-80DB-434B-A57E-36BA97A25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45" y="4859496"/>
            <a:ext cx="4303392" cy="83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27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7C466B-5A54-4F19-A783-17F5791A6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การควบคุมสินค้าคงคลังขั้นตอนเดียว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B7576DD-8859-43A0-BFED-2C4D53BB7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h-TH" dirty="0"/>
              <a:t>เทคนิคที่หลากหลาย</a:t>
            </a:r>
          </a:p>
          <a:p>
            <a:r>
              <a:rPr lang="th-TH" dirty="0"/>
              <a:t>แบบจำลองขนาดล็อตทางเศรษฐกิจ</a:t>
            </a:r>
          </a:p>
          <a:p>
            <a:r>
              <a:rPr lang="th-TH" dirty="0"/>
              <a:t>ความต้องการความไม่แน่นอน</a:t>
            </a:r>
          </a:p>
          <a:p>
            <a:r>
              <a:rPr lang="th-TH" dirty="0"/>
              <a:t>โมเดลช่วงเวลาเดียว</a:t>
            </a:r>
          </a:p>
          <a:p>
            <a:r>
              <a:rPr lang="th-TH" dirty="0"/>
              <a:t>สินค้าคงคลังเริ่มต้น</a:t>
            </a:r>
          </a:p>
          <a:p>
            <a:r>
              <a:rPr lang="th-TH" dirty="0"/>
              <a:t>โอกาสในการสั่งซื้อหลายรายการ</a:t>
            </a:r>
          </a:p>
          <a:p>
            <a:r>
              <a:rPr lang="th-TH" dirty="0"/>
              <a:t>นโยบายการทบทวนอย่างต่อเนื่อง</a:t>
            </a:r>
          </a:p>
          <a:p>
            <a:r>
              <a:rPr lang="th-TH" dirty="0"/>
              <a:t>เวลานำตัวแปร</a:t>
            </a:r>
          </a:p>
          <a:p>
            <a:r>
              <a:rPr lang="th-TH" dirty="0"/>
              <a:t>นโยบายการทบทวนเป็นระยะ</a:t>
            </a:r>
          </a:p>
          <a:p>
            <a:r>
              <a:rPr lang="th-TH" dirty="0"/>
              <a:t>การเพิ่มประสิทธิภาพระดับบริการ</a:t>
            </a:r>
          </a:p>
        </p:txBody>
      </p:sp>
    </p:spTree>
    <p:extLst>
      <p:ext uri="{BB962C8B-B14F-4D97-AF65-F5344CB8AC3E}">
        <p14:creationId xmlns:p14="http://schemas.microsoft.com/office/powerpoint/2010/main" val="31280279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FA8646F-4F8D-4FFF-9EC9-2AABC7A0D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</a:t>
            </a:r>
            <a:r>
              <a:rPr lang="th-TH" dirty="0" err="1"/>
              <a:t>ซัพพ</a:t>
            </a:r>
            <a:r>
              <a:rPr lang="th-TH" dirty="0"/>
              <a:t>ลายเชน 4 ขั้นตอน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A1E2398-50CB-4B5D-B86C-1E34995AB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/>
              <a:t>• ความต้องการเฉลี่ยรายสัปดาห์ที่ผู้ค้าปลีกต้องเผชิญคือ 45</a:t>
            </a:r>
          </a:p>
          <a:p>
            <a:pPr marL="0" indent="0">
              <a:buNone/>
            </a:pPr>
            <a:r>
              <a:rPr lang="th-TH" dirty="0"/>
              <a:t>• ค่าเบี่ยงเบนมาตรฐานของอุปสงค์คือ 32</a:t>
            </a:r>
          </a:p>
          <a:p>
            <a:pPr marL="0" indent="0">
              <a:buNone/>
            </a:pPr>
            <a:r>
              <a:rPr lang="th-TH" dirty="0"/>
              <a:t>• ในแต่ละขั้นตอนฝ่ายบริหารพยายามรักษาระดับการบริการจาก 97%</a:t>
            </a:r>
          </a:p>
          <a:p>
            <a:pPr marL="0" indent="0">
              <a:buNone/>
            </a:pPr>
            <a:r>
              <a:rPr lang="th-TH" dirty="0"/>
              <a:t> (</a:t>
            </a:r>
            <a:r>
              <a:rPr lang="en-US" dirty="0"/>
              <a:t>z = 1.88)</a:t>
            </a:r>
          </a:p>
          <a:p>
            <a:pPr marL="0" indent="0">
              <a:buNone/>
            </a:pPr>
            <a:r>
              <a:rPr lang="en-US" dirty="0"/>
              <a:t>•</a:t>
            </a:r>
            <a:r>
              <a:rPr lang="th-TH" dirty="0"/>
              <a:t> ระยะเวลารอคอยระหว่างแต่ละขั้นตอนและระหว่างผู้ผลิตและ</a:t>
            </a:r>
            <a:r>
              <a:rPr lang="th-TH" dirty="0" err="1"/>
              <a:t>ซัพพ</a:t>
            </a:r>
            <a:r>
              <a:rPr lang="th-TH" dirty="0"/>
              <a:t>ลายเออร์คือ 1 สัปดาห์</a:t>
            </a:r>
          </a:p>
        </p:txBody>
      </p:sp>
    </p:spTree>
    <p:extLst>
      <p:ext uri="{BB962C8B-B14F-4D97-AF65-F5344CB8AC3E}">
        <p14:creationId xmlns:p14="http://schemas.microsoft.com/office/powerpoint/2010/main" val="38299078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CBC0216-FE78-49A4-B234-844BBA284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91" y="448674"/>
            <a:ext cx="8706812" cy="888031"/>
          </a:xfrm>
        </p:spPr>
        <p:txBody>
          <a:bodyPr anchor="ctr">
            <a:normAutofit/>
          </a:bodyPr>
          <a:lstStyle/>
          <a:p>
            <a:r>
              <a:rPr lang="th-TH" dirty="0"/>
              <a:t>ต้นทุนและปริมาณการสั่งซื้อ</a:t>
            </a:r>
          </a:p>
        </p:txBody>
      </p:sp>
      <p:pic>
        <p:nvPicPr>
          <p:cNvPr id="5" name="ตัวแทนเนื้อหา 4" descr="รูปภาพประกอบด้วย โต๊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D599AC6-3F75-4CC9-A775-16B997D43B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15" y="1784208"/>
            <a:ext cx="11229516" cy="4122498"/>
          </a:xfrm>
          <a:noFill/>
        </p:spPr>
      </p:pic>
    </p:spTree>
    <p:extLst>
      <p:ext uri="{BB962C8B-B14F-4D97-AF65-F5344CB8AC3E}">
        <p14:creationId xmlns:p14="http://schemas.microsoft.com/office/powerpoint/2010/main" val="38073147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F0F67CC-AECB-40E8-9345-C03412600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เรียงลำดับคะแนนใหม่ในแต่ละด่าน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7556DA4-007B-41AF-972B-F30E6CFD3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/>
              <a:t>•สำหรับร้านค้าปลีก </a:t>
            </a:r>
            <a:r>
              <a:rPr lang="en-US" dirty="0"/>
              <a:t>R = 1 * 45 + 1.88 * 32 * </a:t>
            </a:r>
            <a:r>
              <a:rPr lang="th-TH" b="0" i="0" dirty="0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 √</a:t>
            </a:r>
            <a:r>
              <a:rPr lang="en-US" dirty="0"/>
              <a:t>1 = 105</a:t>
            </a:r>
          </a:p>
          <a:p>
            <a:pPr marL="0" indent="0">
              <a:buNone/>
            </a:pPr>
            <a:r>
              <a:rPr lang="en-US" dirty="0"/>
              <a:t>•</a:t>
            </a:r>
            <a:r>
              <a:rPr lang="th-TH" dirty="0"/>
              <a:t>สำหรับผู้จัดจำหน่าย </a:t>
            </a:r>
            <a:r>
              <a:rPr lang="en-US" dirty="0"/>
              <a:t>R = 2 * 45 + 1.88 * 32 *</a:t>
            </a:r>
            <a:r>
              <a:rPr lang="th-TH" b="0" i="0" dirty="0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  √</a:t>
            </a:r>
            <a:r>
              <a:rPr lang="en-US" dirty="0"/>
              <a:t>2 = 175</a:t>
            </a:r>
          </a:p>
          <a:p>
            <a:pPr marL="0" indent="0">
              <a:buNone/>
            </a:pPr>
            <a:r>
              <a:rPr lang="en-US" dirty="0"/>
              <a:t>•</a:t>
            </a:r>
            <a:r>
              <a:rPr lang="th-TH" dirty="0"/>
              <a:t>สำหรับผู้ค้าส่ง </a:t>
            </a:r>
            <a:r>
              <a:rPr lang="en-US" dirty="0"/>
              <a:t>R = 3 * 45 + 1.88 * 32 * </a:t>
            </a:r>
            <a:r>
              <a:rPr lang="th-TH" b="0" i="0" dirty="0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 √</a:t>
            </a:r>
            <a:r>
              <a:rPr lang="en-US" dirty="0"/>
              <a:t>3 = 239</a:t>
            </a:r>
          </a:p>
          <a:p>
            <a:pPr marL="0" indent="0">
              <a:buNone/>
            </a:pPr>
            <a:r>
              <a:rPr lang="en-US" dirty="0"/>
              <a:t>•</a:t>
            </a:r>
            <a:r>
              <a:rPr lang="th-TH" dirty="0"/>
              <a:t>สำหรับผู้ผลิต </a:t>
            </a:r>
            <a:r>
              <a:rPr lang="en-US" dirty="0"/>
              <a:t>R = 4 * 45 + 1.88 * 32 * </a:t>
            </a:r>
            <a:r>
              <a:rPr lang="th-TH" b="0" i="0" dirty="0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 √</a:t>
            </a:r>
            <a:r>
              <a:rPr lang="en-US" dirty="0"/>
              <a:t>4 = 300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744065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7A6FE6F-BBE3-4F34-BD90-9D41F3F7C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106" y="607170"/>
            <a:ext cx="9607229" cy="888031"/>
          </a:xfrm>
        </p:spPr>
        <p:txBody>
          <a:bodyPr>
            <a:normAutofit fontScale="90000"/>
          </a:bodyPr>
          <a:lstStyle/>
          <a:p>
            <a:r>
              <a:rPr lang="th-TH" dirty="0"/>
              <a:t>สิ่งอำนวยความสะดวกมากกว่าหนึ่งแห่งในแต่ละขั้นตอน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399D14D-D2C9-4CA1-A731-1321970C8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/>
              <a:t>•ปฏิบัติตามแนวทางเดียวกัน</a:t>
            </a:r>
          </a:p>
          <a:p>
            <a:pPr marL="0" indent="0">
              <a:buNone/>
            </a:pPr>
            <a:r>
              <a:rPr lang="th-TH" dirty="0"/>
              <a:t>•สินค้าคงคลังระดับที่คลังสินค้าคือสินค้าคงคลังที่คลังสินค้ารวมทั้งสินค้าคงคลังทั้งหมดระหว่างการขนส่งไปยังและในสต็อกที่ร้านค้าปลีกแต่ละแห่ง</a:t>
            </a:r>
          </a:p>
          <a:p>
            <a:pPr marL="0" indent="0">
              <a:buNone/>
            </a:pPr>
            <a:r>
              <a:rPr lang="th-TH" dirty="0"/>
              <a:t>•ในทำนองเดียวกันตำแหน่งสินค้าคงคลังระดับที่คลังสินค้าคือสินค้าคงคลังระดับที่คลังสินค้ารวมทั้งสินค้าที่สั่งซื้อโดยคลังสินค้าที่ยังไม่มาถึงลบรายการทั้งหมดที่มีการสั่งซื้อ</a:t>
            </a:r>
          </a:p>
        </p:txBody>
      </p:sp>
    </p:spTree>
    <p:extLst>
      <p:ext uri="{BB962C8B-B14F-4D97-AF65-F5344CB8AC3E}">
        <p14:creationId xmlns:p14="http://schemas.microsoft.com/office/powerpoint/2010/main" val="38859385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C47B39E-0A45-48BE-A50C-2BBC98919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91" y="448674"/>
            <a:ext cx="8706812" cy="888031"/>
          </a:xfrm>
        </p:spPr>
        <p:txBody>
          <a:bodyPr anchor="ctr">
            <a:normAutofit/>
          </a:bodyPr>
          <a:lstStyle/>
          <a:p>
            <a:r>
              <a:rPr lang="th-TH" dirty="0"/>
              <a:t>สินค้าคงคลังระดับคลังสินค้า</a:t>
            </a:r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24535D84-0A0E-41BB-AEFD-48EBB054E7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6737" y="1693704"/>
            <a:ext cx="6817895" cy="3925092"/>
          </a:xfrm>
          <a:noFill/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BD3B7F5B-61E7-4E77-B554-234C80DD680D}"/>
              </a:ext>
            </a:extLst>
          </p:cNvPr>
          <p:cNvSpPr txBox="1"/>
          <p:nvPr/>
        </p:nvSpPr>
        <p:spPr>
          <a:xfrm>
            <a:off x="5474208" y="579112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/>
              <a:t>สินค้าคงคลังระดับคลังสินค้า</a:t>
            </a:r>
          </a:p>
        </p:txBody>
      </p:sp>
    </p:spTree>
    <p:extLst>
      <p:ext uri="{BB962C8B-B14F-4D97-AF65-F5344CB8AC3E}">
        <p14:creationId xmlns:p14="http://schemas.microsoft.com/office/powerpoint/2010/main" val="13668904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73AE392-B2A5-4CC7-A235-9D33E9F17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ปัญหาในทางปฏิบัติ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D1EE472-0917-478C-99B9-6F05B379D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th-TH" dirty="0">
                <a:solidFill>
                  <a:srgbClr val="FF0000"/>
                </a:solidFill>
              </a:rPr>
              <a:t>กลยุทธ์การลดสินค้าคงคลังเจ็ดอันดับแรก</a:t>
            </a:r>
          </a:p>
          <a:p>
            <a:pPr marL="0" indent="0">
              <a:buNone/>
            </a:pPr>
            <a:r>
              <a:rPr lang="th-TH" dirty="0"/>
              <a:t>•ตรวจสอบสินค้าคงคลังเป็นระยะ</a:t>
            </a:r>
          </a:p>
          <a:p>
            <a:pPr marL="0" indent="0">
              <a:buNone/>
            </a:pPr>
            <a:r>
              <a:rPr lang="th-TH" dirty="0"/>
              <a:t>•การจัดการอัตราการใช้งานระยะเวลาในการขายและสต</a:t>
            </a:r>
            <a:r>
              <a:rPr lang="th-TH" dirty="0" err="1"/>
              <a:t>็อค</a:t>
            </a:r>
            <a:r>
              <a:rPr lang="th-TH" dirty="0"/>
              <a:t>ความปลอดภัยอย่างเข้มงวด</a:t>
            </a:r>
          </a:p>
          <a:p>
            <a:pPr marL="0" indent="0">
              <a:buNone/>
            </a:pPr>
            <a:r>
              <a:rPr lang="th-TH" dirty="0"/>
              <a:t>•ลดระดับสต็อกความปลอดภัย</a:t>
            </a:r>
          </a:p>
          <a:p>
            <a:pPr marL="0" indent="0">
              <a:buNone/>
            </a:pPr>
            <a:r>
              <a:rPr lang="th-TH" dirty="0"/>
              <a:t>•แนะนำหรือปรับปรุงการฝึกนับรอบ</a:t>
            </a:r>
          </a:p>
          <a:p>
            <a:pPr marL="0" indent="0">
              <a:buNone/>
            </a:pPr>
            <a:r>
              <a:rPr lang="th-TH" dirty="0"/>
              <a:t>•แนวทาง </a:t>
            </a:r>
            <a:r>
              <a:rPr lang="en-US" dirty="0"/>
              <a:t>ABC</a:t>
            </a:r>
          </a:p>
          <a:p>
            <a:pPr marL="0" indent="0">
              <a:buNone/>
            </a:pPr>
            <a:r>
              <a:rPr lang="en-US" dirty="0"/>
              <a:t>•</a:t>
            </a:r>
            <a:r>
              <a:rPr lang="th-TH" dirty="0"/>
              <a:t>เปลี่ยนสินค้าคงคลังหรือการเป็นเจ้าของสินค้าคงคลังให้กับ</a:t>
            </a:r>
            <a:r>
              <a:rPr lang="th-TH" dirty="0" err="1"/>
              <a:t>ซัพพ</a:t>
            </a:r>
            <a:r>
              <a:rPr lang="th-TH" dirty="0"/>
              <a:t>ลายเออร์มากขึ้น</a:t>
            </a:r>
          </a:p>
          <a:p>
            <a:pPr marL="0" indent="0">
              <a:buNone/>
            </a:pPr>
            <a:r>
              <a:rPr lang="th-TH" dirty="0"/>
              <a:t>•แนวทางเชิงปริมาณ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FOCUS: </a:t>
            </a:r>
            <a:r>
              <a:rPr lang="th-TH" dirty="0">
                <a:solidFill>
                  <a:srgbClr val="0070C0"/>
                </a:solidFill>
              </a:rPr>
              <a:t>ไม่ลดต้นทุน แต่ลดระดับสินค้าคงคลัง ความพยายามครั้งสำคัญในอุตสาหกรรมเพื่อเพิ่มการหมุนเวียนสินค้าคงคลัง</a:t>
            </a:r>
          </a:p>
        </p:txBody>
      </p:sp>
      <p:pic>
        <p:nvPicPr>
          <p:cNvPr id="5" name="รูปภาพ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1054DCE-6A91-4C24-A67C-F7BCA0CA6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689" y="5534606"/>
            <a:ext cx="5151706" cy="62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58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A3DDD94-E37C-4172-9B15-BAE247BB8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91" y="448674"/>
            <a:ext cx="8706812" cy="888031"/>
          </a:xfrm>
        </p:spPr>
        <p:txBody>
          <a:bodyPr anchor="ctr">
            <a:normAutofit/>
          </a:bodyPr>
          <a:lstStyle/>
          <a:p>
            <a:r>
              <a:rPr lang="th-TH" dirty="0"/>
              <a:t>แบบจำลองขนาดล็อตทางเศรษฐกิจ</a:t>
            </a:r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83E0EC3A-799C-4EC4-84FC-892B12AFB7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2148" y="1572757"/>
            <a:ext cx="7106653" cy="3712486"/>
          </a:xfrm>
          <a:noFill/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619C2229-0EE1-41B2-BFB7-E7DFD03802E3}"/>
              </a:ext>
            </a:extLst>
          </p:cNvPr>
          <p:cNvSpPr txBox="1"/>
          <p:nvPr/>
        </p:nvSpPr>
        <p:spPr>
          <a:xfrm>
            <a:off x="3864864" y="561359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/>
              <a:t>ระดับสินค้าคงคลังตามหน้าที่ของเวลา</a:t>
            </a:r>
          </a:p>
        </p:txBody>
      </p:sp>
    </p:spTree>
    <p:extLst>
      <p:ext uri="{BB962C8B-B14F-4D97-AF65-F5344CB8AC3E}">
        <p14:creationId xmlns:p14="http://schemas.microsoft.com/office/powerpoint/2010/main" val="3563893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BF84DC9-2C27-468C-976C-008988D82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สมมติฐาน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AE3B5D3-25CD-4AFA-8417-10CE848C1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 </a:t>
            </a:r>
            <a:r>
              <a:rPr lang="th-TH" dirty="0"/>
              <a:t>รายการต่อวัน: อัตราความต้องการคงที่</a:t>
            </a:r>
          </a:p>
          <a:p>
            <a:r>
              <a:rPr lang="th-TH" dirty="0"/>
              <a:t>สินค้า </a:t>
            </a:r>
            <a:r>
              <a:rPr lang="en-US" dirty="0"/>
              <a:t>Q </a:t>
            </a:r>
            <a:r>
              <a:rPr lang="th-TH" dirty="0"/>
              <a:t>ต่อคำสั่งซื้อ: ปริมาณการสั่งซื้อได้รับการแก้ไขเช่นทุกครั้งที่คลังสินค้า</a:t>
            </a:r>
          </a:p>
          <a:p>
            <a:r>
              <a:rPr lang="th-TH" dirty="0"/>
              <a:t>สั่งซื้อสินค้าสำหรับสินค้า </a:t>
            </a:r>
            <a:r>
              <a:rPr lang="en-US" dirty="0"/>
              <a:t>Q</a:t>
            </a:r>
          </a:p>
          <a:p>
            <a:r>
              <a:rPr lang="en-US" dirty="0"/>
              <a:t>K </a:t>
            </a:r>
            <a:r>
              <a:rPr lang="th-TH" dirty="0"/>
              <a:t>ค่าติดตั้งคงที่เกิดขึ้นทุกครั้งที่คลังสินค้าสั่งซื้อ</a:t>
            </a:r>
          </a:p>
          <a:p>
            <a:r>
              <a:rPr lang="en-US" dirty="0"/>
              <a:t>h </a:t>
            </a:r>
            <a:r>
              <a:rPr lang="th-TH" dirty="0"/>
              <a:t>ต้นทุนการขนส่งสินค้าคงคลังที่เกิดขึ้นต่อหน่วยที่ถืออยู่ในสินค้าคงคลังต่อวันที่หน่วยจัดขึ้น (หรือที่เรียกว่าต้นทุนการถือครอง</a:t>
            </a:r>
          </a:p>
          <a:p>
            <a:r>
              <a:rPr lang="th-TH" dirty="0"/>
              <a:t>เวลานำ = 0(เวลาที่ผ่านไประหว่างการวางคำสั่งซื้อและการรับสินค้า)</a:t>
            </a:r>
          </a:p>
          <a:p>
            <a:r>
              <a:rPr lang="th-TH" dirty="0"/>
              <a:t>สินค้าคงคลังเริ่มต้น = 0</a:t>
            </a:r>
          </a:p>
          <a:p>
            <a:r>
              <a:rPr lang="th-TH" dirty="0"/>
              <a:t>ขอบฟ้าการวางแผนยาว (ไม่มีที่สิ้นสุด)</a:t>
            </a:r>
          </a:p>
        </p:txBody>
      </p:sp>
    </p:spTree>
    <p:extLst>
      <p:ext uri="{BB962C8B-B14F-4D97-AF65-F5344CB8AC3E}">
        <p14:creationId xmlns:p14="http://schemas.microsoft.com/office/powerpoint/2010/main" val="1885275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598F8E0-D082-4E5C-81F2-B85644814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การรับ </a:t>
            </a:r>
            <a:r>
              <a:rPr lang="en-US" dirty="0"/>
              <a:t>EOQ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FC448BB-7A9F-455F-AB32-262063D5C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/>
              <a:t>ค่าใช้จ่ายทั้งหมดในทุกรอบ:</a:t>
            </a:r>
          </a:p>
          <a:p>
            <a:pPr marL="0" indent="0">
              <a:buNone/>
            </a:pPr>
            <a:endParaRPr lang="th-TH" b="1" dirty="0"/>
          </a:p>
          <a:p>
            <a:pPr marL="0" indent="0">
              <a:buNone/>
            </a:pPr>
            <a:r>
              <a:rPr lang="th-TH" b="1" dirty="0"/>
              <a:t>ต้นทุนการถือครองสินค้าคงคลังเฉลี่ยในรอบ:</a:t>
            </a:r>
          </a:p>
          <a:p>
            <a:pPr marL="0" indent="0">
              <a:buNone/>
            </a:pPr>
            <a:endParaRPr lang="th-TH" b="1" dirty="0"/>
          </a:p>
          <a:p>
            <a:pPr marL="0" indent="0">
              <a:buNone/>
            </a:pPr>
            <a:r>
              <a:rPr lang="th-TH" b="1" dirty="0"/>
              <a:t>รอบเวลา:</a:t>
            </a:r>
          </a:p>
          <a:p>
            <a:pPr marL="0" indent="0">
              <a:buNone/>
            </a:pPr>
            <a:endParaRPr lang="th-TH" b="1" dirty="0"/>
          </a:p>
          <a:p>
            <a:pPr marL="0" indent="0">
              <a:buNone/>
            </a:pPr>
            <a:r>
              <a:rPr lang="th-TH" b="1" dirty="0"/>
              <a:t>ต้นทุนรวมเฉลี่ยต่อหน่วย: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0E8A1F33-6B0F-428F-9109-73645B815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834" y="1599214"/>
            <a:ext cx="1519883" cy="863569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5CA20E29-E381-49FB-A8C3-762FDCC9E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224" y="2725292"/>
            <a:ext cx="874240" cy="973211"/>
          </a:xfrm>
          <a:prstGeom prst="rect">
            <a:avLst/>
          </a:prstGeom>
        </p:spPr>
      </p:pic>
      <p:pic>
        <p:nvPicPr>
          <p:cNvPr id="9" name="รูปภาพ 8" descr="รูปภาพประกอบด้วย นาฬิกา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2F33CFAC-8A89-4DDF-9152-E6FA0513CF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834" y="3739406"/>
            <a:ext cx="1270123" cy="973211"/>
          </a:xfrm>
          <a:prstGeom prst="rect">
            <a:avLst/>
          </a:prstGeom>
        </p:spPr>
      </p:pic>
      <p:pic>
        <p:nvPicPr>
          <p:cNvPr id="11" name="รูปภาพ 10" descr="รูปภาพประกอบด้วย นาฬิกา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A26E84A-CDB0-4AF1-B0F3-A14B71F25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007" y="4772180"/>
            <a:ext cx="1297614" cy="973211"/>
          </a:xfrm>
          <a:prstGeom prst="rect">
            <a:avLst/>
          </a:prstGeom>
        </p:spPr>
      </p:pic>
      <p:pic>
        <p:nvPicPr>
          <p:cNvPr id="13" name="รูปภาพ 12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7C5C9076-F86C-4218-8C22-7E512CB5CB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162" y="5577635"/>
            <a:ext cx="1432604" cy="92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9933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5" id="{C9658597-67A4-764C-9CFA-F5CFE06F1596}" vid="{7C49B319-CF4A-2F47-ABF3-6FFDB7DD99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3753</Words>
  <Application>Microsoft Office PowerPoint</Application>
  <PresentationFormat>Widescreen</PresentationFormat>
  <Paragraphs>386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1" baseType="lpstr">
      <vt:lpstr>Arial</vt:lpstr>
      <vt:lpstr>Arial</vt:lpstr>
      <vt:lpstr>Calibri</vt:lpstr>
      <vt:lpstr>Calibri Light</vt:lpstr>
      <vt:lpstr>Cambria Math</vt:lpstr>
      <vt:lpstr>Motyw pakietu Office</vt:lpstr>
      <vt:lpstr>การจัดการซัพพลายเชนอย่างยั่งยืน</vt:lpstr>
      <vt:lpstr>การจัดการสินค้าคงคลังและการรวมความเสี่ยง</vt:lpstr>
      <vt:lpstr>เหตุใดพื้นที่โฆษณาจึงมีความสำคัญ?</vt:lpstr>
      <vt:lpstr>เหตุใดจึงต้องมีพื้นที่โฆษณา?</vt:lpstr>
      <vt:lpstr>การจัดการสินค้าคงคลัง การคาดการณ์ความต้องการ</vt:lpstr>
      <vt:lpstr>การควบคุมสินค้าคงคลังขั้นตอนเดียว</vt:lpstr>
      <vt:lpstr>แบบจำลองขนาดล็อตทางเศรษฐกิจ</vt:lpstr>
      <vt:lpstr>สมมติฐาน</vt:lpstr>
      <vt:lpstr>การรับ EOQ</vt:lpstr>
      <vt:lpstr>EOQ: ค่าใช้จ่าย</vt:lpstr>
      <vt:lpstr>ความต้องการความไม่แน่นอน</vt:lpstr>
      <vt:lpstr>แบบจำลองช่วงเวลาเดียว</vt:lpstr>
      <vt:lpstr>แบบจำลองช่วงเวลาเดียว</vt:lpstr>
      <vt:lpstr>ตัวอย่างแบบจำลองช่วงเวลาเดียว การคาดการณ์ความน่าจะเป็น</vt:lpstr>
      <vt:lpstr>ข้อมูลเพิ่มเติม</vt:lpstr>
      <vt:lpstr>สองสถานการณ์</vt:lpstr>
      <vt:lpstr>ความน่าจะเป็นของสถานการณ์การทำกำไรกับ การผลิต = 10,000 หน่วย</vt:lpstr>
      <vt:lpstr>ปริมาณการสั่งซื้อที่คาดหวังสูงสุดกำไร</vt:lpstr>
      <vt:lpstr>ความสัมพันธ์ระหว่างปริมาณที่เหมาะสมและ ความต้องการเฉลี่ย</vt:lpstr>
      <vt:lpstr>สำหรับตัวอย่างชุดว่ายน้ำ</vt:lpstr>
      <vt:lpstr>การแลกเปลี่ยนผลตอบแทนจากความเสี่ยง</vt:lpstr>
      <vt:lpstr>การแลกเปลี่ยนผลตอบแทนจากความเสี่ยงความถี่</vt:lpstr>
      <vt:lpstr>การแลกเปลี่ยนผลตอบแทนจากความเสี่ยง</vt:lpstr>
      <vt:lpstr>ข้อสังเกต</vt:lpstr>
      <vt:lpstr>จะเกิดอะไรขึ้นถ้าผู้ผลิตมีค่าเริ่มต้น สินค้าคงคลัง?</vt:lpstr>
      <vt:lpstr>โซลูชันสินค้าคงคลังเริ่มต้น</vt:lpstr>
      <vt:lpstr>สินค้าคงคลังเริ่มต้นของผู้ผลิต = 5,000</vt:lpstr>
      <vt:lpstr>สินค้าคงคลังเริ่มต้นของผู้ผลิต = 10,000</vt:lpstr>
      <vt:lpstr>โอกาสในการสั่งซื้อหลายครั้ง</vt:lpstr>
      <vt:lpstr>นโยบายการทบทวนอย่างต่อเนื่อง</vt:lpstr>
      <vt:lpstr>นโยบายการทบทวนอย่างต่อเนื่อง</vt:lpstr>
      <vt:lpstr>นโยบายการทบทวนอย่างต่อเนื่อง</vt:lpstr>
      <vt:lpstr>นโยบายการทบทวนอย่างต่อเนื่อง</vt:lpstr>
      <vt:lpstr>ระดับการบริการและปัจจัยด้านความปลอดภัย z</vt:lpstr>
      <vt:lpstr>ระดับสินค้าคงคลังเมื่อเวลาผ่านไป</vt:lpstr>
      <vt:lpstr>ตัวอย่างนโยบายการทบทวนอย่างต่อเนื่อง</vt:lpstr>
      <vt:lpstr>ตัวอย่างนโยบายการทบทวนอย่างต่อเนื่อง</vt:lpstr>
      <vt:lpstr>ตัวอย่างนโยบายการทบทวนอย่างต่อเนื่อง</vt:lpstr>
      <vt:lpstr>นโยบายการทบทวนเป็นระยะ</vt:lpstr>
      <vt:lpstr>(s, S) นโยบาย</vt:lpstr>
      <vt:lpstr>นโยบายระดับคลังสินค้าพื้นฐาน</vt:lpstr>
      <vt:lpstr>นโยบายระดับคลังสินค้าพื้นฐาน</vt:lpstr>
      <vt:lpstr>นโยบายระดับคลังสินค้าพื้นฐาน</vt:lpstr>
      <vt:lpstr>ตัวอย่างนโยบายระดับคลังสินค้าพื้นฐาน</vt:lpstr>
      <vt:lpstr>การเพิ่มประสิทธิภาพระดับบริการ</vt:lpstr>
      <vt:lpstr>การแลกเปลี่ยน</vt:lpstr>
      <vt:lpstr>การรวมความเสี่ยง</vt:lpstr>
      <vt:lpstr>การเปลี่ยนแปลงความต้องการ</vt:lpstr>
      <vt:lpstr>ACME กรณีที่รวมความเสี่ยง</vt:lpstr>
      <vt:lpstr>แนวคิดใหม่</vt:lpstr>
      <vt:lpstr>ประวัติศาสตร์ข้อมูลผลิตภัณฑ์ A</vt:lpstr>
      <vt:lpstr>สรุปข้อมูลในอดีต</vt:lpstr>
      <vt:lpstr>สรุปข้อมูลในอดีต</vt:lpstr>
      <vt:lpstr>การประหยัดในสินค้าคงคลัง</vt:lpstr>
      <vt:lpstr>จุดวิกฤต</vt:lpstr>
      <vt:lpstr>ระบบรวมศูนย์กับระบบกระจายอำนาจ</vt:lpstr>
      <vt:lpstr>การจัดการสินค้าคงคลังในซัพพลายเชน</vt:lpstr>
      <vt:lpstr>สินค้าคงคลังระดับ</vt:lpstr>
      <vt:lpstr>สั่งซื้อใหม่จุดที่มีระดับสินค้าคงคลัง</vt:lpstr>
      <vt:lpstr>ตัวอย่างซัพพลายเชน 4 ขั้นตอน</vt:lpstr>
      <vt:lpstr>ต้นทุนและปริมาณการสั่งซื้อ</vt:lpstr>
      <vt:lpstr>เรียงลำดับคะแนนใหม่ในแต่ละด่าน</vt:lpstr>
      <vt:lpstr>สิ่งอำนวยความสะดวกมากกว่าหนึ่งแห่งในแต่ละขั้นตอน</vt:lpstr>
      <vt:lpstr>สินค้าคงคลังระดับคลังสินค้า</vt:lpstr>
      <vt:lpstr>ปัญหาในทางปฏิบัติ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การจัดการซัพพลายเชนอย่างยั่งยืน</dc:title>
  <dc:creator>AMY AMIGO</dc:creator>
  <cp:lastModifiedBy>Thitipong Jamrus</cp:lastModifiedBy>
  <cp:revision>4</cp:revision>
  <dcterms:created xsi:type="dcterms:W3CDTF">2020-10-12T06:31:07Z</dcterms:created>
  <dcterms:modified xsi:type="dcterms:W3CDTF">2020-10-29T02:58:09Z</dcterms:modified>
</cp:coreProperties>
</file>