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8" r:id="rId3"/>
    <p:sldId id="2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>
        <p:scale>
          <a:sx n="90" d="100"/>
          <a:sy n="90" d="100"/>
        </p:scale>
        <p:origin x="-270" y="-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dslavery.va/content/endslavery/en/events/gsn_forum.html" TargetMode="External"/><Relationship Id="rId4" Type="http://schemas.openxmlformats.org/officeDocument/2006/relationships/hyperlink" Target="https://link.springer.com/chapter/10.1007/978-3-319-71225-3_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earch/advanced?qs=%22sustainable%20supply%20chain%20network%20design%22&amp;accessTypes=openaccess&amp;lastSelectedFacet=accessTypes" TargetMode="External"/><Relationship Id="rId7" Type="http://schemas.openxmlformats.org/officeDocument/2006/relationships/hyperlink" Target="https://sustainablecitynetwork.com/" TargetMode="External"/><Relationship Id="rId2" Type="http://schemas.openxmlformats.org/officeDocument/2006/relationships/hyperlink" Target="https://scholar.google.pl/scholar?q=%22sustainable+supply+chain+network+design%22&amp;hl=pl&amp;as_sdt=0&amp;as_vis=1&amp;oi=schol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login.webofknowledge.com/error/Error?Src=IP&amp;Alias=WOK5&amp;Error=IPError&amp;Params=&amp;PathInfo=/&amp;RouterURL=http://www.webofknowledge.com/&amp;Domain=.webofknowledge.com" TargetMode="External"/><Relationship Id="rId4" Type="http://schemas.openxmlformats.org/officeDocument/2006/relationships/hyperlink" Target="https://id.elsevier.com/as/authorization.oauth2?platSite=SC/scopus&amp;ui_locales=en-US&amp;scope=openid+profile+email+els_auth_info+els_analytics_info+urn:com:elsevier:idp:policy:product:indv_identity&amp;response_type=code&amp;redirect_uri=https://www.scopus.com/authredirect.uri?txGid%3D1192f22201934e0b4d3003ed320881d3&amp;state=forceLogin&amp;authType=SINGLE_SIGN_IN&amp;prompt=login&amp;client_id=SCOP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E14068D-822D-4EAB-B99E-3890479DE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710177"/>
            <a:ext cx="8950284" cy="1920843"/>
          </a:xfrm>
        </p:spPr>
        <p:txBody>
          <a:bodyPr/>
          <a:lstStyle/>
          <a:p>
            <a:r>
              <a:rPr lang="pl-PL" dirty="0"/>
              <a:t>MODULE 1 </a:t>
            </a:r>
            <a:r>
              <a:rPr lang="pl-PL" dirty="0" err="1"/>
              <a:t>Session</a:t>
            </a:r>
            <a:r>
              <a:rPr lang="pl-PL" dirty="0"/>
              <a:t> 3</a:t>
            </a:r>
          </a:p>
          <a:p>
            <a:r>
              <a:rPr lang="th-TH" b="1" dirty="0"/>
              <a:t>การประยุกต์ใช้โซลูชั่น</a:t>
            </a:r>
            <a:r>
              <a:rPr lang="th-TH" b="1" dirty="0" smtClean="0"/>
              <a:t>เครือข่าย</a:t>
            </a:r>
            <a:br>
              <a:rPr lang="th-TH" b="1" dirty="0" smtClean="0"/>
            </a:br>
            <a:r>
              <a:rPr lang="th-TH" b="1" dirty="0" smtClean="0"/>
              <a:t>ใน</a:t>
            </a:r>
            <a:r>
              <a:rPr lang="th-TH" b="1" dirty="0"/>
              <a:t>การจัดการห่วงโซ่อุปทานอย่าง</a:t>
            </a:r>
            <a:r>
              <a:rPr lang="th-TH" b="1" dirty="0" smtClean="0"/>
              <a:t>ยั่งยืน</a:t>
            </a:r>
            <a:br>
              <a:rPr lang="th-TH" b="1" dirty="0" smtClean="0"/>
            </a:br>
            <a:r>
              <a:rPr lang="en-US" b="1" dirty="0"/>
              <a:t>(Application of network solutions in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sustainable </a:t>
            </a:r>
            <a:r>
              <a:rPr lang="en-US" b="1" dirty="0"/>
              <a:t>supply chain management )</a:t>
            </a:r>
            <a:endParaRPr lang="th-TH" b="1" dirty="0" smtClean="0"/>
          </a:p>
          <a:p>
            <a:r>
              <a:rPr lang="pl-PL" dirty="0" smtClean="0"/>
              <a:t>Lecture</a:t>
            </a:r>
            <a:endParaRPr lang="pl-PL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C64DE2-7BD9-4B42-B564-F6F087E12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563" y="1956030"/>
            <a:ext cx="11607282" cy="1121423"/>
          </a:xfrm>
        </p:spPr>
        <p:txBody>
          <a:bodyPr/>
          <a:lstStyle/>
          <a:p>
            <a:r>
              <a:rPr lang="th-TH" sz="4000" b="1" dirty="0">
                <a:effectLst/>
              </a:rPr>
              <a:t>การจัดการห่วงโซ่อุปทานอย่าง</a:t>
            </a:r>
            <a:r>
              <a:rPr lang="th-TH" sz="4000" b="1" dirty="0" smtClean="0">
                <a:effectLst/>
              </a:rPr>
              <a:t>ยั่งยืน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(Sustainable </a:t>
            </a:r>
            <a:r>
              <a:rPr lang="en-US" sz="4000" b="1" dirty="0">
                <a:effectLst/>
              </a:rPr>
              <a:t>Supply Chain </a:t>
            </a:r>
            <a:r>
              <a:rPr lang="en-US" sz="4000" b="1" dirty="0" smtClean="0">
                <a:effectLst/>
              </a:rPr>
              <a:t>Management)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026D-28B7-4DD2-B884-C269481C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219" y="448674"/>
            <a:ext cx="9637709" cy="936781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th-TH" sz="2800" dirty="0"/>
              <a:t>การออกแบบเครือข่ายโซ่อุปทานที่</a:t>
            </a:r>
            <a:r>
              <a:rPr lang="th-TH" sz="2800" dirty="0" smtClean="0"/>
              <a:t>ยั่งยืน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(SUSTAINABLE </a:t>
            </a:r>
            <a:r>
              <a:rPr lang="en-US" sz="2800" dirty="0"/>
              <a:t>SUPPLY CHAIN </a:t>
            </a:r>
            <a:r>
              <a:rPr lang="en-US" sz="2800" dirty="0" smtClean="0"/>
              <a:t>NETWORK DESIGN)</a:t>
            </a:r>
            <a:endParaRPr lang="en-US" sz="2800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50DF2FB5-B95A-4A6A-B662-501F408A7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9" y="2573049"/>
            <a:ext cx="5434642" cy="3282805"/>
          </a:xfr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A56BAE2-4F2C-4EF8-A971-15E8D47BC9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r="11336"/>
          <a:stretch/>
        </p:blipFill>
        <p:spPr>
          <a:xfrm>
            <a:off x="5947459" y="1649413"/>
            <a:ext cx="5782722" cy="3495242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C16EFE4C-4EEB-4322-AB28-63967B0FCE4A}"/>
              </a:ext>
            </a:extLst>
          </p:cNvPr>
          <p:cNvSpPr/>
          <p:nvPr/>
        </p:nvSpPr>
        <p:spPr>
          <a:xfrm>
            <a:off x="2270835" y="5924775"/>
            <a:ext cx="6912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50" dirty="0" smtClean="0">
                <a:solidFill>
                  <a:schemeClr val="accent1"/>
                </a:solidFill>
              </a:rPr>
              <a:t>[</a:t>
            </a:r>
            <a:r>
              <a:rPr lang="pl-PL" sz="11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source</a:t>
            </a:r>
            <a:r>
              <a:rPr lang="pl-PL" sz="1050" dirty="0" smtClean="0">
                <a:solidFill>
                  <a:schemeClr val="accent1"/>
                </a:solidFill>
              </a:rPr>
              <a:t>]</a:t>
            </a:r>
            <a:endParaRPr lang="pl-PL" sz="1050" dirty="0">
              <a:solidFill>
                <a:schemeClr val="accent1"/>
              </a:solidFill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F56CD761-9516-488B-B8CC-8D5251CABCFE}"/>
              </a:ext>
            </a:extLst>
          </p:cNvPr>
          <p:cNvSpPr/>
          <p:nvPr/>
        </p:nvSpPr>
        <p:spPr>
          <a:xfrm>
            <a:off x="8707865" y="5383989"/>
            <a:ext cx="34841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dirty="0">
                <a:solidFill>
                  <a:schemeClr val="accent1"/>
                </a:solidFill>
              </a:rPr>
              <a:t>[</a:t>
            </a:r>
            <a:r>
              <a:rPr lang="pl-PL" sz="11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source</a:t>
            </a:r>
            <a:r>
              <a:rPr lang="pl-PL" sz="1050" dirty="0" smtClean="0">
                <a:solidFill>
                  <a:schemeClr val="accent1"/>
                </a:solidFill>
              </a:rPr>
              <a:t>]</a:t>
            </a:r>
            <a:endParaRPr lang="pl-PL" sz="10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174C75-F56D-437E-94D3-308E0303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75" y="1834213"/>
            <a:ext cx="8178506" cy="4233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/>
              <a:t>Practical</a:t>
            </a:r>
            <a:r>
              <a:rPr lang="pl-PL" sz="2400" dirty="0"/>
              <a:t> </a:t>
            </a:r>
            <a:r>
              <a:rPr lang="pl-PL" sz="2400" dirty="0" err="1"/>
              <a:t>solutions</a:t>
            </a:r>
            <a:r>
              <a:rPr lang="pl-PL" sz="2400" dirty="0"/>
              <a:t> – </a:t>
            </a:r>
            <a:r>
              <a:rPr lang="pl-PL" sz="2400" dirty="0" err="1"/>
              <a:t>database</a:t>
            </a:r>
            <a:r>
              <a:rPr lang="pl-PL" sz="2400" dirty="0"/>
              <a:t>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Google scholar </a:t>
            </a:r>
            <a:r>
              <a:rPr lang="pl-PL" sz="2000" dirty="0"/>
              <a:t>[</a:t>
            </a:r>
            <a:r>
              <a:rPr lang="pl-PL" sz="2000" dirty="0" smtClean="0">
                <a:hlinkClick r:id="rId2"/>
              </a:rPr>
              <a:t>source</a:t>
            </a:r>
            <a:r>
              <a:rPr lang="pl-PL" sz="2000" dirty="0" smtClean="0"/>
              <a:t>]</a:t>
            </a:r>
            <a:endParaRPr lang="pl-PL" sz="2000" dirty="0"/>
          </a:p>
          <a:p>
            <a:endParaRPr lang="pl-PL" sz="2400" dirty="0"/>
          </a:p>
          <a:p>
            <a:r>
              <a:rPr lang="pl-PL" sz="2400" dirty="0"/>
              <a:t>ScienceDirect </a:t>
            </a:r>
            <a:r>
              <a:rPr lang="pl-PL" sz="2000" dirty="0"/>
              <a:t>[</a:t>
            </a:r>
            <a:r>
              <a:rPr lang="pl-PL" sz="2000" dirty="0" smtClean="0">
                <a:hlinkClick r:id="rId3"/>
              </a:rPr>
              <a:t>source</a:t>
            </a:r>
            <a:r>
              <a:rPr lang="pl-PL" sz="2000" dirty="0" smtClean="0"/>
              <a:t>]</a:t>
            </a:r>
            <a:endParaRPr lang="pl-PL" sz="2000" dirty="0"/>
          </a:p>
          <a:p>
            <a:endParaRPr lang="pl-PL" sz="2400" dirty="0"/>
          </a:p>
          <a:p>
            <a:r>
              <a:rPr lang="pl-PL" sz="2400" dirty="0"/>
              <a:t>Scopus </a:t>
            </a:r>
            <a:r>
              <a:rPr lang="pl-PL" sz="2000" dirty="0"/>
              <a:t>[</a:t>
            </a:r>
            <a:r>
              <a:rPr lang="pl-PL" sz="2000" dirty="0" smtClean="0">
                <a:hlinkClick r:id="rId4"/>
              </a:rPr>
              <a:t>source</a:t>
            </a:r>
            <a:r>
              <a:rPr lang="pl-PL" sz="2000" dirty="0" smtClean="0"/>
              <a:t>]</a:t>
            </a:r>
            <a:endParaRPr lang="pl-PL" sz="2000" dirty="0"/>
          </a:p>
          <a:p>
            <a:endParaRPr lang="pl-PL" sz="2400" dirty="0"/>
          </a:p>
          <a:p>
            <a:r>
              <a:rPr lang="pl-PL" sz="2400" dirty="0"/>
              <a:t>Web of Science </a:t>
            </a:r>
            <a:r>
              <a:rPr lang="pl-PL" sz="2000" dirty="0" smtClean="0"/>
              <a:t>[</a:t>
            </a:r>
            <a:r>
              <a:rPr lang="pl-PL" sz="2000" dirty="0" smtClean="0">
                <a:hlinkClick r:id="rId5"/>
              </a:rPr>
              <a:t>source</a:t>
            </a:r>
            <a:r>
              <a:rPr lang="en-US" sz="2000" dirty="0"/>
              <a:t>]</a:t>
            </a:r>
            <a:endParaRPr lang="en-US" sz="20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489B8C6-926A-474B-89BF-25EE5A99B5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06" y="1205972"/>
            <a:ext cx="5694295" cy="54895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AE2026D-28B7-4DD2-B884-C269481C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219" y="448674"/>
            <a:ext cx="9637709" cy="936781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th-TH" sz="2800" dirty="0"/>
              <a:t>การออกแบบเครือข่ายโซ่อุปทานที่</a:t>
            </a:r>
            <a:r>
              <a:rPr lang="th-TH" sz="2800" dirty="0" smtClean="0"/>
              <a:t>ยั่งยืน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(SUSTAINABLE </a:t>
            </a:r>
            <a:r>
              <a:rPr lang="en-US" sz="2800" dirty="0"/>
              <a:t>SUPPLY CHAIN </a:t>
            </a:r>
            <a:r>
              <a:rPr lang="en-US" sz="2800" dirty="0" smtClean="0"/>
              <a:t>NETWORK DESIGN)</a:t>
            </a:r>
            <a:endParaRPr lang="en-US" sz="2800" dirty="0"/>
          </a:p>
        </p:txBody>
      </p:sp>
      <p:sp>
        <p:nvSpPr>
          <p:cNvPr id="7" name="Prostokąt 17">
            <a:extLst>
              <a:ext uri="{FF2B5EF4-FFF2-40B4-BE49-F238E27FC236}">
                <a16:creationId xmlns:a16="http://schemas.microsoft.com/office/drawing/2014/main" id="{F56CD761-9516-488B-B8CC-8D5251CABCFE}"/>
              </a:ext>
            </a:extLst>
          </p:cNvPr>
          <p:cNvSpPr/>
          <p:nvPr/>
        </p:nvSpPr>
        <p:spPr>
          <a:xfrm>
            <a:off x="10493629" y="5934487"/>
            <a:ext cx="1095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[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source</a:t>
            </a:r>
            <a:r>
              <a:rPr lang="pl-PL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923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2092</TotalTime>
  <Words>64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การจัดการห่วงโซ่อุปทานอย่างยั่งยืน (Sustainable Supply Chain Management)</vt:lpstr>
      <vt:lpstr> การออกแบบเครือข่ายโซ่อุปทานที่ยั่งยืน (SUSTAINABLE SUPPLY CHAIN NETWORK DESIGN)</vt:lpstr>
      <vt:lpstr> การออกแบบเครือข่ายโซ่อุปทานที่ยั่งยืน (SUSTAINABLE SUPPLY CHAIN NETWORK DESIGN)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Pornrat Thumrongvut</cp:lastModifiedBy>
  <cp:revision>175</cp:revision>
  <dcterms:created xsi:type="dcterms:W3CDTF">2020-02-25T16:45:02Z</dcterms:created>
  <dcterms:modified xsi:type="dcterms:W3CDTF">2020-09-29T07:33:12Z</dcterms:modified>
</cp:coreProperties>
</file>