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7" r:id="rId3"/>
    <p:sldId id="258" r:id="rId4"/>
    <p:sldId id="289" r:id="rId5"/>
    <p:sldId id="288" r:id="rId6"/>
    <p:sldId id="290" r:id="rId7"/>
    <p:sldId id="291" r:id="rId8"/>
    <p:sldId id="292" r:id="rId9"/>
    <p:sldId id="296" r:id="rId10"/>
    <p:sldId id="293" r:id="rId11"/>
    <p:sldId id="294" r:id="rId12"/>
    <p:sldId id="295" r:id="rId13"/>
    <p:sldId id="297" r:id="rId14"/>
    <p:sldId id="301" r:id="rId15"/>
    <p:sldId id="302" r:id="rId16"/>
    <p:sldId id="307" r:id="rId17"/>
    <p:sldId id="303" r:id="rId18"/>
    <p:sldId id="305" r:id="rId19"/>
    <p:sldId id="298" r:id="rId20"/>
    <p:sldId id="299" r:id="rId21"/>
    <p:sldId id="300" r:id="rId22"/>
    <p:sldId id="30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62" autoAdjust="0"/>
    <p:restoredTop sz="94660"/>
  </p:normalViewPr>
  <p:slideViewPr>
    <p:cSldViewPr snapToGrid="0">
      <p:cViewPr varScale="1">
        <p:scale>
          <a:sx n="95" d="100"/>
          <a:sy n="95" d="100"/>
        </p:scale>
        <p:origin x="2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ycus.com/blog/supplier-management/knowing-your-supplier-network.html" TargetMode="External"/><Relationship Id="rId2" Type="http://schemas.openxmlformats.org/officeDocument/2006/relationships/hyperlink" Target="https://www.investopedia.com/terms/s/strategicalliance.asp" TargetMode="External"/><Relationship Id="rId1" Type="http://schemas.openxmlformats.org/officeDocument/2006/relationships/hyperlink" Target="https://link.springer.com/referenceworkentry/10.1007/978-1-4614-6170-8_370" TargetMode="External"/><Relationship Id="rId4" Type="http://schemas.openxmlformats.org/officeDocument/2006/relationships/hyperlink" Target="https://hbr.org/1998/11/clusters-and-the-new-economics-of-competition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ycus.com/blog/supplier-management/knowing-your-supplier-network.html" TargetMode="External"/><Relationship Id="rId2" Type="http://schemas.openxmlformats.org/officeDocument/2006/relationships/hyperlink" Target="https://www.investopedia.com/terms/s/strategicalliance.asp" TargetMode="External"/><Relationship Id="rId1" Type="http://schemas.openxmlformats.org/officeDocument/2006/relationships/hyperlink" Target="https://link.springer.com/referenceworkentry/10.1007/978-1-4614-6170-8_370" TargetMode="External"/><Relationship Id="rId4" Type="http://schemas.openxmlformats.org/officeDocument/2006/relationships/hyperlink" Target="https://hbr.org/1998/11/clusters-and-the-new-economics-of-competitio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182B51-530F-4456-98C9-D364D4C4DC59}" type="doc">
      <dgm:prSet loTypeId="urn:microsoft.com/office/officeart/2005/8/layout/matrix3" loCatId="matrix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9910D560-51AA-4F3D-8AF6-FDA0DACEDA8D}">
      <dgm:prSet phldrT="[Tekst]"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intra-</a:t>
          </a:r>
          <a:r>
            <a:rPr lang="pl-PL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organizational</a:t>
          </a:r>
          <a:r>
            <a:rPr lang="pl-PL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 network</a:t>
          </a:r>
          <a:endParaRPr lang="pl-PL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D37BE6-1346-416E-B8C2-F24B43BC6DD8}" type="parTrans" cxnId="{AE690A8A-1D49-44E9-AE35-3ABFB9A718DA}">
      <dgm:prSet/>
      <dgm:spPr/>
      <dgm:t>
        <a:bodyPr/>
        <a:lstStyle/>
        <a:p>
          <a:endParaRPr lang="pl-PL"/>
        </a:p>
      </dgm:t>
    </dgm:pt>
    <dgm:pt modelId="{CA5F3729-4A55-4C6E-855D-838E9401B743}" type="sibTrans" cxnId="{AE690A8A-1D49-44E9-AE35-3ABFB9A718DA}">
      <dgm:prSet/>
      <dgm:spPr/>
      <dgm:t>
        <a:bodyPr/>
        <a:lstStyle/>
        <a:p>
          <a:endParaRPr lang="pl-PL"/>
        </a:p>
      </dgm:t>
    </dgm:pt>
    <dgm:pt modelId="{CA3D4611-B847-4F79-A105-E0A1C58E8D8A}">
      <dgm:prSet phldrT="[Tekst]"/>
      <dgm:spPr/>
      <dgm:t>
        <a:bodyPr/>
        <a:lstStyle/>
        <a:p>
          <a:r>
            <a:rPr lang="pl-PL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strategic</a:t>
          </a:r>
          <a:r>
            <a: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 </a:t>
          </a:r>
          <a:r>
            <a:rPr lang="pl-PL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alliance</a:t>
          </a:r>
          <a:endParaRPr lang="pl-PL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455670-8A41-4758-ADB9-8B0EB088FE3E}" type="parTrans" cxnId="{BE8AFBCC-4A77-423A-BD2E-FF2FD69B827F}">
      <dgm:prSet/>
      <dgm:spPr/>
      <dgm:t>
        <a:bodyPr/>
        <a:lstStyle/>
        <a:p>
          <a:endParaRPr lang="pl-PL"/>
        </a:p>
      </dgm:t>
    </dgm:pt>
    <dgm:pt modelId="{06399FCC-5513-4015-B42C-8AFD6FFD5A1C}" type="sibTrans" cxnId="{BE8AFBCC-4A77-423A-BD2E-FF2FD69B827F}">
      <dgm:prSet/>
      <dgm:spPr/>
      <dgm:t>
        <a:bodyPr/>
        <a:lstStyle/>
        <a:p>
          <a:endParaRPr lang="pl-PL"/>
        </a:p>
      </dgm:t>
    </dgm:pt>
    <dgm:pt modelId="{F334FEA7-6E3B-46DA-8335-5CECB2779DA4}">
      <dgm:prSet phldrT="[Tekst]"/>
      <dgm:spPr/>
      <dgm:t>
        <a:bodyPr/>
        <a:lstStyle/>
        <a:p>
          <a:r>
            <a:rPr lang="pl-PL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3"/>
            </a:rPr>
            <a:t>supplier</a:t>
          </a:r>
          <a:r>
            <a: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3"/>
            </a:rPr>
            <a:t> network</a:t>
          </a:r>
          <a:endParaRPr lang="pl-PL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18E869-0AF5-45E1-A207-B2ACF3C624C3}" type="parTrans" cxnId="{9728D995-A5AA-45C3-943A-972C952D9EB2}">
      <dgm:prSet/>
      <dgm:spPr/>
      <dgm:t>
        <a:bodyPr/>
        <a:lstStyle/>
        <a:p>
          <a:endParaRPr lang="pl-PL"/>
        </a:p>
      </dgm:t>
    </dgm:pt>
    <dgm:pt modelId="{F67FD20E-AD44-409E-9041-B456B37197C8}" type="sibTrans" cxnId="{9728D995-A5AA-45C3-943A-972C952D9EB2}">
      <dgm:prSet/>
      <dgm:spPr/>
      <dgm:t>
        <a:bodyPr/>
        <a:lstStyle/>
        <a:p>
          <a:endParaRPr lang="pl-PL"/>
        </a:p>
      </dgm:t>
    </dgm:pt>
    <dgm:pt modelId="{DCBB5BB5-522B-4BB6-B4AB-6D16980301D0}">
      <dgm:prSet phldrT="[Tekst]"/>
      <dgm:spPr/>
      <dgm:t>
        <a:bodyPr/>
        <a:lstStyle/>
        <a:p>
          <a:r>
            <a:rPr lang="pl-PL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4"/>
            </a:rPr>
            <a:t>cluster</a:t>
          </a:r>
          <a:endParaRPr lang="pl-PL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8755A9-5D75-46C5-BAA2-27D70AFF997F}" type="parTrans" cxnId="{6DEF9A6F-4FBE-4FB4-A4A6-1A339C746228}">
      <dgm:prSet/>
      <dgm:spPr/>
      <dgm:t>
        <a:bodyPr/>
        <a:lstStyle/>
        <a:p>
          <a:endParaRPr lang="pl-PL"/>
        </a:p>
      </dgm:t>
    </dgm:pt>
    <dgm:pt modelId="{2428B1BA-BDD4-450A-8E8A-E8D9495C4C35}" type="sibTrans" cxnId="{6DEF9A6F-4FBE-4FB4-A4A6-1A339C746228}">
      <dgm:prSet/>
      <dgm:spPr/>
      <dgm:t>
        <a:bodyPr/>
        <a:lstStyle/>
        <a:p>
          <a:endParaRPr lang="pl-PL"/>
        </a:p>
      </dgm:t>
    </dgm:pt>
    <dgm:pt modelId="{C58A17BD-0976-4568-AEE8-F2D2702042DF}" type="pres">
      <dgm:prSet presAssocID="{C7182B51-530F-4456-98C9-D364D4C4DC59}" presName="matrix" presStyleCnt="0">
        <dgm:presLayoutVars>
          <dgm:chMax val="1"/>
          <dgm:dir/>
          <dgm:resizeHandles val="exact"/>
        </dgm:presLayoutVars>
      </dgm:prSet>
      <dgm:spPr/>
    </dgm:pt>
    <dgm:pt modelId="{8C53D975-B600-4080-9207-E6F74AF965DC}" type="pres">
      <dgm:prSet presAssocID="{C7182B51-530F-4456-98C9-D364D4C4DC59}" presName="diamond" presStyleLbl="bgShp" presStyleIdx="0" presStyleCnt="1"/>
      <dgm:spPr/>
    </dgm:pt>
    <dgm:pt modelId="{6EDE5A80-CAB9-4CA4-9A42-00DA7A4810B2}" type="pres">
      <dgm:prSet presAssocID="{C7182B51-530F-4456-98C9-D364D4C4DC59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AED6633-140B-4C9E-879D-2508B73A5DC8}" type="pres">
      <dgm:prSet presAssocID="{C7182B51-530F-4456-98C9-D364D4C4DC59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733D42-8CAF-4C58-AC86-76B353F9B80A}" type="pres">
      <dgm:prSet presAssocID="{C7182B51-530F-4456-98C9-D364D4C4DC5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1F37A12-6316-4340-9A65-93F459950225}" type="pres">
      <dgm:prSet presAssocID="{C7182B51-530F-4456-98C9-D364D4C4DC59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E24061C-74C6-439B-ABA8-E7BD9CAAF8B6}" type="presOf" srcId="{C7182B51-530F-4456-98C9-D364D4C4DC59}" destId="{C58A17BD-0976-4568-AEE8-F2D2702042DF}" srcOrd="0" destOrd="0" presId="urn:microsoft.com/office/officeart/2005/8/layout/matrix3"/>
    <dgm:cxn modelId="{C424823D-AC34-4F98-BADB-2BDC596AF6BE}" type="presOf" srcId="{F334FEA7-6E3B-46DA-8335-5CECB2779DA4}" destId="{9C733D42-8CAF-4C58-AC86-76B353F9B80A}" srcOrd="0" destOrd="0" presId="urn:microsoft.com/office/officeart/2005/8/layout/matrix3"/>
    <dgm:cxn modelId="{6DEF9A6F-4FBE-4FB4-A4A6-1A339C746228}" srcId="{C7182B51-530F-4456-98C9-D364D4C4DC59}" destId="{DCBB5BB5-522B-4BB6-B4AB-6D16980301D0}" srcOrd="3" destOrd="0" parTransId="{BD8755A9-5D75-46C5-BAA2-27D70AFF997F}" sibTransId="{2428B1BA-BDD4-450A-8E8A-E8D9495C4C35}"/>
    <dgm:cxn modelId="{AE690A8A-1D49-44E9-AE35-3ABFB9A718DA}" srcId="{C7182B51-530F-4456-98C9-D364D4C4DC59}" destId="{9910D560-51AA-4F3D-8AF6-FDA0DACEDA8D}" srcOrd="0" destOrd="0" parTransId="{FCD37BE6-1346-416E-B8C2-F24B43BC6DD8}" sibTransId="{CA5F3729-4A55-4C6E-855D-838E9401B743}"/>
    <dgm:cxn modelId="{9728D995-A5AA-45C3-943A-972C952D9EB2}" srcId="{C7182B51-530F-4456-98C9-D364D4C4DC59}" destId="{F334FEA7-6E3B-46DA-8335-5CECB2779DA4}" srcOrd="2" destOrd="0" parTransId="{A018E869-0AF5-45E1-A207-B2ACF3C624C3}" sibTransId="{F67FD20E-AD44-409E-9041-B456B37197C8}"/>
    <dgm:cxn modelId="{BFBB3CA4-B31F-4C90-8F6B-EC41D81CCC57}" type="presOf" srcId="{DCBB5BB5-522B-4BB6-B4AB-6D16980301D0}" destId="{91F37A12-6316-4340-9A65-93F459950225}" srcOrd="0" destOrd="0" presId="urn:microsoft.com/office/officeart/2005/8/layout/matrix3"/>
    <dgm:cxn modelId="{14F637C1-6A21-4F11-A26C-75CCACB97B68}" type="presOf" srcId="{CA3D4611-B847-4F79-A105-E0A1C58E8D8A}" destId="{2AED6633-140B-4C9E-879D-2508B73A5DC8}" srcOrd="0" destOrd="0" presId="urn:microsoft.com/office/officeart/2005/8/layout/matrix3"/>
    <dgm:cxn modelId="{6BEF45C7-AF8F-4ED1-9446-6252C187C5BB}" type="presOf" srcId="{9910D560-51AA-4F3D-8AF6-FDA0DACEDA8D}" destId="{6EDE5A80-CAB9-4CA4-9A42-00DA7A4810B2}" srcOrd="0" destOrd="0" presId="urn:microsoft.com/office/officeart/2005/8/layout/matrix3"/>
    <dgm:cxn modelId="{BE8AFBCC-4A77-423A-BD2E-FF2FD69B827F}" srcId="{C7182B51-530F-4456-98C9-D364D4C4DC59}" destId="{CA3D4611-B847-4F79-A105-E0A1C58E8D8A}" srcOrd="1" destOrd="0" parTransId="{6B455670-8A41-4758-ADB9-8B0EB088FE3E}" sibTransId="{06399FCC-5513-4015-B42C-8AFD6FFD5A1C}"/>
    <dgm:cxn modelId="{04776603-7940-4B07-9299-6A5A5DA073DC}" type="presParOf" srcId="{C58A17BD-0976-4568-AEE8-F2D2702042DF}" destId="{8C53D975-B600-4080-9207-E6F74AF965DC}" srcOrd="0" destOrd="0" presId="urn:microsoft.com/office/officeart/2005/8/layout/matrix3"/>
    <dgm:cxn modelId="{2184AB0C-CCE4-4E25-B69C-43824D565897}" type="presParOf" srcId="{C58A17BD-0976-4568-AEE8-F2D2702042DF}" destId="{6EDE5A80-CAB9-4CA4-9A42-00DA7A4810B2}" srcOrd="1" destOrd="0" presId="urn:microsoft.com/office/officeart/2005/8/layout/matrix3"/>
    <dgm:cxn modelId="{5BCF8A1B-E47D-46E7-BD6C-AA163B6AF67A}" type="presParOf" srcId="{C58A17BD-0976-4568-AEE8-F2D2702042DF}" destId="{2AED6633-140B-4C9E-879D-2508B73A5DC8}" srcOrd="2" destOrd="0" presId="urn:microsoft.com/office/officeart/2005/8/layout/matrix3"/>
    <dgm:cxn modelId="{CC4EB2B8-3BB5-4D3D-834B-0DE9B07292FC}" type="presParOf" srcId="{C58A17BD-0976-4568-AEE8-F2D2702042DF}" destId="{9C733D42-8CAF-4C58-AC86-76B353F9B80A}" srcOrd="3" destOrd="0" presId="urn:microsoft.com/office/officeart/2005/8/layout/matrix3"/>
    <dgm:cxn modelId="{D8262792-42CC-4F7D-AF58-D275D971209C}" type="presParOf" srcId="{C58A17BD-0976-4568-AEE8-F2D2702042DF}" destId="{91F37A12-6316-4340-9A65-93F45995022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47EE98-DDDB-4388-8A0F-3B9FB793A173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16E2A78A-0424-4B1A-951D-E01A4B6725DF}">
      <dgm:prSet phldrT="[Tekst]"/>
      <dgm:spPr/>
      <dgm:t>
        <a:bodyPr/>
        <a:lstStyle/>
        <a:p>
          <a:r>
            <a:rPr lang="en-GB" noProof="0" dirty="0"/>
            <a:t>Strategy and competition</a:t>
          </a:r>
        </a:p>
      </dgm:t>
    </dgm:pt>
    <dgm:pt modelId="{0EA90BA3-B3CB-4ACB-B4B1-1FC05731A93D}" type="parTrans" cxnId="{61AA26B0-2506-4F94-86F2-65E72DE44845}">
      <dgm:prSet/>
      <dgm:spPr/>
      <dgm:t>
        <a:bodyPr/>
        <a:lstStyle/>
        <a:p>
          <a:endParaRPr lang="en-GB" noProof="0" dirty="0"/>
        </a:p>
      </dgm:t>
    </dgm:pt>
    <dgm:pt modelId="{50E0793B-A69B-4B77-A81F-B99B16EE1CB7}" type="sibTrans" cxnId="{61AA26B0-2506-4F94-86F2-65E72DE44845}">
      <dgm:prSet/>
      <dgm:spPr/>
      <dgm:t>
        <a:bodyPr/>
        <a:lstStyle/>
        <a:p>
          <a:endParaRPr lang="en-GB" noProof="0" dirty="0"/>
        </a:p>
      </dgm:t>
    </dgm:pt>
    <dgm:pt modelId="{89136DF1-4887-41F2-8FAF-C58DDDD3394B}">
      <dgm:prSet phldrT="[Tekst]"/>
      <dgm:spPr/>
      <dgm:t>
        <a:bodyPr/>
        <a:lstStyle/>
        <a:p>
          <a:r>
            <a:rPr lang="en-GB" noProof="0" dirty="0"/>
            <a:t>Demand and market conditions</a:t>
          </a:r>
        </a:p>
      </dgm:t>
    </dgm:pt>
    <dgm:pt modelId="{9C6FACBA-E820-4825-8AEE-69186327AC7A}" type="parTrans" cxnId="{1AC1793B-E7C1-471B-BD63-7223FCF6F530}">
      <dgm:prSet/>
      <dgm:spPr/>
      <dgm:t>
        <a:bodyPr/>
        <a:lstStyle/>
        <a:p>
          <a:endParaRPr lang="en-GB" noProof="0" dirty="0"/>
        </a:p>
      </dgm:t>
    </dgm:pt>
    <dgm:pt modelId="{7A71D769-7C5A-4B71-A6AC-6048343C08D1}" type="sibTrans" cxnId="{1AC1793B-E7C1-471B-BD63-7223FCF6F530}">
      <dgm:prSet/>
      <dgm:spPr/>
      <dgm:t>
        <a:bodyPr/>
        <a:lstStyle/>
        <a:p>
          <a:endParaRPr lang="en-GB" noProof="0" dirty="0"/>
        </a:p>
      </dgm:t>
    </dgm:pt>
    <dgm:pt modelId="{9CA5B1D5-0BF8-4E4E-A83A-B7352377042D}">
      <dgm:prSet phldrT="[Tekst]"/>
      <dgm:spPr/>
      <dgm:t>
        <a:bodyPr/>
        <a:lstStyle/>
        <a:p>
          <a:r>
            <a:rPr lang="en-GB" noProof="0" dirty="0"/>
            <a:t>Related and supporting industries</a:t>
          </a:r>
        </a:p>
      </dgm:t>
    </dgm:pt>
    <dgm:pt modelId="{7612C8B4-563E-40D0-B30F-8A98A429522A}" type="parTrans" cxnId="{AB07C3A9-C457-44D6-A03C-13266FBEA5EE}">
      <dgm:prSet/>
      <dgm:spPr/>
      <dgm:t>
        <a:bodyPr/>
        <a:lstStyle/>
        <a:p>
          <a:endParaRPr lang="en-GB" noProof="0" dirty="0"/>
        </a:p>
      </dgm:t>
    </dgm:pt>
    <dgm:pt modelId="{93383A80-6DEE-4789-BA39-C261CB61E130}" type="sibTrans" cxnId="{AB07C3A9-C457-44D6-A03C-13266FBEA5EE}">
      <dgm:prSet/>
      <dgm:spPr/>
      <dgm:t>
        <a:bodyPr/>
        <a:lstStyle/>
        <a:p>
          <a:endParaRPr lang="en-GB" noProof="0" dirty="0"/>
        </a:p>
      </dgm:t>
    </dgm:pt>
    <dgm:pt modelId="{10615E26-B7C0-404C-AD33-A62D46F3677C}">
      <dgm:prSet phldrT="[Tekst]"/>
      <dgm:spPr/>
      <dgm:t>
        <a:bodyPr/>
        <a:lstStyle/>
        <a:p>
          <a:r>
            <a:rPr lang="en-GB" noProof="0" dirty="0"/>
            <a:t>External factors</a:t>
          </a:r>
        </a:p>
      </dgm:t>
    </dgm:pt>
    <dgm:pt modelId="{BD8E3DE0-93FB-4B75-8D0D-A7D4DC8D4216}" type="parTrans" cxnId="{0309386C-E3FA-4BC4-8BAA-92D98E4505B3}">
      <dgm:prSet/>
      <dgm:spPr/>
      <dgm:t>
        <a:bodyPr/>
        <a:lstStyle/>
        <a:p>
          <a:endParaRPr lang="en-GB" noProof="0" dirty="0"/>
        </a:p>
      </dgm:t>
    </dgm:pt>
    <dgm:pt modelId="{16678003-4ECC-43F5-B53A-E2A181CDED59}" type="sibTrans" cxnId="{0309386C-E3FA-4BC4-8BAA-92D98E4505B3}">
      <dgm:prSet/>
      <dgm:spPr/>
      <dgm:t>
        <a:bodyPr/>
        <a:lstStyle/>
        <a:p>
          <a:endParaRPr lang="en-GB" noProof="0" dirty="0"/>
        </a:p>
      </dgm:t>
    </dgm:pt>
    <dgm:pt modelId="{4EE05D30-9FC8-43B2-850B-AB2C710CB7E4}" type="pres">
      <dgm:prSet presAssocID="{DA47EE98-DDDB-4388-8A0F-3B9FB793A173}" presName="Name0" presStyleCnt="0">
        <dgm:presLayoutVars>
          <dgm:dir/>
          <dgm:resizeHandles val="exact"/>
        </dgm:presLayoutVars>
      </dgm:prSet>
      <dgm:spPr/>
    </dgm:pt>
    <dgm:pt modelId="{A828A698-0775-4996-A6B2-994E9F393033}" type="pres">
      <dgm:prSet presAssocID="{16E2A78A-0424-4B1A-951D-E01A4B6725DF}" presName="node" presStyleLbl="node1" presStyleIdx="0" presStyleCnt="4">
        <dgm:presLayoutVars>
          <dgm:bulletEnabled val="1"/>
        </dgm:presLayoutVars>
      </dgm:prSet>
      <dgm:spPr/>
    </dgm:pt>
    <dgm:pt modelId="{AB732927-948F-48D6-8500-F99B8AAF8622}" type="pres">
      <dgm:prSet presAssocID="{50E0793B-A69B-4B77-A81F-B99B16EE1CB7}" presName="sibTrans" presStyleLbl="sibTrans2D1" presStyleIdx="0" presStyleCnt="4"/>
      <dgm:spPr/>
    </dgm:pt>
    <dgm:pt modelId="{BDBB72AB-DDDB-4247-A5F1-858889761981}" type="pres">
      <dgm:prSet presAssocID="{50E0793B-A69B-4B77-A81F-B99B16EE1CB7}" presName="connectorText" presStyleLbl="sibTrans2D1" presStyleIdx="0" presStyleCnt="4"/>
      <dgm:spPr/>
    </dgm:pt>
    <dgm:pt modelId="{B7A159C0-A9BD-47C2-B087-F97619BA6CE7}" type="pres">
      <dgm:prSet presAssocID="{89136DF1-4887-41F2-8FAF-C58DDDD3394B}" presName="node" presStyleLbl="node1" presStyleIdx="1" presStyleCnt="4">
        <dgm:presLayoutVars>
          <dgm:bulletEnabled val="1"/>
        </dgm:presLayoutVars>
      </dgm:prSet>
      <dgm:spPr/>
    </dgm:pt>
    <dgm:pt modelId="{63BA2DC5-8DC0-4D91-A0B7-923248E5902D}" type="pres">
      <dgm:prSet presAssocID="{7A71D769-7C5A-4B71-A6AC-6048343C08D1}" presName="sibTrans" presStyleLbl="sibTrans2D1" presStyleIdx="1" presStyleCnt="4"/>
      <dgm:spPr/>
    </dgm:pt>
    <dgm:pt modelId="{35D39A28-6A99-42BD-A15B-49263857767E}" type="pres">
      <dgm:prSet presAssocID="{7A71D769-7C5A-4B71-A6AC-6048343C08D1}" presName="connectorText" presStyleLbl="sibTrans2D1" presStyleIdx="1" presStyleCnt="4"/>
      <dgm:spPr/>
    </dgm:pt>
    <dgm:pt modelId="{81591E77-36CF-4644-AC73-6AA4EA83E96B}" type="pres">
      <dgm:prSet presAssocID="{9CA5B1D5-0BF8-4E4E-A83A-B7352377042D}" presName="node" presStyleLbl="node1" presStyleIdx="2" presStyleCnt="4">
        <dgm:presLayoutVars>
          <dgm:bulletEnabled val="1"/>
        </dgm:presLayoutVars>
      </dgm:prSet>
      <dgm:spPr/>
    </dgm:pt>
    <dgm:pt modelId="{9E0CC63F-58CC-4F43-888A-C5369920CCAE}" type="pres">
      <dgm:prSet presAssocID="{93383A80-6DEE-4789-BA39-C261CB61E130}" presName="sibTrans" presStyleLbl="sibTrans2D1" presStyleIdx="2" presStyleCnt="4"/>
      <dgm:spPr/>
    </dgm:pt>
    <dgm:pt modelId="{42BA3173-9A0D-42FF-9886-4FAD3092779D}" type="pres">
      <dgm:prSet presAssocID="{93383A80-6DEE-4789-BA39-C261CB61E130}" presName="connectorText" presStyleLbl="sibTrans2D1" presStyleIdx="2" presStyleCnt="4"/>
      <dgm:spPr/>
    </dgm:pt>
    <dgm:pt modelId="{3C1D0332-07C8-43C6-9E43-43DF5D06E1CF}" type="pres">
      <dgm:prSet presAssocID="{10615E26-B7C0-404C-AD33-A62D46F3677C}" presName="node" presStyleLbl="node1" presStyleIdx="3" presStyleCnt="4">
        <dgm:presLayoutVars>
          <dgm:bulletEnabled val="1"/>
        </dgm:presLayoutVars>
      </dgm:prSet>
      <dgm:spPr/>
    </dgm:pt>
    <dgm:pt modelId="{9F3EC9BB-C593-4DA3-8477-FA750C0B04A1}" type="pres">
      <dgm:prSet presAssocID="{16678003-4ECC-43F5-B53A-E2A181CDED59}" presName="sibTrans" presStyleLbl="sibTrans2D1" presStyleIdx="3" presStyleCnt="4"/>
      <dgm:spPr/>
    </dgm:pt>
    <dgm:pt modelId="{9897413C-FE85-488E-A3FB-B5231B1B87E1}" type="pres">
      <dgm:prSet presAssocID="{16678003-4ECC-43F5-B53A-E2A181CDED59}" presName="connectorText" presStyleLbl="sibTrans2D1" presStyleIdx="3" presStyleCnt="4"/>
      <dgm:spPr/>
    </dgm:pt>
  </dgm:ptLst>
  <dgm:cxnLst>
    <dgm:cxn modelId="{71A8000A-0D49-449E-B05E-73F88A1C0669}" type="presOf" srcId="{93383A80-6DEE-4789-BA39-C261CB61E130}" destId="{9E0CC63F-58CC-4F43-888A-C5369920CCAE}" srcOrd="0" destOrd="0" presId="urn:microsoft.com/office/officeart/2005/8/layout/cycle7"/>
    <dgm:cxn modelId="{1AC1793B-E7C1-471B-BD63-7223FCF6F530}" srcId="{DA47EE98-DDDB-4388-8A0F-3B9FB793A173}" destId="{89136DF1-4887-41F2-8FAF-C58DDDD3394B}" srcOrd="1" destOrd="0" parTransId="{9C6FACBA-E820-4825-8AEE-69186327AC7A}" sibTransId="{7A71D769-7C5A-4B71-A6AC-6048343C08D1}"/>
    <dgm:cxn modelId="{AA85C369-4374-474D-8969-E0B97A23E5B9}" type="presOf" srcId="{93383A80-6DEE-4789-BA39-C261CB61E130}" destId="{42BA3173-9A0D-42FF-9886-4FAD3092779D}" srcOrd="1" destOrd="0" presId="urn:microsoft.com/office/officeart/2005/8/layout/cycle7"/>
    <dgm:cxn modelId="{94F77F4A-7657-4B7D-82E5-1138042C16C0}" type="presOf" srcId="{16E2A78A-0424-4B1A-951D-E01A4B6725DF}" destId="{A828A698-0775-4996-A6B2-994E9F393033}" srcOrd="0" destOrd="0" presId="urn:microsoft.com/office/officeart/2005/8/layout/cycle7"/>
    <dgm:cxn modelId="{0309386C-E3FA-4BC4-8BAA-92D98E4505B3}" srcId="{DA47EE98-DDDB-4388-8A0F-3B9FB793A173}" destId="{10615E26-B7C0-404C-AD33-A62D46F3677C}" srcOrd="3" destOrd="0" parTransId="{BD8E3DE0-93FB-4B75-8D0D-A7D4DC8D4216}" sibTransId="{16678003-4ECC-43F5-B53A-E2A181CDED59}"/>
    <dgm:cxn modelId="{30DC2E6D-7A07-4902-B2F4-E0FED9D681F0}" type="presOf" srcId="{DA47EE98-DDDB-4388-8A0F-3B9FB793A173}" destId="{4EE05D30-9FC8-43B2-850B-AB2C710CB7E4}" srcOrd="0" destOrd="0" presId="urn:microsoft.com/office/officeart/2005/8/layout/cycle7"/>
    <dgm:cxn modelId="{31B46D4F-5C59-4F4B-8A86-BAB86F9A9FB3}" type="presOf" srcId="{50E0793B-A69B-4B77-A81F-B99B16EE1CB7}" destId="{AB732927-948F-48D6-8500-F99B8AAF8622}" srcOrd="0" destOrd="0" presId="urn:microsoft.com/office/officeart/2005/8/layout/cycle7"/>
    <dgm:cxn modelId="{ED3FB557-E32B-4403-B989-5B10B891E298}" type="presOf" srcId="{16678003-4ECC-43F5-B53A-E2A181CDED59}" destId="{9F3EC9BB-C593-4DA3-8477-FA750C0B04A1}" srcOrd="0" destOrd="0" presId="urn:microsoft.com/office/officeart/2005/8/layout/cycle7"/>
    <dgm:cxn modelId="{669E2B7B-90B2-4E66-837F-363E755FADF8}" type="presOf" srcId="{16678003-4ECC-43F5-B53A-E2A181CDED59}" destId="{9897413C-FE85-488E-A3FB-B5231B1B87E1}" srcOrd="1" destOrd="0" presId="urn:microsoft.com/office/officeart/2005/8/layout/cycle7"/>
    <dgm:cxn modelId="{65D37B81-227C-4416-9752-382CE5CF0AF4}" type="presOf" srcId="{9CA5B1D5-0BF8-4E4E-A83A-B7352377042D}" destId="{81591E77-36CF-4644-AC73-6AA4EA83E96B}" srcOrd="0" destOrd="0" presId="urn:microsoft.com/office/officeart/2005/8/layout/cycle7"/>
    <dgm:cxn modelId="{277EE8A1-B170-481F-B544-9A394AEB3A1E}" type="presOf" srcId="{50E0793B-A69B-4B77-A81F-B99B16EE1CB7}" destId="{BDBB72AB-DDDB-4247-A5F1-858889761981}" srcOrd="1" destOrd="0" presId="urn:microsoft.com/office/officeart/2005/8/layout/cycle7"/>
    <dgm:cxn modelId="{AB07C3A9-C457-44D6-A03C-13266FBEA5EE}" srcId="{DA47EE98-DDDB-4388-8A0F-3B9FB793A173}" destId="{9CA5B1D5-0BF8-4E4E-A83A-B7352377042D}" srcOrd="2" destOrd="0" parTransId="{7612C8B4-563E-40D0-B30F-8A98A429522A}" sibTransId="{93383A80-6DEE-4789-BA39-C261CB61E130}"/>
    <dgm:cxn modelId="{61AA26B0-2506-4F94-86F2-65E72DE44845}" srcId="{DA47EE98-DDDB-4388-8A0F-3B9FB793A173}" destId="{16E2A78A-0424-4B1A-951D-E01A4B6725DF}" srcOrd="0" destOrd="0" parTransId="{0EA90BA3-B3CB-4ACB-B4B1-1FC05731A93D}" sibTransId="{50E0793B-A69B-4B77-A81F-B99B16EE1CB7}"/>
    <dgm:cxn modelId="{2E8554D5-79F1-4564-BBAA-61071F0A8848}" type="presOf" srcId="{10615E26-B7C0-404C-AD33-A62D46F3677C}" destId="{3C1D0332-07C8-43C6-9E43-43DF5D06E1CF}" srcOrd="0" destOrd="0" presId="urn:microsoft.com/office/officeart/2005/8/layout/cycle7"/>
    <dgm:cxn modelId="{8A9E79D6-1875-4604-91FD-D568DF46AC50}" type="presOf" srcId="{7A71D769-7C5A-4B71-A6AC-6048343C08D1}" destId="{35D39A28-6A99-42BD-A15B-49263857767E}" srcOrd="1" destOrd="0" presId="urn:microsoft.com/office/officeart/2005/8/layout/cycle7"/>
    <dgm:cxn modelId="{9CCC72E2-B2A0-442F-A781-673FCC6DC3EE}" type="presOf" srcId="{89136DF1-4887-41F2-8FAF-C58DDDD3394B}" destId="{B7A159C0-A9BD-47C2-B087-F97619BA6CE7}" srcOrd="0" destOrd="0" presId="urn:microsoft.com/office/officeart/2005/8/layout/cycle7"/>
    <dgm:cxn modelId="{0A9A54E4-CC8C-4498-BDE3-B159A29C8817}" type="presOf" srcId="{7A71D769-7C5A-4B71-A6AC-6048343C08D1}" destId="{63BA2DC5-8DC0-4D91-A0B7-923248E5902D}" srcOrd="0" destOrd="0" presId="urn:microsoft.com/office/officeart/2005/8/layout/cycle7"/>
    <dgm:cxn modelId="{6AA963EC-5E3F-4CD3-BCD4-6A7534BEB4A5}" type="presParOf" srcId="{4EE05D30-9FC8-43B2-850B-AB2C710CB7E4}" destId="{A828A698-0775-4996-A6B2-994E9F393033}" srcOrd="0" destOrd="0" presId="urn:microsoft.com/office/officeart/2005/8/layout/cycle7"/>
    <dgm:cxn modelId="{4F2D9461-CA7B-44B8-AFA1-641BA2F16392}" type="presParOf" srcId="{4EE05D30-9FC8-43B2-850B-AB2C710CB7E4}" destId="{AB732927-948F-48D6-8500-F99B8AAF8622}" srcOrd="1" destOrd="0" presId="urn:microsoft.com/office/officeart/2005/8/layout/cycle7"/>
    <dgm:cxn modelId="{20046916-3106-44EF-A99E-744B54816E1E}" type="presParOf" srcId="{AB732927-948F-48D6-8500-F99B8AAF8622}" destId="{BDBB72AB-DDDB-4247-A5F1-858889761981}" srcOrd="0" destOrd="0" presId="urn:microsoft.com/office/officeart/2005/8/layout/cycle7"/>
    <dgm:cxn modelId="{B98917EF-3275-437B-8043-31EC77827EC8}" type="presParOf" srcId="{4EE05D30-9FC8-43B2-850B-AB2C710CB7E4}" destId="{B7A159C0-A9BD-47C2-B087-F97619BA6CE7}" srcOrd="2" destOrd="0" presId="urn:microsoft.com/office/officeart/2005/8/layout/cycle7"/>
    <dgm:cxn modelId="{86259F59-9C20-4DF3-81CC-9D3DF28525DD}" type="presParOf" srcId="{4EE05D30-9FC8-43B2-850B-AB2C710CB7E4}" destId="{63BA2DC5-8DC0-4D91-A0B7-923248E5902D}" srcOrd="3" destOrd="0" presId="urn:microsoft.com/office/officeart/2005/8/layout/cycle7"/>
    <dgm:cxn modelId="{9EAE40E1-4962-416B-AD7A-4ACC9BED2B6D}" type="presParOf" srcId="{63BA2DC5-8DC0-4D91-A0B7-923248E5902D}" destId="{35D39A28-6A99-42BD-A15B-49263857767E}" srcOrd="0" destOrd="0" presId="urn:microsoft.com/office/officeart/2005/8/layout/cycle7"/>
    <dgm:cxn modelId="{C653062F-E22F-4262-8BED-20EF1317E376}" type="presParOf" srcId="{4EE05D30-9FC8-43B2-850B-AB2C710CB7E4}" destId="{81591E77-36CF-4644-AC73-6AA4EA83E96B}" srcOrd="4" destOrd="0" presId="urn:microsoft.com/office/officeart/2005/8/layout/cycle7"/>
    <dgm:cxn modelId="{0ADB0F78-165D-47C0-871D-8863DAA0C5C2}" type="presParOf" srcId="{4EE05D30-9FC8-43B2-850B-AB2C710CB7E4}" destId="{9E0CC63F-58CC-4F43-888A-C5369920CCAE}" srcOrd="5" destOrd="0" presId="urn:microsoft.com/office/officeart/2005/8/layout/cycle7"/>
    <dgm:cxn modelId="{6B84703F-ED0E-4A9C-90F4-16AE0989FBF9}" type="presParOf" srcId="{9E0CC63F-58CC-4F43-888A-C5369920CCAE}" destId="{42BA3173-9A0D-42FF-9886-4FAD3092779D}" srcOrd="0" destOrd="0" presId="urn:microsoft.com/office/officeart/2005/8/layout/cycle7"/>
    <dgm:cxn modelId="{2C0C9708-0143-4498-BF06-87181CB91ACF}" type="presParOf" srcId="{4EE05D30-9FC8-43B2-850B-AB2C710CB7E4}" destId="{3C1D0332-07C8-43C6-9E43-43DF5D06E1CF}" srcOrd="6" destOrd="0" presId="urn:microsoft.com/office/officeart/2005/8/layout/cycle7"/>
    <dgm:cxn modelId="{A1418EFB-BF55-4178-9EFE-C726ED18A1C8}" type="presParOf" srcId="{4EE05D30-9FC8-43B2-850B-AB2C710CB7E4}" destId="{9F3EC9BB-C593-4DA3-8477-FA750C0B04A1}" srcOrd="7" destOrd="0" presId="urn:microsoft.com/office/officeart/2005/8/layout/cycle7"/>
    <dgm:cxn modelId="{C7A3CE48-0E95-44F0-A18C-BD0EBEB49180}" type="presParOf" srcId="{9F3EC9BB-C593-4DA3-8477-FA750C0B04A1}" destId="{9897413C-FE85-488E-A3FB-B5231B1B87E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D3053B-95B0-447A-BA76-443BDCEC9811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D7D58B89-A1C4-450D-A83C-710A3541707C}">
      <dgm:prSet phldrT="[Tekst]"/>
      <dgm:spPr/>
      <dgm:t>
        <a:bodyPr/>
        <a:lstStyle/>
        <a:p>
          <a:r>
            <a:rPr lang="en-GB" noProof="0" dirty="0">
              <a:latin typeface="Arial" panose="020B0604020202020204" pitchFamily="34" charset="0"/>
              <a:cs typeface="Arial" panose="020B0604020202020204" pitchFamily="34" charset="0"/>
            </a:rPr>
            <a:t>cluster</a:t>
          </a:r>
        </a:p>
      </dgm:t>
    </dgm:pt>
    <dgm:pt modelId="{A2EE1268-B046-463D-8CFF-A517D0123C83}" type="parTrans" cxnId="{A59AA1EB-A345-418C-92A7-90F82DBC8EB0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1F07F1-FEF1-44A9-8D5C-0440FD6E6550}" type="sibTrans" cxnId="{A59AA1EB-A345-418C-92A7-90F82DBC8EB0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587FC3-DC8A-49F5-ABDE-1EDA2F99279E}">
      <dgm:prSet phldrT="[Tekst]"/>
      <dgm:spPr/>
      <dgm:t>
        <a:bodyPr/>
        <a:lstStyle/>
        <a:p>
          <a:r>
            <a:rPr lang="en-GB" noProof="0" dirty="0">
              <a:latin typeface="Arial" panose="020B0604020202020204" pitchFamily="34" charset="0"/>
              <a:cs typeface="Arial" panose="020B0604020202020204" pitchFamily="34" charset="0"/>
            </a:rPr>
            <a:t>Education and research</a:t>
          </a:r>
        </a:p>
      </dgm:t>
    </dgm:pt>
    <dgm:pt modelId="{3DDD181B-4693-4053-84B3-6CB3E094FEE3}" type="parTrans" cxnId="{45D02521-89B9-42CA-82F0-6078C3D6AB59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5BBC4E-CF90-49EA-B693-26865A5B86B0}" type="sibTrans" cxnId="{45D02521-89B9-42CA-82F0-6078C3D6AB59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5BA462-9DE9-46F8-B5FB-45432396F3A6}">
      <dgm:prSet phldrT="[Tekst]"/>
      <dgm:spPr/>
      <dgm:t>
        <a:bodyPr/>
        <a:lstStyle/>
        <a:p>
          <a:r>
            <a:rPr lang="pl-PL" noProof="0" dirty="0">
              <a:latin typeface="Arial" panose="020B0604020202020204" pitchFamily="34" charset="0"/>
              <a:cs typeface="Arial" panose="020B0604020202020204" pitchFamily="34" charset="0"/>
            </a:rPr>
            <a:t>M</a:t>
          </a:r>
          <a:r>
            <a:rPr lang="en-GB" noProof="0" dirty="0" err="1">
              <a:latin typeface="Arial" panose="020B0604020202020204" pitchFamily="34" charset="0"/>
              <a:cs typeface="Arial" panose="020B0604020202020204" pitchFamily="34" charset="0"/>
            </a:rPr>
            <a:t>edia</a:t>
          </a:r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48C36D-E855-400F-A4F9-1F5E6191819A}" type="parTrans" cxnId="{727796B7-D113-4316-B66E-9596A3CEBAA5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DBCD93-2C5B-4E54-9949-ECB09E7C04FB}" type="sibTrans" cxnId="{727796B7-D113-4316-B66E-9596A3CEBAA5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357957-B71E-4F00-B706-BFE31A9D38D2}">
      <dgm:prSet phldrT="[Tekst]"/>
      <dgm:spPr/>
      <dgm:t>
        <a:bodyPr/>
        <a:lstStyle/>
        <a:p>
          <a:r>
            <a:rPr lang="en-GB" noProof="0" dirty="0">
              <a:latin typeface="Arial" panose="020B0604020202020204" pitchFamily="34" charset="0"/>
              <a:cs typeface="Arial" panose="020B0604020202020204" pitchFamily="34" charset="0"/>
            </a:rPr>
            <a:t>Business environment</a:t>
          </a:r>
        </a:p>
      </dgm:t>
    </dgm:pt>
    <dgm:pt modelId="{6EF71266-7F94-4870-A5BC-2E58CCCEC29F}" type="parTrans" cxnId="{85B406EA-6452-48BA-A0B8-982673122143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67D088-64FE-4AC2-B4AB-C7E60F937667}" type="sibTrans" cxnId="{85B406EA-6452-48BA-A0B8-982673122143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5F08F8-10B9-411E-8BCF-D1F1BE489E28}">
      <dgm:prSet phldrT="[Tekst]"/>
      <dgm:spPr/>
      <dgm:t>
        <a:bodyPr/>
        <a:lstStyle/>
        <a:p>
          <a:r>
            <a:rPr lang="en-GB" noProof="0" dirty="0">
              <a:latin typeface="Arial" panose="020B0604020202020204" pitchFamily="34" charset="0"/>
              <a:cs typeface="Arial" panose="020B0604020202020204" pitchFamily="34" charset="0"/>
            </a:rPr>
            <a:t>Government and public structures</a:t>
          </a:r>
        </a:p>
      </dgm:t>
    </dgm:pt>
    <dgm:pt modelId="{3318E33F-3546-4FE4-BD3D-35DCD440944A}" type="parTrans" cxnId="{0F76FE06-1437-4C2B-8D67-2556487B5FC2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25031A-4CC0-47F4-8F86-A12BBD7B6978}" type="sibTrans" cxnId="{0F76FE06-1437-4C2B-8D67-2556487B5FC2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AB25A0-DAE9-4F54-9D08-DAE5185E29A7}">
      <dgm:prSet phldrT="[Tekst]"/>
      <dgm:spPr/>
      <dgm:t>
        <a:bodyPr/>
        <a:lstStyle/>
        <a:p>
          <a:r>
            <a:rPr lang="en-GB" noProof="0" dirty="0">
              <a:latin typeface="Arial" panose="020B0604020202020204" pitchFamily="34" charset="0"/>
              <a:cs typeface="Arial" panose="020B0604020202020204" pitchFamily="34" charset="0"/>
            </a:rPr>
            <a:t>Financial system</a:t>
          </a:r>
        </a:p>
      </dgm:t>
    </dgm:pt>
    <dgm:pt modelId="{187408A3-1446-44C4-B19A-EA2049E8FABB}" type="parTrans" cxnId="{D0E96028-A4C8-4BE5-9667-E54490125E05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B5EDAE-EBCB-45B9-B1A8-60239B8EB17C}" type="sibTrans" cxnId="{D0E96028-A4C8-4BE5-9667-E54490125E05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DEC20D-7621-4DD9-A42C-1B208E7DC6FC}">
      <dgm:prSet phldrT="[Tekst]"/>
      <dgm:spPr/>
      <dgm:t>
        <a:bodyPr/>
        <a:lstStyle/>
        <a:p>
          <a:r>
            <a:rPr lang="en-GB" noProof="0" dirty="0">
              <a:latin typeface="Arial" panose="020B0604020202020204" pitchFamily="34" charset="0"/>
              <a:cs typeface="Arial" panose="020B0604020202020204" pitchFamily="34" charset="0"/>
            </a:rPr>
            <a:t>Organizations for promotion and collaboration</a:t>
          </a:r>
        </a:p>
      </dgm:t>
    </dgm:pt>
    <dgm:pt modelId="{F8E7497F-0220-4123-A459-0CE32CAA229E}" type="parTrans" cxnId="{C1F4D5FE-132C-4CFA-8360-235184CB28B5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C22A2F-3DB5-4B8B-A4C0-5D11BC51AC8A}" type="sibTrans" cxnId="{C1F4D5FE-132C-4CFA-8360-235184CB28B5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98901D-79AB-463C-82D8-31E90AFFAAE9}" type="pres">
      <dgm:prSet presAssocID="{14D3053B-95B0-447A-BA76-443BDCEC9811}" presName="composite" presStyleCnt="0">
        <dgm:presLayoutVars>
          <dgm:chMax val="1"/>
          <dgm:dir/>
          <dgm:resizeHandles val="exact"/>
        </dgm:presLayoutVars>
      </dgm:prSet>
      <dgm:spPr/>
    </dgm:pt>
    <dgm:pt modelId="{F132D06B-69E9-4A6C-A177-C46DE94397FA}" type="pres">
      <dgm:prSet presAssocID="{14D3053B-95B0-447A-BA76-443BDCEC9811}" presName="radial" presStyleCnt="0">
        <dgm:presLayoutVars>
          <dgm:animLvl val="ctr"/>
        </dgm:presLayoutVars>
      </dgm:prSet>
      <dgm:spPr/>
    </dgm:pt>
    <dgm:pt modelId="{DA098E9C-6636-4AFF-AF1E-ED4EA08459BF}" type="pres">
      <dgm:prSet presAssocID="{D7D58B89-A1C4-450D-A83C-710A3541707C}" presName="centerShape" presStyleLbl="vennNode1" presStyleIdx="0" presStyleCnt="7"/>
      <dgm:spPr/>
    </dgm:pt>
    <dgm:pt modelId="{6BEBCC09-30ED-4957-AB7D-E319F80FDD37}" type="pres">
      <dgm:prSet presAssocID="{BD587FC3-DC8A-49F5-ABDE-1EDA2F99279E}" presName="node" presStyleLbl="vennNode1" presStyleIdx="1" presStyleCnt="7">
        <dgm:presLayoutVars>
          <dgm:bulletEnabled val="1"/>
        </dgm:presLayoutVars>
      </dgm:prSet>
      <dgm:spPr/>
    </dgm:pt>
    <dgm:pt modelId="{F9B5CFC5-6E3E-4E5F-958F-266C7BBE92BD}" type="pres">
      <dgm:prSet presAssocID="{225BA462-9DE9-46F8-B5FB-45432396F3A6}" presName="node" presStyleLbl="vennNode1" presStyleIdx="2" presStyleCnt="7">
        <dgm:presLayoutVars>
          <dgm:bulletEnabled val="1"/>
        </dgm:presLayoutVars>
      </dgm:prSet>
      <dgm:spPr/>
    </dgm:pt>
    <dgm:pt modelId="{700C611D-BA88-4085-B4BC-B92A7A40E184}" type="pres">
      <dgm:prSet presAssocID="{DD357957-B71E-4F00-B706-BFE31A9D38D2}" presName="node" presStyleLbl="vennNode1" presStyleIdx="3" presStyleCnt="7">
        <dgm:presLayoutVars>
          <dgm:bulletEnabled val="1"/>
        </dgm:presLayoutVars>
      </dgm:prSet>
      <dgm:spPr/>
    </dgm:pt>
    <dgm:pt modelId="{3D382997-56E3-43D0-A5A9-F579C4732AF6}" type="pres">
      <dgm:prSet presAssocID="{295F08F8-10B9-411E-8BCF-D1F1BE489E28}" presName="node" presStyleLbl="vennNode1" presStyleIdx="4" presStyleCnt="7">
        <dgm:presLayoutVars>
          <dgm:bulletEnabled val="1"/>
        </dgm:presLayoutVars>
      </dgm:prSet>
      <dgm:spPr/>
    </dgm:pt>
    <dgm:pt modelId="{F0F0A7AE-D206-4F70-83FE-38B1A56913A4}" type="pres">
      <dgm:prSet presAssocID="{A0AB25A0-DAE9-4F54-9D08-DAE5185E29A7}" presName="node" presStyleLbl="vennNode1" presStyleIdx="5" presStyleCnt="7">
        <dgm:presLayoutVars>
          <dgm:bulletEnabled val="1"/>
        </dgm:presLayoutVars>
      </dgm:prSet>
      <dgm:spPr/>
    </dgm:pt>
    <dgm:pt modelId="{BF2BEDB5-A1E0-433B-B6D5-F20BB4AC9CA1}" type="pres">
      <dgm:prSet presAssocID="{C5DEC20D-7621-4DD9-A42C-1B208E7DC6FC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CE14D702-D1B8-4F3D-86C6-526A2DA6C2F8}" type="presOf" srcId="{14D3053B-95B0-447A-BA76-443BDCEC9811}" destId="{8098901D-79AB-463C-82D8-31E90AFFAAE9}" srcOrd="0" destOrd="0" presId="urn:microsoft.com/office/officeart/2005/8/layout/radial3"/>
    <dgm:cxn modelId="{0F76FE06-1437-4C2B-8D67-2556487B5FC2}" srcId="{D7D58B89-A1C4-450D-A83C-710A3541707C}" destId="{295F08F8-10B9-411E-8BCF-D1F1BE489E28}" srcOrd="3" destOrd="0" parTransId="{3318E33F-3546-4FE4-BD3D-35DCD440944A}" sibTransId="{4D25031A-4CC0-47F4-8F86-A12BBD7B6978}"/>
    <dgm:cxn modelId="{21B0B20F-343A-4052-91FB-42B60BA1E1C8}" type="presOf" srcId="{C5DEC20D-7621-4DD9-A42C-1B208E7DC6FC}" destId="{BF2BEDB5-A1E0-433B-B6D5-F20BB4AC9CA1}" srcOrd="0" destOrd="0" presId="urn:microsoft.com/office/officeart/2005/8/layout/radial3"/>
    <dgm:cxn modelId="{45D02521-89B9-42CA-82F0-6078C3D6AB59}" srcId="{D7D58B89-A1C4-450D-A83C-710A3541707C}" destId="{BD587FC3-DC8A-49F5-ABDE-1EDA2F99279E}" srcOrd="0" destOrd="0" parTransId="{3DDD181B-4693-4053-84B3-6CB3E094FEE3}" sibTransId="{4D5BBC4E-CF90-49EA-B693-26865A5B86B0}"/>
    <dgm:cxn modelId="{D0E96028-A4C8-4BE5-9667-E54490125E05}" srcId="{D7D58B89-A1C4-450D-A83C-710A3541707C}" destId="{A0AB25A0-DAE9-4F54-9D08-DAE5185E29A7}" srcOrd="4" destOrd="0" parTransId="{187408A3-1446-44C4-B19A-EA2049E8FABB}" sibTransId="{54B5EDAE-EBCB-45B9-B1A8-60239B8EB17C}"/>
    <dgm:cxn modelId="{83582E75-C69C-449E-9F57-A0FE27C4B26E}" type="presOf" srcId="{A0AB25A0-DAE9-4F54-9D08-DAE5185E29A7}" destId="{F0F0A7AE-D206-4F70-83FE-38B1A56913A4}" srcOrd="0" destOrd="0" presId="urn:microsoft.com/office/officeart/2005/8/layout/radial3"/>
    <dgm:cxn modelId="{EC415387-0B67-4A1E-96D3-F1C68172F188}" type="presOf" srcId="{225BA462-9DE9-46F8-B5FB-45432396F3A6}" destId="{F9B5CFC5-6E3E-4E5F-958F-266C7BBE92BD}" srcOrd="0" destOrd="0" presId="urn:microsoft.com/office/officeart/2005/8/layout/radial3"/>
    <dgm:cxn modelId="{ADF4F99F-572D-4BE9-9242-297C15E07CF5}" type="presOf" srcId="{D7D58B89-A1C4-450D-A83C-710A3541707C}" destId="{DA098E9C-6636-4AFF-AF1E-ED4EA08459BF}" srcOrd="0" destOrd="0" presId="urn:microsoft.com/office/officeart/2005/8/layout/radial3"/>
    <dgm:cxn modelId="{A88F9DA3-3776-4344-8364-9BCF4EB678A9}" type="presOf" srcId="{295F08F8-10B9-411E-8BCF-D1F1BE489E28}" destId="{3D382997-56E3-43D0-A5A9-F579C4732AF6}" srcOrd="0" destOrd="0" presId="urn:microsoft.com/office/officeart/2005/8/layout/radial3"/>
    <dgm:cxn modelId="{727796B7-D113-4316-B66E-9596A3CEBAA5}" srcId="{D7D58B89-A1C4-450D-A83C-710A3541707C}" destId="{225BA462-9DE9-46F8-B5FB-45432396F3A6}" srcOrd="1" destOrd="0" parTransId="{0248C36D-E855-400F-A4F9-1F5E6191819A}" sibTransId="{A7DBCD93-2C5B-4E54-9949-ECB09E7C04FB}"/>
    <dgm:cxn modelId="{5277C0C7-1239-48D6-BD36-2070CC8DCAB9}" type="presOf" srcId="{DD357957-B71E-4F00-B706-BFE31A9D38D2}" destId="{700C611D-BA88-4085-B4BC-B92A7A40E184}" srcOrd="0" destOrd="0" presId="urn:microsoft.com/office/officeart/2005/8/layout/radial3"/>
    <dgm:cxn modelId="{85B406EA-6452-48BA-A0B8-982673122143}" srcId="{D7D58B89-A1C4-450D-A83C-710A3541707C}" destId="{DD357957-B71E-4F00-B706-BFE31A9D38D2}" srcOrd="2" destOrd="0" parTransId="{6EF71266-7F94-4870-A5BC-2E58CCCEC29F}" sibTransId="{1767D088-64FE-4AC2-B4AB-C7E60F937667}"/>
    <dgm:cxn modelId="{A59AA1EB-A345-418C-92A7-90F82DBC8EB0}" srcId="{14D3053B-95B0-447A-BA76-443BDCEC9811}" destId="{D7D58B89-A1C4-450D-A83C-710A3541707C}" srcOrd="0" destOrd="0" parTransId="{A2EE1268-B046-463D-8CFF-A517D0123C83}" sibTransId="{201F07F1-FEF1-44A9-8D5C-0440FD6E6550}"/>
    <dgm:cxn modelId="{E4E0B6FC-EA74-439E-B517-0367E99A6385}" type="presOf" srcId="{BD587FC3-DC8A-49F5-ABDE-1EDA2F99279E}" destId="{6BEBCC09-30ED-4957-AB7D-E319F80FDD37}" srcOrd="0" destOrd="0" presId="urn:microsoft.com/office/officeart/2005/8/layout/radial3"/>
    <dgm:cxn modelId="{C1F4D5FE-132C-4CFA-8360-235184CB28B5}" srcId="{D7D58B89-A1C4-450D-A83C-710A3541707C}" destId="{C5DEC20D-7621-4DD9-A42C-1B208E7DC6FC}" srcOrd="5" destOrd="0" parTransId="{F8E7497F-0220-4123-A459-0CE32CAA229E}" sibTransId="{E4C22A2F-3DB5-4B8B-A4C0-5D11BC51AC8A}"/>
    <dgm:cxn modelId="{0557DF18-C610-4465-BA8B-EA6CBA707858}" type="presParOf" srcId="{8098901D-79AB-463C-82D8-31E90AFFAAE9}" destId="{F132D06B-69E9-4A6C-A177-C46DE94397FA}" srcOrd="0" destOrd="0" presId="urn:microsoft.com/office/officeart/2005/8/layout/radial3"/>
    <dgm:cxn modelId="{E4CF09F9-E636-4500-8580-8436AF7F12AD}" type="presParOf" srcId="{F132D06B-69E9-4A6C-A177-C46DE94397FA}" destId="{DA098E9C-6636-4AFF-AF1E-ED4EA08459BF}" srcOrd="0" destOrd="0" presId="urn:microsoft.com/office/officeart/2005/8/layout/radial3"/>
    <dgm:cxn modelId="{E1D72294-A2CE-4CD5-ABB2-764D96390969}" type="presParOf" srcId="{F132D06B-69E9-4A6C-A177-C46DE94397FA}" destId="{6BEBCC09-30ED-4957-AB7D-E319F80FDD37}" srcOrd="1" destOrd="0" presId="urn:microsoft.com/office/officeart/2005/8/layout/radial3"/>
    <dgm:cxn modelId="{ABB29045-53D2-443D-954A-7F83A641DBE8}" type="presParOf" srcId="{F132D06B-69E9-4A6C-A177-C46DE94397FA}" destId="{F9B5CFC5-6E3E-4E5F-958F-266C7BBE92BD}" srcOrd="2" destOrd="0" presId="urn:microsoft.com/office/officeart/2005/8/layout/radial3"/>
    <dgm:cxn modelId="{239FBE57-BDBB-4319-ABB2-C5F6CBCE4E7A}" type="presParOf" srcId="{F132D06B-69E9-4A6C-A177-C46DE94397FA}" destId="{700C611D-BA88-4085-B4BC-B92A7A40E184}" srcOrd="3" destOrd="0" presId="urn:microsoft.com/office/officeart/2005/8/layout/radial3"/>
    <dgm:cxn modelId="{05F0B541-DD8F-4038-A3BC-FB1C6F42F2F7}" type="presParOf" srcId="{F132D06B-69E9-4A6C-A177-C46DE94397FA}" destId="{3D382997-56E3-43D0-A5A9-F579C4732AF6}" srcOrd="4" destOrd="0" presId="urn:microsoft.com/office/officeart/2005/8/layout/radial3"/>
    <dgm:cxn modelId="{1EA8BB12-584D-4722-8577-4A71C8311744}" type="presParOf" srcId="{F132D06B-69E9-4A6C-A177-C46DE94397FA}" destId="{F0F0A7AE-D206-4F70-83FE-38B1A56913A4}" srcOrd="5" destOrd="0" presId="urn:microsoft.com/office/officeart/2005/8/layout/radial3"/>
    <dgm:cxn modelId="{9205790B-23AA-4049-BB1F-D8B25C795236}" type="presParOf" srcId="{F132D06B-69E9-4A6C-A177-C46DE94397FA}" destId="{BF2BEDB5-A1E0-433B-B6D5-F20BB4AC9CA1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847AA7-7E6D-458C-AFC0-FE4F884983F4}" type="doc">
      <dgm:prSet loTypeId="urn:microsoft.com/office/officeart/2005/8/layout/funne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FF2A899E-3BC2-4A32-AF21-16FD41B2C719}">
      <dgm:prSet phldrT="[Tekst]" custT="1"/>
      <dgm:spPr/>
      <dgm:t>
        <a:bodyPr/>
        <a:lstStyle/>
        <a:p>
          <a:r>
            <a:rPr lang="en-GB" sz="1100" noProof="0" dirty="0">
              <a:solidFill>
                <a:schemeClr val="tx1"/>
              </a:solidFill>
            </a:rPr>
            <a:t>Economic environment</a:t>
          </a:r>
        </a:p>
      </dgm:t>
    </dgm:pt>
    <dgm:pt modelId="{C33E05A2-15FB-4125-8A08-3BBC5FA60095}" type="parTrans" cxnId="{F88BD06F-AD06-40E5-9C49-F3ED8C94B6B4}">
      <dgm:prSet/>
      <dgm:spPr/>
      <dgm:t>
        <a:bodyPr/>
        <a:lstStyle/>
        <a:p>
          <a:endParaRPr lang="en-GB" noProof="0" dirty="0"/>
        </a:p>
      </dgm:t>
    </dgm:pt>
    <dgm:pt modelId="{8AEE3569-6E7B-403B-8C03-7CE8CF1730AD}" type="sibTrans" cxnId="{F88BD06F-AD06-40E5-9C49-F3ED8C94B6B4}">
      <dgm:prSet/>
      <dgm:spPr/>
      <dgm:t>
        <a:bodyPr/>
        <a:lstStyle/>
        <a:p>
          <a:endParaRPr lang="en-GB" noProof="0" dirty="0"/>
        </a:p>
      </dgm:t>
    </dgm:pt>
    <dgm:pt modelId="{495CDB37-08EE-4736-BB22-463A2DC404CA}">
      <dgm:prSet phldrT="[Tekst]" custT="1"/>
      <dgm:spPr/>
      <dgm:t>
        <a:bodyPr/>
        <a:lstStyle/>
        <a:p>
          <a:r>
            <a:rPr lang="en-GB" sz="1400" noProof="0" dirty="0">
              <a:solidFill>
                <a:schemeClr val="tx1"/>
              </a:solidFill>
            </a:rPr>
            <a:t>Porter’s Diamond</a:t>
          </a:r>
        </a:p>
      </dgm:t>
    </dgm:pt>
    <dgm:pt modelId="{A9DBAF31-9C21-41C6-89C1-DD8378800177}" type="parTrans" cxnId="{78C58CE9-B207-4ABF-B021-FBAF7278B1A2}">
      <dgm:prSet/>
      <dgm:spPr/>
      <dgm:t>
        <a:bodyPr/>
        <a:lstStyle/>
        <a:p>
          <a:endParaRPr lang="en-GB" noProof="0" dirty="0"/>
        </a:p>
      </dgm:t>
    </dgm:pt>
    <dgm:pt modelId="{0458B7D5-1F53-4418-BBBD-E54D22F72182}" type="sibTrans" cxnId="{78C58CE9-B207-4ABF-B021-FBAF7278B1A2}">
      <dgm:prSet/>
      <dgm:spPr/>
      <dgm:t>
        <a:bodyPr/>
        <a:lstStyle/>
        <a:p>
          <a:endParaRPr lang="en-GB" noProof="0" dirty="0"/>
        </a:p>
      </dgm:t>
    </dgm:pt>
    <dgm:pt modelId="{166E0AB3-FCF0-4624-A08A-7954C9A2E74E}">
      <dgm:prSet phldrT="[Tekst]"/>
      <dgm:spPr/>
      <dgm:t>
        <a:bodyPr/>
        <a:lstStyle/>
        <a:p>
          <a:r>
            <a:rPr lang="en-GB" noProof="0" dirty="0"/>
            <a:t>Cluster</a:t>
          </a:r>
        </a:p>
      </dgm:t>
    </dgm:pt>
    <dgm:pt modelId="{F3784582-7ACC-4FFE-998D-FC93BCF8A1F0}" type="parTrans" cxnId="{FF6D5C0E-5257-42EC-B34A-872C722EAFAA}">
      <dgm:prSet/>
      <dgm:spPr/>
      <dgm:t>
        <a:bodyPr/>
        <a:lstStyle/>
        <a:p>
          <a:endParaRPr lang="en-GB" noProof="0" dirty="0"/>
        </a:p>
      </dgm:t>
    </dgm:pt>
    <dgm:pt modelId="{C402FC03-5FBC-4B7D-B610-9363D05E610D}" type="sibTrans" cxnId="{FF6D5C0E-5257-42EC-B34A-872C722EAFAA}">
      <dgm:prSet/>
      <dgm:spPr/>
      <dgm:t>
        <a:bodyPr/>
        <a:lstStyle/>
        <a:p>
          <a:endParaRPr lang="en-GB" noProof="0" dirty="0"/>
        </a:p>
      </dgm:t>
    </dgm:pt>
    <dgm:pt modelId="{3B9FE768-762A-4351-AE34-F2CABAC73989}">
      <dgm:prSet phldrT="[Tekst]"/>
      <dgm:spPr/>
      <dgm:t>
        <a:bodyPr/>
        <a:lstStyle/>
        <a:p>
          <a:r>
            <a:rPr lang="en-GB" noProof="0" dirty="0"/>
            <a:t>Firm</a:t>
          </a:r>
        </a:p>
      </dgm:t>
    </dgm:pt>
    <dgm:pt modelId="{218E4D82-357F-44D8-912F-8EC687431EB7}" type="parTrans" cxnId="{E48D0605-2F24-45A8-A8AC-EDE459C73729}">
      <dgm:prSet/>
      <dgm:spPr/>
      <dgm:t>
        <a:bodyPr/>
        <a:lstStyle/>
        <a:p>
          <a:endParaRPr lang="en-GB" noProof="0" dirty="0"/>
        </a:p>
      </dgm:t>
    </dgm:pt>
    <dgm:pt modelId="{2D8BBBE2-3663-4C03-8B5E-EF040960AD75}" type="sibTrans" cxnId="{E48D0605-2F24-45A8-A8AC-EDE459C73729}">
      <dgm:prSet/>
      <dgm:spPr/>
      <dgm:t>
        <a:bodyPr/>
        <a:lstStyle/>
        <a:p>
          <a:endParaRPr lang="en-GB" noProof="0" dirty="0"/>
        </a:p>
      </dgm:t>
    </dgm:pt>
    <dgm:pt modelId="{23CDE6ED-AEDF-4BB5-AC26-869928068760}" type="pres">
      <dgm:prSet presAssocID="{EF847AA7-7E6D-458C-AFC0-FE4F884983F4}" presName="Name0" presStyleCnt="0">
        <dgm:presLayoutVars>
          <dgm:chMax val="4"/>
          <dgm:resizeHandles val="exact"/>
        </dgm:presLayoutVars>
      </dgm:prSet>
      <dgm:spPr/>
    </dgm:pt>
    <dgm:pt modelId="{E9599CB8-5697-4577-B6C6-E108864CD248}" type="pres">
      <dgm:prSet presAssocID="{EF847AA7-7E6D-458C-AFC0-FE4F884983F4}" presName="ellipse" presStyleLbl="trBgShp" presStyleIdx="0" presStyleCn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2FBDE56E-02D5-4E77-9E8F-268423EAE1E7}" type="pres">
      <dgm:prSet presAssocID="{EF847AA7-7E6D-458C-AFC0-FE4F884983F4}" presName="arrow1" presStyleLbl="fgShp" presStyleIdx="0" presStyleCnt="1"/>
      <dgm:spPr/>
    </dgm:pt>
    <dgm:pt modelId="{849C10A9-70DE-4A3D-B6EE-BCB720D3375A}" type="pres">
      <dgm:prSet presAssocID="{EF847AA7-7E6D-458C-AFC0-FE4F884983F4}" presName="rectangle" presStyleLbl="revTx" presStyleIdx="0" presStyleCnt="1">
        <dgm:presLayoutVars>
          <dgm:bulletEnabled val="1"/>
        </dgm:presLayoutVars>
      </dgm:prSet>
      <dgm:spPr/>
    </dgm:pt>
    <dgm:pt modelId="{FCD22ACA-2904-4B21-9DE2-4DDF83C79D01}" type="pres">
      <dgm:prSet presAssocID="{495CDB37-08EE-4736-BB22-463A2DC404CA}" presName="item1" presStyleLbl="node1" presStyleIdx="0" presStyleCnt="3">
        <dgm:presLayoutVars>
          <dgm:bulletEnabled val="1"/>
        </dgm:presLayoutVars>
      </dgm:prSet>
      <dgm:spPr/>
    </dgm:pt>
    <dgm:pt modelId="{6F9B900D-63E5-4F23-BDCC-144113DCD47C}" type="pres">
      <dgm:prSet presAssocID="{166E0AB3-FCF0-4624-A08A-7954C9A2E74E}" presName="item2" presStyleLbl="node1" presStyleIdx="1" presStyleCnt="3">
        <dgm:presLayoutVars>
          <dgm:bulletEnabled val="1"/>
        </dgm:presLayoutVars>
      </dgm:prSet>
      <dgm:spPr/>
    </dgm:pt>
    <dgm:pt modelId="{EE8D8CAE-7B24-4656-937F-70A7059ABA08}" type="pres">
      <dgm:prSet presAssocID="{3B9FE768-762A-4351-AE34-F2CABAC73989}" presName="item3" presStyleLbl="node1" presStyleIdx="2" presStyleCnt="3">
        <dgm:presLayoutVars>
          <dgm:bulletEnabled val="1"/>
        </dgm:presLayoutVars>
      </dgm:prSet>
      <dgm:spPr/>
    </dgm:pt>
    <dgm:pt modelId="{4F26AF49-7E40-4360-89FB-A7BEAA2DF08C}" type="pres">
      <dgm:prSet presAssocID="{EF847AA7-7E6D-458C-AFC0-FE4F884983F4}" presName="funnel" presStyleLbl="trAlignAcc1" presStyleIdx="0" presStyleCnt="1"/>
      <dgm:spPr/>
    </dgm:pt>
  </dgm:ptLst>
  <dgm:cxnLst>
    <dgm:cxn modelId="{2D15AE00-AF9F-43EF-9EAB-88920BCF6AE3}" type="presOf" srcId="{FF2A899E-3BC2-4A32-AF21-16FD41B2C719}" destId="{EE8D8CAE-7B24-4656-937F-70A7059ABA08}" srcOrd="0" destOrd="0" presId="urn:microsoft.com/office/officeart/2005/8/layout/funnel1"/>
    <dgm:cxn modelId="{E48D0605-2F24-45A8-A8AC-EDE459C73729}" srcId="{EF847AA7-7E6D-458C-AFC0-FE4F884983F4}" destId="{3B9FE768-762A-4351-AE34-F2CABAC73989}" srcOrd="3" destOrd="0" parTransId="{218E4D82-357F-44D8-912F-8EC687431EB7}" sibTransId="{2D8BBBE2-3663-4C03-8B5E-EF040960AD75}"/>
    <dgm:cxn modelId="{FF6D5C0E-5257-42EC-B34A-872C722EAFAA}" srcId="{EF847AA7-7E6D-458C-AFC0-FE4F884983F4}" destId="{166E0AB3-FCF0-4624-A08A-7954C9A2E74E}" srcOrd="2" destOrd="0" parTransId="{F3784582-7ACC-4FFE-998D-FC93BCF8A1F0}" sibTransId="{C402FC03-5FBC-4B7D-B610-9363D05E610D}"/>
    <dgm:cxn modelId="{039B5815-FF8D-46CC-BC73-2136D8613C51}" type="presOf" srcId="{166E0AB3-FCF0-4624-A08A-7954C9A2E74E}" destId="{FCD22ACA-2904-4B21-9DE2-4DDF83C79D01}" srcOrd="0" destOrd="0" presId="urn:microsoft.com/office/officeart/2005/8/layout/funnel1"/>
    <dgm:cxn modelId="{F88BD06F-AD06-40E5-9C49-F3ED8C94B6B4}" srcId="{EF847AA7-7E6D-458C-AFC0-FE4F884983F4}" destId="{FF2A899E-3BC2-4A32-AF21-16FD41B2C719}" srcOrd="0" destOrd="0" parTransId="{C33E05A2-15FB-4125-8A08-3BBC5FA60095}" sibTransId="{8AEE3569-6E7B-403B-8C03-7CE8CF1730AD}"/>
    <dgm:cxn modelId="{851665BA-9C21-4EC6-818A-240DA8BE29C1}" type="presOf" srcId="{EF847AA7-7E6D-458C-AFC0-FE4F884983F4}" destId="{23CDE6ED-AEDF-4BB5-AC26-869928068760}" srcOrd="0" destOrd="0" presId="urn:microsoft.com/office/officeart/2005/8/layout/funnel1"/>
    <dgm:cxn modelId="{D29FA6E4-2AF5-4D6A-BD2E-3F0F894C0D05}" type="presOf" srcId="{495CDB37-08EE-4736-BB22-463A2DC404CA}" destId="{6F9B900D-63E5-4F23-BDCC-144113DCD47C}" srcOrd="0" destOrd="0" presId="urn:microsoft.com/office/officeart/2005/8/layout/funnel1"/>
    <dgm:cxn modelId="{78C58CE9-B207-4ABF-B021-FBAF7278B1A2}" srcId="{EF847AA7-7E6D-458C-AFC0-FE4F884983F4}" destId="{495CDB37-08EE-4736-BB22-463A2DC404CA}" srcOrd="1" destOrd="0" parTransId="{A9DBAF31-9C21-41C6-89C1-DD8378800177}" sibTransId="{0458B7D5-1F53-4418-BBBD-E54D22F72182}"/>
    <dgm:cxn modelId="{74855EFC-E60C-4585-973F-CCF977AF7D91}" type="presOf" srcId="{3B9FE768-762A-4351-AE34-F2CABAC73989}" destId="{849C10A9-70DE-4A3D-B6EE-BCB720D3375A}" srcOrd="0" destOrd="0" presId="urn:microsoft.com/office/officeart/2005/8/layout/funnel1"/>
    <dgm:cxn modelId="{8FD503C4-7596-4E8A-9890-D657446630C6}" type="presParOf" srcId="{23CDE6ED-AEDF-4BB5-AC26-869928068760}" destId="{E9599CB8-5697-4577-B6C6-E108864CD248}" srcOrd="0" destOrd="0" presId="urn:microsoft.com/office/officeart/2005/8/layout/funnel1"/>
    <dgm:cxn modelId="{86D763E0-2306-4613-8BFC-3D73F97B2B34}" type="presParOf" srcId="{23CDE6ED-AEDF-4BB5-AC26-869928068760}" destId="{2FBDE56E-02D5-4E77-9E8F-268423EAE1E7}" srcOrd="1" destOrd="0" presId="urn:microsoft.com/office/officeart/2005/8/layout/funnel1"/>
    <dgm:cxn modelId="{E7AB2FAE-8989-4D85-8CD9-094886EAB13A}" type="presParOf" srcId="{23CDE6ED-AEDF-4BB5-AC26-869928068760}" destId="{849C10A9-70DE-4A3D-B6EE-BCB720D3375A}" srcOrd="2" destOrd="0" presId="urn:microsoft.com/office/officeart/2005/8/layout/funnel1"/>
    <dgm:cxn modelId="{B7D69037-D0C1-4536-92EE-965360AA0100}" type="presParOf" srcId="{23CDE6ED-AEDF-4BB5-AC26-869928068760}" destId="{FCD22ACA-2904-4B21-9DE2-4DDF83C79D01}" srcOrd="3" destOrd="0" presId="urn:microsoft.com/office/officeart/2005/8/layout/funnel1"/>
    <dgm:cxn modelId="{A7F43E81-A684-4CB7-AFE9-F9A5521F5F0D}" type="presParOf" srcId="{23CDE6ED-AEDF-4BB5-AC26-869928068760}" destId="{6F9B900D-63E5-4F23-BDCC-144113DCD47C}" srcOrd="4" destOrd="0" presId="urn:microsoft.com/office/officeart/2005/8/layout/funnel1"/>
    <dgm:cxn modelId="{8F825F6A-822A-45E4-825E-19100BE08753}" type="presParOf" srcId="{23CDE6ED-AEDF-4BB5-AC26-869928068760}" destId="{EE8D8CAE-7B24-4656-937F-70A7059ABA08}" srcOrd="5" destOrd="0" presId="urn:microsoft.com/office/officeart/2005/8/layout/funnel1"/>
    <dgm:cxn modelId="{76F1D85D-1F3E-4434-9080-5D7E63B833FF}" type="presParOf" srcId="{23CDE6ED-AEDF-4BB5-AC26-869928068760}" destId="{4F26AF49-7E40-4360-89FB-A7BEAA2DF08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8EC6E8-313E-4CA0-8E4B-94309846725B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E0B7FF05-B335-48D0-9EA7-FD9BB8BB0921}">
      <dgm:prSet phldrT="[Tekst]" custT="1"/>
      <dgm:spPr>
        <a:solidFill>
          <a:schemeClr val="bg1"/>
        </a:solidFill>
      </dgm:spPr>
      <dgm:t>
        <a:bodyPr/>
        <a:lstStyle/>
        <a:p>
          <a:r>
            <a:rPr lang="en-GB" sz="1400" noProof="0" dirty="0">
              <a:latin typeface="Arial" panose="020B0604020202020204" pitchFamily="34" charset="0"/>
              <a:cs typeface="Arial" panose="020B0604020202020204" pitchFamily="34" charset="0"/>
            </a:rPr>
            <a:t>Reach of maturity point</a:t>
          </a:r>
        </a:p>
      </dgm:t>
    </dgm:pt>
    <dgm:pt modelId="{5DF65F10-AF79-43F5-8377-2F83BA37C036}" type="parTrans" cxnId="{77838EC6-2774-493E-8228-4A3919606ED9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CFCC6E-EE28-4290-83FC-AA1EF4999D00}" type="sibTrans" cxnId="{77838EC6-2774-493E-8228-4A3919606ED9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74C3F8-5AAA-4A76-A949-856B93EDC870}">
      <dgm:prSet phldrT="[Tekst]" custT="1"/>
      <dgm:spPr/>
      <dgm:t>
        <a:bodyPr/>
        <a:lstStyle/>
        <a:p>
          <a:r>
            <a:rPr lang="en-GB" sz="1050" noProof="0" dirty="0">
              <a:latin typeface="Arial" panose="020B0604020202020204" pitchFamily="34" charset="0"/>
              <a:cs typeface="Arial" panose="020B0604020202020204" pitchFamily="34" charset="0"/>
            </a:rPr>
            <a:t>Cluster fall or development stagnation</a:t>
          </a:r>
        </a:p>
      </dgm:t>
    </dgm:pt>
    <dgm:pt modelId="{ED5EA0B3-956D-4BC3-A289-53041D33DD49}" type="parTrans" cxnId="{216CA8D5-EC0F-49EA-8EC3-7B4C7D9DE459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7A034F-73EB-4B80-8310-4F0278B67FB2}" type="sibTrans" cxnId="{216CA8D5-EC0F-49EA-8EC3-7B4C7D9DE459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36BCFE-9DE3-4427-A4FC-A3F9D01DB896}">
      <dgm:prSet phldrT="[Tekst]" custT="1"/>
      <dgm:spPr/>
      <dgm:t>
        <a:bodyPr/>
        <a:lstStyle/>
        <a:p>
          <a:r>
            <a:rPr lang="en-GB" sz="1400" noProof="0" dirty="0">
              <a:latin typeface="Arial" panose="020B0604020202020204" pitchFamily="34" charset="0"/>
              <a:cs typeface="Arial" panose="020B0604020202020204" pitchFamily="34" charset="0"/>
            </a:rPr>
            <a:t>Cluster end</a:t>
          </a:r>
        </a:p>
      </dgm:t>
    </dgm:pt>
    <dgm:pt modelId="{BF8CB51A-A5A4-4773-957A-06C3F92114E3}" type="parTrans" cxnId="{1E70B4B2-2A53-4B2E-9002-0A482BD7162A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AF5F5F-F079-41A4-A5C1-420F4AFB242F}" type="sibTrans" cxnId="{1E70B4B2-2A53-4B2E-9002-0A482BD7162A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E427C0-6CC9-495A-A422-481F51C083A9}">
      <dgm:prSet phldrT="[Teks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200" noProof="0" dirty="0">
              <a:latin typeface="Arial" panose="020B0604020202020204" pitchFamily="34" charset="0"/>
              <a:cs typeface="Arial" panose="020B0604020202020204" pitchFamily="34" charset="0"/>
            </a:rPr>
            <a:t>Cluster Initiation or Rebirth</a:t>
          </a:r>
        </a:p>
      </dgm:t>
    </dgm:pt>
    <dgm:pt modelId="{837DBE1E-3F7B-46B1-A74A-88FC2E4911EC}" type="parTrans" cxnId="{E8B13475-56C7-4DE5-892C-4E2D095C60C8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E14A57-C93B-45D0-B0CE-6E95AA2FD6F4}" type="sibTrans" cxnId="{E8B13475-56C7-4DE5-892C-4E2D095C60C8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4C6BB2-16E0-49C0-88A8-AE25DFA6B247}">
      <dgm:prSet phldrT="[Tekst]" custT="1"/>
      <dgm:spPr/>
      <dgm:t>
        <a:bodyPr/>
        <a:lstStyle/>
        <a:p>
          <a:r>
            <a:rPr lang="en-GB" sz="1400" noProof="0" dirty="0">
              <a:latin typeface="Arial" panose="020B0604020202020204" pitchFamily="34" charset="0"/>
              <a:cs typeface="Arial" panose="020B0604020202020204" pitchFamily="34" charset="0"/>
            </a:rPr>
            <a:t>Cluster evolution</a:t>
          </a:r>
        </a:p>
      </dgm:t>
    </dgm:pt>
    <dgm:pt modelId="{2639370E-DE54-41F3-8C98-022F9B8FB10E}" type="parTrans" cxnId="{29A78B0E-0AE3-448A-A656-3A54E3D0CF33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D1C56F-27D3-4966-BE55-6F77A5B480F4}" type="sibTrans" cxnId="{29A78B0E-0AE3-448A-A656-3A54E3D0CF33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53A0A2-E882-4FA8-9D41-532BECBDBC74}" type="pres">
      <dgm:prSet presAssocID="{558EC6E8-313E-4CA0-8E4B-94309846725B}" presName="cycle" presStyleCnt="0">
        <dgm:presLayoutVars>
          <dgm:dir/>
          <dgm:resizeHandles val="exact"/>
        </dgm:presLayoutVars>
      </dgm:prSet>
      <dgm:spPr/>
    </dgm:pt>
    <dgm:pt modelId="{5F384F3D-6A02-4E46-ACF0-0EDD569589A6}" type="pres">
      <dgm:prSet presAssocID="{E0B7FF05-B335-48D0-9EA7-FD9BB8BB0921}" presName="dummy" presStyleCnt="0"/>
      <dgm:spPr/>
    </dgm:pt>
    <dgm:pt modelId="{4DB091B0-3E62-46C9-8BB4-2F2E5825ACAB}" type="pres">
      <dgm:prSet presAssocID="{E0B7FF05-B335-48D0-9EA7-FD9BB8BB0921}" presName="node" presStyleLbl="revTx" presStyleIdx="0" presStyleCnt="5">
        <dgm:presLayoutVars>
          <dgm:bulletEnabled val="1"/>
        </dgm:presLayoutVars>
      </dgm:prSet>
      <dgm:spPr/>
    </dgm:pt>
    <dgm:pt modelId="{35236F47-2C00-43BD-8189-4FDE6ADE2A77}" type="pres">
      <dgm:prSet presAssocID="{82CFCC6E-EE28-4290-83FC-AA1EF4999D00}" presName="sibTrans" presStyleLbl="node1" presStyleIdx="0" presStyleCnt="5"/>
      <dgm:spPr/>
    </dgm:pt>
    <dgm:pt modelId="{7615519D-D1A2-4BB7-BE5B-ABA9A46B6250}" type="pres">
      <dgm:prSet presAssocID="{C674C3F8-5AAA-4A76-A949-856B93EDC870}" presName="dummy" presStyleCnt="0"/>
      <dgm:spPr/>
    </dgm:pt>
    <dgm:pt modelId="{38C7A906-7AC5-4F69-99A7-4BB7C3C3F247}" type="pres">
      <dgm:prSet presAssocID="{C674C3F8-5AAA-4A76-A949-856B93EDC870}" presName="node" presStyleLbl="revTx" presStyleIdx="1" presStyleCnt="5">
        <dgm:presLayoutVars>
          <dgm:bulletEnabled val="1"/>
        </dgm:presLayoutVars>
      </dgm:prSet>
      <dgm:spPr/>
    </dgm:pt>
    <dgm:pt modelId="{753470DE-44C7-4D1D-A7AD-9EC026FF837A}" type="pres">
      <dgm:prSet presAssocID="{087A034F-73EB-4B80-8310-4F0278B67FB2}" presName="sibTrans" presStyleLbl="node1" presStyleIdx="1" presStyleCnt="5"/>
      <dgm:spPr/>
    </dgm:pt>
    <dgm:pt modelId="{58CACD97-4CE5-4748-8611-82A186C6AC19}" type="pres">
      <dgm:prSet presAssocID="{2D36BCFE-9DE3-4427-A4FC-A3F9D01DB896}" presName="dummy" presStyleCnt="0"/>
      <dgm:spPr/>
    </dgm:pt>
    <dgm:pt modelId="{04EB17E5-5C4A-4D02-8DEC-107762043A00}" type="pres">
      <dgm:prSet presAssocID="{2D36BCFE-9DE3-4427-A4FC-A3F9D01DB896}" presName="node" presStyleLbl="revTx" presStyleIdx="2" presStyleCnt="5">
        <dgm:presLayoutVars>
          <dgm:bulletEnabled val="1"/>
        </dgm:presLayoutVars>
      </dgm:prSet>
      <dgm:spPr/>
    </dgm:pt>
    <dgm:pt modelId="{40758331-54B0-4811-AE8C-F494DFCCADC1}" type="pres">
      <dgm:prSet presAssocID="{FFAF5F5F-F079-41A4-A5C1-420F4AFB242F}" presName="sibTrans" presStyleLbl="node1" presStyleIdx="2" presStyleCnt="5"/>
      <dgm:spPr/>
    </dgm:pt>
    <dgm:pt modelId="{C5A68460-FC37-49E4-A03C-378D58121D23}" type="pres">
      <dgm:prSet presAssocID="{59E427C0-6CC9-495A-A422-481F51C083A9}" presName="dummy" presStyleCnt="0"/>
      <dgm:spPr/>
    </dgm:pt>
    <dgm:pt modelId="{F3CDA68D-1874-4BDE-BBB6-67AFBDEF00C4}" type="pres">
      <dgm:prSet presAssocID="{59E427C0-6CC9-495A-A422-481F51C083A9}" presName="node" presStyleLbl="revTx" presStyleIdx="3" presStyleCnt="5" custScaleX="85301" custScaleY="76502">
        <dgm:presLayoutVars>
          <dgm:bulletEnabled val="1"/>
        </dgm:presLayoutVars>
      </dgm:prSet>
      <dgm:spPr/>
    </dgm:pt>
    <dgm:pt modelId="{F02616BB-C767-4DFD-8044-6A8B2B7E6437}" type="pres">
      <dgm:prSet presAssocID="{59E14A57-C93B-45D0-B0CE-6E95AA2FD6F4}" presName="sibTrans" presStyleLbl="node1" presStyleIdx="3" presStyleCnt="5"/>
      <dgm:spPr/>
    </dgm:pt>
    <dgm:pt modelId="{558AB7FE-6F05-4858-AA0C-666658AF669D}" type="pres">
      <dgm:prSet presAssocID="{874C6BB2-16E0-49C0-88A8-AE25DFA6B247}" presName="dummy" presStyleCnt="0"/>
      <dgm:spPr/>
    </dgm:pt>
    <dgm:pt modelId="{637E819F-6963-47A0-B964-DD58396CF6FA}" type="pres">
      <dgm:prSet presAssocID="{874C6BB2-16E0-49C0-88A8-AE25DFA6B247}" presName="node" presStyleLbl="revTx" presStyleIdx="4" presStyleCnt="5">
        <dgm:presLayoutVars>
          <dgm:bulletEnabled val="1"/>
        </dgm:presLayoutVars>
      </dgm:prSet>
      <dgm:spPr/>
    </dgm:pt>
    <dgm:pt modelId="{0FA7FD5D-4F27-4F33-A7A2-FC054BEEDC28}" type="pres">
      <dgm:prSet presAssocID="{E9D1C56F-27D3-4966-BE55-6F77A5B480F4}" presName="sibTrans" presStyleLbl="node1" presStyleIdx="4" presStyleCnt="5"/>
      <dgm:spPr/>
    </dgm:pt>
  </dgm:ptLst>
  <dgm:cxnLst>
    <dgm:cxn modelId="{29A78B0E-0AE3-448A-A656-3A54E3D0CF33}" srcId="{558EC6E8-313E-4CA0-8E4B-94309846725B}" destId="{874C6BB2-16E0-49C0-88A8-AE25DFA6B247}" srcOrd="4" destOrd="0" parTransId="{2639370E-DE54-41F3-8C98-022F9B8FB10E}" sibTransId="{E9D1C56F-27D3-4966-BE55-6F77A5B480F4}"/>
    <dgm:cxn modelId="{E5F20610-E16B-4D65-8E7C-E2227A07614C}" type="presOf" srcId="{E9D1C56F-27D3-4966-BE55-6F77A5B480F4}" destId="{0FA7FD5D-4F27-4F33-A7A2-FC054BEEDC28}" srcOrd="0" destOrd="0" presId="urn:microsoft.com/office/officeart/2005/8/layout/cycle1"/>
    <dgm:cxn modelId="{253DB123-579D-48BA-A214-6513347EDD36}" type="presOf" srcId="{874C6BB2-16E0-49C0-88A8-AE25DFA6B247}" destId="{637E819F-6963-47A0-B964-DD58396CF6FA}" srcOrd="0" destOrd="0" presId="urn:microsoft.com/office/officeart/2005/8/layout/cycle1"/>
    <dgm:cxn modelId="{A89EAB27-72CE-4689-8937-7280730AC668}" type="presOf" srcId="{087A034F-73EB-4B80-8310-4F0278B67FB2}" destId="{753470DE-44C7-4D1D-A7AD-9EC026FF837A}" srcOrd="0" destOrd="0" presId="urn:microsoft.com/office/officeart/2005/8/layout/cycle1"/>
    <dgm:cxn modelId="{B2ECE33C-EB5A-49A7-9E2E-7BF4343EB1B0}" type="presOf" srcId="{FFAF5F5F-F079-41A4-A5C1-420F4AFB242F}" destId="{40758331-54B0-4811-AE8C-F494DFCCADC1}" srcOrd="0" destOrd="0" presId="urn:microsoft.com/office/officeart/2005/8/layout/cycle1"/>
    <dgm:cxn modelId="{E1DCB947-5438-459D-A9C2-5827A1056442}" type="presOf" srcId="{59E14A57-C93B-45D0-B0CE-6E95AA2FD6F4}" destId="{F02616BB-C767-4DFD-8044-6A8B2B7E6437}" srcOrd="0" destOrd="0" presId="urn:microsoft.com/office/officeart/2005/8/layout/cycle1"/>
    <dgm:cxn modelId="{33DF416C-9D85-4668-8D98-D4AF525B6D07}" type="presOf" srcId="{82CFCC6E-EE28-4290-83FC-AA1EF4999D00}" destId="{35236F47-2C00-43BD-8189-4FDE6ADE2A77}" srcOrd="0" destOrd="0" presId="urn:microsoft.com/office/officeart/2005/8/layout/cycle1"/>
    <dgm:cxn modelId="{E8B13475-56C7-4DE5-892C-4E2D095C60C8}" srcId="{558EC6E8-313E-4CA0-8E4B-94309846725B}" destId="{59E427C0-6CC9-495A-A422-481F51C083A9}" srcOrd="3" destOrd="0" parTransId="{837DBE1E-3F7B-46B1-A74A-88FC2E4911EC}" sibTransId="{59E14A57-C93B-45D0-B0CE-6E95AA2FD6F4}"/>
    <dgm:cxn modelId="{1E70B4B2-2A53-4B2E-9002-0A482BD7162A}" srcId="{558EC6E8-313E-4CA0-8E4B-94309846725B}" destId="{2D36BCFE-9DE3-4427-A4FC-A3F9D01DB896}" srcOrd="2" destOrd="0" parTransId="{BF8CB51A-A5A4-4773-957A-06C3F92114E3}" sibTransId="{FFAF5F5F-F079-41A4-A5C1-420F4AFB242F}"/>
    <dgm:cxn modelId="{344520C5-A77D-4046-AC81-67305C60FDFA}" type="presOf" srcId="{558EC6E8-313E-4CA0-8E4B-94309846725B}" destId="{2C53A0A2-E882-4FA8-9D41-532BECBDBC74}" srcOrd="0" destOrd="0" presId="urn:microsoft.com/office/officeart/2005/8/layout/cycle1"/>
    <dgm:cxn modelId="{77838EC6-2774-493E-8228-4A3919606ED9}" srcId="{558EC6E8-313E-4CA0-8E4B-94309846725B}" destId="{E0B7FF05-B335-48D0-9EA7-FD9BB8BB0921}" srcOrd="0" destOrd="0" parTransId="{5DF65F10-AF79-43F5-8377-2F83BA37C036}" sibTransId="{82CFCC6E-EE28-4290-83FC-AA1EF4999D00}"/>
    <dgm:cxn modelId="{C37651D2-9636-4081-9185-243EB33948B7}" type="presOf" srcId="{2D36BCFE-9DE3-4427-A4FC-A3F9D01DB896}" destId="{04EB17E5-5C4A-4D02-8DEC-107762043A00}" srcOrd="0" destOrd="0" presId="urn:microsoft.com/office/officeart/2005/8/layout/cycle1"/>
    <dgm:cxn modelId="{216CA8D5-EC0F-49EA-8EC3-7B4C7D9DE459}" srcId="{558EC6E8-313E-4CA0-8E4B-94309846725B}" destId="{C674C3F8-5AAA-4A76-A949-856B93EDC870}" srcOrd="1" destOrd="0" parTransId="{ED5EA0B3-956D-4BC3-A289-53041D33DD49}" sibTransId="{087A034F-73EB-4B80-8310-4F0278B67FB2}"/>
    <dgm:cxn modelId="{76936DF3-5CF5-463B-BFC7-FB00AC0A86D3}" type="presOf" srcId="{E0B7FF05-B335-48D0-9EA7-FD9BB8BB0921}" destId="{4DB091B0-3E62-46C9-8BB4-2F2E5825ACAB}" srcOrd="0" destOrd="0" presId="urn:microsoft.com/office/officeart/2005/8/layout/cycle1"/>
    <dgm:cxn modelId="{BAD1CBF3-FE4B-47D8-9900-D5B6E945ECCE}" type="presOf" srcId="{C674C3F8-5AAA-4A76-A949-856B93EDC870}" destId="{38C7A906-7AC5-4F69-99A7-4BB7C3C3F247}" srcOrd="0" destOrd="0" presId="urn:microsoft.com/office/officeart/2005/8/layout/cycle1"/>
    <dgm:cxn modelId="{8DCE77F8-BA5D-45D3-B566-1C3A1DB4BE01}" type="presOf" srcId="{59E427C0-6CC9-495A-A422-481F51C083A9}" destId="{F3CDA68D-1874-4BDE-BBB6-67AFBDEF00C4}" srcOrd="0" destOrd="0" presId="urn:microsoft.com/office/officeart/2005/8/layout/cycle1"/>
    <dgm:cxn modelId="{806851D2-4955-4E5B-941E-63502CC44F41}" type="presParOf" srcId="{2C53A0A2-E882-4FA8-9D41-532BECBDBC74}" destId="{5F384F3D-6A02-4E46-ACF0-0EDD569589A6}" srcOrd="0" destOrd="0" presId="urn:microsoft.com/office/officeart/2005/8/layout/cycle1"/>
    <dgm:cxn modelId="{262BAF7F-5C3B-49D1-8301-262E185FAEE0}" type="presParOf" srcId="{2C53A0A2-E882-4FA8-9D41-532BECBDBC74}" destId="{4DB091B0-3E62-46C9-8BB4-2F2E5825ACAB}" srcOrd="1" destOrd="0" presId="urn:microsoft.com/office/officeart/2005/8/layout/cycle1"/>
    <dgm:cxn modelId="{878E8893-FBAB-45EE-BEC7-41E55AAEAC4A}" type="presParOf" srcId="{2C53A0A2-E882-4FA8-9D41-532BECBDBC74}" destId="{35236F47-2C00-43BD-8189-4FDE6ADE2A77}" srcOrd="2" destOrd="0" presId="urn:microsoft.com/office/officeart/2005/8/layout/cycle1"/>
    <dgm:cxn modelId="{E3C18868-62FA-4955-9B0A-258F8D436A76}" type="presParOf" srcId="{2C53A0A2-E882-4FA8-9D41-532BECBDBC74}" destId="{7615519D-D1A2-4BB7-BE5B-ABA9A46B6250}" srcOrd="3" destOrd="0" presId="urn:microsoft.com/office/officeart/2005/8/layout/cycle1"/>
    <dgm:cxn modelId="{CDD7E55D-D2D5-43FA-A289-2B79C69D3CD8}" type="presParOf" srcId="{2C53A0A2-E882-4FA8-9D41-532BECBDBC74}" destId="{38C7A906-7AC5-4F69-99A7-4BB7C3C3F247}" srcOrd="4" destOrd="0" presId="urn:microsoft.com/office/officeart/2005/8/layout/cycle1"/>
    <dgm:cxn modelId="{47BA507F-42CE-4C0E-924B-DD8C49DA43AF}" type="presParOf" srcId="{2C53A0A2-E882-4FA8-9D41-532BECBDBC74}" destId="{753470DE-44C7-4D1D-A7AD-9EC026FF837A}" srcOrd="5" destOrd="0" presId="urn:microsoft.com/office/officeart/2005/8/layout/cycle1"/>
    <dgm:cxn modelId="{22407FE1-AED3-4C99-9A7A-210691F0D89F}" type="presParOf" srcId="{2C53A0A2-E882-4FA8-9D41-532BECBDBC74}" destId="{58CACD97-4CE5-4748-8611-82A186C6AC19}" srcOrd="6" destOrd="0" presId="urn:microsoft.com/office/officeart/2005/8/layout/cycle1"/>
    <dgm:cxn modelId="{80A0016D-BC13-4B6E-9103-3094091B10F4}" type="presParOf" srcId="{2C53A0A2-E882-4FA8-9D41-532BECBDBC74}" destId="{04EB17E5-5C4A-4D02-8DEC-107762043A00}" srcOrd="7" destOrd="0" presId="urn:microsoft.com/office/officeart/2005/8/layout/cycle1"/>
    <dgm:cxn modelId="{4582D43B-8433-4158-8165-9DC3C18B0536}" type="presParOf" srcId="{2C53A0A2-E882-4FA8-9D41-532BECBDBC74}" destId="{40758331-54B0-4811-AE8C-F494DFCCADC1}" srcOrd="8" destOrd="0" presId="urn:microsoft.com/office/officeart/2005/8/layout/cycle1"/>
    <dgm:cxn modelId="{EE39FEE0-B45B-426C-B897-D2C05BF84453}" type="presParOf" srcId="{2C53A0A2-E882-4FA8-9D41-532BECBDBC74}" destId="{C5A68460-FC37-49E4-A03C-378D58121D23}" srcOrd="9" destOrd="0" presId="urn:microsoft.com/office/officeart/2005/8/layout/cycle1"/>
    <dgm:cxn modelId="{776CC55E-0A88-4302-B19E-8FDE684CCA70}" type="presParOf" srcId="{2C53A0A2-E882-4FA8-9D41-532BECBDBC74}" destId="{F3CDA68D-1874-4BDE-BBB6-67AFBDEF00C4}" srcOrd="10" destOrd="0" presId="urn:microsoft.com/office/officeart/2005/8/layout/cycle1"/>
    <dgm:cxn modelId="{34ED666F-91D7-4724-A71D-00C6BC033616}" type="presParOf" srcId="{2C53A0A2-E882-4FA8-9D41-532BECBDBC74}" destId="{F02616BB-C767-4DFD-8044-6A8B2B7E6437}" srcOrd="11" destOrd="0" presId="urn:microsoft.com/office/officeart/2005/8/layout/cycle1"/>
    <dgm:cxn modelId="{B4F35C1F-E6F6-478F-BE8E-1B8468132603}" type="presParOf" srcId="{2C53A0A2-E882-4FA8-9D41-532BECBDBC74}" destId="{558AB7FE-6F05-4858-AA0C-666658AF669D}" srcOrd="12" destOrd="0" presId="urn:microsoft.com/office/officeart/2005/8/layout/cycle1"/>
    <dgm:cxn modelId="{5009D688-5DBC-43A1-A6CA-596C2B8185A7}" type="presParOf" srcId="{2C53A0A2-E882-4FA8-9D41-532BECBDBC74}" destId="{637E819F-6963-47A0-B964-DD58396CF6FA}" srcOrd="13" destOrd="0" presId="urn:microsoft.com/office/officeart/2005/8/layout/cycle1"/>
    <dgm:cxn modelId="{82651371-1262-440B-B32F-B705634B1198}" type="presParOf" srcId="{2C53A0A2-E882-4FA8-9D41-532BECBDBC74}" destId="{0FA7FD5D-4F27-4F33-A7A2-FC054BEEDC2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3D975-B600-4080-9207-E6F74AF965DC}">
      <dsp:nvSpPr>
        <dsp:cNvPr id="0" name=""/>
        <dsp:cNvSpPr/>
      </dsp:nvSpPr>
      <dsp:spPr>
        <a:xfrm>
          <a:off x="2407083" y="0"/>
          <a:ext cx="3491345" cy="3491345"/>
        </a:xfrm>
        <a:prstGeom prst="diamond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EDE5A80-CAB9-4CA4-9A42-00DA7A4810B2}">
      <dsp:nvSpPr>
        <dsp:cNvPr id="0" name=""/>
        <dsp:cNvSpPr/>
      </dsp:nvSpPr>
      <dsp:spPr>
        <a:xfrm>
          <a:off x="2738761" y="331677"/>
          <a:ext cx="1361624" cy="136162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intra-</a:t>
          </a:r>
          <a:r>
            <a:rPr lang="pl-PL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organizational</a:t>
          </a:r>
          <a:r>
            <a:rPr lang="pl-PL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 network</a:t>
          </a:r>
          <a:endParaRPr lang="pl-PL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05230" y="398146"/>
        <a:ext cx="1228686" cy="1228686"/>
      </dsp:txXfrm>
    </dsp:sp>
    <dsp:sp modelId="{2AED6633-140B-4C9E-879D-2508B73A5DC8}">
      <dsp:nvSpPr>
        <dsp:cNvPr id="0" name=""/>
        <dsp:cNvSpPr/>
      </dsp:nvSpPr>
      <dsp:spPr>
        <a:xfrm>
          <a:off x="4205126" y="331677"/>
          <a:ext cx="1361624" cy="136162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strategic</a:t>
          </a:r>
          <a:r>
            <a:rPr lang="pl-PL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 </a:t>
          </a:r>
          <a:r>
            <a:rPr lang="pl-PL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alliance</a:t>
          </a:r>
          <a:endParaRPr lang="pl-PL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71595" y="398146"/>
        <a:ext cx="1228686" cy="1228686"/>
      </dsp:txXfrm>
    </dsp:sp>
    <dsp:sp modelId="{9C733D42-8CAF-4C58-AC86-76B353F9B80A}">
      <dsp:nvSpPr>
        <dsp:cNvPr id="0" name=""/>
        <dsp:cNvSpPr/>
      </dsp:nvSpPr>
      <dsp:spPr>
        <a:xfrm>
          <a:off x="2738761" y="1798042"/>
          <a:ext cx="1361624" cy="136162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3"/>
            </a:rPr>
            <a:t>supplier</a:t>
          </a:r>
          <a:r>
            <a:rPr lang="pl-PL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3"/>
            </a:rPr>
            <a:t> network</a:t>
          </a:r>
          <a:endParaRPr lang="pl-PL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05230" y="1864511"/>
        <a:ext cx="1228686" cy="1228686"/>
      </dsp:txXfrm>
    </dsp:sp>
    <dsp:sp modelId="{91F37A12-6316-4340-9A65-93F459950225}">
      <dsp:nvSpPr>
        <dsp:cNvPr id="0" name=""/>
        <dsp:cNvSpPr/>
      </dsp:nvSpPr>
      <dsp:spPr>
        <a:xfrm>
          <a:off x="4205126" y="1798042"/>
          <a:ext cx="1361624" cy="136162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4"/>
            </a:rPr>
            <a:t>cluster</a:t>
          </a:r>
          <a:endParaRPr lang="pl-PL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71595" y="1864511"/>
        <a:ext cx="1228686" cy="12286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8A698-0775-4996-A6B2-994E9F393033}">
      <dsp:nvSpPr>
        <dsp:cNvPr id="0" name=""/>
        <dsp:cNvSpPr/>
      </dsp:nvSpPr>
      <dsp:spPr>
        <a:xfrm>
          <a:off x="2412743" y="73"/>
          <a:ext cx="1667677" cy="8338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noProof="0" dirty="0"/>
            <a:t>Strategy and competition</a:t>
          </a:r>
        </a:p>
      </dsp:txBody>
      <dsp:txXfrm>
        <a:off x="2437165" y="24495"/>
        <a:ext cx="1618833" cy="784994"/>
      </dsp:txXfrm>
    </dsp:sp>
    <dsp:sp modelId="{AB732927-948F-48D6-8500-F99B8AAF8622}">
      <dsp:nvSpPr>
        <dsp:cNvPr id="0" name=""/>
        <dsp:cNvSpPr/>
      </dsp:nvSpPr>
      <dsp:spPr>
        <a:xfrm rot="2700000">
          <a:off x="3613100" y="1071647"/>
          <a:ext cx="868116" cy="29184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noProof="0" dirty="0"/>
        </a:p>
      </dsp:txBody>
      <dsp:txXfrm>
        <a:off x="3700653" y="1130016"/>
        <a:ext cx="693010" cy="175105"/>
      </dsp:txXfrm>
    </dsp:sp>
    <dsp:sp modelId="{B7A159C0-A9BD-47C2-B087-F97619BA6CE7}">
      <dsp:nvSpPr>
        <dsp:cNvPr id="0" name=""/>
        <dsp:cNvSpPr/>
      </dsp:nvSpPr>
      <dsp:spPr>
        <a:xfrm>
          <a:off x="4013895" y="1601226"/>
          <a:ext cx="1667677" cy="8338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noProof="0" dirty="0"/>
            <a:t>Demand and market conditions</a:t>
          </a:r>
        </a:p>
      </dsp:txBody>
      <dsp:txXfrm>
        <a:off x="4038317" y="1625648"/>
        <a:ext cx="1618833" cy="784994"/>
      </dsp:txXfrm>
    </dsp:sp>
    <dsp:sp modelId="{63BA2DC5-8DC0-4D91-A0B7-923248E5902D}">
      <dsp:nvSpPr>
        <dsp:cNvPr id="0" name=""/>
        <dsp:cNvSpPr/>
      </dsp:nvSpPr>
      <dsp:spPr>
        <a:xfrm rot="8100000">
          <a:off x="3613100" y="2672799"/>
          <a:ext cx="868116" cy="29184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noProof="0" dirty="0"/>
        </a:p>
      </dsp:txBody>
      <dsp:txXfrm rot="10800000">
        <a:off x="3700653" y="2731168"/>
        <a:ext cx="693010" cy="175105"/>
      </dsp:txXfrm>
    </dsp:sp>
    <dsp:sp modelId="{81591E77-36CF-4644-AC73-6AA4EA83E96B}">
      <dsp:nvSpPr>
        <dsp:cNvPr id="0" name=""/>
        <dsp:cNvSpPr/>
      </dsp:nvSpPr>
      <dsp:spPr>
        <a:xfrm>
          <a:off x="2412743" y="3202378"/>
          <a:ext cx="1667677" cy="8338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noProof="0" dirty="0"/>
            <a:t>Related and supporting industries</a:t>
          </a:r>
        </a:p>
      </dsp:txBody>
      <dsp:txXfrm>
        <a:off x="2437165" y="3226800"/>
        <a:ext cx="1618833" cy="784994"/>
      </dsp:txXfrm>
    </dsp:sp>
    <dsp:sp modelId="{9E0CC63F-58CC-4F43-888A-C5369920CCAE}">
      <dsp:nvSpPr>
        <dsp:cNvPr id="0" name=""/>
        <dsp:cNvSpPr/>
      </dsp:nvSpPr>
      <dsp:spPr>
        <a:xfrm rot="13500000">
          <a:off x="2011947" y="2672799"/>
          <a:ext cx="868116" cy="29184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noProof="0" dirty="0"/>
        </a:p>
      </dsp:txBody>
      <dsp:txXfrm rot="10800000">
        <a:off x="2099500" y="2731168"/>
        <a:ext cx="693010" cy="175105"/>
      </dsp:txXfrm>
    </dsp:sp>
    <dsp:sp modelId="{3C1D0332-07C8-43C6-9E43-43DF5D06E1CF}">
      <dsp:nvSpPr>
        <dsp:cNvPr id="0" name=""/>
        <dsp:cNvSpPr/>
      </dsp:nvSpPr>
      <dsp:spPr>
        <a:xfrm>
          <a:off x="811590" y="1601226"/>
          <a:ext cx="1667677" cy="8338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noProof="0" dirty="0"/>
            <a:t>External factors</a:t>
          </a:r>
        </a:p>
      </dsp:txBody>
      <dsp:txXfrm>
        <a:off x="836012" y="1625648"/>
        <a:ext cx="1618833" cy="784994"/>
      </dsp:txXfrm>
    </dsp:sp>
    <dsp:sp modelId="{9F3EC9BB-C593-4DA3-8477-FA750C0B04A1}">
      <dsp:nvSpPr>
        <dsp:cNvPr id="0" name=""/>
        <dsp:cNvSpPr/>
      </dsp:nvSpPr>
      <dsp:spPr>
        <a:xfrm rot="18900000">
          <a:off x="2011947" y="1071647"/>
          <a:ext cx="868116" cy="29184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noProof="0" dirty="0"/>
        </a:p>
      </dsp:txBody>
      <dsp:txXfrm>
        <a:off x="2099500" y="1130016"/>
        <a:ext cx="693010" cy="1751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98E9C-6636-4AFF-AF1E-ED4EA08459BF}">
      <dsp:nvSpPr>
        <dsp:cNvPr id="0" name=""/>
        <dsp:cNvSpPr/>
      </dsp:nvSpPr>
      <dsp:spPr>
        <a:xfrm>
          <a:off x="1774629" y="881396"/>
          <a:ext cx="2195758" cy="219575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noProof="0" dirty="0">
              <a:latin typeface="Arial" panose="020B0604020202020204" pitchFamily="34" charset="0"/>
              <a:cs typeface="Arial" panose="020B0604020202020204" pitchFamily="34" charset="0"/>
            </a:rPr>
            <a:t>cluster</a:t>
          </a:r>
        </a:p>
      </dsp:txBody>
      <dsp:txXfrm>
        <a:off x="2096190" y="1202957"/>
        <a:ext cx="1552636" cy="1552636"/>
      </dsp:txXfrm>
    </dsp:sp>
    <dsp:sp modelId="{6BEBCC09-30ED-4957-AB7D-E319F80FDD37}">
      <dsp:nvSpPr>
        <dsp:cNvPr id="0" name=""/>
        <dsp:cNvSpPr/>
      </dsp:nvSpPr>
      <dsp:spPr>
        <a:xfrm>
          <a:off x="2323569" y="391"/>
          <a:ext cx="1097879" cy="109787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noProof="0" dirty="0">
              <a:latin typeface="Arial" panose="020B0604020202020204" pitchFamily="34" charset="0"/>
              <a:cs typeface="Arial" panose="020B0604020202020204" pitchFamily="34" charset="0"/>
            </a:rPr>
            <a:t>Education and research</a:t>
          </a:r>
        </a:p>
      </dsp:txBody>
      <dsp:txXfrm>
        <a:off x="2484350" y="161172"/>
        <a:ext cx="776317" cy="776317"/>
      </dsp:txXfrm>
    </dsp:sp>
    <dsp:sp modelId="{F9B5CFC5-6E3E-4E5F-958F-266C7BBE92BD}">
      <dsp:nvSpPr>
        <dsp:cNvPr id="0" name=""/>
        <dsp:cNvSpPr/>
      </dsp:nvSpPr>
      <dsp:spPr>
        <a:xfrm>
          <a:off x="3561937" y="715363"/>
          <a:ext cx="1097879" cy="109787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 noProof="0" dirty="0">
              <a:latin typeface="Arial" panose="020B0604020202020204" pitchFamily="34" charset="0"/>
              <a:cs typeface="Arial" panose="020B0604020202020204" pitchFamily="34" charset="0"/>
            </a:rPr>
            <a:t>M</a:t>
          </a:r>
          <a:r>
            <a:rPr lang="en-GB" sz="900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edia</a:t>
          </a:r>
          <a:endParaRPr lang="en-GB" sz="9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22718" y="876144"/>
        <a:ext cx="776317" cy="776317"/>
      </dsp:txXfrm>
    </dsp:sp>
    <dsp:sp modelId="{700C611D-BA88-4085-B4BC-B92A7A40E184}">
      <dsp:nvSpPr>
        <dsp:cNvPr id="0" name=""/>
        <dsp:cNvSpPr/>
      </dsp:nvSpPr>
      <dsp:spPr>
        <a:xfrm>
          <a:off x="3561937" y="2145307"/>
          <a:ext cx="1097879" cy="109787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noProof="0" dirty="0">
              <a:latin typeface="Arial" panose="020B0604020202020204" pitchFamily="34" charset="0"/>
              <a:cs typeface="Arial" panose="020B0604020202020204" pitchFamily="34" charset="0"/>
            </a:rPr>
            <a:t>Business environment</a:t>
          </a:r>
        </a:p>
      </dsp:txBody>
      <dsp:txXfrm>
        <a:off x="3722718" y="2306088"/>
        <a:ext cx="776317" cy="776317"/>
      </dsp:txXfrm>
    </dsp:sp>
    <dsp:sp modelId="{3D382997-56E3-43D0-A5A9-F579C4732AF6}">
      <dsp:nvSpPr>
        <dsp:cNvPr id="0" name=""/>
        <dsp:cNvSpPr/>
      </dsp:nvSpPr>
      <dsp:spPr>
        <a:xfrm>
          <a:off x="2323569" y="2860279"/>
          <a:ext cx="1097879" cy="109787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noProof="0" dirty="0">
              <a:latin typeface="Arial" panose="020B0604020202020204" pitchFamily="34" charset="0"/>
              <a:cs typeface="Arial" panose="020B0604020202020204" pitchFamily="34" charset="0"/>
            </a:rPr>
            <a:t>Government and public structures</a:t>
          </a:r>
        </a:p>
      </dsp:txBody>
      <dsp:txXfrm>
        <a:off x="2484350" y="3021060"/>
        <a:ext cx="776317" cy="776317"/>
      </dsp:txXfrm>
    </dsp:sp>
    <dsp:sp modelId="{F0F0A7AE-D206-4F70-83FE-38B1A56913A4}">
      <dsp:nvSpPr>
        <dsp:cNvPr id="0" name=""/>
        <dsp:cNvSpPr/>
      </dsp:nvSpPr>
      <dsp:spPr>
        <a:xfrm>
          <a:off x="1085201" y="2145307"/>
          <a:ext cx="1097879" cy="109787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noProof="0" dirty="0">
              <a:latin typeface="Arial" panose="020B0604020202020204" pitchFamily="34" charset="0"/>
              <a:cs typeface="Arial" panose="020B0604020202020204" pitchFamily="34" charset="0"/>
            </a:rPr>
            <a:t>Financial system</a:t>
          </a:r>
        </a:p>
      </dsp:txBody>
      <dsp:txXfrm>
        <a:off x="1245982" y="2306088"/>
        <a:ext cx="776317" cy="776317"/>
      </dsp:txXfrm>
    </dsp:sp>
    <dsp:sp modelId="{BF2BEDB5-A1E0-433B-B6D5-F20BB4AC9CA1}">
      <dsp:nvSpPr>
        <dsp:cNvPr id="0" name=""/>
        <dsp:cNvSpPr/>
      </dsp:nvSpPr>
      <dsp:spPr>
        <a:xfrm>
          <a:off x="1085201" y="715363"/>
          <a:ext cx="1097879" cy="109787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noProof="0" dirty="0">
              <a:latin typeface="Arial" panose="020B0604020202020204" pitchFamily="34" charset="0"/>
              <a:cs typeface="Arial" panose="020B0604020202020204" pitchFamily="34" charset="0"/>
            </a:rPr>
            <a:t>Organizations for promotion and collaboration</a:t>
          </a:r>
        </a:p>
      </dsp:txBody>
      <dsp:txXfrm>
        <a:off x="1245982" y="876144"/>
        <a:ext cx="776317" cy="7763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99CB8-5697-4577-B6C6-E108864CD248}">
      <dsp:nvSpPr>
        <dsp:cNvPr id="0" name=""/>
        <dsp:cNvSpPr/>
      </dsp:nvSpPr>
      <dsp:spPr>
        <a:xfrm>
          <a:off x="1165248" y="163630"/>
          <a:ext cx="3247433" cy="1127791"/>
        </a:xfrm>
        <a:prstGeom prst="ellipse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2FBDE56E-02D5-4E77-9E8F-268423EAE1E7}">
      <dsp:nvSpPr>
        <dsp:cNvPr id="0" name=""/>
        <dsp:cNvSpPr/>
      </dsp:nvSpPr>
      <dsp:spPr>
        <a:xfrm>
          <a:off x="2479326" y="2925207"/>
          <a:ext cx="629347" cy="402782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C10A9-70DE-4A3D-B6EE-BCB720D3375A}">
      <dsp:nvSpPr>
        <dsp:cNvPr id="0" name=""/>
        <dsp:cNvSpPr/>
      </dsp:nvSpPr>
      <dsp:spPr>
        <a:xfrm>
          <a:off x="1283565" y="3247433"/>
          <a:ext cx="3020868" cy="755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noProof="0" dirty="0"/>
            <a:t>Firm</a:t>
          </a:r>
        </a:p>
      </dsp:txBody>
      <dsp:txXfrm>
        <a:off x="1283565" y="3247433"/>
        <a:ext cx="3020868" cy="755217"/>
      </dsp:txXfrm>
    </dsp:sp>
    <dsp:sp modelId="{FCD22ACA-2904-4B21-9DE2-4DDF83C79D01}">
      <dsp:nvSpPr>
        <dsp:cNvPr id="0" name=""/>
        <dsp:cNvSpPr/>
      </dsp:nvSpPr>
      <dsp:spPr>
        <a:xfrm>
          <a:off x="2345904" y="1378523"/>
          <a:ext cx="1132825" cy="11328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/>
            <a:t>Cluster</a:t>
          </a:r>
        </a:p>
      </dsp:txBody>
      <dsp:txXfrm>
        <a:off x="2511802" y="1544421"/>
        <a:ext cx="801029" cy="801029"/>
      </dsp:txXfrm>
    </dsp:sp>
    <dsp:sp modelId="{6F9B900D-63E5-4F23-BDCC-144113DCD47C}">
      <dsp:nvSpPr>
        <dsp:cNvPr id="0" name=""/>
        <dsp:cNvSpPr/>
      </dsp:nvSpPr>
      <dsp:spPr>
        <a:xfrm>
          <a:off x="1535304" y="528652"/>
          <a:ext cx="1132825" cy="11328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solidFill>
                <a:schemeClr val="tx1"/>
              </a:solidFill>
            </a:rPr>
            <a:t>Porter’s Diamond</a:t>
          </a:r>
        </a:p>
      </dsp:txBody>
      <dsp:txXfrm>
        <a:off x="1701202" y="694550"/>
        <a:ext cx="801029" cy="801029"/>
      </dsp:txXfrm>
    </dsp:sp>
    <dsp:sp modelId="{EE8D8CAE-7B24-4656-937F-70A7059ABA08}">
      <dsp:nvSpPr>
        <dsp:cNvPr id="0" name=""/>
        <dsp:cNvSpPr/>
      </dsp:nvSpPr>
      <dsp:spPr>
        <a:xfrm>
          <a:off x="2693304" y="254759"/>
          <a:ext cx="1132825" cy="11328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noProof="0" dirty="0">
              <a:solidFill>
                <a:schemeClr val="tx1"/>
              </a:solidFill>
            </a:rPr>
            <a:t>Economic environment</a:t>
          </a:r>
        </a:p>
      </dsp:txBody>
      <dsp:txXfrm>
        <a:off x="2859202" y="420657"/>
        <a:ext cx="801029" cy="801029"/>
      </dsp:txXfrm>
    </dsp:sp>
    <dsp:sp modelId="{4F26AF49-7E40-4360-89FB-A7BEAA2DF08C}">
      <dsp:nvSpPr>
        <dsp:cNvPr id="0" name=""/>
        <dsp:cNvSpPr/>
      </dsp:nvSpPr>
      <dsp:spPr>
        <a:xfrm>
          <a:off x="1031826" y="25173"/>
          <a:ext cx="3524346" cy="281947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091B0-3E62-46C9-8BB4-2F2E5825ACAB}">
      <dsp:nvSpPr>
        <dsp:cNvPr id="0" name=""/>
        <dsp:cNvSpPr/>
      </dsp:nvSpPr>
      <dsp:spPr>
        <a:xfrm>
          <a:off x="2196682" y="23276"/>
          <a:ext cx="812195" cy="812195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latin typeface="Arial" panose="020B0604020202020204" pitchFamily="34" charset="0"/>
              <a:cs typeface="Arial" panose="020B0604020202020204" pitchFamily="34" charset="0"/>
            </a:rPr>
            <a:t>Reach of maturity point</a:t>
          </a:r>
        </a:p>
      </dsp:txBody>
      <dsp:txXfrm>
        <a:off x="2196682" y="23276"/>
        <a:ext cx="812195" cy="812195"/>
      </dsp:txXfrm>
    </dsp:sp>
    <dsp:sp modelId="{35236F47-2C00-43BD-8189-4FDE6ADE2A77}">
      <dsp:nvSpPr>
        <dsp:cNvPr id="0" name=""/>
        <dsp:cNvSpPr/>
      </dsp:nvSpPr>
      <dsp:spPr>
        <a:xfrm>
          <a:off x="284309" y="-436"/>
          <a:ext cx="3047416" cy="3047416"/>
        </a:xfrm>
        <a:prstGeom prst="circularArrow">
          <a:avLst>
            <a:gd name="adj1" fmla="val 5197"/>
            <a:gd name="adj2" fmla="val 335692"/>
            <a:gd name="adj3" fmla="val 21294141"/>
            <a:gd name="adj4" fmla="val 19765451"/>
            <a:gd name="adj5" fmla="val 606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7A906-7AC5-4F69-99A7-4BB7C3C3F247}">
      <dsp:nvSpPr>
        <dsp:cNvPr id="0" name=""/>
        <dsp:cNvSpPr/>
      </dsp:nvSpPr>
      <dsp:spPr>
        <a:xfrm>
          <a:off x="2687873" y="1535005"/>
          <a:ext cx="812195" cy="812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noProof="0" dirty="0">
              <a:latin typeface="Arial" panose="020B0604020202020204" pitchFamily="34" charset="0"/>
              <a:cs typeface="Arial" panose="020B0604020202020204" pitchFamily="34" charset="0"/>
            </a:rPr>
            <a:t>Cluster fall or development stagnation</a:t>
          </a:r>
        </a:p>
      </dsp:txBody>
      <dsp:txXfrm>
        <a:off x="2687873" y="1535005"/>
        <a:ext cx="812195" cy="812195"/>
      </dsp:txXfrm>
    </dsp:sp>
    <dsp:sp modelId="{753470DE-44C7-4D1D-A7AD-9EC026FF837A}">
      <dsp:nvSpPr>
        <dsp:cNvPr id="0" name=""/>
        <dsp:cNvSpPr/>
      </dsp:nvSpPr>
      <dsp:spPr>
        <a:xfrm>
          <a:off x="284309" y="-436"/>
          <a:ext cx="3047416" cy="3047416"/>
        </a:xfrm>
        <a:prstGeom prst="circularArrow">
          <a:avLst>
            <a:gd name="adj1" fmla="val 5197"/>
            <a:gd name="adj2" fmla="val 335692"/>
            <a:gd name="adj3" fmla="val 4015630"/>
            <a:gd name="adj4" fmla="val 2252576"/>
            <a:gd name="adj5" fmla="val 606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B17E5-5C4A-4D02-8DEC-107762043A00}">
      <dsp:nvSpPr>
        <dsp:cNvPr id="0" name=""/>
        <dsp:cNvSpPr/>
      </dsp:nvSpPr>
      <dsp:spPr>
        <a:xfrm>
          <a:off x="1401919" y="2469305"/>
          <a:ext cx="812195" cy="812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latin typeface="Arial" panose="020B0604020202020204" pitchFamily="34" charset="0"/>
              <a:cs typeface="Arial" panose="020B0604020202020204" pitchFamily="34" charset="0"/>
            </a:rPr>
            <a:t>Cluster end</a:t>
          </a:r>
        </a:p>
      </dsp:txBody>
      <dsp:txXfrm>
        <a:off x="1401919" y="2469305"/>
        <a:ext cx="812195" cy="812195"/>
      </dsp:txXfrm>
    </dsp:sp>
    <dsp:sp modelId="{40758331-54B0-4811-AE8C-F494DFCCADC1}">
      <dsp:nvSpPr>
        <dsp:cNvPr id="0" name=""/>
        <dsp:cNvSpPr/>
      </dsp:nvSpPr>
      <dsp:spPr>
        <a:xfrm>
          <a:off x="284309" y="-436"/>
          <a:ext cx="3047416" cy="3047416"/>
        </a:xfrm>
        <a:prstGeom prst="circularArrow">
          <a:avLst>
            <a:gd name="adj1" fmla="val 5197"/>
            <a:gd name="adj2" fmla="val 335692"/>
            <a:gd name="adj3" fmla="val 8508261"/>
            <a:gd name="adj4" fmla="val 6448677"/>
            <a:gd name="adj5" fmla="val 606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DA68D-1874-4BDE-BBB6-67AFBDEF00C4}">
      <dsp:nvSpPr>
        <dsp:cNvPr id="0" name=""/>
        <dsp:cNvSpPr/>
      </dsp:nvSpPr>
      <dsp:spPr>
        <a:xfrm>
          <a:off x="175658" y="1630430"/>
          <a:ext cx="692810" cy="62134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latin typeface="Arial" panose="020B0604020202020204" pitchFamily="34" charset="0"/>
              <a:cs typeface="Arial" panose="020B0604020202020204" pitchFamily="34" charset="0"/>
            </a:rPr>
            <a:t>Cluster Initiation or Rebirth</a:t>
          </a:r>
        </a:p>
      </dsp:txBody>
      <dsp:txXfrm>
        <a:off x="175658" y="1630430"/>
        <a:ext cx="692810" cy="621345"/>
      </dsp:txXfrm>
    </dsp:sp>
    <dsp:sp modelId="{F02616BB-C767-4DFD-8044-6A8B2B7E6437}">
      <dsp:nvSpPr>
        <dsp:cNvPr id="0" name=""/>
        <dsp:cNvSpPr/>
      </dsp:nvSpPr>
      <dsp:spPr>
        <a:xfrm>
          <a:off x="284309" y="-436"/>
          <a:ext cx="3047416" cy="3047416"/>
        </a:xfrm>
        <a:prstGeom prst="circularArrow">
          <a:avLst>
            <a:gd name="adj1" fmla="val 5197"/>
            <a:gd name="adj2" fmla="val 335692"/>
            <a:gd name="adj3" fmla="val 12298857"/>
            <a:gd name="adj4" fmla="val 10527266"/>
            <a:gd name="adj5" fmla="val 606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E819F-6963-47A0-B964-DD58396CF6FA}">
      <dsp:nvSpPr>
        <dsp:cNvPr id="0" name=""/>
        <dsp:cNvSpPr/>
      </dsp:nvSpPr>
      <dsp:spPr>
        <a:xfrm>
          <a:off x="607156" y="23276"/>
          <a:ext cx="812195" cy="812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latin typeface="Arial" panose="020B0604020202020204" pitchFamily="34" charset="0"/>
              <a:cs typeface="Arial" panose="020B0604020202020204" pitchFamily="34" charset="0"/>
            </a:rPr>
            <a:t>Cluster evolution</a:t>
          </a:r>
        </a:p>
      </dsp:txBody>
      <dsp:txXfrm>
        <a:off x="607156" y="23276"/>
        <a:ext cx="812195" cy="812195"/>
      </dsp:txXfrm>
    </dsp:sp>
    <dsp:sp modelId="{0FA7FD5D-4F27-4F33-A7A2-FC054BEEDC28}">
      <dsp:nvSpPr>
        <dsp:cNvPr id="0" name=""/>
        <dsp:cNvSpPr/>
      </dsp:nvSpPr>
      <dsp:spPr>
        <a:xfrm>
          <a:off x="284309" y="-436"/>
          <a:ext cx="3047416" cy="3047416"/>
        </a:xfrm>
        <a:prstGeom prst="circularArrow">
          <a:avLst>
            <a:gd name="adj1" fmla="val 5197"/>
            <a:gd name="adj2" fmla="val 335692"/>
            <a:gd name="adj3" fmla="val 16866616"/>
            <a:gd name="adj4" fmla="val 15197692"/>
            <a:gd name="adj5" fmla="val 606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5" y="2035"/>
            <a:ext cx="12195631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4" y="-8794"/>
            <a:ext cx="12222427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3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1" y="479046"/>
            <a:ext cx="1824739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3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1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9" y="3445484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9" y="2067996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9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3" y="3263034"/>
            <a:ext cx="8431931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71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370" y="4225822"/>
            <a:ext cx="1344168" cy="15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2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2B7B18-FD7D-4AE7-961D-638A21ED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29-Oct-20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7F21E-79D5-4C93-AFCE-64A87D6F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C0B15-5C5C-43A2-B334-1E7159DC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6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5BC6-B8F2-467B-A51D-7EF866A52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DAF93-471D-4F72-9A9C-1D3FD85C9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40A66-060C-44B9-83DB-F16223E75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3483C-CD5F-492E-9EDF-CA1BFCBC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29-Oct-20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3578A-53BB-43CD-AE8B-6A4B5DDE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56FF0-B4D3-4A33-88FE-F4102397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85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62379-C666-47A8-ABF8-A3D29974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BAE6F8-0615-42CF-B577-DC389D3502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1B2BB-CDAA-4993-94DA-F1B1C64BA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EB606-A8D8-4D5F-BE0C-419E49C3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29-Oct-20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530BF-FC1F-496E-B918-4AFC4805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F458C-C932-4B3D-87F3-9CCB23CD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28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59405-0823-4EF8-AE3F-2D2F7077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5998AA-E683-4A32-B344-52FBCBA3F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2E250-410B-48E9-93C3-FBDD91ED0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29-Oct-20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79AF3-C435-4DF6-89A6-BD4F1902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FFB2E-8C4F-47CF-AEB0-3E0887BE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41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53D5BF-61FD-4341-BF5C-91EB49169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6DF4D-69A2-4B54-85D5-11E2837B0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D8474-5ECD-46F6-9E30-4C9F9EC74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29-Oct-20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2F09C-C8A3-4A1A-AF93-5D3AC9106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221DE-46EF-40E1-B91E-A2F4CF0D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8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32"/>
            <a:ext cx="8706812" cy="184429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757" y="301108"/>
            <a:ext cx="1106424" cy="128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4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5" y="2035"/>
            <a:ext cx="12195631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4" y="-8794"/>
            <a:ext cx="12222427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3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1" y="479046"/>
            <a:ext cx="1824739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1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5" y="2448213"/>
            <a:ext cx="60013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3" y="770574"/>
            <a:ext cx="4263315" cy="12177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370" y="4225822"/>
            <a:ext cx="1344168" cy="15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4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C96F-5262-4E6F-BFD8-2EB53A520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59F29-33E8-4A08-A848-F23F1829C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C6F23-F1D6-413A-93F1-5CB67FD18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29-Oct-20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BD8DA-9182-46A0-AA86-19D7E25F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715A6-5D5A-4C34-B2BB-C5C09613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9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C934A-07AE-4721-A5E5-7BFD6301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07034-45C9-4C2E-8F1A-74CC69F46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39D44-7FBD-44DC-8ED7-DE4385899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29-Oct-20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CFEF3-9B26-4F35-A593-95E86278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9034F-12F0-4070-BA7C-B4388783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9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F60FD-5F2B-40FD-AB1C-F92E1820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69EB4-521E-40A4-B238-74A9CF46E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421B3-A098-45C5-B9B7-9BF720EB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29-Oct-20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CC390-DEDA-40EF-98A1-9B2AE119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49BD-74DC-4732-BC07-11F691F6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7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F293C-8450-46AA-97AD-A87DE0A3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EDC3F-2F73-40D3-B100-4A075A8FE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A477F-5FF0-4748-83C8-C1959815E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4C4EE-9866-446B-856F-88EC44E3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29-Oct-20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F79B0-8B0F-46FC-8DD9-EFDE8BF7E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F88E6-DEC4-4334-8FB3-016F3E64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2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16E7B-2755-415C-A9AD-AB128EF10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80CBA-DC9A-46FB-BE7C-1C8FF0F53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35A0D-3B3B-4A1A-B83C-4AD6A0EEA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808BE-6A98-44A7-B4B9-9EC28AFF9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1B1C5F-3CAF-4649-B4D5-8F2E81D57F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E0AAA5-4509-4E64-BAAE-E044B02A7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29-Oct-20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75D009-BA01-43C0-901E-5BB050E94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19B0F4-731F-4553-8E9E-7FB4D025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6960-F648-4700-BFD0-5CD16BA7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7EA84-1FB4-41C5-99AC-761E11BDE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29-Oct-20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97808-4AE9-4F15-B28B-50EDC420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B2001-E3EB-4483-AF81-E12AE338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1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29-Oct-20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sciencedirect.com/science/article/pii/S1366554501000205" TargetMode="External"/><Relationship Id="rId7" Type="http://schemas.openxmlformats.org/officeDocument/2006/relationships/image" Target="../media/image7.svg"/><Relationship Id="rId2" Type="http://schemas.openxmlformats.org/officeDocument/2006/relationships/hyperlink" Target="https://www.sciencedirect.com/science/article/pii/S1877042813055158?via%3Dihu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businessdictionary.com/definition/supply-network.html" TargetMode="External"/><Relationship Id="rId4" Type="http://schemas.openxmlformats.org/officeDocument/2006/relationships/hyperlink" Target="https://scielo.conicyt.cl/scielo.php?pid=S0718-18762008000100006&amp;script=sci_arttext" TargetMode="External"/><Relationship Id="rId9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aptalift.com.au/blog/2011-09-27-what-is-a-supply-chain-network" TargetMode="External"/><Relationship Id="rId2" Type="http://schemas.openxmlformats.org/officeDocument/2006/relationships/hyperlink" Target="https://supplychainbeyond.com/understanding-supply-chain-network-technolog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net.co.za/aboutus.asp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ademia.edu/13967624/Competitive_supply_chain_network_design_An_overview_of_classifications_models_solution_techniques_and_applications" TargetMode="External"/><Relationship Id="rId2" Type="http://schemas.openxmlformats.org/officeDocument/2006/relationships/hyperlink" Target="https://carto.com/blog/what-is-supply-chain-network-design-how-does-it-wor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dfs.semanticscholar.org/307a/22eb599799ee8a996dca444d57d1e038dd7f.pdf?_ga=2.200118631.817987695.1583486094-1159362417.1582830570" TargetMode="External"/><Relationship Id="rId5" Type="http://schemas.openxmlformats.org/officeDocument/2006/relationships/hyperlink" Target="https://www.researchgate.net/publication/282539896_Green_supply_chain_network_design_with_stochastic_demand_and_carbon_price" TargetMode="External"/><Relationship Id="rId4" Type="http://schemas.openxmlformats.org/officeDocument/2006/relationships/hyperlink" Target="https://papers.ssrn.com/sol3/papers.cfm?abstract_id=2813893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reader.elsevier.com/reader/sd/pii/S0925527308001424?token=2642BAB07D89ADE24F5DCCB79869FA7B777682D7F81368AAE744B7327B6A340E2F995DB3B30BD37647510CE12E66123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onomie.ens.fr/IMG/pdf/porter_1990_-_the_competitive_advantage_of_nations.pdf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s://edisciplinas.usp.br/pluginfile.php/3257594/mod_resource/content/1/clusters%20124649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know-hub.eu/knowledge-base/encyclopaedia/clusters-in-ris3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hyperlink" Target="https://books.google.la/books?id=L4qaAAAAIAAJ&amp;dq=related:ISBN0415325056&amp;output=html_text&amp;vq=%22The+Dynamics+of+Innovation+Clusters%22&amp;source=gbs_citations_module_r&amp;cad=7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18" Type="http://schemas.openxmlformats.org/officeDocument/2006/relationships/diagramQuickStyle" Target="../diagrams/quickStyle5.xml"/><Relationship Id="rId3" Type="http://schemas.openxmlformats.org/officeDocument/2006/relationships/image" Target="../media/image15.svg"/><Relationship Id="rId21" Type="http://schemas.openxmlformats.org/officeDocument/2006/relationships/hyperlink" Target="https://ieeexplore.ieee.org/document/8621966" TargetMode="External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17" Type="http://schemas.openxmlformats.org/officeDocument/2006/relationships/diagramLayout" Target="../diagrams/layout5.xml"/><Relationship Id="rId2" Type="http://schemas.openxmlformats.org/officeDocument/2006/relationships/image" Target="../media/image14.png"/><Relationship Id="rId16" Type="http://schemas.openxmlformats.org/officeDocument/2006/relationships/diagramData" Target="../diagrams/data5.xml"/><Relationship Id="rId20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5" Type="http://schemas.openxmlformats.org/officeDocument/2006/relationships/hyperlink" Target="https://www.researchgate.net/publication/227363792_Clusters_Models_Factors_and_Characteristics" TargetMode="External"/><Relationship Id="rId10" Type="http://schemas.openxmlformats.org/officeDocument/2006/relationships/diagramData" Target="../diagrams/data4.xml"/><Relationship Id="rId19" Type="http://schemas.openxmlformats.org/officeDocument/2006/relationships/diagramColors" Target="../diagrams/colors5.xml"/><Relationship Id="rId4" Type="http://schemas.openxmlformats.org/officeDocument/2006/relationships/hyperlink" Target="http://www.know-hub.eu/knowledge-base/encyclopaedia/clusters-in-ris3.html" TargetMode="External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publication/268324750_Role_of_clusters_in_sustainable_development_in_the_context_of_social_market_economy_theory_Case_of_Poland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sciencedirect.com/science/article/pii/S036083521400455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cftp.scu.edu.cn:8090/Download/uploadfile/20121216012228531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publication/271503432_Supply_chain_clustering_The_next_logistics_frontier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capgemini.com/wp-content/uploads/2017/07/tl_Future_Supply_Chain_2016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s.zim.pcz.pl/files/FUTURE-SUPPLY-CHAIN---CLUSTER-SUPPLY-CHAIN.pdf" TargetMode="External"/><Relationship Id="rId3" Type="http://schemas.openxmlformats.org/officeDocument/2006/relationships/hyperlink" Target="https://www.pomsmeetings.org/ConfPapers/004/004-0124.pdf" TargetMode="External"/><Relationship Id="rId7" Type="http://schemas.openxmlformats.org/officeDocument/2006/relationships/hyperlink" Target="https://www.researchgate.net/publication/318990535_MANAGING_THE_LOGISTIC_SUPPLY_CHAIN_IN_CREATING_CLUSTERS" TargetMode="External"/><Relationship Id="rId2" Type="http://schemas.openxmlformats.org/officeDocument/2006/relationships/hyperlink" Target="http://journals.pan.pl/dlibra/publication/119554/edition/104021/content/using-collaborative-management-in-industrial-clusters-case-study-of-italian-energy-cluster-taurino-teresa?language=p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dda.icm.edu.pl/baztech/element/bwmeta1.element.baztech-03c6f64b-8098-4e7c-98e8-460d7a8cb2d9" TargetMode="External"/><Relationship Id="rId5" Type="http://schemas.openxmlformats.org/officeDocument/2006/relationships/hyperlink" Target="http://www.vjes.eu/images/2016/issue4/5.vjes%20vol.%207%2021%20issue%204%202016%20anna.pdf" TargetMode="External"/><Relationship Id="rId4" Type="http://schemas.openxmlformats.org/officeDocument/2006/relationships/hyperlink" Target="http://eprints.hud.ac.uk/id/eprint/24662/1/TipiClusters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cftp.scu.edu.cn:8090/Download/uploadfile/20121216012228531.pdf" TargetMode="External"/><Relationship Id="rId2" Type="http://schemas.openxmlformats.org/officeDocument/2006/relationships/hyperlink" Target="http://www.businessofgovernment.org/sites/default/files/Management%20Popp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pository.library.northeastern.edu/files/neu:cj82sr36g/fulltext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sinessofgovernment.org/sites/default/files/Management%20Popp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sinessofgovernment.org/sites/default/files/Management%20Popp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sinessofgovernment.org/sites/default/files/Management%20Popp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sinessofgovernment.org/sites/default/files/Management%20Popp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netil.ug.edu.pl/index.php/etil/article/view/94/81" TargetMode="External"/><Relationship Id="rId2" Type="http://schemas.openxmlformats.org/officeDocument/2006/relationships/hyperlink" Target="https://www.zora.uzh.ch/id/eprint/157909/1/Incentivizing%20Data%20Quality%20in%20Blockchains%20for%20Inter-Organizationa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esearchgate.net/publication/337371295_Network_characteristics_and_organizational_innovation_capability_A_study_of_the_inter-organizational_collaboration_network_of_new_drug_development_in_Shanghai_China" TargetMode="External"/><Relationship Id="rId4" Type="http://schemas.openxmlformats.org/officeDocument/2006/relationships/hyperlink" Target="https://repository.library.northeastern.edu/files/neu:cj82sr36g/fulltext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E14068D-822D-4EAB-B99E-3890479DE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9" y="3574793"/>
            <a:ext cx="8950284" cy="1865425"/>
          </a:xfrm>
        </p:spPr>
        <p:txBody>
          <a:bodyPr/>
          <a:lstStyle/>
          <a:p>
            <a:r>
              <a:rPr lang="pl-PL" dirty="0"/>
              <a:t>MODULE 1 </a:t>
            </a:r>
            <a:r>
              <a:rPr lang="pl-PL" dirty="0" err="1"/>
              <a:t>Session</a:t>
            </a:r>
            <a:r>
              <a:rPr lang="pl-PL" dirty="0"/>
              <a:t> 2</a:t>
            </a:r>
          </a:p>
          <a:p>
            <a:r>
              <a:rPr lang="en-US" b="1" dirty="0"/>
              <a:t>Supply chain redesigning and cooperation </a:t>
            </a:r>
            <a:r>
              <a:rPr lang="pl-PL" b="1" dirty="0"/>
              <a:t>in a </a:t>
            </a:r>
            <a:r>
              <a:rPr lang="pl-PL" b="1" dirty="0" err="1"/>
              <a:t>sustainable</a:t>
            </a:r>
            <a:r>
              <a:rPr lang="pl-PL" b="1" dirty="0"/>
              <a:t> </a:t>
            </a:r>
            <a:r>
              <a:rPr lang="pl-PL" b="1" dirty="0" err="1"/>
              <a:t>inter-organizational</a:t>
            </a:r>
            <a:endParaRPr lang="pl-PL" dirty="0"/>
          </a:p>
          <a:p>
            <a:r>
              <a:rPr lang="pl-PL" dirty="0" err="1"/>
              <a:t>Lecture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C64DE2-7BD9-4B42-B564-F6F087E122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b="1" dirty="0">
                <a:effectLst/>
              </a:rPr>
              <a:t>การจัดการห่วงโซ่อุปทานอย่างยั่งยืน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160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เครือข่ายห่วงโซ่อุปทาน</a:t>
            </a:r>
            <a:r>
              <a:rPr lang="en-US" dirty="0"/>
              <a:t> </a:t>
            </a:r>
            <a:br>
              <a:rPr lang="en-US" dirty="0"/>
            </a:br>
            <a:r>
              <a:rPr lang="en-US" sz="2700" dirty="0"/>
              <a:t>(SUPPLY CHAIN NETWORK)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4FC9B-4F8F-4717-96B5-4C7A083EA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727200"/>
            <a:ext cx="11471563" cy="5449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sz="2400" dirty="0"/>
              <a:t>ห่วงโซ่อุปทานและเครือข่าย - ระบบโครงสร้าง</a:t>
            </a:r>
            <a:endParaRPr lang="pl-PL" sz="24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E77953D-FD93-42FA-B4EB-A091503D1B46}"/>
              </a:ext>
            </a:extLst>
          </p:cNvPr>
          <p:cNvSpPr txBox="1"/>
          <p:nvPr/>
        </p:nvSpPr>
        <p:spPr>
          <a:xfrm>
            <a:off x="863058" y="2806565"/>
            <a:ext cx="2874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simple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supply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chain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67488C9-42DE-4475-BED4-5E7561B27191}"/>
              </a:ext>
            </a:extLst>
          </p:cNvPr>
          <p:cNvSpPr txBox="1"/>
          <p:nvPr/>
        </p:nvSpPr>
        <p:spPr>
          <a:xfrm>
            <a:off x="5003162" y="5067169"/>
            <a:ext cx="3062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network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supply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chain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827FD3C-DE5B-4C31-9FE5-545A2E24D61F}"/>
              </a:ext>
            </a:extLst>
          </p:cNvPr>
          <p:cNvSpPr txBox="1"/>
          <p:nvPr/>
        </p:nvSpPr>
        <p:spPr>
          <a:xfrm>
            <a:off x="880798" y="5918144"/>
            <a:ext cx="3440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embedded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supply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chain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81F4B58-03CC-4443-8928-838267175657}"/>
              </a:ext>
            </a:extLst>
          </p:cNvPr>
          <p:cNvSpPr txBox="1"/>
          <p:nvPr/>
        </p:nvSpPr>
        <p:spPr>
          <a:xfrm>
            <a:off x="8785283" y="5054666"/>
            <a:ext cx="223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supply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network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BCCB1640-CBA0-4997-93D8-BE18ADDF95BC}"/>
              </a:ext>
            </a:extLst>
          </p:cNvPr>
          <p:cNvGrpSpPr/>
          <p:nvPr/>
        </p:nvGrpSpPr>
        <p:grpSpPr>
          <a:xfrm>
            <a:off x="880798" y="2255008"/>
            <a:ext cx="2839027" cy="598026"/>
            <a:chOff x="880798" y="2255008"/>
            <a:chExt cx="2839027" cy="598026"/>
          </a:xfrm>
        </p:grpSpPr>
        <p:pic>
          <p:nvPicPr>
            <p:cNvPr id="9" name="Grafika 8" descr="Mapa z pinezką">
              <a:extLst>
                <a:ext uri="{FF2B5EF4-FFF2-40B4-BE49-F238E27FC236}">
                  <a16:creationId xmlns:a16="http://schemas.microsoft.com/office/drawing/2014/main" id="{F13C8197-2174-40D7-B3D0-90C77F4B2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80798" y="2272145"/>
              <a:ext cx="580889" cy="580889"/>
            </a:xfrm>
            <a:prstGeom prst="rect">
              <a:avLst/>
            </a:prstGeom>
          </p:spPr>
        </p:pic>
        <p:pic>
          <p:nvPicPr>
            <p:cNvPr id="10" name="Grafika 9" descr="Mapa z pinezką">
              <a:extLst>
                <a:ext uri="{FF2B5EF4-FFF2-40B4-BE49-F238E27FC236}">
                  <a16:creationId xmlns:a16="http://schemas.microsoft.com/office/drawing/2014/main" id="{B0AA4C7E-4D4B-4A5C-8C7D-ABDDFD76A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09867" y="2255008"/>
              <a:ext cx="580889" cy="580889"/>
            </a:xfrm>
            <a:prstGeom prst="rect">
              <a:avLst/>
            </a:prstGeom>
          </p:spPr>
        </p:pic>
        <p:pic>
          <p:nvPicPr>
            <p:cNvPr id="11" name="Grafika 10" descr="Mapa z pinezką">
              <a:extLst>
                <a:ext uri="{FF2B5EF4-FFF2-40B4-BE49-F238E27FC236}">
                  <a16:creationId xmlns:a16="http://schemas.microsoft.com/office/drawing/2014/main" id="{905124BC-7B5E-4CE0-95A3-C7828B133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38936" y="2272145"/>
              <a:ext cx="580889" cy="580889"/>
            </a:xfrm>
            <a:prstGeom prst="rect">
              <a:avLst/>
            </a:prstGeom>
          </p:spPr>
        </p:pic>
        <p:cxnSp>
          <p:nvCxnSpPr>
            <p:cNvPr id="13" name="Łącznik prosty 12">
              <a:extLst>
                <a:ext uri="{FF2B5EF4-FFF2-40B4-BE49-F238E27FC236}">
                  <a16:creationId xmlns:a16="http://schemas.microsoft.com/office/drawing/2014/main" id="{52322F0C-585F-4755-9189-4B47C2146885}"/>
                </a:ext>
              </a:extLst>
            </p:cNvPr>
            <p:cNvCxnSpPr>
              <a:stCxn id="9" idx="3"/>
              <a:endCxn id="10" idx="1"/>
            </p:cNvCxnSpPr>
            <p:nvPr/>
          </p:nvCxnSpPr>
          <p:spPr>
            <a:xfrm flipV="1">
              <a:off x="1461687" y="2545453"/>
              <a:ext cx="548180" cy="1713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8C3C546A-2471-44A7-A3D6-840764A8EE8B}"/>
                </a:ext>
              </a:extLst>
            </p:cNvPr>
            <p:cNvCxnSpPr/>
            <p:nvPr/>
          </p:nvCxnSpPr>
          <p:spPr>
            <a:xfrm flipV="1">
              <a:off x="2563482" y="2586074"/>
              <a:ext cx="548180" cy="1713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8" name="Grupa 47">
            <a:extLst>
              <a:ext uri="{FF2B5EF4-FFF2-40B4-BE49-F238E27FC236}">
                <a16:creationId xmlns:a16="http://schemas.microsoft.com/office/drawing/2014/main" id="{FEA1F4EC-36B3-4685-84E8-1DF1096D90F3}"/>
              </a:ext>
            </a:extLst>
          </p:cNvPr>
          <p:cNvGrpSpPr/>
          <p:nvPr/>
        </p:nvGrpSpPr>
        <p:grpSpPr>
          <a:xfrm>
            <a:off x="924279" y="3580914"/>
            <a:ext cx="2844314" cy="2328248"/>
            <a:chOff x="875511" y="3575179"/>
            <a:chExt cx="2844314" cy="2328248"/>
          </a:xfrm>
        </p:grpSpPr>
        <p:pic>
          <p:nvPicPr>
            <p:cNvPr id="16" name="Grafika 15" descr="Mapa z pinezką">
              <a:extLst>
                <a:ext uri="{FF2B5EF4-FFF2-40B4-BE49-F238E27FC236}">
                  <a16:creationId xmlns:a16="http://schemas.microsoft.com/office/drawing/2014/main" id="{240BBAE9-04FA-49FF-AB3F-330893D28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81521" y="3575179"/>
              <a:ext cx="580889" cy="580889"/>
            </a:xfrm>
            <a:prstGeom prst="rect">
              <a:avLst/>
            </a:prstGeom>
          </p:spPr>
        </p:pic>
        <p:pic>
          <p:nvPicPr>
            <p:cNvPr id="17" name="Grafika 16" descr="Mapa z pinezką">
              <a:extLst>
                <a:ext uri="{FF2B5EF4-FFF2-40B4-BE49-F238E27FC236}">
                  <a16:creationId xmlns:a16="http://schemas.microsoft.com/office/drawing/2014/main" id="{A96A7D2B-3CF2-45E2-A98F-686382307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07224" y="4446513"/>
              <a:ext cx="580889" cy="580889"/>
            </a:xfrm>
            <a:prstGeom prst="rect">
              <a:avLst/>
            </a:prstGeom>
          </p:spPr>
        </p:pic>
        <p:pic>
          <p:nvPicPr>
            <p:cNvPr id="18" name="Grafika 17" descr="Mapa z pinezką">
              <a:extLst>
                <a:ext uri="{FF2B5EF4-FFF2-40B4-BE49-F238E27FC236}">
                  <a16:creationId xmlns:a16="http://schemas.microsoft.com/office/drawing/2014/main" id="{CBBAD5FA-9499-4D29-9327-93FCC8BD6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38936" y="4446513"/>
              <a:ext cx="580889" cy="580889"/>
            </a:xfrm>
            <a:prstGeom prst="rect">
              <a:avLst/>
            </a:prstGeom>
          </p:spPr>
        </p:pic>
        <p:pic>
          <p:nvPicPr>
            <p:cNvPr id="19" name="Grafika 18" descr="Mapa z pinezką">
              <a:extLst>
                <a:ext uri="{FF2B5EF4-FFF2-40B4-BE49-F238E27FC236}">
                  <a16:creationId xmlns:a16="http://schemas.microsoft.com/office/drawing/2014/main" id="{8E3C556A-7EEA-45E6-A6EC-F300EDAF1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5512" y="4446513"/>
              <a:ext cx="580889" cy="580889"/>
            </a:xfrm>
            <a:prstGeom prst="rect">
              <a:avLst/>
            </a:prstGeom>
          </p:spPr>
        </p:pic>
        <p:pic>
          <p:nvPicPr>
            <p:cNvPr id="21" name="Grafika 20" descr="Znacznik">
              <a:extLst>
                <a:ext uri="{FF2B5EF4-FFF2-40B4-BE49-F238E27FC236}">
                  <a16:creationId xmlns:a16="http://schemas.microsoft.com/office/drawing/2014/main" id="{64E92F80-A766-4D09-9A58-878FE323A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38936" y="3575179"/>
              <a:ext cx="580889" cy="580889"/>
            </a:xfrm>
            <a:prstGeom prst="rect">
              <a:avLst/>
            </a:prstGeom>
          </p:spPr>
        </p:pic>
        <p:pic>
          <p:nvPicPr>
            <p:cNvPr id="22" name="Grafika 21" descr="Znacznik">
              <a:extLst>
                <a:ext uri="{FF2B5EF4-FFF2-40B4-BE49-F238E27FC236}">
                  <a16:creationId xmlns:a16="http://schemas.microsoft.com/office/drawing/2014/main" id="{991BAAFA-BE23-4BAD-AFF2-10CC78599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75511" y="5317847"/>
              <a:ext cx="580889" cy="580889"/>
            </a:xfrm>
            <a:prstGeom prst="rect">
              <a:avLst/>
            </a:prstGeom>
          </p:spPr>
        </p:pic>
        <p:pic>
          <p:nvPicPr>
            <p:cNvPr id="23" name="Grafika 22" descr="Znacznik">
              <a:extLst>
                <a:ext uri="{FF2B5EF4-FFF2-40B4-BE49-F238E27FC236}">
                  <a16:creationId xmlns:a16="http://schemas.microsoft.com/office/drawing/2014/main" id="{3708A951-1959-49CE-A0FF-C47F878B5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009866" y="3575179"/>
              <a:ext cx="580889" cy="580889"/>
            </a:xfrm>
            <a:prstGeom prst="rect">
              <a:avLst/>
            </a:prstGeom>
          </p:spPr>
        </p:pic>
        <p:pic>
          <p:nvPicPr>
            <p:cNvPr id="24" name="Grafika 23" descr="Mapa z pinezką">
              <a:extLst>
                <a:ext uri="{FF2B5EF4-FFF2-40B4-BE49-F238E27FC236}">
                  <a16:creationId xmlns:a16="http://schemas.microsoft.com/office/drawing/2014/main" id="{3F7252EB-C81E-462D-92E4-C1FA84341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38936" y="5317846"/>
              <a:ext cx="580889" cy="580889"/>
            </a:xfrm>
            <a:prstGeom prst="rect">
              <a:avLst/>
            </a:prstGeom>
          </p:spPr>
        </p:pic>
        <p:pic>
          <p:nvPicPr>
            <p:cNvPr id="25" name="Grafika 24" descr="Znacznik">
              <a:extLst>
                <a:ext uri="{FF2B5EF4-FFF2-40B4-BE49-F238E27FC236}">
                  <a16:creationId xmlns:a16="http://schemas.microsoft.com/office/drawing/2014/main" id="{F3DE804B-8137-44A1-B911-9E198A169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007223" y="5322538"/>
              <a:ext cx="580889" cy="580889"/>
            </a:xfrm>
            <a:prstGeom prst="rect">
              <a:avLst/>
            </a:prstGeom>
          </p:spPr>
        </p:pic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6CC6E38C-7D0C-40D9-9CBA-1A5D278B305B}"/>
                </a:ext>
              </a:extLst>
            </p:cNvPr>
            <p:cNvCxnSpPr/>
            <p:nvPr/>
          </p:nvCxnSpPr>
          <p:spPr>
            <a:xfrm flipV="1">
              <a:off x="1456400" y="4784534"/>
              <a:ext cx="548180" cy="17137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942D411C-3B58-4EDE-A8AB-826E6CEF8E94}"/>
                </a:ext>
              </a:extLst>
            </p:cNvPr>
            <p:cNvCxnSpPr/>
            <p:nvPr/>
          </p:nvCxnSpPr>
          <p:spPr>
            <a:xfrm flipV="1">
              <a:off x="1456399" y="5655868"/>
              <a:ext cx="548180" cy="17137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8" name="Łącznik prosty 27">
              <a:extLst>
                <a:ext uri="{FF2B5EF4-FFF2-40B4-BE49-F238E27FC236}">
                  <a16:creationId xmlns:a16="http://schemas.microsoft.com/office/drawing/2014/main" id="{90759E87-92A0-4204-8AFD-3E7BC8408D45}"/>
                </a:ext>
              </a:extLst>
            </p:cNvPr>
            <p:cNvCxnSpPr/>
            <p:nvPr/>
          </p:nvCxnSpPr>
          <p:spPr>
            <a:xfrm flipV="1">
              <a:off x="1456399" y="3851524"/>
              <a:ext cx="548180" cy="17137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27BA5CBD-22B6-4C05-946E-1DBD311E2669}"/>
                </a:ext>
              </a:extLst>
            </p:cNvPr>
            <p:cNvCxnSpPr/>
            <p:nvPr/>
          </p:nvCxnSpPr>
          <p:spPr>
            <a:xfrm flipV="1">
              <a:off x="2555402" y="5666339"/>
              <a:ext cx="548180" cy="17137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EF05C5EF-975F-4260-A149-88E4F33D92A0}"/>
                </a:ext>
              </a:extLst>
            </p:cNvPr>
            <p:cNvCxnSpPr/>
            <p:nvPr/>
          </p:nvCxnSpPr>
          <p:spPr>
            <a:xfrm flipV="1">
              <a:off x="2563482" y="4784534"/>
              <a:ext cx="548180" cy="1713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Łącznik prosty 30">
              <a:extLst>
                <a:ext uri="{FF2B5EF4-FFF2-40B4-BE49-F238E27FC236}">
                  <a16:creationId xmlns:a16="http://schemas.microsoft.com/office/drawing/2014/main" id="{E1E139CA-1C29-4CF0-A48F-610C86522442}"/>
                </a:ext>
              </a:extLst>
            </p:cNvPr>
            <p:cNvCxnSpPr/>
            <p:nvPr/>
          </p:nvCxnSpPr>
          <p:spPr>
            <a:xfrm flipV="1">
              <a:off x="2552035" y="3839920"/>
              <a:ext cx="548180" cy="17137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2" name="Łącznik prosty 31">
              <a:extLst>
                <a:ext uri="{FF2B5EF4-FFF2-40B4-BE49-F238E27FC236}">
                  <a16:creationId xmlns:a16="http://schemas.microsoft.com/office/drawing/2014/main" id="{7359D595-7252-4914-A824-14B41F297E8E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959387" y="4280789"/>
              <a:ext cx="396000" cy="17137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4FE74C2A-73FD-4CBC-9E19-3451EB43498B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967955" y="5156223"/>
              <a:ext cx="396000" cy="17137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88220101-60CD-4A68-9B04-3B6824AC936E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108236" y="4280790"/>
              <a:ext cx="396000" cy="17137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5" name="Łącznik prosty 34">
              <a:extLst>
                <a:ext uri="{FF2B5EF4-FFF2-40B4-BE49-F238E27FC236}">
                  <a16:creationId xmlns:a16="http://schemas.microsoft.com/office/drawing/2014/main" id="{640593CC-E867-4B92-90F2-CB9ECAA4BE90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125374" y="5166402"/>
              <a:ext cx="396000" cy="17137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6" name="Łącznik prosty 35">
              <a:extLst>
                <a:ext uri="{FF2B5EF4-FFF2-40B4-BE49-F238E27FC236}">
                  <a16:creationId xmlns:a16="http://schemas.microsoft.com/office/drawing/2014/main" id="{9AC872CF-3A08-47D3-B3C0-6D912B2F8DD5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219812" y="4280790"/>
              <a:ext cx="396000" cy="17137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7" name="Łącznik prosty 36">
              <a:extLst>
                <a:ext uri="{FF2B5EF4-FFF2-40B4-BE49-F238E27FC236}">
                  <a16:creationId xmlns:a16="http://schemas.microsoft.com/office/drawing/2014/main" id="{012BF0B5-D34C-4218-B416-A2F7FF7214F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239948" y="5164056"/>
              <a:ext cx="396000" cy="17137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8" name="Łącznik prosty 37">
              <a:extLst>
                <a:ext uri="{FF2B5EF4-FFF2-40B4-BE49-F238E27FC236}">
                  <a16:creationId xmlns:a16="http://schemas.microsoft.com/office/drawing/2014/main" id="{7242FB3D-C4BF-4936-B7C0-7B5D574AEA67}"/>
                </a:ext>
              </a:extLst>
            </p:cNvPr>
            <p:cNvCxnSpPr>
              <a:cxnSpLocks/>
            </p:cNvCxnSpPr>
            <p:nvPr/>
          </p:nvCxnSpPr>
          <p:spPr>
            <a:xfrm>
              <a:off x="1430699" y="4087421"/>
              <a:ext cx="598015" cy="43566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Łącznik prosty 39">
              <a:extLst>
                <a:ext uri="{FF2B5EF4-FFF2-40B4-BE49-F238E27FC236}">
                  <a16:creationId xmlns:a16="http://schemas.microsoft.com/office/drawing/2014/main" id="{A875A47A-CCA8-4DEF-BB11-5CD839D8E7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22386" y="4961264"/>
              <a:ext cx="514444" cy="546235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F1AE040E-B25E-4CE6-B8AB-1938E80EF75C}"/>
                </a:ext>
              </a:extLst>
            </p:cNvPr>
            <p:cNvCxnSpPr>
              <a:cxnSpLocks/>
            </p:cNvCxnSpPr>
            <p:nvPr/>
          </p:nvCxnSpPr>
          <p:spPr>
            <a:xfrm>
              <a:off x="2544618" y="4081469"/>
              <a:ext cx="598015" cy="435667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71" name="Grupa 70">
            <a:extLst>
              <a:ext uri="{FF2B5EF4-FFF2-40B4-BE49-F238E27FC236}">
                <a16:creationId xmlns:a16="http://schemas.microsoft.com/office/drawing/2014/main" id="{189D8606-37BE-42B1-9F77-F7038DF3C3CB}"/>
              </a:ext>
            </a:extLst>
          </p:cNvPr>
          <p:cNvGrpSpPr/>
          <p:nvPr/>
        </p:nvGrpSpPr>
        <p:grpSpPr>
          <a:xfrm>
            <a:off x="4989019" y="2620093"/>
            <a:ext cx="2793700" cy="2362390"/>
            <a:chOff x="4316774" y="3506314"/>
            <a:chExt cx="2793700" cy="2362390"/>
          </a:xfrm>
        </p:grpSpPr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5192F529-0F2F-464E-9E07-D5BE68031620}"/>
                </a:ext>
              </a:extLst>
            </p:cNvPr>
            <p:cNvGrpSpPr/>
            <p:nvPr/>
          </p:nvGrpSpPr>
          <p:grpSpPr>
            <a:xfrm>
              <a:off x="4316774" y="3506314"/>
              <a:ext cx="1680223" cy="580890"/>
              <a:chOff x="4316774" y="3506314"/>
              <a:chExt cx="1680223" cy="580890"/>
            </a:xfrm>
          </p:grpSpPr>
          <p:pic>
            <p:nvPicPr>
              <p:cNvPr id="85" name="Grafika 84" descr="Mapa z pinezką">
                <a:extLst>
                  <a:ext uri="{FF2B5EF4-FFF2-40B4-BE49-F238E27FC236}">
                    <a16:creationId xmlns:a16="http://schemas.microsoft.com/office/drawing/2014/main" id="{4CC4B098-382B-4395-B82A-D148160FA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316774" y="3506315"/>
                <a:ext cx="580889" cy="580889"/>
              </a:xfrm>
              <a:prstGeom prst="rect">
                <a:avLst/>
              </a:prstGeom>
            </p:spPr>
          </p:pic>
          <p:pic>
            <p:nvPicPr>
              <p:cNvPr id="86" name="Grafika 85" descr="Znacznik">
                <a:extLst>
                  <a:ext uri="{FF2B5EF4-FFF2-40B4-BE49-F238E27FC236}">
                    <a16:creationId xmlns:a16="http://schemas.microsoft.com/office/drawing/2014/main" id="{D9F0D277-CB71-4DCD-93C5-2FAD213B75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416108" y="3506314"/>
                <a:ext cx="580889" cy="580889"/>
              </a:xfrm>
              <a:prstGeom prst="rect">
                <a:avLst/>
              </a:prstGeom>
            </p:spPr>
          </p:pic>
          <p:cxnSp>
            <p:nvCxnSpPr>
              <p:cNvPr id="87" name="Łącznik prosty 86">
                <a:extLst>
                  <a:ext uri="{FF2B5EF4-FFF2-40B4-BE49-F238E27FC236}">
                    <a16:creationId xmlns:a16="http://schemas.microsoft.com/office/drawing/2014/main" id="{BA6D31C2-0277-4882-9E59-27EFAE344128}"/>
                  </a:ext>
                </a:extLst>
              </p:cNvPr>
              <p:cNvCxnSpPr/>
              <p:nvPr/>
            </p:nvCxnSpPr>
            <p:spPr>
              <a:xfrm flipV="1">
                <a:off x="4896939" y="3799145"/>
                <a:ext cx="548180" cy="17137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F7E63B7E-5E53-4F13-8CEC-804E9FE1B12A}"/>
                </a:ext>
              </a:extLst>
            </p:cNvPr>
            <p:cNvGrpSpPr/>
            <p:nvPr/>
          </p:nvGrpSpPr>
          <p:grpSpPr>
            <a:xfrm>
              <a:off x="4330917" y="4386109"/>
              <a:ext cx="1680223" cy="580890"/>
              <a:chOff x="4316774" y="3506314"/>
              <a:chExt cx="1680223" cy="580890"/>
            </a:xfrm>
          </p:grpSpPr>
          <p:pic>
            <p:nvPicPr>
              <p:cNvPr id="82" name="Grafika 81" descr="Mapa z pinezką">
                <a:extLst>
                  <a:ext uri="{FF2B5EF4-FFF2-40B4-BE49-F238E27FC236}">
                    <a16:creationId xmlns:a16="http://schemas.microsoft.com/office/drawing/2014/main" id="{013BB950-12EE-487A-8124-A087C689D9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316774" y="3506315"/>
                <a:ext cx="580889" cy="580889"/>
              </a:xfrm>
              <a:prstGeom prst="rect">
                <a:avLst/>
              </a:prstGeom>
            </p:spPr>
          </p:pic>
          <p:pic>
            <p:nvPicPr>
              <p:cNvPr id="83" name="Grafika 82" descr="Znacznik">
                <a:extLst>
                  <a:ext uri="{FF2B5EF4-FFF2-40B4-BE49-F238E27FC236}">
                    <a16:creationId xmlns:a16="http://schemas.microsoft.com/office/drawing/2014/main" id="{C477B441-603A-499B-99DD-12CACB56E9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416108" y="3506314"/>
                <a:ext cx="580889" cy="580889"/>
              </a:xfrm>
              <a:prstGeom prst="rect">
                <a:avLst/>
              </a:prstGeom>
            </p:spPr>
          </p:pic>
          <p:cxnSp>
            <p:nvCxnSpPr>
              <p:cNvPr id="84" name="Łącznik prosty 83">
                <a:extLst>
                  <a:ext uri="{FF2B5EF4-FFF2-40B4-BE49-F238E27FC236}">
                    <a16:creationId xmlns:a16="http://schemas.microsoft.com/office/drawing/2014/main" id="{12992162-2FBE-446D-9B1E-6D3007BD842F}"/>
                  </a:ext>
                </a:extLst>
              </p:cNvPr>
              <p:cNvCxnSpPr/>
              <p:nvPr/>
            </p:nvCxnSpPr>
            <p:spPr>
              <a:xfrm flipV="1">
                <a:off x="4896939" y="3799145"/>
                <a:ext cx="548180" cy="17137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3E2213B7-96DE-4DA8-BEFC-27A3FEEE471E}"/>
                </a:ext>
              </a:extLst>
            </p:cNvPr>
            <p:cNvGrpSpPr/>
            <p:nvPr/>
          </p:nvGrpSpPr>
          <p:grpSpPr>
            <a:xfrm>
              <a:off x="4316774" y="5287814"/>
              <a:ext cx="1680223" cy="580890"/>
              <a:chOff x="4316774" y="3506314"/>
              <a:chExt cx="1680223" cy="580890"/>
            </a:xfrm>
          </p:grpSpPr>
          <p:pic>
            <p:nvPicPr>
              <p:cNvPr id="79" name="Grafika 78" descr="Mapa z pinezką">
                <a:extLst>
                  <a:ext uri="{FF2B5EF4-FFF2-40B4-BE49-F238E27FC236}">
                    <a16:creationId xmlns:a16="http://schemas.microsoft.com/office/drawing/2014/main" id="{FA53E1F0-05E2-4E64-A605-E48F0684A8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316774" y="3506315"/>
                <a:ext cx="580889" cy="580889"/>
              </a:xfrm>
              <a:prstGeom prst="rect">
                <a:avLst/>
              </a:prstGeom>
            </p:spPr>
          </p:pic>
          <p:pic>
            <p:nvPicPr>
              <p:cNvPr id="80" name="Grafika 79" descr="Znacznik">
                <a:extLst>
                  <a:ext uri="{FF2B5EF4-FFF2-40B4-BE49-F238E27FC236}">
                    <a16:creationId xmlns:a16="http://schemas.microsoft.com/office/drawing/2014/main" id="{33839628-E73A-4F6E-8C9A-56042BEE69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416108" y="3506314"/>
                <a:ext cx="580889" cy="580889"/>
              </a:xfrm>
              <a:prstGeom prst="rect">
                <a:avLst/>
              </a:prstGeom>
            </p:spPr>
          </p:pic>
          <p:cxnSp>
            <p:nvCxnSpPr>
              <p:cNvPr id="81" name="Łącznik prosty 80">
                <a:extLst>
                  <a:ext uri="{FF2B5EF4-FFF2-40B4-BE49-F238E27FC236}">
                    <a16:creationId xmlns:a16="http://schemas.microsoft.com/office/drawing/2014/main" id="{235E44F9-2252-4EDD-AB23-B2134572A7AF}"/>
                  </a:ext>
                </a:extLst>
              </p:cNvPr>
              <p:cNvCxnSpPr/>
              <p:nvPr/>
            </p:nvCxnSpPr>
            <p:spPr>
              <a:xfrm flipV="1">
                <a:off x="4896939" y="3799145"/>
                <a:ext cx="548180" cy="17137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75" name="Grafika 74" descr="Mapa z pinezką">
              <a:extLst>
                <a:ext uri="{FF2B5EF4-FFF2-40B4-BE49-F238E27FC236}">
                  <a16:creationId xmlns:a16="http://schemas.microsoft.com/office/drawing/2014/main" id="{CAE2E304-C500-4E54-BE54-F2206F229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29585" y="4295411"/>
              <a:ext cx="580889" cy="580889"/>
            </a:xfrm>
            <a:prstGeom prst="rect">
              <a:avLst/>
            </a:prstGeom>
          </p:spPr>
        </p:pic>
        <p:cxnSp>
          <p:nvCxnSpPr>
            <p:cNvPr id="76" name="Łącznik prosty 75">
              <a:extLst>
                <a:ext uri="{FF2B5EF4-FFF2-40B4-BE49-F238E27FC236}">
                  <a16:creationId xmlns:a16="http://schemas.microsoft.com/office/drawing/2014/main" id="{10E34C06-A2C1-4770-AEB1-4A23E4CA2072}"/>
                </a:ext>
              </a:extLst>
            </p:cNvPr>
            <p:cNvCxnSpPr>
              <a:cxnSpLocks/>
              <a:stCxn id="86" idx="3"/>
            </p:cNvCxnSpPr>
            <p:nvPr/>
          </p:nvCxnSpPr>
          <p:spPr>
            <a:xfrm>
              <a:off x="5996997" y="3796759"/>
              <a:ext cx="532588" cy="84968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Łącznik prosty 76">
              <a:extLst>
                <a:ext uri="{FF2B5EF4-FFF2-40B4-BE49-F238E27FC236}">
                  <a16:creationId xmlns:a16="http://schemas.microsoft.com/office/drawing/2014/main" id="{5C89FC04-E67C-4028-A6A5-7B0D4148AD43}"/>
                </a:ext>
              </a:extLst>
            </p:cNvPr>
            <p:cNvCxnSpPr/>
            <p:nvPr/>
          </p:nvCxnSpPr>
          <p:spPr>
            <a:xfrm flipV="1">
              <a:off x="5981405" y="4655553"/>
              <a:ext cx="548180" cy="1713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Łącznik prosty 77">
              <a:extLst>
                <a:ext uri="{FF2B5EF4-FFF2-40B4-BE49-F238E27FC236}">
                  <a16:creationId xmlns:a16="http://schemas.microsoft.com/office/drawing/2014/main" id="{96ACA303-06A6-42C8-945B-3741680568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04068" y="4671254"/>
              <a:ext cx="518446" cy="91471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2" name="Grupa 91">
            <a:extLst>
              <a:ext uri="{FF2B5EF4-FFF2-40B4-BE49-F238E27FC236}">
                <a16:creationId xmlns:a16="http://schemas.microsoft.com/office/drawing/2014/main" id="{03CDB5B4-9DCD-4408-A927-54B59A238B52}"/>
              </a:ext>
            </a:extLst>
          </p:cNvPr>
          <p:cNvGrpSpPr/>
          <p:nvPr/>
        </p:nvGrpSpPr>
        <p:grpSpPr>
          <a:xfrm>
            <a:off x="8785283" y="2658488"/>
            <a:ext cx="2793700" cy="2362390"/>
            <a:chOff x="8785283" y="2658488"/>
            <a:chExt cx="2793700" cy="2362390"/>
          </a:xfrm>
        </p:grpSpPr>
        <p:grpSp>
          <p:nvGrpSpPr>
            <p:cNvPr id="69" name="Grupa 68">
              <a:extLst>
                <a:ext uri="{FF2B5EF4-FFF2-40B4-BE49-F238E27FC236}">
                  <a16:creationId xmlns:a16="http://schemas.microsoft.com/office/drawing/2014/main" id="{861FA3F2-E3EB-496A-9C62-0C798CF529BA}"/>
                </a:ext>
              </a:extLst>
            </p:cNvPr>
            <p:cNvGrpSpPr/>
            <p:nvPr/>
          </p:nvGrpSpPr>
          <p:grpSpPr>
            <a:xfrm>
              <a:off x="8785283" y="2658488"/>
              <a:ext cx="2793700" cy="2362390"/>
              <a:chOff x="4316774" y="3506314"/>
              <a:chExt cx="2793700" cy="2362390"/>
            </a:xfrm>
          </p:grpSpPr>
          <p:grpSp>
            <p:nvGrpSpPr>
              <p:cNvPr id="52" name="Grupa 51">
                <a:extLst>
                  <a:ext uri="{FF2B5EF4-FFF2-40B4-BE49-F238E27FC236}">
                    <a16:creationId xmlns:a16="http://schemas.microsoft.com/office/drawing/2014/main" id="{CC9E6184-9563-443B-84E2-7B567A7B762E}"/>
                  </a:ext>
                </a:extLst>
              </p:cNvPr>
              <p:cNvGrpSpPr/>
              <p:nvPr/>
            </p:nvGrpSpPr>
            <p:grpSpPr>
              <a:xfrm>
                <a:off x="4316774" y="3506314"/>
                <a:ext cx="1680223" cy="580890"/>
                <a:chOff x="4316774" y="3506314"/>
                <a:chExt cx="1680223" cy="580890"/>
              </a:xfrm>
            </p:grpSpPr>
            <p:pic>
              <p:nvPicPr>
                <p:cNvPr id="49" name="Grafika 48" descr="Mapa z pinezką">
                  <a:extLst>
                    <a:ext uri="{FF2B5EF4-FFF2-40B4-BE49-F238E27FC236}">
                      <a16:creationId xmlns:a16="http://schemas.microsoft.com/office/drawing/2014/main" id="{28A79870-6A7C-473D-84CB-FA24A4E231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6774" y="3506315"/>
                  <a:ext cx="580889" cy="580889"/>
                </a:xfrm>
                <a:prstGeom prst="rect">
                  <a:avLst/>
                </a:prstGeom>
              </p:spPr>
            </p:pic>
            <p:pic>
              <p:nvPicPr>
                <p:cNvPr id="50" name="Grafika 49" descr="Znacznik">
                  <a:extLst>
                    <a:ext uri="{FF2B5EF4-FFF2-40B4-BE49-F238E27FC236}">
                      <a16:creationId xmlns:a16="http://schemas.microsoft.com/office/drawing/2014/main" id="{050E59FA-A8BD-4938-8631-B2ED099AD9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16108" y="3506314"/>
                  <a:ext cx="580889" cy="580889"/>
                </a:xfrm>
                <a:prstGeom prst="rect">
                  <a:avLst/>
                </a:prstGeom>
              </p:spPr>
            </p:pic>
            <p:cxnSp>
              <p:nvCxnSpPr>
                <p:cNvPr id="51" name="Łącznik prosty 50">
                  <a:extLst>
                    <a:ext uri="{FF2B5EF4-FFF2-40B4-BE49-F238E27FC236}">
                      <a16:creationId xmlns:a16="http://schemas.microsoft.com/office/drawing/2014/main" id="{C4380217-78B6-4F99-8472-8D4C859FB121}"/>
                    </a:ext>
                  </a:extLst>
                </p:cNvPr>
                <p:cNvCxnSpPr/>
                <p:nvPr/>
              </p:nvCxnSpPr>
              <p:spPr>
                <a:xfrm flipV="1">
                  <a:off x="4896939" y="3799145"/>
                  <a:ext cx="548180" cy="17137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upa 52">
                <a:extLst>
                  <a:ext uri="{FF2B5EF4-FFF2-40B4-BE49-F238E27FC236}">
                    <a16:creationId xmlns:a16="http://schemas.microsoft.com/office/drawing/2014/main" id="{C349D738-CBCC-403A-BDD3-B3529EEBF490}"/>
                  </a:ext>
                </a:extLst>
              </p:cNvPr>
              <p:cNvGrpSpPr/>
              <p:nvPr/>
            </p:nvGrpSpPr>
            <p:grpSpPr>
              <a:xfrm>
                <a:off x="4330917" y="4386109"/>
                <a:ext cx="1680223" cy="580890"/>
                <a:chOff x="4316774" y="3506314"/>
                <a:chExt cx="1680223" cy="580890"/>
              </a:xfrm>
            </p:grpSpPr>
            <p:pic>
              <p:nvPicPr>
                <p:cNvPr id="54" name="Grafika 53" descr="Mapa z pinezką">
                  <a:extLst>
                    <a:ext uri="{FF2B5EF4-FFF2-40B4-BE49-F238E27FC236}">
                      <a16:creationId xmlns:a16="http://schemas.microsoft.com/office/drawing/2014/main" id="{A19411DD-7B14-40EE-864D-1C979294FD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6774" y="3506315"/>
                  <a:ext cx="580889" cy="580889"/>
                </a:xfrm>
                <a:prstGeom prst="rect">
                  <a:avLst/>
                </a:prstGeom>
              </p:spPr>
            </p:pic>
            <p:pic>
              <p:nvPicPr>
                <p:cNvPr id="55" name="Grafika 54" descr="Znacznik">
                  <a:extLst>
                    <a:ext uri="{FF2B5EF4-FFF2-40B4-BE49-F238E27FC236}">
                      <a16:creationId xmlns:a16="http://schemas.microsoft.com/office/drawing/2014/main" id="{2DF3651A-A30F-4158-A279-E736B7D324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16108" y="3506314"/>
                  <a:ext cx="580889" cy="580889"/>
                </a:xfrm>
                <a:prstGeom prst="rect">
                  <a:avLst/>
                </a:prstGeom>
              </p:spPr>
            </p:pic>
            <p:cxnSp>
              <p:nvCxnSpPr>
                <p:cNvPr id="56" name="Łącznik prosty 55">
                  <a:extLst>
                    <a:ext uri="{FF2B5EF4-FFF2-40B4-BE49-F238E27FC236}">
                      <a16:creationId xmlns:a16="http://schemas.microsoft.com/office/drawing/2014/main" id="{D8C2421A-6B46-44DC-82D6-6E30B868E97A}"/>
                    </a:ext>
                  </a:extLst>
                </p:cNvPr>
                <p:cNvCxnSpPr/>
                <p:nvPr/>
              </p:nvCxnSpPr>
              <p:spPr>
                <a:xfrm flipV="1">
                  <a:off x="4896939" y="3799145"/>
                  <a:ext cx="548180" cy="17137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upa 56">
                <a:extLst>
                  <a:ext uri="{FF2B5EF4-FFF2-40B4-BE49-F238E27FC236}">
                    <a16:creationId xmlns:a16="http://schemas.microsoft.com/office/drawing/2014/main" id="{308723CA-76DD-4D05-8084-824AB3CECC61}"/>
                  </a:ext>
                </a:extLst>
              </p:cNvPr>
              <p:cNvGrpSpPr/>
              <p:nvPr/>
            </p:nvGrpSpPr>
            <p:grpSpPr>
              <a:xfrm>
                <a:off x="4316774" y="5287814"/>
                <a:ext cx="1680223" cy="580890"/>
                <a:chOff x="4316774" y="3506314"/>
                <a:chExt cx="1680223" cy="580890"/>
              </a:xfrm>
            </p:grpSpPr>
            <p:pic>
              <p:nvPicPr>
                <p:cNvPr id="58" name="Grafika 57" descr="Mapa z pinezką">
                  <a:extLst>
                    <a:ext uri="{FF2B5EF4-FFF2-40B4-BE49-F238E27FC236}">
                      <a16:creationId xmlns:a16="http://schemas.microsoft.com/office/drawing/2014/main" id="{97D565F4-42F8-4577-A54D-D42FBF6665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6774" y="3506315"/>
                  <a:ext cx="580889" cy="580889"/>
                </a:xfrm>
                <a:prstGeom prst="rect">
                  <a:avLst/>
                </a:prstGeom>
              </p:spPr>
            </p:pic>
            <p:pic>
              <p:nvPicPr>
                <p:cNvPr id="59" name="Grafika 58" descr="Znacznik">
                  <a:extLst>
                    <a:ext uri="{FF2B5EF4-FFF2-40B4-BE49-F238E27FC236}">
                      <a16:creationId xmlns:a16="http://schemas.microsoft.com/office/drawing/2014/main" id="{FF466A63-E6A5-4896-84A1-4683195F89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16108" y="3506314"/>
                  <a:ext cx="580889" cy="580889"/>
                </a:xfrm>
                <a:prstGeom prst="rect">
                  <a:avLst/>
                </a:prstGeom>
              </p:spPr>
            </p:pic>
            <p:cxnSp>
              <p:nvCxnSpPr>
                <p:cNvPr id="60" name="Łącznik prosty 59">
                  <a:extLst>
                    <a:ext uri="{FF2B5EF4-FFF2-40B4-BE49-F238E27FC236}">
                      <a16:creationId xmlns:a16="http://schemas.microsoft.com/office/drawing/2014/main" id="{E8998ACB-D844-49B2-B6CA-1AE7EF61832B}"/>
                    </a:ext>
                  </a:extLst>
                </p:cNvPr>
                <p:cNvCxnSpPr/>
                <p:nvPr/>
              </p:nvCxnSpPr>
              <p:spPr>
                <a:xfrm flipV="1">
                  <a:off x="4896939" y="3799145"/>
                  <a:ext cx="548180" cy="17137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61" name="Grafika 60" descr="Mapa z pinezką">
                <a:extLst>
                  <a:ext uri="{FF2B5EF4-FFF2-40B4-BE49-F238E27FC236}">
                    <a16:creationId xmlns:a16="http://schemas.microsoft.com/office/drawing/2014/main" id="{1A862585-D94A-474B-A29F-2649C92F35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529585" y="4295411"/>
                <a:ext cx="580889" cy="580889"/>
              </a:xfrm>
              <a:prstGeom prst="rect">
                <a:avLst/>
              </a:prstGeom>
            </p:spPr>
          </p:pic>
          <p:cxnSp>
            <p:nvCxnSpPr>
              <p:cNvPr id="63" name="Łącznik prosty 62">
                <a:extLst>
                  <a:ext uri="{FF2B5EF4-FFF2-40B4-BE49-F238E27FC236}">
                    <a16:creationId xmlns:a16="http://schemas.microsoft.com/office/drawing/2014/main" id="{C25324EF-8E13-436B-83C8-88E2EA5D59AE}"/>
                  </a:ext>
                </a:extLst>
              </p:cNvPr>
              <p:cNvCxnSpPr>
                <a:cxnSpLocks/>
                <a:stCxn id="50" idx="3"/>
              </p:cNvCxnSpPr>
              <p:nvPr/>
            </p:nvCxnSpPr>
            <p:spPr>
              <a:xfrm>
                <a:off x="5996997" y="3796759"/>
                <a:ext cx="532588" cy="849687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5" name="Łącznik prosty 64">
                <a:extLst>
                  <a:ext uri="{FF2B5EF4-FFF2-40B4-BE49-F238E27FC236}">
                    <a16:creationId xmlns:a16="http://schemas.microsoft.com/office/drawing/2014/main" id="{C88FC810-18AF-4AAF-94AD-E2EBED564436}"/>
                  </a:ext>
                </a:extLst>
              </p:cNvPr>
              <p:cNvCxnSpPr/>
              <p:nvPr/>
            </p:nvCxnSpPr>
            <p:spPr>
              <a:xfrm flipV="1">
                <a:off x="5981405" y="4655553"/>
                <a:ext cx="548180" cy="17137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7" name="Łącznik prosty 66">
                <a:extLst>
                  <a:ext uri="{FF2B5EF4-FFF2-40B4-BE49-F238E27FC236}">
                    <a16:creationId xmlns:a16="http://schemas.microsoft.com/office/drawing/2014/main" id="{58A22921-9909-4068-8B89-6A6FF81E1E6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04068" y="4671254"/>
                <a:ext cx="518446" cy="914712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88" name="Łącznik prosty 87">
              <a:extLst>
                <a:ext uri="{FF2B5EF4-FFF2-40B4-BE49-F238E27FC236}">
                  <a16:creationId xmlns:a16="http://schemas.microsoft.com/office/drawing/2014/main" id="{0E7B3CF0-1752-4DE2-8A48-05D530B06937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883302" y="3394267"/>
              <a:ext cx="396000" cy="17137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9" name="Łącznik prosty 88">
              <a:extLst>
                <a:ext uri="{FF2B5EF4-FFF2-40B4-BE49-F238E27FC236}">
                  <a16:creationId xmlns:a16="http://schemas.microsoft.com/office/drawing/2014/main" id="{28D097C9-D099-407A-B30D-EC1C44225475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900994" y="4272215"/>
              <a:ext cx="396000" cy="17137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0" name="Łącznik prosty 89">
              <a:extLst>
                <a:ext uri="{FF2B5EF4-FFF2-40B4-BE49-F238E27FC236}">
                  <a16:creationId xmlns:a16="http://schemas.microsoft.com/office/drawing/2014/main" id="{26CA99B0-FE54-4FFD-A53A-36CDB4DAA9D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0009054" y="3396681"/>
              <a:ext cx="396000" cy="1713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Łącznik prosty 90">
              <a:extLst>
                <a:ext uri="{FF2B5EF4-FFF2-40B4-BE49-F238E27FC236}">
                  <a16:creationId xmlns:a16="http://schemas.microsoft.com/office/drawing/2014/main" id="{8B3A11DF-73E3-452A-8A80-830AB936FA82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0024537" y="4270209"/>
              <a:ext cx="396000" cy="1713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7219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SUPPLY CHAIN NETWORK</a:t>
            </a:r>
            <a:r>
              <a:rPr lang="pl-PL" dirty="0"/>
              <a:t> – </a:t>
            </a:r>
            <a:r>
              <a:rPr lang="pl-PL" dirty="0" err="1"/>
              <a:t>practical</a:t>
            </a:r>
            <a:r>
              <a:rPr lang="pl-PL" dirty="0"/>
              <a:t> </a:t>
            </a:r>
            <a:r>
              <a:rPr lang="pl-PL" dirty="0" err="1"/>
              <a:t>solutions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4FC9B-4F8F-4717-96B5-4C7A083EA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292" y="1967344"/>
            <a:ext cx="8706812" cy="3713020"/>
          </a:xfrm>
        </p:spPr>
        <p:txBody>
          <a:bodyPr>
            <a:noAutofit/>
          </a:bodyPr>
          <a:lstStyle/>
          <a:p>
            <a:r>
              <a:rPr lang="en-US" sz="2400" dirty="0"/>
              <a:t>Going It Alone or in a Network</a:t>
            </a:r>
            <a:r>
              <a:rPr lang="pl-PL" sz="2400" dirty="0"/>
              <a:t> </a:t>
            </a:r>
            <a:r>
              <a:rPr lang="pl-PL" sz="2000" i="1" dirty="0"/>
              <a:t>[</a:t>
            </a:r>
            <a:r>
              <a:rPr lang="pl-PL" sz="2000" i="1" dirty="0">
                <a:hlinkClick r:id="rId2"/>
              </a:rPr>
              <a:t>SOURCE</a:t>
            </a:r>
            <a:r>
              <a:rPr lang="pl-PL" sz="2000" i="1" dirty="0"/>
              <a:t>]</a:t>
            </a:r>
          </a:p>
          <a:p>
            <a:endParaRPr lang="pl-PL" sz="2000" i="1" dirty="0"/>
          </a:p>
          <a:p>
            <a:r>
              <a:rPr lang="th-TH" sz="2400" dirty="0"/>
              <a:t>ตัวอย่างห่วงโซ่อุปทาน</a:t>
            </a:r>
            <a:r>
              <a:rPr lang="en-US" sz="2400" dirty="0"/>
              <a:t>: </a:t>
            </a:r>
            <a:r>
              <a:rPr lang="th-TH" sz="2400" dirty="0"/>
              <a:t>การผลิตน้ำแอป</a:t>
            </a:r>
            <a:r>
              <a:rPr lang="th-TH" sz="2400" dirty="0" err="1"/>
              <a:t>เปิ้ล</a:t>
            </a:r>
            <a:r>
              <a:rPr lang="pl-PL" sz="2400" dirty="0"/>
              <a:t> </a:t>
            </a:r>
            <a:r>
              <a:rPr lang="pl-PL" sz="2000" i="1" dirty="0"/>
              <a:t>[</a:t>
            </a:r>
            <a:r>
              <a:rPr lang="pl-PL" sz="2000" i="1" dirty="0">
                <a:hlinkClick r:id="rId3"/>
              </a:rPr>
              <a:t>SOURCE</a:t>
            </a:r>
            <a:r>
              <a:rPr lang="pl-PL" sz="2000" i="1" dirty="0"/>
              <a:t>]</a:t>
            </a:r>
          </a:p>
          <a:p>
            <a:endParaRPr lang="pl-PL" sz="2000" i="1" dirty="0"/>
          </a:p>
          <a:p>
            <a:r>
              <a:rPr lang="en-US" sz="2400" dirty="0" err="1"/>
              <a:t>SCNet</a:t>
            </a:r>
            <a:r>
              <a:rPr lang="pl-PL" sz="2400" dirty="0"/>
              <a:t> – </a:t>
            </a:r>
            <a:r>
              <a:rPr lang="th-TH" sz="2400" dirty="0"/>
              <a:t>การเข้าถึงตลาด </a:t>
            </a:r>
            <a:r>
              <a:rPr lang="pl-PL" sz="2000" i="1" dirty="0"/>
              <a:t>[</a:t>
            </a:r>
            <a:r>
              <a:rPr lang="pl-PL" sz="2000" i="1" dirty="0">
                <a:hlinkClick r:id="rId4"/>
              </a:rPr>
              <a:t>SOURCE</a:t>
            </a:r>
            <a:r>
              <a:rPr lang="pl-PL" sz="2000" i="1" dirty="0"/>
              <a:t>]</a:t>
            </a:r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449891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SUPPLY CHAIN NETWORK DESIGN</a:t>
            </a:r>
            <a:r>
              <a:rPr lang="pl-PL" dirty="0"/>
              <a:t> – </a:t>
            </a:r>
            <a:r>
              <a:rPr lang="pl-PL" dirty="0" err="1"/>
              <a:t>practical</a:t>
            </a:r>
            <a:r>
              <a:rPr lang="pl-PL" dirty="0"/>
              <a:t> </a:t>
            </a:r>
            <a:r>
              <a:rPr lang="pl-PL" dirty="0" err="1"/>
              <a:t>solutions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4FC9B-4F8F-4717-96B5-4C7A083EA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292" y="1967343"/>
            <a:ext cx="8706812" cy="4054765"/>
          </a:xfrm>
        </p:spPr>
        <p:txBody>
          <a:bodyPr>
            <a:noAutofit/>
          </a:bodyPr>
          <a:lstStyle/>
          <a:p>
            <a:r>
              <a:rPr lang="en-US" sz="2400" dirty="0"/>
              <a:t>Publix - </a:t>
            </a:r>
            <a:r>
              <a:rPr lang="th-TH" sz="2400" dirty="0"/>
              <a:t>ร้านขายของชำ</a:t>
            </a:r>
            <a:r>
              <a:rPr lang="pl-PL" sz="2400" dirty="0"/>
              <a:t> </a:t>
            </a:r>
            <a:r>
              <a:rPr lang="pl-PL" sz="2000" i="1" dirty="0"/>
              <a:t>[</a:t>
            </a:r>
            <a:r>
              <a:rPr lang="pl-PL" sz="2000" i="1" dirty="0">
                <a:hlinkClick r:id="rId2"/>
              </a:rPr>
              <a:t>SOURCE</a:t>
            </a:r>
            <a:r>
              <a:rPr lang="pl-PL" sz="2000" i="1" dirty="0"/>
              <a:t>]</a:t>
            </a:r>
          </a:p>
          <a:p>
            <a:endParaRPr lang="pl-PL" sz="2000" i="1" dirty="0"/>
          </a:p>
          <a:p>
            <a:r>
              <a:rPr lang="th-TH" sz="2400" dirty="0"/>
              <a:t>กรณีตัวอย่าง</a:t>
            </a:r>
            <a:r>
              <a:rPr lang="pl-PL" sz="2400" dirty="0"/>
              <a:t> </a:t>
            </a:r>
            <a:r>
              <a:rPr lang="pl-PL" sz="2000" i="1" dirty="0"/>
              <a:t>[</a:t>
            </a:r>
            <a:r>
              <a:rPr lang="pl-PL" sz="2000" i="1" dirty="0">
                <a:hlinkClick r:id="rId3"/>
              </a:rPr>
              <a:t>SOURCE</a:t>
            </a:r>
            <a:r>
              <a:rPr lang="pl-PL" sz="2000" i="1" dirty="0"/>
              <a:t>]</a:t>
            </a:r>
          </a:p>
          <a:p>
            <a:endParaRPr lang="pl-PL" sz="2000" i="1" dirty="0"/>
          </a:p>
          <a:p>
            <a:r>
              <a:rPr lang="th-TH" sz="2400" dirty="0"/>
              <a:t>อุตสาหกรรมการผลิตไวน์</a:t>
            </a:r>
            <a:r>
              <a:rPr lang="pl-PL" sz="2400" dirty="0"/>
              <a:t> </a:t>
            </a:r>
            <a:r>
              <a:rPr lang="pl-PL" sz="2000" i="1" dirty="0"/>
              <a:t>[</a:t>
            </a:r>
            <a:r>
              <a:rPr lang="pl-PL" sz="2000" i="1" dirty="0">
                <a:hlinkClick r:id="rId4"/>
              </a:rPr>
              <a:t>SOURCE</a:t>
            </a:r>
            <a:r>
              <a:rPr lang="pl-PL" sz="2000" i="1" dirty="0"/>
              <a:t>]</a:t>
            </a:r>
          </a:p>
          <a:p>
            <a:pPr marL="0" indent="0">
              <a:buNone/>
            </a:pPr>
            <a:endParaRPr lang="pl-PL" sz="2000" i="1" dirty="0"/>
          </a:p>
          <a:p>
            <a:r>
              <a:rPr lang="th-TH" sz="2400" dirty="0"/>
              <a:t>ห่วงโซ่อุปทานสีเขียว</a:t>
            </a:r>
            <a:r>
              <a:rPr lang="pl-PL" sz="2400" dirty="0"/>
              <a:t> </a:t>
            </a:r>
            <a:r>
              <a:rPr lang="pl-PL" sz="1800" i="1" dirty="0"/>
              <a:t>[</a:t>
            </a:r>
            <a:r>
              <a:rPr lang="pl-PL" sz="1800" i="1" dirty="0">
                <a:hlinkClick r:id="rId5"/>
              </a:rPr>
              <a:t>SOURCE</a:t>
            </a:r>
            <a:r>
              <a:rPr lang="pl-PL" sz="1800" i="1" dirty="0"/>
              <a:t>]</a:t>
            </a:r>
          </a:p>
          <a:p>
            <a:pPr marL="0" indent="0">
              <a:buNone/>
            </a:pPr>
            <a:endParaRPr lang="pl-PL" sz="1800" i="1" dirty="0"/>
          </a:p>
          <a:p>
            <a:r>
              <a:rPr lang="pl-PL" sz="2400" dirty="0" err="1"/>
              <a:t>Industrial</a:t>
            </a:r>
            <a:r>
              <a:rPr lang="pl-PL" sz="2400" dirty="0"/>
              <a:t> </a:t>
            </a:r>
            <a:r>
              <a:rPr lang="pl-PL" sz="2400" dirty="0" err="1"/>
              <a:t>clusters</a:t>
            </a:r>
            <a:r>
              <a:rPr lang="pl-PL" sz="2400" dirty="0"/>
              <a:t> </a:t>
            </a:r>
            <a:r>
              <a:rPr lang="pl-PL" sz="2000" i="1" dirty="0"/>
              <a:t>[</a:t>
            </a:r>
            <a:r>
              <a:rPr lang="pl-PL" sz="2000" i="1" dirty="0">
                <a:hlinkClick r:id="rId6"/>
              </a:rPr>
              <a:t>SOURCE</a:t>
            </a:r>
            <a:r>
              <a:rPr lang="pl-PL" sz="2000" i="1" dirty="0"/>
              <a:t>]</a:t>
            </a:r>
          </a:p>
          <a:p>
            <a:pPr marL="0" indent="0">
              <a:buNone/>
            </a:pPr>
            <a:endParaRPr lang="pl-PL" sz="2000" i="1" dirty="0"/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732170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4FC9B-4F8F-4717-96B5-4C7A083EA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691" y="1884218"/>
            <a:ext cx="10289309" cy="40547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sz="2400" dirty="0"/>
              <a:t>ห่วงโซ่อุปทานคล</a:t>
            </a:r>
            <a:r>
              <a:rPr lang="th-TH" sz="2400" dirty="0" err="1"/>
              <a:t>ัสเต</a:t>
            </a:r>
            <a:r>
              <a:rPr lang="th-TH" sz="2400" dirty="0"/>
              <a:t>อร์ (</a:t>
            </a:r>
            <a:r>
              <a:rPr lang="en-US" sz="2400" dirty="0"/>
              <a:t>SCS) </a:t>
            </a:r>
            <a:r>
              <a:rPr lang="th-TH" sz="2400" dirty="0"/>
              <a:t>โดยพื้นฐานแล้วเป็นระบบพันธมิตรการผลิตตามคำสั่งซึ่งขึ้นอยู่กับวงจรที่สั้นตามธรรมชาติโดยเฉพาะอย่างยิ่งในแนวโน้มของผลิตภัณฑ์ที่เคยมีมากและความต้องการของลูกค้าที่เปลี่ยนแปลงบ่อย ดังนั้นกำหนดค่า </a:t>
            </a:r>
            <a:r>
              <a:rPr lang="en-US" sz="2400" dirty="0"/>
              <a:t>CSC </a:t>
            </a:r>
            <a:r>
              <a:rPr lang="th-TH" sz="2400" dirty="0"/>
              <a:t>ใหม่อย่างมีประสิทธิภาพและประสิทธิผลจึงกลายเป็นขั้นตอนสำคัญสำหรับการดำเนินการ </a:t>
            </a:r>
            <a:r>
              <a:rPr lang="en-US" sz="2400" dirty="0"/>
              <a:t>CSC </a:t>
            </a:r>
            <a:r>
              <a:rPr lang="th-TH" sz="2400" dirty="0"/>
              <a:t>การกำหนดค่าห่วงโซ่อุปทาน (</a:t>
            </a:r>
            <a:r>
              <a:rPr lang="en-US" sz="2400" dirty="0"/>
              <a:t>SCC)</a:t>
            </a:r>
            <a:r>
              <a:rPr lang="th-TH" sz="2400" dirty="0"/>
              <a:t> เป็นกระบวนการตัดสินใจที่ซับซ้อนโดยมีจุดมุ่งหมายเพื่อเพิ่มประสิทธิภาพตัวบ่งชี้บางอย่างของห่วงโซ่อุปทานผ่านการตัดสินใจ เช่น การเลือก</a:t>
            </a:r>
            <a:r>
              <a:rPr lang="th-TH" sz="2400" dirty="0" err="1"/>
              <a:t>ซัพพ</a:t>
            </a:r>
            <a:r>
              <a:rPr lang="th-TH" sz="2400" dirty="0"/>
              <a:t>ลายเออร์ที่เหมาะสมสำหรับแต่ละขั้นตอน การกำหนดค่าให้กับพารามิเตอร์ ลักษณะของแต่ละขั้นตอนและกำหนดนโยบายการดำเนินงานเพื่อควบคุมความสัมพันธ์ระหว่างกันของขั้นตอนเหล่านี้</a:t>
            </a:r>
            <a:r>
              <a:rPr lang="en-US" sz="2400" dirty="0"/>
              <a:t> </a:t>
            </a:r>
            <a:r>
              <a:rPr lang="pl-PL" sz="2000" i="1" dirty="0"/>
              <a:t>[</a:t>
            </a:r>
            <a:r>
              <a:rPr lang="pl-PL" sz="2000" i="1" dirty="0">
                <a:hlinkClick r:id="rId2"/>
              </a:rPr>
              <a:t>SOURCE</a:t>
            </a:r>
            <a:r>
              <a:rPr lang="pl-PL" sz="2000" i="1" dirty="0"/>
              <a:t>]</a:t>
            </a:r>
          </a:p>
          <a:p>
            <a:pPr marL="0" indent="0" algn="ctr">
              <a:buNone/>
            </a:pPr>
            <a:endParaRPr lang="pl-PL" sz="2000" i="1" dirty="0"/>
          </a:p>
          <a:p>
            <a:pPr marL="0" indent="0" algn="ctr">
              <a:buNone/>
            </a:pPr>
            <a:endParaRPr lang="pl-PL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>
            <a:normAutofit fontScale="90000"/>
          </a:bodyPr>
          <a:lstStyle/>
          <a:p>
            <a:r>
              <a:rPr lang="th-TH" dirty="0"/>
              <a:t>เครือข่ายห่วงโซ่อุปทาน </a:t>
            </a:r>
            <a:r>
              <a:rPr lang="pl-PL" dirty="0"/>
              <a:t>– </a:t>
            </a:r>
            <a:r>
              <a:rPr lang="th-TH" dirty="0"/>
              <a:t>กลุ่มคลัสเตอร์ </a:t>
            </a:r>
            <a:r>
              <a:rPr lang="en-US" dirty="0"/>
              <a:t>(</a:t>
            </a:r>
            <a:r>
              <a:rPr lang="pl-PL" dirty="0"/>
              <a:t>C</a:t>
            </a:r>
            <a:r>
              <a:rPr lang="en-US" dirty="0"/>
              <a:t>luster)</a:t>
            </a:r>
          </a:p>
        </p:txBody>
      </p:sp>
    </p:spTree>
    <p:extLst>
      <p:ext uri="{BB962C8B-B14F-4D97-AF65-F5344CB8AC3E}">
        <p14:creationId xmlns:p14="http://schemas.microsoft.com/office/powerpoint/2010/main" val="345328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4FC9B-4F8F-4717-96B5-4C7A083EA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884218"/>
            <a:ext cx="10150764" cy="8880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“</a:t>
            </a:r>
            <a:r>
              <a:rPr lang="th-TH" sz="2400" dirty="0"/>
              <a:t>กลยุทธ์และการแข่งขันของภูมิศาสตร์ของบริษัทและสถาบันที่เชื่อมต่อกันในสาขา</a:t>
            </a:r>
            <a:r>
              <a:rPr lang="pl-PL" sz="2400" dirty="0"/>
              <a:t>” </a:t>
            </a:r>
            <a:r>
              <a:rPr lang="pl-PL" sz="2000" i="1" dirty="0"/>
              <a:t>[</a:t>
            </a:r>
            <a:r>
              <a:rPr lang="pl-PL" sz="2000" i="1" dirty="0">
                <a:hlinkClick r:id="rId2"/>
              </a:rPr>
              <a:t>SOURCE</a:t>
            </a:r>
            <a:r>
              <a:rPr lang="pl-PL" sz="2000" i="1" dirty="0"/>
              <a:t>]</a:t>
            </a:r>
          </a:p>
          <a:p>
            <a:pPr marL="0" indent="0" algn="ctr">
              <a:buNone/>
            </a:pPr>
            <a:endParaRPr lang="pl-PL" sz="2000" i="1" dirty="0"/>
          </a:p>
          <a:p>
            <a:pPr marL="0" indent="0" algn="ctr">
              <a:buNone/>
            </a:pPr>
            <a:endParaRPr lang="pl-PL" sz="24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505F835-7B21-4C93-9726-4080319954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7953626"/>
              </p:ext>
            </p:extLst>
          </p:nvPr>
        </p:nvGraphicFramePr>
        <p:xfrm>
          <a:off x="-397164" y="2373035"/>
          <a:ext cx="6493164" cy="403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rostokąt 4">
            <a:extLst>
              <a:ext uri="{FF2B5EF4-FFF2-40B4-BE49-F238E27FC236}">
                <a16:creationId xmlns:a16="http://schemas.microsoft.com/office/drawing/2014/main" id="{FD56CC70-4904-47E8-B4E8-1BAC5667E5D0}"/>
              </a:ext>
            </a:extLst>
          </p:cNvPr>
          <p:cNvSpPr/>
          <p:nvPr/>
        </p:nvSpPr>
        <p:spPr>
          <a:xfrm>
            <a:off x="6145697" y="5220961"/>
            <a:ext cx="5168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Porter’s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Diamond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>
            <a:normAutofit fontScale="90000"/>
          </a:bodyPr>
          <a:lstStyle/>
          <a:p>
            <a:r>
              <a:rPr lang="th-TH" dirty="0"/>
              <a:t>เครือข่ายห่วงโซ่อุปทาน </a:t>
            </a:r>
            <a:r>
              <a:rPr lang="pl-PL" dirty="0"/>
              <a:t>– </a:t>
            </a:r>
            <a:r>
              <a:rPr lang="th-TH" dirty="0"/>
              <a:t>กลุ่มคลัสเตอร์ </a:t>
            </a:r>
            <a:r>
              <a:rPr lang="en-US" dirty="0"/>
              <a:t>(</a:t>
            </a:r>
            <a:r>
              <a:rPr lang="pl-PL" dirty="0"/>
              <a:t>C</a:t>
            </a:r>
            <a:r>
              <a:rPr lang="en-US" dirty="0"/>
              <a:t>luster)</a:t>
            </a:r>
          </a:p>
        </p:txBody>
      </p:sp>
    </p:spTree>
    <p:extLst>
      <p:ext uri="{BB962C8B-B14F-4D97-AF65-F5344CB8AC3E}">
        <p14:creationId xmlns:p14="http://schemas.microsoft.com/office/powerpoint/2010/main" val="938084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4FC9B-4F8F-4717-96B5-4C7A083EA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94" y="1634837"/>
            <a:ext cx="8482205" cy="8035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/>
              <a:t>การจัดประเภทของ </a:t>
            </a:r>
            <a:r>
              <a:rPr lang="en-US" sz="2400" dirty="0"/>
              <a:t>technology clusters</a:t>
            </a:r>
            <a:r>
              <a:rPr lang="pl-PL" sz="2400" dirty="0"/>
              <a:t> </a:t>
            </a:r>
            <a:r>
              <a:rPr lang="pl-PL" sz="2000" i="1" dirty="0"/>
              <a:t>[</a:t>
            </a:r>
            <a:r>
              <a:rPr lang="pl-PL" sz="2000" i="1" dirty="0">
                <a:hlinkClick r:id="rId2"/>
              </a:rPr>
              <a:t>SOURCE</a:t>
            </a:r>
            <a:r>
              <a:rPr lang="pl-PL" sz="2000" i="1" dirty="0"/>
              <a:t>]</a:t>
            </a:r>
          </a:p>
          <a:p>
            <a:pPr marL="0" indent="0">
              <a:buNone/>
            </a:pPr>
            <a:endParaRPr lang="pl-PL" sz="2000" i="1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6E67BB9-8441-408D-B90B-A073F9D03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5" y="2161049"/>
            <a:ext cx="11277208" cy="36024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>
            <a:normAutofit fontScale="90000"/>
          </a:bodyPr>
          <a:lstStyle/>
          <a:p>
            <a:r>
              <a:rPr lang="th-TH" dirty="0"/>
              <a:t>เครือข่ายห่วงโซ่อุปทาน </a:t>
            </a:r>
            <a:r>
              <a:rPr lang="pl-PL" dirty="0"/>
              <a:t>– </a:t>
            </a:r>
            <a:r>
              <a:rPr lang="th-TH" dirty="0"/>
              <a:t>กลุ่มคลัสเตอร์ </a:t>
            </a:r>
            <a:r>
              <a:rPr lang="en-US" dirty="0"/>
              <a:t>(</a:t>
            </a:r>
            <a:r>
              <a:rPr lang="pl-PL" dirty="0"/>
              <a:t>C</a:t>
            </a:r>
            <a:r>
              <a:rPr lang="en-US" dirty="0"/>
              <a:t>luster)</a:t>
            </a:r>
          </a:p>
        </p:txBody>
      </p:sp>
    </p:spTree>
    <p:extLst>
      <p:ext uri="{BB962C8B-B14F-4D97-AF65-F5344CB8AC3E}">
        <p14:creationId xmlns:p14="http://schemas.microsoft.com/office/powerpoint/2010/main" val="875411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4FC9B-4F8F-4717-96B5-4C7A083EA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95" y="5665457"/>
            <a:ext cx="3291369" cy="8880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hlinkClick r:id="rId2"/>
              </a:rPr>
              <a:t>Cluster based on</a:t>
            </a:r>
            <a:r>
              <a:rPr lang="pl-PL" sz="2400" dirty="0">
                <a:hlinkClick r:id="rId2"/>
              </a:rPr>
              <a:t> </a:t>
            </a:r>
            <a:r>
              <a:rPr lang="en-US" sz="2400" dirty="0">
                <a:hlinkClick r:id="rId2"/>
              </a:rPr>
              <a:t>Italian model</a:t>
            </a:r>
            <a:endParaRPr lang="pl-PL" sz="2000" i="1" dirty="0"/>
          </a:p>
          <a:p>
            <a:pPr marL="0" indent="0" algn="ctr">
              <a:buNone/>
            </a:pPr>
            <a:endParaRPr lang="pl-PL" sz="24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BF0892A-7572-4854-8A29-D38D979F6AB7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8" b="8852"/>
          <a:stretch/>
        </p:blipFill>
        <p:spPr bwMode="auto">
          <a:xfrm>
            <a:off x="358975" y="2302307"/>
            <a:ext cx="3511839" cy="27660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810435C-D9AF-44F5-9123-F08F9C58E2BF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567" l="3549" r="100000">
                        <a14:foregroundMark x1="44907" y1="94268" x2="44444" y2="78185"/>
                        <a14:foregroundMark x1="12809" y1="68949" x2="12037" y2="63694"/>
                        <a14:foregroundMark x1="7870" y1="25637" x2="7870" y2="25637"/>
                        <a14:foregroundMark x1="39198" y1="3662" x2="39198" y2="3662"/>
                        <a14:foregroundMark x1="77160" y1="10987" x2="77160" y2="10987"/>
                        <a14:foregroundMark x1="84877" y1="46338" x2="84877" y2="46338"/>
                        <a14:foregroundMark x1="77469" y1="76911" x2="77469" y2="76911"/>
                        <a14:foregroundMark x1="64043" y1="64331" x2="64043" y2="64331"/>
                        <a14:foregroundMark x1="69753" y1="20064" x2="58025" y2="32962"/>
                        <a14:foregroundMark x1="14969" y1="30255" x2="30247" y2="38535"/>
                        <a14:foregroundMark x1="40123" y1="12580" x2="42747" y2="28344"/>
                        <a14:foregroundMark x1="45679" y1="62739" x2="44907" y2="74682"/>
                        <a14:foregroundMark x1="77469" y1="46178" x2="64198" y2="45860"/>
                        <a14:foregroundMark x1="87346" y1="49204" x2="87346" y2="42197"/>
                        <a14:foregroundMark x1="78086" y1="17357" x2="73302" y2="12420"/>
                        <a14:foregroundMark x1="42130" y1="7166" x2="37963" y2="6210"/>
                        <a14:foregroundMark x1="10340" y1="30573" x2="12809" y2="25000"/>
                        <a14:foregroundMark x1="77623" y1="79618" x2="77469" y2="73885"/>
                        <a14:backgroundMark x1="35802" y1="63694" x2="15432" y2="94108"/>
                        <a14:backgroundMark x1="56481" y1="69745" x2="77623" y2="94108"/>
                        <a14:backgroundMark x1="73611" y1="54618" x2="95062" y2="65764"/>
                        <a14:backgroundMark x1="77160" y1="32006" x2="98148" y2="21656"/>
                        <a14:backgroundMark x1="57716" y1="23567" x2="56790" y2="5892"/>
                        <a14:backgroundMark x1="27006" y1="27866" x2="15586" y2="106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06" y="2741229"/>
            <a:ext cx="3511839" cy="336824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35C2E16-DC07-4262-8332-5C292FDCE163}"/>
              </a:ext>
            </a:extLst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47" b="100000" l="0" r="100000">
                        <a14:foregroundMark x1="50872" y1="14630" x2="45325" y2="5466"/>
                        <a14:foregroundMark x1="44691" y1="19453" x2="45166" y2="36013"/>
                        <a14:foregroundMark x1="11094" y1="51768" x2="32805" y2="50643"/>
                        <a14:foregroundMark x1="8241" y1="55305" x2="8875" y2="50161"/>
                        <a14:foregroundMark x1="22029" y1="69293" x2="17750" y2="65113"/>
                        <a14:foregroundMark x1="24881" y1="88907" x2="20919" y2="86174"/>
                        <a14:foregroundMark x1="43582" y1="78617" x2="36926" y2="76045"/>
                        <a14:foregroundMark x1="61490" y1="91479" x2="56260" y2="95016"/>
                        <a14:foregroundMark x1="85578" y1="68328" x2="83835" y2="76045"/>
                        <a14:foregroundMark x1="76070" y1="49196" x2="74643" y2="58199"/>
                        <a14:foregroundMark x1="34390" y1="55466" x2="25674" y2="62379"/>
                        <a14:foregroundMark x1="37876" y1="61736" x2="23613" y2="82958"/>
                        <a14:foregroundMark x1="42631" y1="63505" x2="41680" y2="69775"/>
                        <a14:foregroundMark x1="50396" y1="63023" x2="56735" y2="85691"/>
                        <a14:foregroundMark x1="64025" y1="75402" x2="64976" y2="71222"/>
                        <a14:foregroundMark x1="61807" y1="69614" x2="54834" y2="60289"/>
                        <a14:foregroundMark x1="57845" y1="55305" x2="74643" y2="66720"/>
                        <a14:foregroundMark x1="58320" y1="50643" x2="68146" y2="50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237" y="1634836"/>
            <a:ext cx="4111424" cy="410094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92327D-16D1-4091-AB0E-49235BCAE4C6}"/>
              </a:ext>
            </a:extLst>
          </p:cNvPr>
          <p:cNvSpPr txBox="1">
            <a:spLocks/>
          </p:cNvSpPr>
          <p:nvPr/>
        </p:nvSpPr>
        <p:spPr>
          <a:xfrm>
            <a:off x="3994106" y="1634836"/>
            <a:ext cx="3291369" cy="888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hlinkClick r:id="rId2"/>
              </a:rPr>
              <a:t>Cluster based on</a:t>
            </a:r>
            <a:r>
              <a:rPr lang="pl-PL" sz="2400" dirty="0">
                <a:hlinkClick r:id="rId2"/>
              </a:rPr>
              <a:t> </a:t>
            </a:r>
            <a:r>
              <a:rPr lang="en-US" sz="2400" dirty="0">
                <a:hlinkClick r:id="rId2"/>
              </a:rPr>
              <a:t>Danish model</a:t>
            </a:r>
            <a:endParaRPr lang="pl-PL" sz="2000" i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pl-PL" sz="2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437F1A-8939-4E99-A8CD-3A2054996991}"/>
              </a:ext>
            </a:extLst>
          </p:cNvPr>
          <p:cNvSpPr txBox="1">
            <a:spLocks/>
          </p:cNvSpPr>
          <p:nvPr/>
        </p:nvSpPr>
        <p:spPr>
          <a:xfrm>
            <a:off x="8039264" y="5695732"/>
            <a:ext cx="3291369" cy="888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hlinkClick r:id="rId2"/>
              </a:rPr>
              <a:t>Cluster based on</a:t>
            </a:r>
            <a:r>
              <a:rPr lang="pl-PL" sz="2400" dirty="0">
                <a:hlinkClick r:id="rId2"/>
              </a:rPr>
              <a:t> </a:t>
            </a:r>
            <a:r>
              <a:rPr lang="en-US" sz="2400" dirty="0">
                <a:hlinkClick r:id="rId2"/>
              </a:rPr>
              <a:t>Dutch model</a:t>
            </a:r>
            <a:endParaRPr lang="pl-PL" sz="2000" i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pl-PL" sz="24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>
            <a:normAutofit fontScale="90000"/>
          </a:bodyPr>
          <a:lstStyle/>
          <a:p>
            <a:r>
              <a:rPr lang="th-TH" dirty="0"/>
              <a:t>เครือข่ายห่วงโซ่อุปทาน </a:t>
            </a:r>
            <a:r>
              <a:rPr lang="pl-PL" dirty="0"/>
              <a:t>– </a:t>
            </a:r>
            <a:r>
              <a:rPr lang="th-TH" dirty="0"/>
              <a:t>กลุ่มคลัสเตอร์ </a:t>
            </a:r>
            <a:r>
              <a:rPr lang="en-US" dirty="0"/>
              <a:t>(</a:t>
            </a:r>
            <a:r>
              <a:rPr lang="pl-PL" dirty="0"/>
              <a:t>C</a:t>
            </a:r>
            <a:r>
              <a:rPr lang="en-US" dirty="0"/>
              <a:t>luster)</a:t>
            </a:r>
          </a:p>
        </p:txBody>
      </p:sp>
    </p:spTree>
    <p:extLst>
      <p:ext uri="{BB962C8B-B14F-4D97-AF65-F5344CB8AC3E}">
        <p14:creationId xmlns:p14="http://schemas.microsoft.com/office/powerpoint/2010/main" val="1969717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a 23" descr="Strzałka okrężna">
            <a:extLst>
              <a:ext uri="{FF2B5EF4-FFF2-40B4-BE49-F238E27FC236}">
                <a16:creationId xmlns:a16="http://schemas.microsoft.com/office/drawing/2014/main" id="{F2BC7EBF-7907-465C-9D79-128D3884D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10052">
            <a:off x="9226871" y="1818777"/>
            <a:ext cx="2196281" cy="21962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4FC9B-4F8F-4717-96B5-4C7A083EA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67" y="1634837"/>
            <a:ext cx="3078932" cy="4038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>
                <a:hlinkClick r:id="rId4"/>
              </a:rPr>
              <a:t>Cluster </a:t>
            </a:r>
            <a:r>
              <a:rPr lang="pl-PL" sz="2000" dirty="0" err="1">
                <a:hlinkClick r:id="rId4"/>
              </a:rPr>
              <a:t>factors</a:t>
            </a:r>
            <a:r>
              <a:rPr lang="pl-PL" sz="2000" dirty="0">
                <a:hlinkClick r:id="rId4"/>
              </a:rPr>
              <a:t> model</a:t>
            </a:r>
            <a:endParaRPr lang="pl-PL" sz="2000" i="1" dirty="0"/>
          </a:p>
          <a:p>
            <a:pPr marL="0" indent="0">
              <a:buNone/>
            </a:pPr>
            <a:endParaRPr lang="pl-PL" sz="2000" i="1" dirty="0"/>
          </a:p>
          <a:p>
            <a:pPr marL="0" indent="0">
              <a:buNone/>
            </a:pPr>
            <a:endParaRPr lang="pl-PL" sz="20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4DEF703-4A2D-469F-8DAE-DA4310611F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4164960"/>
              </p:ext>
            </p:extLst>
          </p:nvPr>
        </p:nvGraphicFramePr>
        <p:xfrm>
          <a:off x="-554182" y="2336800"/>
          <a:ext cx="5745018" cy="395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7" name="Grupa 26">
            <a:extLst>
              <a:ext uri="{FF2B5EF4-FFF2-40B4-BE49-F238E27FC236}">
                <a16:creationId xmlns:a16="http://schemas.microsoft.com/office/drawing/2014/main" id="{5AF4ACDE-2A86-48FF-B0AA-D94C4BA7B230}"/>
              </a:ext>
            </a:extLst>
          </p:cNvPr>
          <p:cNvGrpSpPr/>
          <p:nvPr/>
        </p:nvGrpSpPr>
        <p:grpSpPr>
          <a:xfrm>
            <a:off x="3532908" y="1634837"/>
            <a:ext cx="5666511" cy="4027825"/>
            <a:chOff x="3532908" y="1634837"/>
            <a:chExt cx="5666511" cy="4027825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BCB777D4-FAE8-49DE-B679-460C86FC173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76969448"/>
                </p:ext>
              </p:extLst>
            </p:nvPr>
          </p:nvGraphicFramePr>
          <p:xfrm>
            <a:off x="3611419" y="1634837"/>
            <a:ext cx="5588000" cy="402782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DE3BE80B-8FE9-4FF0-B8A1-632321DC70A0}"/>
                </a:ext>
              </a:extLst>
            </p:cNvPr>
            <p:cNvSpPr/>
            <p:nvPr/>
          </p:nvSpPr>
          <p:spPr>
            <a:xfrm>
              <a:off x="4322618" y="3429000"/>
              <a:ext cx="1579419" cy="508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Microeconomic level</a:t>
              </a:r>
            </a:p>
          </p:txBody>
        </p:sp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1A8B614A-E812-4621-9251-CD48DA569EFE}"/>
                </a:ext>
              </a:extLst>
            </p:cNvPr>
            <p:cNvSpPr/>
            <p:nvPr/>
          </p:nvSpPr>
          <p:spPr>
            <a:xfrm>
              <a:off x="3532908" y="2038668"/>
              <a:ext cx="1579419" cy="508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Microeconomic level</a:t>
              </a:r>
            </a:p>
          </p:txBody>
        </p:sp>
      </p:grpSp>
      <p:sp>
        <p:nvSpPr>
          <p:cNvPr id="10" name="Prostokąt 9">
            <a:extLst>
              <a:ext uri="{FF2B5EF4-FFF2-40B4-BE49-F238E27FC236}">
                <a16:creationId xmlns:a16="http://schemas.microsoft.com/office/drawing/2014/main" id="{033CE0C9-52FB-4A9E-8C14-3410AB21EB3D}"/>
              </a:ext>
            </a:extLst>
          </p:cNvPr>
          <p:cNvSpPr/>
          <p:nvPr/>
        </p:nvSpPr>
        <p:spPr>
          <a:xfrm>
            <a:off x="4572001" y="5452962"/>
            <a:ext cx="37037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Funnel model of cluster determinants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9CB046E-1098-4A4A-A6D0-4E940CAA78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4147689"/>
              </p:ext>
            </p:extLst>
          </p:nvPr>
        </p:nvGraphicFramePr>
        <p:xfrm>
          <a:off x="7264401" y="3186545"/>
          <a:ext cx="3616035" cy="328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8227448-8A0E-4F0D-8409-9406A51BA2F2}"/>
              </a:ext>
            </a:extLst>
          </p:cNvPr>
          <p:cNvSpPr txBox="1"/>
          <p:nvPr/>
        </p:nvSpPr>
        <p:spPr>
          <a:xfrm>
            <a:off x="9430529" y="2365193"/>
            <a:ext cx="22472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Cluster reinvention and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further development</a:t>
            </a: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2189FCC1-2371-4845-9E70-DA956646946F}"/>
              </a:ext>
            </a:extLst>
          </p:cNvPr>
          <p:cNvSpPr/>
          <p:nvPr/>
        </p:nvSpPr>
        <p:spPr>
          <a:xfrm>
            <a:off x="9919856" y="1641245"/>
            <a:ext cx="2068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hlinkClick r:id="rId21"/>
              </a:rPr>
              <a:t>Cluster lifecycle</a:t>
            </a: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>
            <a:normAutofit fontScale="90000"/>
          </a:bodyPr>
          <a:lstStyle/>
          <a:p>
            <a:r>
              <a:rPr lang="th-TH" dirty="0"/>
              <a:t>เครือข่ายห่วงโซ่อุปทาน </a:t>
            </a:r>
            <a:r>
              <a:rPr lang="pl-PL" dirty="0"/>
              <a:t>– </a:t>
            </a:r>
            <a:r>
              <a:rPr lang="th-TH" dirty="0"/>
              <a:t>กลุ่มคลัสเตอร์ </a:t>
            </a:r>
            <a:r>
              <a:rPr lang="en-US" dirty="0"/>
              <a:t>(</a:t>
            </a:r>
            <a:r>
              <a:rPr lang="pl-PL" dirty="0"/>
              <a:t>C</a:t>
            </a:r>
            <a:r>
              <a:rPr lang="en-US" dirty="0"/>
              <a:t>luster)</a:t>
            </a:r>
          </a:p>
        </p:txBody>
      </p:sp>
    </p:spTree>
    <p:extLst>
      <p:ext uri="{BB962C8B-B14F-4D97-AF65-F5344CB8AC3E}">
        <p14:creationId xmlns:p14="http://schemas.microsoft.com/office/powerpoint/2010/main" val="4031444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4FC9B-4F8F-4717-96B5-4C7A083EA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818" y="1877573"/>
            <a:ext cx="5674723" cy="46525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sz="2400" dirty="0">
                <a:hlinkClick r:id="rId2"/>
              </a:rPr>
              <a:t>บทบาทคลัสเตอร์ในการพัฒนาอย่างยั่งยืน</a:t>
            </a:r>
          </a:p>
          <a:p>
            <a:pPr marL="0" indent="0" algn="ctr">
              <a:buNone/>
            </a:pPr>
            <a:endParaRPr lang="pl-PL" sz="2400" dirty="0"/>
          </a:p>
          <a:p>
            <a:pPr marL="0" indent="0" algn="ctr">
              <a:buNone/>
            </a:pPr>
            <a:r>
              <a:rPr lang="th-TH" sz="2400" dirty="0"/>
              <a:t>โดยไม่คำนึงถึงประเภทของกิจกรรมของคล</a:t>
            </a:r>
            <a:r>
              <a:rPr lang="th-TH" sz="2400" dirty="0" err="1"/>
              <a:t>ัสเต</a:t>
            </a:r>
            <a:r>
              <a:rPr lang="th-TH" sz="2400" dirty="0"/>
              <a:t>อร์ (ธุรกิจ) ซึ่งนวัตกรรมทางเทคโนโลยีมีบทบาทสำคัญในการนำแนวคิดการพัฒนาที่ยั่งยืนไปใช้ใน การประยุกต์เทคโนโลยีเพื่ออนุรักษ์สิ่งแวดล้อมให้มากขึ้นทั้งในอดีตและปัจจุบัน เนื่องจากปัจจัยการผลิตที่มีประสิทธิผลสูงขึ้นและความเข้าใจถึงความต้องการที่ดีขึ้น</a:t>
            </a:r>
            <a:endParaRPr lang="pl-PL" sz="2400" dirty="0"/>
          </a:p>
        </p:txBody>
      </p:sp>
      <p:grpSp>
        <p:nvGrpSpPr>
          <p:cNvPr id="45" name="Grupa 44">
            <a:extLst>
              <a:ext uri="{FF2B5EF4-FFF2-40B4-BE49-F238E27FC236}">
                <a16:creationId xmlns:a16="http://schemas.microsoft.com/office/drawing/2014/main" id="{8118714B-03BA-4E41-91B1-97A963AD02D6}"/>
              </a:ext>
            </a:extLst>
          </p:cNvPr>
          <p:cNvGrpSpPr/>
          <p:nvPr/>
        </p:nvGrpSpPr>
        <p:grpSpPr>
          <a:xfrm>
            <a:off x="5859161" y="1625601"/>
            <a:ext cx="5777226" cy="4824943"/>
            <a:chOff x="5859161" y="1625601"/>
            <a:chExt cx="5777226" cy="4824943"/>
          </a:xfrm>
        </p:grpSpPr>
        <p:grpSp>
          <p:nvGrpSpPr>
            <p:cNvPr id="44" name="Grupa 43">
              <a:extLst>
                <a:ext uri="{FF2B5EF4-FFF2-40B4-BE49-F238E27FC236}">
                  <a16:creationId xmlns:a16="http://schemas.microsoft.com/office/drawing/2014/main" id="{81C8263B-39C2-41F7-8983-F2F6D527F407}"/>
                </a:ext>
              </a:extLst>
            </p:cNvPr>
            <p:cNvGrpSpPr/>
            <p:nvPr/>
          </p:nvGrpSpPr>
          <p:grpSpPr>
            <a:xfrm>
              <a:off x="5859161" y="1625601"/>
              <a:ext cx="5777226" cy="4824943"/>
              <a:chOff x="5069890" y="1468300"/>
              <a:chExt cx="5777226" cy="4824943"/>
            </a:xfrm>
          </p:grpSpPr>
          <p:grpSp>
            <p:nvGrpSpPr>
              <p:cNvPr id="35" name="Grupa 34">
                <a:extLst>
                  <a:ext uri="{FF2B5EF4-FFF2-40B4-BE49-F238E27FC236}">
                    <a16:creationId xmlns:a16="http://schemas.microsoft.com/office/drawing/2014/main" id="{670FCF77-217D-419D-9580-4878934D55B2}"/>
                  </a:ext>
                </a:extLst>
              </p:cNvPr>
              <p:cNvGrpSpPr/>
              <p:nvPr/>
            </p:nvGrpSpPr>
            <p:grpSpPr>
              <a:xfrm>
                <a:off x="6498013" y="1720272"/>
                <a:ext cx="2872509" cy="4327814"/>
                <a:chOff x="7527636" y="1997363"/>
                <a:chExt cx="2872509" cy="4327814"/>
              </a:xfrm>
            </p:grpSpPr>
            <p:grpSp>
              <p:nvGrpSpPr>
                <p:cNvPr id="30" name="Grupa 29">
                  <a:extLst>
                    <a:ext uri="{FF2B5EF4-FFF2-40B4-BE49-F238E27FC236}">
                      <a16:creationId xmlns:a16="http://schemas.microsoft.com/office/drawing/2014/main" id="{FD6DAAE1-4CE4-4663-AE7D-03B1270BF2D0}"/>
                    </a:ext>
                  </a:extLst>
                </p:cNvPr>
                <p:cNvGrpSpPr/>
                <p:nvPr/>
              </p:nvGrpSpPr>
              <p:grpSpPr>
                <a:xfrm>
                  <a:off x="7989455" y="3865129"/>
                  <a:ext cx="1431636" cy="1447800"/>
                  <a:chOff x="8257309" y="3429000"/>
                  <a:chExt cx="1431636" cy="1447800"/>
                </a:xfrm>
              </p:grpSpPr>
              <p:sp>
                <p:nvSpPr>
                  <p:cNvPr id="13" name="Owal 12">
                    <a:extLst>
                      <a:ext uri="{FF2B5EF4-FFF2-40B4-BE49-F238E27FC236}">
                        <a16:creationId xmlns:a16="http://schemas.microsoft.com/office/drawing/2014/main" id="{3F0865B8-F1B4-465C-BF05-5A8578B46229}"/>
                      </a:ext>
                    </a:extLst>
                  </p:cNvPr>
                  <p:cNvSpPr/>
                  <p:nvPr/>
                </p:nvSpPr>
                <p:spPr>
                  <a:xfrm>
                    <a:off x="8257309" y="3429000"/>
                    <a:ext cx="1422400" cy="1447800"/>
                  </a:xfrm>
                  <a:prstGeom prst="ellipse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15" name="Owal 14">
                    <a:extLst>
                      <a:ext uri="{FF2B5EF4-FFF2-40B4-BE49-F238E27FC236}">
                        <a16:creationId xmlns:a16="http://schemas.microsoft.com/office/drawing/2014/main" id="{1FC21D5D-F109-40C0-8641-7079F198C9BE}"/>
                      </a:ext>
                    </a:extLst>
                  </p:cNvPr>
                  <p:cNvSpPr/>
                  <p:nvPr/>
                </p:nvSpPr>
                <p:spPr>
                  <a:xfrm>
                    <a:off x="8257309" y="3814618"/>
                    <a:ext cx="1431636" cy="683491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>
                      <a:noFill/>
                    </a:endParaRPr>
                  </a:p>
                </p:txBody>
              </p:sp>
              <p:sp>
                <p:nvSpPr>
                  <p:cNvPr id="19" name="Owal 18">
                    <a:extLst>
                      <a:ext uri="{FF2B5EF4-FFF2-40B4-BE49-F238E27FC236}">
                        <a16:creationId xmlns:a16="http://schemas.microsoft.com/office/drawing/2014/main" id="{51321886-0C31-434E-9702-2F529CE102A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252691" y="3803072"/>
                    <a:ext cx="1431636" cy="683491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>
                      <a:noFill/>
                    </a:endParaRPr>
                  </a:p>
                </p:txBody>
              </p:sp>
            </p:grpSp>
            <p:grpSp>
              <p:nvGrpSpPr>
                <p:cNvPr id="26" name="Grupa 25">
                  <a:extLst>
                    <a:ext uri="{FF2B5EF4-FFF2-40B4-BE49-F238E27FC236}">
                      <a16:creationId xmlns:a16="http://schemas.microsoft.com/office/drawing/2014/main" id="{A19B708C-43D4-48D6-A116-95D68C47C0DA}"/>
                    </a:ext>
                  </a:extLst>
                </p:cNvPr>
                <p:cNvGrpSpPr/>
                <p:nvPr/>
              </p:nvGrpSpPr>
              <p:grpSpPr>
                <a:xfrm>
                  <a:off x="7527636" y="4860636"/>
                  <a:ext cx="2872509" cy="1464541"/>
                  <a:chOff x="7536873" y="4141932"/>
                  <a:chExt cx="2872509" cy="1464541"/>
                </a:xfrm>
              </p:grpSpPr>
              <p:cxnSp>
                <p:nvCxnSpPr>
                  <p:cNvPr id="17" name="Łącznik prosty 16">
                    <a:extLst>
                      <a:ext uri="{FF2B5EF4-FFF2-40B4-BE49-F238E27FC236}">
                        <a16:creationId xmlns:a16="http://schemas.microsoft.com/office/drawing/2014/main" id="{A34BDF8D-35C0-44A5-94E9-5831B4A2FE01}"/>
                      </a:ext>
                    </a:extLst>
                  </p:cNvPr>
                  <p:cNvCxnSpPr/>
                  <p:nvPr/>
                </p:nvCxnSpPr>
                <p:spPr>
                  <a:xfrm>
                    <a:off x="7536873" y="4152900"/>
                    <a:ext cx="2863272" cy="0"/>
                  </a:xfrm>
                  <a:prstGeom prst="line">
                    <a:avLst/>
                  </a:prstGeom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Łącznik prosty 19">
                    <a:extLst>
                      <a:ext uri="{FF2B5EF4-FFF2-40B4-BE49-F238E27FC236}">
                        <a16:creationId xmlns:a16="http://schemas.microsoft.com/office/drawing/2014/main" id="{96D44683-BA26-46A7-830D-793BE5916B8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257309" y="4152900"/>
                    <a:ext cx="2152073" cy="1453573"/>
                  </a:xfrm>
                  <a:prstGeom prst="line">
                    <a:avLst/>
                  </a:prstGeom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Łącznik prosty 21">
                    <a:extLst>
                      <a:ext uri="{FF2B5EF4-FFF2-40B4-BE49-F238E27FC236}">
                        <a16:creationId xmlns:a16="http://schemas.microsoft.com/office/drawing/2014/main" id="{0EA6FF50-416C-4077-9D6C-6155FD3C6EFD}"/>
                      </a:ext>
                    </a:extLst>
                  </p:cNvPr>
                  <p:cNvCxnSpPr/>
                  <p:nvPr/>
                </p:nvCxnSpPr>
                <p:spPr>
                  <a:xfrm>
                    <a:off x="7536873" y="4141932"/>
                    <a:ext cx="720436" cy="1458768"/>
                  </a:xfrm>
                  <a:prstGeom prst="line">
                    <a:avLst/>
                  </a:prstGeom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5" name="Łącznik prosty 24">
                  <a:extLst>
                    <a:ext uri="{FF2B5EF4-FFF2-40B4-BE49-F238E27FC236}">
                      <a16:creationId xmlns:a16="http://schemas.microsoft.com/office/drawing/2014/main" id="{F7A6A1B8-1D6E-47A2-865A-579AD3EEB2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238835" y="1997364"/>
                  <a:ext cx="18473" cy="4322041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Łącznik prosty 31">
                  <a:extLst>
                    <a:ext uri="{FF2B5EF4-FFF2-40B4-BE49-F238E27FC236}">
                      <a16:creationId xmlns:a16="http://schemas.microsoft.com/office/drawing/2014/main" id="{EAD21EE1-2E74-4F5A-A7E6-4EEDDE7C2BB6}"/>
                    </a:ext>
                  </a:extLst>
                </p:cNvPr>
                <p:cNvCxnSpPr/>
                <p:nvPr/>
              </p:nvCxnSpPr>
              <p:spPr>
                <a:xfrm flipH="1">
                  <a:off x="7536872" y="1997363"/>
                  <a:ext cx="720436" cy="2857501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Łącznik prosty 33">
                  <a:extLst>
                    <a:ext uri="{FF2B5EF4-FFF2-40B4-BE49-F238E27FC236}">
                      <a16:creationId xmlns:a16="http://schemas.microsoft.com/office/drawing/2014/main" id="{92049A44-39BB-4C38-AAF5-AA2A7CF033C9}"/>
                    </a:ext>
                  </a:extLst>
                </p:cNvPr>
                <p:cNvCxnSpPr/>
                <p:nvPr/>
              </p:nvCxnSpPr>
              <p:spPr>
                <a:xfrm>
                  <a:off x="8238835" y="1997363"/>
                  <a:ext cx="2142837" cy="2868469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pole tekstowe 35">
                <a:extLst>
                  <a:ext uri="{FF2B5EF4-FFF2-40B4-BE49-F238E27FC236}">
                    <a16:creationId xmlns:a16="http://schemas.microsoft.com/office/drawing/2014/main" id="{BB2DD2A1-D0CE-49C1-A1EE-D9B2A6E82534}"/>
                  </a:ext>
                </a:extLst>
              </p:cNvPr>
              <p:cNvSpPr txBox="1"/>
              <p:nvPr/>
            </p:nvSpPr>
            <p:spPr>
              <a:xfrm flipH="1">
                <a:off x="7051734" y="4142221"/>
                <a:ext cx="13397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CLUSTER</a:t>
                </a:r>
              </a:p>
            </p:txBody>
          </p:sp>
          <p:sp>
            <p:nvSpPr>
              <p:cNvPr id="37" name="Prostokąt 36">
                <a:extLst>
                  <a:ext uri="{FF2B5EF4-FFF2-40B4-BE49-F238E27FC236}">
                    <a16:creationId xmlns:a16="http://schemas.microsoft.com/office/drawing/2014/main" id="{8C7118DB-BA37-42AF-822F-DD36D3868817}"/>
                  </a:ext>
                </a:extLst>
              </p:cNvPr>
              <p:cNvSpPr/>
              <p:nvPr/>
            </p:nvSpPr>
            <p:spPr>
              <a:xfrm>
                <a:off x="9489052" y="4340967"/>
                <a:ext cx="135806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>
                    <a:latin typeface="Arial" panose="020B0604020202020204" pitchFamily="34" charset="0"/>
                    <a:cs typeface="Arial" panose="020B0604020202020204" pitchFamily="34" charset="0"/>
                  </a:rPr>
                  <a:t>Social </a:t>
                </a:r>
              </a:p>
              <a:p>
                <a:r>
                  <a:rPr lang="en-GB" sz="1600">
                    <a:latin typeface="Arial" panose="020B0604020202020204" pitchFamily="34" charset="0"/>
                    <a:cs typeface="Arial" panose="020B0604020202020204" pitchFamily="34" charset="0"/>
                  </a:rPr>
                  <a:t>development</a:t>
                </a:r>
              </a:p>
            </p:txBody>
          </p:sp>
          <p:sp>
            <p:nvSpPr>
              <p:cNvPr id="41" name="Prostokąt 40">
                <a:extLst>
                  <a:ext uri="{FF2B5EF4-FFF2-40B4-BE49-F238E27FC236}">
                    <a16:creationId xmlns:a16="http://schemas.microsoft.com/office/drawing/2014/main" id="{A1F1C086-6301-4D85-B49D-1FFDA7D78137}"/>
                  </a:ext>
                </a:extLst>
              </p:cNvPr>
              <p:cNvSpPr/>
              <p:nvPr/>
            </p:nvSpPr>
            <p:spPr>
              <a:xfrm>
                <a:off x="7736145" y="5708468"/>
                <a:ext cx="135806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>
                    <a:latin typeface="Arial" panose="020B0604020202020204" pitchFamily="34" charset="0"/>
                    <a:cs typeface="Arial" panose="020B0604020202020204" pitchFamily="34" charset="0"/>
                  </a:rPr>
                  <a:t>Economic </a:t>
                </a:r>
              </a:p>
              <a:p>
                <a:r>
                  <a:rPr lang="en-GB" sz="1600">
                    <a:latin typeface="Arial" panose="020B0604020202020204" pitchFamily="34" charset="0"/>
                    <a:cs typeface="Arial" panose="020B0604020202020204" pitchFamily="34" charset="0"/>
                  </a:rPr>
                  <a:t>development</a:t>
                </a:r>
              </a:p>
            </p:txBody>
          </p:sp>
          <p:sp>
            <p:nvSpPr>
              <p:cNvPr id="42" name="Prostokąt 41">
                <a:extLst>
                  <a:ext uri="{FF2B5EF4-FFF2-40B4-BE49-F238E27FC236}">
                    <a16:creationId xmlns:a16="http://schemas.microsoft.com/office/drawing/2014/main" id="{B33A174D-319B-4849-88EF-F47880D2FCDF}"/>
                  </a:ext>
                </a:extLst>
              </p:cNvPr>
              <p:cNvSpPr/>
              <p:nvPr/>
            </p:nvSpPr>
            <p:spPr>
              <a:xfrm>
                <a:off x="5069890" y="4340967"/>
                <a:ext cx="130035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Ecological </a:t>
                </a:r>
              </a:p>
              <a:p>
                <a:r>
                  <a:rPr lang="en-GB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developmen</a:t>
                </a:r>
                <a:endParaRPr lang="en-GB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Prostokąt 42">
                <a:extLst>
                  <a:ext uri="{FF2B5EF4-FFF2-40B4-BE49-F238E27FC236}">
                    <a16:creationId xmlns:a16="http://schemas.microsoft.com/office/drawing/2014/main" id="{50B3286D-2B3B-4EBB-857D-9BBF873B891E}"/>
                  </a:ext>
                </a:extLst>
              </p:cNvPr>
              <p:cNvSpPr/>
              <p:nvPr/>
            </p:nvSpPr>
            <p:spPr>
              <a:xfrm>
                <a:off x="6445029" y="1468300"/>
                <a:ext cx="137088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Quality of life</a:t>
                </a:r>
              </a:p>
            </p:txBody>
          </p:sp>
        </p:grpSp>
        <p:sp>
          <p:nvSpPr>
            <p:cNvPr id="38" name="Trójkąt równoramienny 37">
              <a:extLst>
                <a:ext uri="{FF2B5EF4-FFF2-40B4-BE49-F238E27FC236}">
                  <a16:creationId xmlns:a16="http://schemas.microsoft.com/office/drawing/2014/main" id="{1246FC00-D722-451D-8302-3DB8D822C168}"/>
                </a:ext>
              </a:extLst>
            </p:cNvPr>
            <p:cNvSpPr/>
            <p:nvPr/>
          </p:nvSpPr>
          <p:spPr>
            <a:xfrm>
              <a:off x="9991345" y="4540951"/>
              <a:ext cx="353064" cy="286451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Trójkąt równoramienny 39">
              <a:extLst>
                <a:ext uri="{FF2B5EF4-FFF2-40B4-BE49-F238E27FC236}">
                  <a16:creationId xmlns:a16="http://schemas.microsoft.com/office/drawing/2014/main" id="{53FDCB8A-301C-4219-96C2-F2585446025A}"/>
                </a:ext>
              </a:extLst>
            </p:cNvPr>
            <p:cNvSpPr/>
            <p:nvPr/>
          </p:nvSpPr>
          <p:spPr>
            <a:xfrm>
              <a:off x="7135656" y="4542703"/>
              <a:ext cx="369455" cy="34117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Trójkąt równoramienny 38">
              <a:extLst>
                <a:ext uri="{FF2B5EF4-FFF2-40B4-BE49-F238E27FC236}">
                  <a16:creationId xmlns:a16="http://schemas.microsoft.com/office/drawing/2014/main" id="{83B3FCC0-DC09-4CC6-812B-EAFB0F323A1D}"/>
                </a:ext>
              </a:extLst>
            </p:cNvPr>
            <p:cNvSpPr/>
            <p:nvPr/>
          </p:nvSpPr>
          <p:spPr>
            <a:xfrm>
              <a:off x="7832228" y="5981021"/>
              <a:ext cx="369455" cy="34117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>
            <a:normAutofit fontScale="90000"/>
          </a:bodyPr>
          <a:lstStyle/>
          <a:p>
            <a:r>
              <a:rPr lang="th-TH" dirty="0"/>
              <a:t>เครือข่ายห่วงโซ่อุปทาน </a:t>
            </a:r>
            <a:r>
              <a:rPr lang="pl-PL" dirty="0"/>
              <a:t>– </a:t>
            </a:r>
            <a:r>
              <a:rPr lang="th-TH" dirty="0"/>
              <a:t>กลุ่มคลัสเตอร์ </a:t>
            </a:r>
            <a:r>
              <a:rPr lang="en-US" dirty="0"/>
              <a:t>(</a:t>
            </a:r>
            <a:r>
              <a:rPr lang="pl-PL" dirty="0"/>
              <a:t>C</a:t>
            </a:r>
            <a:r>
              <a:rPr lang="en-US" dirty="0"/>
              <a:t>luster)</a:t>
            </a:r>
          </a:p>
        </p:txBody>
      </p:sp>
    </p:spTree>
    <p:extLst>
      <p:ext uri="{BB962C8B-B14F-4D97-AF65-F5344CB8AC3E}">
        <p14:creationId xmlns:p14="http://schemas.microsoft.com/office/powerpoint/2010/main" val="1588951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4FC9B-4F8F-4717-96B5-4C7A083EA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7" y="2059710"/>
            <a:ext cx="4812145" cy="38885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/>
              <a:t>ในคล</a:t>
            </a:r>
            <a:r>
              <a:rPr lang="th-TH" sz="2400" dirty="0" err="1"/>
              <a:t>ัสเต</a:t>
            </a:r>
            <a:r>
              <a:rPr lang="th-TH" sz="2400" dirty="0"/>
              <a:t>อร์อุตสาหกรรม มี </a:t>
            </a:r>
            <a:r>
              <a:rPr lang="en-US" sz="2400" dirty="0"/>
              <a:t>3</a:t>
            </a:r>
            <a:r>
              <a:rPr lang="th-TH" sz="2400" dirty="0"/>
              <a:t> ประเภท </a:t>
            </a:r>
            <a:r>
              <a:rPr lang="pl-PL" sz="1600" dirty="0"/>
              <a:t>[</a:t>
            </a:r>
            <a:r>
              <a:rPr lang="pl-PL" sz="1600" dirty="0">
                <a:hlinkClick r:id="rId2"/>
              </a:rPr>
              <a:t>SOURCE</a:t>
            </a:r>
            <a:r>
              <a:rPr lang="pl-PL" sz="1600" dirty="0"/>
              <a:t>]:</a:t>
            </a:r>
          </a:p>
          <a:p>
            <a:r>
              <a:rPr lang="th-TH" sz="2400" dirty="0"/>
              <a:t>ได้แก่ ผู้ผลิตผลิตภัณฑ์ (</a:t>
            </a:r>
            <a:r>
              <a:rPr lang="pl-PL" sz="2400" dirty="0"/>
              <a:t>M)</a:t>
            </a:r>
          </a:p>
          <a:p>
            <a:r>
              <a:rPr lang="th-TH" sz="2400" dirty="0" err="1"/>
              <a:t>ซัพพ</a:t>
            </a:r>
            <a:r>
              <a:rPr lang="th-TH" sz="2400" dirty="0"/>
              <a:t>ลายเออร์ส่วนตัวของผู้ผลิตที่มีความสัมพันธ์ที่มั่นคงในระยะยาว (</a:t>
            </a:r>
            <a:r>
              <a:rPr lang="pl-PL" sz="2400" dirty="0"/>
              <a:t>S)</a:t>
            </a:r>
            <a:endParaRPr lang="th-TH" sz="2400" dirty="0"/>
          </a:p>
          <a:p>
            <a:r>
              <a:rPr lang="th-TH" sz="2400" dirty="0" err="1"/>
              <a:t>ซัพพ</a:t>
            </a:r>
            <a:r>
              <a:rPr lang="th-TH" sz="2400" dirty="0"/>
              <a:t>ลายเออร</a:t>
            </a:r>
            <a:r>
              <a:rPr lang="th-TH" sz="2400" dirty="0" err="1"/>
              <a:t>์อิ</a:t>
            </a:r>
            <a:r>
              <a:rPr lang="th-TH" sz="2400" dirty="0"/>
              <a:t>สระรายอื่นที่กระจายอยู่ในคล</a:t>
            </a:r>
            <a:r>
              <a:rPr lang="th-TH" sz="2400" dirty="0" err="1"/>
              <a:t>ัสเต</a:t>
            </a:r>
            <a:r>
              <a:rPr lang="th-TH" sz="2400" dirty="0"/>
              <a:t>อร์ (</a:t>
            </a:r>
            <a:r>
              <a:rPr lang="pl-PL" sz="2400" dirty="0"/>
              <a:t>O)</a:t>
            </a:r>
          </a:p>
          <a:p>
            <a:pPr marL="0" indent="0">
              <a:buNone/>
            </a:pPr>
            <a:endParaRPr lang="pl-PL" sz="2000" i="1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3B6F4AC-6BDD-4392-896C-485AD5BF9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9" y="1865746"/>
            <a:ext cx="6533950" cy="336635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>
            <a:normAutofit fontScale="90000"/>
          </a:bodyPr>
          <a:lstStyle/>
          <a:p>
            <a:r>
              <a:rPr lang="th-TH" dirty="0"/>
              <a:t>เครือข่ายห่วงโซ่อุปทาน </a:t>
            </a:r>
            <a:r>
              <a:rPr lang="pl-PL" dirty="0"/>
              <a:t>– </a:t>
            </a:r>
            <a:r>
              <a:rPr lang="th-TH" dirty="0"/>
              <a:t>กลุ่มคลัสเตอร </a:t>
            </a:r>
            <a:r>
              <a:rPr lang="en-US" dirty="0"/>
              <a:t>(</a:t>
            </a:r>
            <a:r>
              <a:rPr lang="pl-PL" dirty="0"/>
              <a:t>C</a:t>
            </a:r>
            <a:r>
              <a:rPr lang="en-US" dirty="0"/>
              <a:t>luster)</a:t>
            </a:r>
          </a:p>
        </p:txBody>
      </p:sp>
    </p:spTree>
    <p:extLst>
      <p:ext uri="{BB962C8B-B14F-4D97-AF65-F5344CB8AC3E}">
        <p14:creationId xmlns:p14="http://schemas.microsoft.com/office/powerpoint/2010/main" val="304359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CONCEPTIONS OF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4FC9B-4F8F-4717-96B5-4C7A083EA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45" y="1693703"/>
            <a:ext cx="11471564" cy="4503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Networks </a:t>
            </a:r>
            <a:r>
              <a:rPr lang="th-TH" sz="1800" dirty="0"/>
              <a:t>ได้รับความนิยมในหมู่นักสังคมศาสตร์ด้านการจัดการและธุรกิจใน </a:t>
            </a:r>
            <a:r>
              <a:rPr lang="en-US" sz="1800" dirty="0"/>
              <a:t>2 </a:t>
            </a:r>
            <a:r>
              <a:rPr lang="th-TH" sz="1800" dirty="0"/>
              <a:t>รูปแบบ</a:t>
            </a:r>
            <a:r>
              <a:rPr lang="pl-PL" sz="1800" dirty="0"/>
              <a:t> </a:t>
            </a:r>
            <a:r>
              <a:rPr lang="pl-PL" sz="1400" dirty="0"/>
              <a:t>[</a:t>
            </a:r>
            <a:r>
              <a:rPr lang="pl-PL" sz="1400" dirty="0">
                <a:hlinkClick r:id="rId2"/>
              </a:rPr>
              <a:t>SOURCE</a:t>
            </a:r>
            <a:r>
              <a:rPr lang="pl-PL" sz="1400" dirty="0"/>
              <a:t>]</a:t>
            </a:r>
            <a:r>
              <a:rPr lang="en-US" sz="1800" dirty="0"/>
              <a:t>:</a:t>
            </a:r>
          </a:p>
          <a:p>
            <a:pPr algn="thaiDist"/>
            <a:r>
              <a:rPr lang="th-TH" sz="1800" dirty="0"/>
              <a:t>ประการแรก ใช้เครือข่ายเป็นมุมมองเชิงวิเคราะห์เน้นถึงข้อจำกัดของการมองว่านักแสดงเป็นอะตอมและเลือกที่จะเน้นการฝังตัวของพวกเขาในเครือข่ายนักแสดงแทน การตั้งค่าทางธุรกิจถูกมองว่าเป็นตลาดธุรกิจเป็นเครือข่ายที่ไม่มีขอบเขตของความสัมพันธ์ทางธุรกิจที่เชื่อมต่อกัน ความสัมพันธ์และความฝังแน่นของสถาบัน เราไม่ควรมองแยกกัน แต่จงตระหนักว่ามี "อิทธิพลซ้ำ" ระหว่างทั้งสามระดับ ควรพิจารณาการวิเคราะห์ทั้งสามระดับและความสัมพันธ์ระหว่างกัน</a:t>
            </a:r>
            <a:r>
              <a:rPr lang="en-US" sz="1800" dirty="0"/>
              <a:t> </a:t>
            </a:r>
            <a:r>
              <a:rPr lang="th-TH" sz="1800" dirty="0"/>
              <a:t>ในส่วนที่เกี่ยวข้องกับการเรียนรู้มุมมองนี้นำไปสู่การพิจารณาการเรียนรู้เป็นกระบวนการทางสังคมและกำหนดเป้าหมาย</a:t>
            </a:r>
            <a:endParaRPr lang="pl-PL" sz="1800" dirty="0"/>
          </a:p>
          <a:p>
            <a:pPr algn="thaiDist"/>
            <a:r>
              <a:rPr lang="th-TH" sz="1800" dirty="0"/>
              <a:t>ประการที่สอง (แสดงให้เห็นถึงการเรียนรู้ออนไลน์) คือเครือข่ายองค์กร คุณลักษณะเครือข่าย </a:t>
            </a:r>
            <a:r>
              <a:rPr lang="en-US" sz="1800" dirty="0"/>
              <a:t>4</a:t>
            </a:r>
            <a:r>
              <a:rPr lang="th-TH" sz="1800" dirty="0"/>
              <a:t> ประเภทในการวิจัยองค์กร: </a:t>
            </a:r>
            <a:r>
              <a:rPr lang="en-US" sz="1800" dirty="0"/>
              <a:t>(</a:t>
            </a:r>
            <a:r>
              <a:rPr lang="pl-PL" sz="1800" dirty="0"/>
              <a:t>1</a:t>
            </a:r>
            <a:r>
              <a:rPr lang="en-US" sz="1800" dirty="0"/>
              <a:t>) </a:t>
            </a:r>
            <a:r>
              <a:rPr lang="th-TH" sz="1800" dirty="0"/>
              <a:t>เครือข่ายภายในองค์กรซึ่งหน่วยธุรกิจภายในองค์กร (ในความหมายของนิติบุคคล) จัดอยู่ในโครงสร้างเครือข่ายโดยมีความเป็นอิสระของหน่วยค่อนข้างสูง</a:t>
            </a:r>
            <a:r>
              <a:rPr lang="en-US" sz="1800" dirty="0"/>
              <a:t>;</a:t>
            </a:r>
            <a:r>
              <a:rPr lang="th-TH" sz="1800" dirty="0"/>
              <a:t> </a:t>
            </a:r>
            <a:r>
              <a:rPr lang="en-US" sz="1800" dirty="0"/>
              <a:t>(</a:t>
            </a:r>
            <a:r>
              <a:rPr lang="pl-PL" sz="1800" dirty="0"/>
              <a:t>2</a:t>
            </a:r>
            <a:r>
              <a:rPr lang="en-US" sz="1800" dirty="0"/>
              <a:t>)</a:t>
            </a:r>
            <a:r>
              <a:rPr lang="th-TH" sz="1800" dirty="0"/>
              <a:t> องค์กรเครือข่ายที่โดดเด่นด้วยความยืดหยุ่นและความสามารถในการปรับตัวซึ่งเกิดจากการผสมผสานในแนวตั้ง แนวนอน และเชิงพื้นที่ในระดับสูงผ่านความสัมพันธ์ที่สำคัญทางสังคมหลายประเภท</a:t>
            </a:r>
            <a:r>
              <a:rPr lang="en-US" sz="1800" dirty="0"/>
              <a:t>; (</a:t>
            </a:r>
            <a:r>
              <a:rPr lang="pl-PL" sz="1800" dirty="0"/>
              <a:t>3</a:t>
            </a:r>
            <a:r>
              <a:rPr lang="en-US" sz="1800" dirty="0"/>
              <a:t>) </a:t>
            </a:r>
            <a:r>
              <a:rPr lang="th-TH" sz="1800" dirty="0"/>
              <a:t>กลุ่มองค์กรอิสระตามกฎหมายที่มีการพึ่งพาซึ่งกันและกันในระดับสูงและการทำงานแบบร่วมมือกันเรียกว่า 'เครือข่ายเชิงกลยุทธ์'</a:t>
            </a:r>
            <a:r>
              <a:rPr lang="en-US" sz="1800" dirty="0"/>
              <a:t>; (</a:t>
            </a:r>
            <a:r>
              <a:rPr lang="pl-PL" sz="1800" dirty="0"/>
              <a:t>4</a:t>
            </a:r>
            <a:r>
              <a:rPr lang="en-US" sz="1800" dirty="0"/>
              <a:t>) </a:t>
            </a:r>
            <a:r>
              <a:rPr lang="th-TH" sz="1800" dirty="0"/>
              <a:t>กลุ่มองค์กรที่ผูกมัดกันอย่างหลวม ๆ ซึ่งเชื่อมโยงกันโดยความใกล้ชิดทางภูมิศาสตร์ ความสนใจ หรือกิจกรรมที่คล้ายคลึงกันหรือการมีส่วนร่วมในการผลิต / ส่งมอบผลิตภัณฑ์หรือบริการ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4221720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4FC9B-4F8F-4717-96B5-4C7A083EA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473" y="1921165"/>
            <a:ext cx="9464630" cy="38146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/>
              <a:t>กลยุทธ์และการแข่งขันทางภูมิศาสตร์ของกระบวนการ</a:t>
            </a:r>
            <a:r>
              <a:rPr lang="en-US" sz="2400" dirty="0"/>
              <a:t> </a:t>
            </a:r>
            <a:r>
              <a:rPr lang="th-TH" sz="2400" dirty="0"/>
              <a:t>กิจกรรมและหรือบริการในท้องถิ่น</a:t>
            </a:r>
            <a:r>
              <a:rPr lang="en-US" sz="2400" dirty="0"/>
              <a:t> </a:t>
            </a:r>
            <a:r>
              <a:rPr lang="th-TH" sz="2400" dirty="0"/>
              <a:t>ที่สามารถรวบรวมเพื่อเพิ่มมูลค่าให้กับห่วงโซ่อุปทานทั่วโลกตั้งแต่หนึ่งเครือข่ายขึ้นไป</a:t>
            </a:r>
            <a:endParaRPr lang="pl-PL" sz="2400" dirty="0"/>
          </a:p>
          <a:p>
            <a:pPr marL="0" indent="0">
              <a:buNone/>
            </a:pPr>
            <a:r>
              <a:rPr lang="th-TH" sz="2400" dirty="0"/>
              <a:t>โดยเน้นที่แนวคิด </a:t>
            </a:r>
            <a:r>
              <a:rPr lang="en-US" sz="2400" dirty="0"/>
              <a:t>3 </a:t>
            </a:r>
            <a:r>
              <a:rPr lang="th-TH" sz="2400" dirty="0"/>
              <a:t>ประการ </a:t>
            </a:r>
            <a:r>
              <a:rPr lang="pl-PL" sz="2000" i="1" dirty="0"/>
              <a:t>[</a:t>
            </a:r>
            <a:r>
              <a:rPr lang="pl-PL" sz="2000" i="1" dirty="0">
                <a:hlinkClick r:id="rId2"/>
              </a:rPr>
              <a:t>SOURCE</a:t>
            </a:r>
            <a:r>
              <a:rPr lang="pl-PL" sz="2000" i="1" dirty="0"/>
              <a:t>]</a:t>
            </a:r>
            <a:r>
              <a:rPr lang="pl-PL" sz="2000" dirty="0"/>
              <a:t>:</a:t>
            </a:r>
          </a:p>
          <a:p>
            <a:r>
              <a:rPr lang="pl-PL" sz="2400" dirty="0"/>
              <a:t>Global-Local integration of flows</a:t>
            </a:r>
          </a:p>
          <a:p>
            <a:r>
              <a:rPr lang="pl-PL" sz="2400" dirty="0"/>
              <a:t>Global-Local collaboration network</a:t>
            </a:r>
          </a:p>
          <a:p>
            <a:r>
              <a:rPr lang="th-TH" sz="2400" dirty="0"/>
              <a:t>มุ่งเน้นไปที่ข้อได้เปรียบทางการแข่งขันที่แตกต่าง</a:t>
            </a:r>
            <a:endParaRPr lang="pl-PL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>
            <a:normAutofit fontScale="90000"/>
          </a:bodyPr>
          <a:lstStyle/>
          <a:p>
            <a:r>
              <a:rPr lang="th-TH" dirty="0"/>
              <a:t>เครือข่ายห่วงโซ่อุปทาน </a:t>
            </a:r>
            <a:r>
              <a:rPr lang="pl-PL" dirty="0"/>
              <a:t>– </a:t>
            </a:r>
            <a:r>
              <a:rPr lang="th-TH" dirty="0"/>
              <a:t>กลุ่มคลัสเตอร </a:t>
            </a:r>
            <a:r>
              <a:rPr lang="en-US" dirty="0"/>
              <a:t>(</a:t>
            </a:r>
            <a:r>
              <a:rPr lang="pl-PL" dirty="0"/>
              <a:t>C</a:t>
            </a:r>
            <a:r>
              <a:rPr lang="en-US" dirty="0"/>
              <a:t>luster)</a:t>
            </a:r>
          </a:p>
        </p:txBody>
      </p:sp>
    </p:spTree>
    <p:extLst>
      <p:ext uri="{BB962C8B-B14F-4D97-AF65-F5344CB8AC3E}">
        <p14:creationId xmlns:p14="http://schemas.microsoft.com/office/powerpoint/2010/main" val="2881579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4FC9B-4F8F-4717-96B5-4C7A083EA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46" y="2992585"/>
            <a:ext cx="4322618" cy="7204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400" dirty="0">
                <a:hlinkClick r:id="rId2"/>
              </a:rPr>
              <a:t>Supply Chain Clustering Hub</a:t>
            </a:r>
            <a:endParaRPr lang="pl-PL" sz="2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A3AC323-3A21-4160-B871-D3555C380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10" y="1539761"/>
            <a:ext cx="6908800" cy="465593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>
            <a:normAutofit fontScale="90000"/>
          </a:bodyPr>
          <a:lstStyle/>
          <a:p>
            <a:r>
              <a:rPr lang="th-TH" dirty="0"/>
              <a:t>เครือข่ายห่วงโซ่อุปทาน </a:t>
            </a:r>
            <a:r>
              <a:rPr lang="pl-PL" dirty="0"/>
              <a:t>– </a:t>
            </a:r>
            <a:r>
              <a:rPr lang="th-TH" dirty="0"/>
              <a:t>กลุ่มคลัสเตอร </a:t>
            </a:r>
            <a:r>
              <a:rPr lang="en-US" dirty="0"/>
              <a:t>(</a:t>
            </a:r>
            <a:r>
              <a:rPr lang="pl-PL" dirty="0"/>
              <a:t>C</a:t>
            </a:r>
            <a:r>
              <a:rPr lang="en-US" dirty="0"/>
              <a:t>luster)</a:t>
            </a:r>
          </a:p>
        </p:txBody>
      </p:sp>
    </p:spTree>
    <p:extLst>
      <p:ext uri="{BB962C8B-B14F-4D97-AF65-F5344CB8AC3E}">
        <p14:creationId xmlns:p14="http://schemas.microsoft.com/office/powerpoint/2010/main" val="2108612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SUPPLY CHAIN NETWORK </a:t>
            </a:r>
            <a:r>
              <a:rPr lang="pl-PL" dirty="0"/>
              <a:t>– CLUSTER </a:t>
            </a:r>
            <a:r>
              <a:rPr lang="pl-PL" dirty="0" err="1"/>
              <a:t>publications</a:t>
            </a:r>
            <a:endParaRPr lang="en-US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566ACBA-E633-4792-8605-FCBB62713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82" y="1653309"/>
            <a:ext cx="11758160" cy="4507346"/>
          </a:xfrm>
        </p:spPr>
        <p:txBody>
          <a:bodyPr>
            <a:normAutofit/>
          </a:bodyPr>
          <a:lstStyle/>
          <a:p>
            <a:r>
              <a:rPr lang="th-TH" sz="2400" dirty="0"/>
              <a:t>การจัดการร่วมกันในคล</a:t>
            </a:r>
            <a:r>
              <a:rPr lang="th-TH" sz="2400" dirty="0" err="1"/>
              <a:t>ัสเต</a:t>
            </a:r>
            <a:r>
              <a:rPr lang="th-TH" sz="2400" dirty="0"/>
              <a:t>อร์อุตสาหกรรม</a:t>
            </a:r>
            <a:r>
              <a:rPr lang="en-US" sz="2400" dirty="0"/>
              <a:t> – </a:t>
            </a:r>
            <a:r>
              <a:rPr lang="th-TH" sz="2400" dirty="0"/>
              <a:t>กรณีศึกษาคล</a:t>
            </a:r>
            <a:r>
              <a:rPr lang="th-TH" sz="2400" dirty="0" err="1"/>
              <a:t>ัสเต</a:t>
            </a:r>
            <a:r>
              <a:rPr lang="th-TH" sz="2400" dirty="0"/>
              <a:t>อร์พลังงานของอิตาลี</a:t>
            </a:r>
            <a:r>
              <a:rPr lang="pl-PL" sz="2400" dirty="0"/>
              <a:t> </a:t>
            </a:r>
            <a:r>
              <a:rPr lang="pl-PL" sz="2000" dirty="0"/>
              <a:t>[</a:t>
            </a:r>
            <a:r>
              <a:rPr lang="pl-PL" sz="2000" dirty="0">
                <a:hlinkClick r:id="rId2"/>
              </a:rPr>
              <a:t>SOURCE</a:t>
            </a:r>
            <a:r>
              <a:rPr lang="pl-PL" sz="2000" dirty="0"/>
              <a:t>]</a:t>
            </a:r>
          </a:p>
          <a:p>
            <a:r>
              <a:rPr lang="th-TH" sz="2400" dirty="0"/>
              <a:t>การจัดการห่วงโซ่อุปทานคล</a:t>
            </a:r>
            <a:r>
              <a:rPr lang="th-TH" sz="2400" dirty="0" err="1"/>
              <a:t>ัสเต</a:t>
            </a:r>
            <a:r>
              <a:rPr lang="th-TH" sz="2400" dirty="0"/>
              <a:t>อร์</a:t>
            </a:r>
            <a:r>
              <a:rPr lang="en-US" sz="2400" dirty="0"/>
              <a:t>: </a:t>
            </a:r>
            <a:r>
              <a:rPr lang="th-TH" sz="2400" dirty="0"/>
              <a:t>การศึกษาอุตสาหกรรมต้นน้ำของน้ำมันและก๊าซในสหราชอาณาจักร</a:t>
            </a:r>
            <a:r>
              <a:rPr lang="pl-PL" sz="2400" dirty="0"/>
              <a:t> </a:t>
            </a:r>
            <a:r>
              <a:rPr lang="pl-PL" sz="2000" dirty="0"/>
              <a:t>[</a:t>
            </a:r>
            <a:r>
              <a:rPr lang="pl-PL" sz="2000" dirty="0">
                <a:hlinkClick r:id="rId3"/>
              </a:rPr>
              <a:t>SOURCE</a:t>
            </a:r>
            <a:r>
              <a:rPr lang="pl-PL" sz="2000" dirty="0"/>
              <a:t>]</a:t>
            </a:r>
          </a:p>
          <a:p>
            <a:r>
              <a:rPr lang="th-TH" sz="2400" dirty="0"/>
              <a:t>การคล</a:t>
            </a:r>
            <a:r>
              <a:rPr lang="th-TH" sz="2400" dirty="0" err="1"/>
              <a:t>ัสเต</a:t>
            </a:r>
            <a:r>
              <a:rPr lang="th-TH" sz="2400" dirty="0"/>
              <a:t>อร</a:t>
            </a:r>
            <a:r>
              <a:rPr lang="th-TH" sz="2400" dirty="0" err="1"/>
              <a:t>์แ</a:t>
            </a:r>
            <a:r>
              <a:rPr lang="th-TH" sz="2400" dirty="0"/>
              <a:t>ละการจัดการห่วงโซ่อุปทาน: ความท้าทายและอุปสรรค </a:t>
            </a:r>
            <a:r>
              <a:rPr lang="pl-PL" sz="2000" dirty="0"/>
              <a:t>[</a:t>
            </a:r>
            <a:r>
              <a:rPr lang="pl-PL" sz="2000" dirty="0">
                <a:hlinkClick r:id="rId4"/>
              </a:rPr>
              <a:t>SOURCE</a:t>
            </a:r>
            <a:r>
              <a:rPr lang="pl-PL" sz="2000" dirty="0"/>
              <a:t>]</a:t>
            </a:r>
          </a:p>
          <a:p>
            <a:r>
              <a:rPr lang="th-TH" sz="2400" dirty="0"/>
              <a:t>การพัฒนาเศรษฐกิจของประเทศจากตัวอย่างการวิเคราะห์ระบบเครือข่ายในโปแลนด์</a:t>
            </a:r>
            <a:r>
              <a:rPr lang="pl-PL" sz="2400" dirty="0"/>
              <a:t> </a:t>
            </a:r>
            <a:r>
              <a:rPr lang="pl-PL" sz="2000" dirty="0"/>
              <a:t>[</a:t>
            </a:r>
            <a:r>
              <a:rPr lang="pl-PL" sz="2000" dirty="0">
                <a:hlinkClick r:id="rId5"/>
              </a:rPr>
              <a:t>SOURCE</a:t>
            </a:r>
            <a:r>
              <a:rPr lang="pl-PL" sz="2000" dirty="0"/>
              <a:t>]</a:t>
            </a:r>
          </a:p>
          <a:p>
            <a:r>
              <a:rPr lang="th-TH" sz="2400" dirty="0"/>
              <a:t>ความสำคัญทางโลจิสติก</a:t>
            </a:r>
            <a:r>
              <a:rPr lang="th-TH" sz="2400" dirty="0" err="1"/>
              <a:t>ส์</a:t>
            </a:r>
            <a:r>
              <a:rPr lang="th-TH" sz="2400" dirty="0"/>
              <a:t>ในการสร้างโครงสร้างเครือข่ายของผู้ประกอบการ</a:t>
            </a:r>
            <a:r>
              <a:rPr lang="en-US" sz="2400" dirty="0"/>
              <a:t> </a:t>
            </a:r>
            <a:r>
              <a:rPr lang="pl-PL" sz="2000" dirty="0"/>
              <a:t>[</a:t>
            </a:r>
            <a:r>
              <a:rPr lang="pl-PL" sz="2000" dirty="0">
                <a:hlinkClick r:id="rId6"/>
              </a:rPr>
              <a:t>SOURCE</a:t>
            </a:r>
            <a:r>
              <a:rPr lang="pl-PL" sz="2000" dirty="0"/>
              <a:t>]</a:t>
            </a:r>
          </a:p>
          <a:p>
            <a:r>
              <a:rPr lang="th-TH" sz="2400" dirty="0"/>
              <a:t>การจัดการห่วงโซ่อุปทานโลจิสติก</a:t>
            </a:r>
            <a:r>
              <a:rPr lang="th-TH" sz="2400" dirty="0" err="1"/>
              <a:t>ส์</a:t>
            </a:r>
            <a:r>
              <a:rPr lang="th-TH" sz="2400" dirty="0"/>
              <a:t>ในการสร้างกลุ่มคล</a:t>
            </a:r>
            <a:r>
              <a:rPr lang="th-TH" sz="2400" dirty="0" err="1"/>
              <a:t>ัสเต</a:t>
            </a:r>
            <a:r>
              <a:rPr lang="th-TH" sz="2400" dirty="0"/>
              <a:t>อร์</a:t>
            </a:r>
            <a:r>
              <a:rPr lang="pl-PL" sz="2400" dirty="0"/>
              <a:t> </a:t>
            </a:r>
            <a:r>
              <a:rPr lang="pl-PL" sz="2000" dirty="0"/>
              <a:t>[</a:t>
            </a:r>
            <a:r>
              <a:rPr lang="pl-PL" sz="2000" dirty="0">
                <a:hlinkClick r:id="rId7"/>
              </a:rPr>
              <a:t>SOURCE</a:t>
            </a:r>
            <a:r>
              <a:rPr lang="pl-PL" sz="2000" dirty="0"/>
              <a:t>]</a:t>
            </a:r>
          </a:p>
          <a:p>
            <a:r>
              <a:rPr lang="th-TH" sz="2400" dirty="0"/>
              <a:t>ห่วงโซ่อุปทานในอนาคต - การคล</a:t>
            </a:r>
            <a:r>
              <a:rPr lang="th-TH" sz="2400" dirty="0" err="1"/>
              <a:t>ัสเต</a:t>
            </a:r>
            <a:r>
              <a:rPr lang="th-TH" sz="2400" dirty="0"/>
              <a:t>อร</a:t>
            </a:r>
            <a:r>
              <a:rPr lang="th-TH" sz="2400" dirty="0" err="1"/>
              <a:t>์ห่</a:t>
            </a:r>
            <a:r>
              <a:rPr lang="th-TH" sz="2400" dirty="0"/>
              <a:t>วงโซ่อุปทาน </a:t>
            </a:r>
            <a:r>
              <a:rPr lang="pl-PL" sz="2000" dirty="0"/>
              <a:t>[</a:t>
            </a:r>
            <a:r>
              <a:rPr lang="pl-PL" sz="2000" dirty="0">
                <a:hlinkClick r:id="rId8"/>
              </a:rPr>
              <a:t>SOURCE</a:t>
            </a:r>
            <a:r>
              <a:rPr lang="pl-PL" sz="2000" dirty="0"/>
              <a:t>]</a:t>
            </a:r>
            <a:r>
              <a:rPr lang="en-US" sz="2400" dirty="0"/>
              <a:t> </a:t>
            </a:r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3345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เครือข่ายระหว่างองค์กร</a:t>
            </a:r>
            <a:r>
              <a:rPr lang="en-US" dirty="0"/>
              <a:t> </a:t>
            </a:r>
            <a:br>
              <a:rPr lang="en-US" dirty="0"/>
            </a:br>
            <a:r>
              <a:rPr lang="en-US" sz="2700" dirty="0"/>
              <a:t>(INTER-ORGANIZATIONAL NETWORK)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4FC9B-4F8F-4717-96B5-4C7A083EA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45" y="1693703"/>
            <a:ext cx="11471564" cy="4503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/>
              <a:t>คำจำกัดความ</a:t>
            </a:r>
            <a:r>
              <a:rPr lang="pl-PL" sz="2400" dirty="0"/>
              <a:t>:</a:t>
            </a:r>
          </a:p>
          <a:p>
            <a:r>
              <a:rPr lang="th-TH" sz="2400" dirty="0"/>
              <a:t>สามารถอธิบายโครงสร้างซึ่งรวมถึงองค์กร</a:t>
            </a:r>
            <a:r>
              <a:rPr lang="en-US" sz="2400" dirty="0"/>
              <a:t> </a:t>
            </a:r>
            <a:r>
              <a:rPr lang="th-TH" sz="2400" dirty="0"/>
              <a:t>และความสัมพันธ์ระหว่างคนในองค์กร </a:t>
            </a:r>
            <a:r>
              <a:rPr lang="pl-PL" sz="2000" i="1" dirty="0"/>
              <a:t>[</a:t>
            </a:r>
            <a:r>
              <a:rPr lang="pl-PL" sz="2000" i="1" dirty="0">
                <a:hlinkClick r:id="rId2"/>
              </a:rPr>
              <a:t>SOURCE</a:t>
            </a:r>
            <a:r>
              <a:rPr lang="pl-PL" sz="2000" i="1" dirty="0"/>
              <a:t>]</a:t>
            </a:r>
          </a:p>
          <a:p>
            <a:r>
              <a:rPr lang="th-TH" sz="2400" dirty="0"/>
              <a:t>ถูกนิยามว่าเป็นระบบของกลุ่มองค์กรที่ผูกมัดกันอย่างหลวม ๆ ซึ่งเชื่อมต่อกันด้วยความใกล้ชิดทางภูมิศาสตร์ความสนใจหรือกิจกรรมร่วมกันหรือการมีส่วนร่วมในการส่งมอบบริการ</a:t>
            </a:r>
            <a:r>
              <a:rPr lang="en-US" sz="2400" dirty="0"/>
              <a:t> </a:t>
            </a:r>
            <a:r>
              <a:rPr lang="th-TH" sz="2400" dirty="0"/>
              <a:t>โดยเน้นที่ความเชื่อมโยงระหว่างกันมากกว่าการทำงานร่วมกันอย่างแข็งขัน </a:t>
            </a:r>
            <a:r>
              <a:rPr lang="en-US" sz="2000" i="1" dirty="0"/>
              <a:t>[</a:t>
            </a:r>
            <a:r>
              <a:rPr lang="en-US" sz="2000" i="1" dirty="0">
                <a:hlinkClick r:id="rId3"/>
              </a:rPr>
              <a:t>SOURCE</a:t>
            </a:r>
            <a:r>
              <a:rPr lang="en-US" sz="2000" i="1" dirty="0"/>
              <a:t>] </a:t>
            </a:r>
            <a:endParaRPr lang="pl-PL" sz="2000" i="1" dirty="0"/>
          </a:p>
          <a:p>
            <a:r>
              <a:rPr lang="th-TH" sz="2400" dirty="0"/>
              <a:t>เครือข่ายระหว่างองค์กรเป็นรูปแบบหนึ่งของความสัมพันธ์การทำงานร่วมกันภายนอกและการทำงานร่วมกัน ได้กำหนดให้เป็น “การเชื่อมโยงขององค์กรตั้งแต่สององค์กรขึ้นไป” </a:t>
            </a:r>
            <a:r>
              <a:rPr lang="en-US" sz="2000" i="1" dirty="0"/>
              <a:t>[</a:t>
            </a:r>
            <a:r>
              <a:rPr lang="en-US" sz="2000" i="1" dirty="0">
                <a:hlinkClick r:id="rId4"/>
              </a:rPr>
              <a:t>SOURCE</a:t>
            </a:r>
            <a:r>
              <a:rPr lang="en-US" sz="2000" i="1" dirty="0"/>
              <a:t>] </a:t>
            </a:r>
            <a:endParaRPr lang="pl-PL" sz="2400" i="1" dirty="0"/>
          </a:p>
        </p:txBody>
      </p:sp>
    </p:spTree>
    <p:extLst>
      <p:ext uri="{BB962C8B-B14F-4D97-AF65-F5344CB8AC3E}">
        <p14:creationId xmlns:p14="http://schemas.microsoft.com/office/powerpoint/2010/main" val="388761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4FC9B-4F8F-4717-96B5-4C7A083EA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45" y="1693703"/>
            <a:ext cx="11606415" cy="4817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u="sng" dirty="0"/>
              <a:t>ประโยชน์ของเครือข่ายระหว่างองค์กร</a:t>
            </a:r>
            <a:r>
              <a:rPr lang="pl-PL" sz="2400" u="sng" dirty="0"/>
              <a:t> </a:t>
            </a:r>
            <a:r>
              <a:rPr lang="pl-PL" sz="2000" i="1" u="sng" dirty="0"/>
              <a:t>[</a:t>
            </a:r>
            <a:r>
              <a:rPr lang="pl-PL" sz="2000" i="1" u="sng" dirty="0">
                <a:hlinkClick r:id="rId2"/>
              </a:rPr>
              <a:t>SOURCE</a:t>
            </a:r>
            <a:r>
              <a:rPr lang="pl-PL" sz="2000" i="1" u="sng" dirty="0"/>
              <a:t>]</a:t>
            </a:r>
            <a:r>
              <a:rPr lang="pl-PL" sz="2000" u="sng" dirty="0"/>
              <a:t>:</a:t>
            </a:r>
            <a:endParaRPr lang="pl-PL" sz="2400" u="sng" dirty="0"/>
          </a:p>
          <a:p>
            <a:pPr marL="514350" indent="-514350">
              <a:buFont typeface="+mj-lt"/>
              <a:buAutoNum type="romanUcPeriod"/>
            </a:pPr>
            <a:r>
              <a:rPr lang="th-TH" sz="2400" dirty="0"/>
              <a:t>การเข้าถึงและการใช้ประโยชน์จากทรัพยากร</a:t>
            </a:r>
            <a:r>
              <a:rPr lang="pl-PL" sz="2400" dirty="0"/>
              <a:t>: </a:t>
            </a:r>
          </a:p>
          <a:p>
            <a:r>
              <a:rPr lang="th-TH" sz="2400" dirty="0"/>
              <a:t>เสริมสร้างทรัพยากรที่มีอยู่อย่างจำกัด</a:t>
            </a:r>
          </a:p>
          <a:p>
            <a:r>
              <a:rPr lang="th-TH" sz="2400" dirty="0"/>
              <a:t>การเข้าถึงทรัพยากรที่ไม่ได้จัดขึ้นภายในองค์กร</a:t>
            </a:r>
            <a:endParaRPr lang="pl-PL" sz="2400" dirty="0"/>
          </a:p>
          <a:p>
            <a:pPr marL="514350" indent="-514350">
              <a:buFont typeface="+mj-lt"/>
              <a:buAutoNum type="romanUcPeriod" startAt="2"/>
            </a:pPr>
            <a:r>
              <a:rPr lang="th-TH" sz="2400" dirty="0"/>
              <a:t>ความเสี่ยงร่วมกัน</a:t>
            </a:r>
            <a:r>
              <a:rPr lang="pl-PL" sz="2400" dirty="0"/>
              <a:t>: </a:t>
            </a:r>
          </a:p>
          <a:p>
            <a:r>
              <a:rPr lang="th-TH" sz="2400" dirty="0"/>
              <a:t>ความสามารถในการกระจายหรือแบ่งปันความเสี่ยง ส่งเสริมความคิดสร้างสรรค์และนวัตกรรมโดยการลดความเสี่ยงให้กับองค์กร</a:t>
            </a:r>
            <a:endParaRPr lang="pl-PL" sz="2400" dirty="0"/>
          </a:p>
          <a:p>
            <a:pPr marL="514350" indent="-514350">
              <a:buFont typeface="+mj-lt"/>
              <a:buAutoNum type="romanUcPeriod" startAt="3"/>
            </a:pPr>
            <a:r>
              <a:rPr lang="th-TH" sz="2400" dirty="0"/>
              <a:t>ประสิทธิภาพ</a:t>
            </a:r>
            <a:r>
              <a:rPr lang="pl-PL" sz="2400" dirty="0"/>
              <a:t>:</a:t>
            </a:r>
          </a:p>
          <a:p>
            <a:r>
              <a:rPr lang="th-TH" sz="2400" dirty="0"/>
              <a:t>การใช้ทรัพยากรอย่างมีประสิทธิภาพมากขึ้น</a:t>
            </a:r>
            <a:endParaRPr lang="pl-PL" sz="2400" dirty="0"/>
          </a:p>
          <a:p>
            <a:r>
              <a:rPr lang="th-TH" sz="2400" dirty="0"/>
              <a:t>ความสามารถในการบรรลุการประหยัดต่อขนาด (เช่น การจัดซื้อการแข่งขันในการแข่งขันแบบให้ทุน)</a:t>
            </a:r>
            <a:endParaRPr lang="pl-PL" sz="2400" dirty="0" err="1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>
            <a:normAutofit fontScale="90000"/>
          </a:bodyPr>
          <a:lstStyle/>
          <a:p>
            <a:r>
              <a:rPr lang="th-TH" dirty="0"/>
              <a:t>เครือข่ายระหว่างองค์กร</a:t>
            </a:r>
            <a:r>
              <a:rPr lang="en-US" dirty="0"/>
              <a:t> </a:t>
            </a:r>
            <a:br>
              <a:rPr lang="en-US" dirty="0"/>
            </a:br>
            <a:r>
              <a:rPr lang="en-US" sz="2700" dirty="0"/>
              <a:t>(INTER-ORGANIZATIONAL NETWORK)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29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4FC9B-4F8F-4717-96B5-4C7A083EA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45" y="1693703"/>
            <a:ext cx="11471564" cy="4503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/>
              <a:t>ประโยชน์ของเครือข่ายระหว่างองค์กร </a:t>
            </a:r>
            <a:r>
              <a:rPr lang="pl-PL" sz="2000" i="1" dirty="0"/>
              <a:t>[</a:t>
            </a:r>
            <a:r>
              <a:rPr lang="pl-PL" sz="2000" i="1" dirty="0">
                <a:hlinkClick r:id="rId2"/>
              </a:rPr>
              <a:t>SOURCE</a:t>
            </a:r>
            <a:r>
              <a:rPr lang="pl-PL" sz="2000" i="1" dirty="0"/>
              <a:t>]</a:t>
            </a:r>
            <a:r>
              <a:rPr lang="pl-PL" sz="2000" dirty="0"/>
              <a:t>:</a:t>
            </a:r>
            <a:endParaRPr lang="pl-PL" sz="2400" dirty="0"/>
          </a:p>
          <a:p>
            <a:pPr marL="514350" indent="-514350">
              <a:buFont typeface="+mj-lt"/>
              <a:buAutoNum type="romanUcPeriod" startAt="4"/>
            </a:pPr>
            <a:r>
              <a:rPr lang="th-TH" sz="2400" dirty="0"/>
              <a:t>คุณภาพการบริการ ,การประสานงาน ,ความราบรื่น</a:t>
            </a:r>
            <a:r>
              <a:rPr lang="pl-PL" sz="2400" dirty="0"/>
              <a:t>:</a:t>
            </a:r>
          </a:p>
          <a:p>
            <a:r>
              <a:rPr lang="th-TH" sz="2400" dirty="0"/>
              <a:t>ความสามารถในการประสานงานบริการที่มีคุณภาพสูงขึ้นและการดูแลอย่างต่อเนื่องเต็มรูปแบบ</a:t>
            </a:r>
            <a:endParaRPr lang="pl-PL" sz="2400" dirty="0"/>
          </a:p>
          <a:p>
            <a:pPr marL="514350" indent="-514350">
              <a:buFont typeface="+mj-lt"/>
              <a:buAutoNum type="romanUcPeriod" startAt="5"/>
            </a:pPr>
            <a:r>
              <a:rPr lang="th-TH" sz="2400" dirty="0"/>
              <a:t>การสนับสนุน</a:t>
            </a:r>
            <a:r>
              <a:rPr lang="pl-PL" sz="2400" dirty="0"/>
              <a:t>:</a:t>
            </a:r>
          </a:p>
          <a:p>
            <a:r>
              <a:rPr lang="th-TH" sz="2400" dirty="0"/>
              <a:t>สามารถเพิ่มแรงกดดันได้มากขึ้นเนื่องจากอิทธิพลทางการเมืองและการเข้าถึงชุมชนซึ่งเป็นผลมาจากจำนวนสมาชิกที่มากขึ้นและความหลากหลายของสมาชิกในเครือข่าย</a:t>
            </a:r>
            <a:endParaRPr lang="pl-PL" sz="2400" dirty="0"/>
          </a:p>
          <a:p>
            <a:pPr marL="514350" indent="-514350">
              <a:buFont typeface="+mj-lt"/>
              <a:buAutoNum type="romanUcPeriod" startAt="6"/>
            </a:pPr>
            <a:r>
              <a:rPr lang="th-TH" sz="2400" dirty="0"/>
              <a:t>การเรียนรู้การเสริมสร้างศักยภาพ</a:t>
            </a:r>
            <a:r>
              <a:rPr lang="pl-PL" sz="2400" dirty="0"/>
              <a:t>:</a:t>
            </a:r>
          </a:p>
          <a:p>
            <a:r>
              <a:rPr lang="th-TH" sz="2400" dirty="0"/>
              <a:t>การแลกเปลี่ยนความรู้สามารถทำให้เกิดการเรียนรู้และสร้างขีดจำกัดความสามารถในระดับเครือข่ายและในชุมชนที่กว้างขึ้น</a:t>
            </a:r>
            <a:endParaRPr lang="pl-PL" sz="2400" dirty="0"/>
          </a:p>
          <a:p>
            <a:endParaRPr lang="pl-PL" sz="2400" dirty="0" err="1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>
            <a:normAutofit fontScale="90000"/>
          </a:bodyPr>
          <a:lstStyle/>
          <a:p>
            <a:r>
              <a:rPr lang="th-TH" dirty="0"/>
              <a:t>เครือข่ายระหว่างองค์กร</a:t>
            </a:r>
            <a:r>
              <a:rPr lang="en-US" dirty="0"/>
              <a:t> </a:t>
            </a:r>
            <a:br>
              <a:rPr lang="en-US" dirty="0"/>
            </a:br>
            <a:r>
              <a:rPr lang="en-US" sz="2700" dirty="0"/>
              <a:t>(INTER-ORGANIZATIONAL NETWORK)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381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4FC9B-4F8F-4717-96B5-4C7A083EA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45" y="1693703"/>
            <a:ext cx="11471564" cy="4503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/>
              <a:t>ประโยชน์ที่ของเครือข่ายระหว่างองค์กร</a:t>
            </a:r>
            <a:r>
              <a:rPr lang="pl-PL" sz="2400" dirty="0"/>
              <a:t> </a:t>
            </a:r>
            <a:r>
              <a:rPr lang="pl-PL" sz="2000" i="1" dirty="0"/>
              <a:t>[</a:t>
            </a:r>
            <a:r>
              <a:rPr lang="pl-PL" sz="2000" i="1" dirty="0">
                <a:hlinkClick r:id="rId2"/>
              </a:rPr>
              <a:t>SOURCE</a:t>
            </a:r>
            <a:r>
              <a:rPr lang="pl-PL" sz="2000" i="1" dirty="0"/>
              <a:t>]</a:t>
            </a:r>
            <a:r>
              <a:rPr lang="pl-PL" sz="2000" dirty="0"/>
              <a:t>:</a:t>
            </a:r>
            <a:endParaRPr lang="pl-PL" sz="2400" dirty="0"/>
          </a:p>
          <a:p>
            <a:pPr marL="514350" indent="-514350">
              <a:buFont typeface="+mj-lt"/>
              <a:buAutoNum type="romanUcPeriod" startAt="7"/>
            </a:pPr>
            <a:r>
              <a:rPr lang="th-TH" sz="2400" dirty="0"/>
              <a:t>ความเบี่ยงเบนเชิงบวก</a:t>
            </a:r>
            <a:r>
              <a:rPr lang="pl-PL" sz="2400" dirty="0"/>
              <a:t>:</a:t>
            </a:r>
          </a:p>
          <a:p>
            <a:r>
              <a:rPr lang="th-TH" sz="2400" dirty="0"/>
              <a:t>เครือข่ายสามารถเป็นเวทีในการคิดและดำเนินการนอกเหนือจากบรรทัดฐานโครงสร้างในองค์กร การทำงานโดยเจตนาโดยเบี่ยงเบนไปจากกระบวนการมาตรฐานขององค์กรที่เปิดเผยหรือแอบแฝงเพื่อมีอิทธิพลต่อการเปลี่ยนแปลงในระบบ</a:t>
            </a:r>
            <a:endParaRPr lang="pl-PL" sz="2400" dirty="0"/>
          </a:p>
          <a:p>
            <a:pPr marL="514350" indent="-514350">
              <a:buFont typeface="+mj-lt"/>
              <a:buAutoNum type="romanUcPeriod" startAt="8"/>
            </a:pPr>
            <a:r>
              <a:rPr lang="th-TH" sz="2400" dirty="0"/>
              <a:t>นวัตกรรม</a:t>
            </a:r>
            <a:r>
              <a:rPr lang="pl-PL" sz="2400" dirty="0"/>
              <a:t>:</a:t>
            </a:r>
          </a:p>
          <a:p>
            <a:r>
              <a:rPr lang="th-TH" sz="2400" dirty="0"/>
              <a:t>เครือข่ายกำลังเปิดใช้โครงสร้างที่สร้างโอกาสในการสร้างสรรค์นวัตกรรมซึ่งเชื่อมโยงอย่างร่วมกับการเรียนรู้</a:t>
            </a:r>
            <a:endParaRPr lang="pl-PL" sz="2400" dirty="0"/>
          </a:p>
          <a:p>
            <a:endParaRPr lang="pl-PL" sz="2400" dirty="0" err="1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>
            <a:normAutofit fontScale="90000"/>
          </a:bodyPr>
          <a:lstStyle/>
          <a:p>
            <a:r>
              <a:rPr lang="th-TH" dirty="0"/>
              <a:t>เครือข่ายระหว่างองค์กร</a:t>
            </a:r>
            <a:r>
              <a:rPr lang="en-US" dirty="0"/>
              <a:t> </a:t>
            </a:r>
            <a:br>
              <a:rPr lang="en-US" dirty="0"/>
            </a:br>
            <a:r>
              <a:rPr lang="en-US" sz="2700" dirty="0"/>
              <a:t>(INTER-ORGANIZATIONAL NETWORK)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3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4FC9B-4F8F-4717-96B5-4C7A083EA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45" y="1693703"/>
            <a:ext cx="11471564" cy="4503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/>
              <a:t>ประโยชน์ของเครือข่ายระหว่างองค์กร </a:t>
            </a:r>
            <a:r>
              <a:rPr lang="pl-PL" sz="2000" i="1" dirty="0"/>
              <a:t>[</a:t>
            </a:r>
            <a:r>
              <a:rPr lang="pl-PL" sz="2000" i="1" dirty="0">
                <a:hlinkClick r:id="rId2"/>
              </a:rPr>
              <a:t>SOURCE</a:t>
            </a:r>
            <a:r>
              <a:rPr lang="pl-PL" sz="2000" i="1" dirty="0"/>
              <a:t>]</a:t>
            </a:r>
            <a:r>
              <a:rPr lang="pl-PL" sz="2000" dirty="0"/>
              <a:t>:</a:t>
            </a:r>
            <a:endParaRPr lang="pl-PL" sz="2400" dirty="0"/>
          </a:p>
          <a:p>
            <a:pPr marL="514350" indent="-514350">
              <a:buFont typeface="+mj-lt"/>
              <a:buAutoNum type="romanUcPeriod" startAt="9"/>
            </a:pPr>
            <a:r>
              <a:rPr lang="th-TH" sz="2400" dirty="0"/>
              <a:t>ความรับผิดชอบร่วมกัน</a:t>
            </a:r>
            <a:r>
              <a:rPr lang="pl-PL" sz="2400" dirty="0"/>
              <a:t>:</a:t>
            </a:r>
          </a:p>
          <a:p>
            <a:r>
              <a:rPr lang="th-TH" sz="2400" dirty="0"/>
              <a:t>โอกาสในการทำงานร่วมกันเพื่อจัดการและแบ่งปันความรับผิดชอบ (เช่น การเงิน สังคม สิ่งแวดล้อม และวัฒนธรรม)</a:t>
            </a:r>
          </a:p>
          <a:p>
            <a:r>
              <a:rPr lang="th-TH" sz="2400" dirty="0"/>
              <a:t>การพัฒนาความรู้สึกรับผิดชอบต่อเพื่อนร่วมเครือข่าย</a:t>
            </a:r>
            <a:endParaRPr lang="pl-PL" sz="2400" dirty="0"/>
          </a:p>
          <a:p>
            <a:pPr marL="514350" indent="-514350">
              <a:buFont typeface="+mj-lt"/>
              <a:buAutoNum type="romanUcPeriod" startAt="10"/>
            </a:pPr>
            <a:r>
              <a:rPr lang="th-TH" sz="2400" dirty="0"/>
              <a:t>ความยืดหยุ่นและการตอบสนอง</a:t>
            </a:r>
            <a:r>
              <a:rPr lang="pl-PL" sz="2400" dirty="0"/>
              <a:t>:</a:t>
            </a:r>
          </a:p>
          <a:p>
            <a:r>
              <a:rPr lang="th-TH" sz="2400" dirty="0"/>
              <a:t>ความสามารถในการยืดหยุ่นและตอบสนองมากขึ้นเพื่อจัดการกับปัญหาที่ไม่คาดฝัน (เช่น ภัยพิบัติ)</a:t>
            </a:r>
            <a:endParaRPr lang="pl-PL" sz="2400" dirty="0"/>
          </a:p>
          <a:p>
            <a:endParaRPr lang="pl-PL" sz="2400" dirty="0" err="1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>
            <a:normAutofit fontScale="90000"/>
          </a:bodyPr>
          <a:lstStyle/>
          <a:p>
            <a:r>
              <a:rPr lang="th-TH" dirty="0"/>
              <a:t>เครือข่ายระหว่างองค์กร</a:t>
            </a:r>
            <a:r>
              <a:rPr lang="en-US" dirty="0"/>
              <a:t> </a:t>
            </a:r>
            <a:br>
              <a:rPr lang="en-US" dirty="0"/>
            </a:br>
            <a:r>
              <a:rPr lang="en-US" sz="2700" dirty="0"/>
              <a:t>(INTER-ORGANIZATIONAL NETWORK)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216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INTER-ORGANIZATIONAL NETWORK</a:t>
            </a:r>
            <a:r>
              <a:rPr lang="pl-PL" dirty="0"/>
              <a:t>: </a:t>
            </a:r>
            <a:r>
              <a:rPr lang="pl-PL" dirty="0" err="1"/>
              <a:t>typology</a:t>
            </a:r>
            <a:endParaRPr lang="en-US" dirty="0"/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F9E0C7D0-865C-446B-831F-28F5587A46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192829"/>
              </p:ext>
            </p:extLst>
          </p:nvPr>
        </p:nvGraphicFramePr>
        <p:xfrm>
          <a:off x="1060162" y="2443465"/>
          <a:ext cx="8305512" cy="3491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91C492D9-CB59-4BDA-BC1E-6E075181042D}"/>
              </a:ext>
            </a:extLst>
          </p:cNvPr>
          <p:cNvSpPr txBox="1"/>
          <p:nvPr/>
        </p:nvSpPr>
        <p:spPr>
          <a:xfrm>
            <a:off x="4686972" y="1576459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Arial" panose="020B0604020202020204" pitchFamily="34" charset="0"/>
                <a:cs typeface="Arial" panose="020B0604020202020204" pitchFamily="34" charset="0"/>
              </a:rPr>
              <a:t>องค์กร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D5E7230-AC50-42B9-8CF5-36B40AF4135D}"/>
              </a:ext>
            </a:extLst>
          </p:cNvPr>
          <p:cNvSpPr txBox="1"/>
          <p:nvPr/>
        </p:nvSpPr>
        <p:spPr>
          <a:xfrm>
            <a:off x="3044723" y="1937669"/>
            <a:ext cx="1418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dirty="0">
                <a:latin typeface="Arial" panose="020B0604020202020204" pitchFamily="34" charset="0"/>
                <a:cs typeface="Arial" panose="020B0604020202020204" pitchFamily="34" charset="0"/>
              </a:rPr>
              <a:t>ขึ้นอยู่กับ</a:t>
            </a:r>
          </a:p>
          <a:p>
            <a:pPr algn="ctr"/>
            <a:r>
              <a:rPr lang="th-TH" sz="2000" dirty="0">
                <a:latin typeface="Arial" panose="020B0604020202020204" pitchFamily="34" charset="0"/>
                <a:cs typeface="Arial" panose="020B0604020202020204" pitchFamily="34" charset="0"/>
              </a:rPr>
              <a:t>(ทุน / ตลาด)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2CB78A5-DF7E-438B-BB38-72337C82B3C7}"/>
              </a:ext>
            </a:extLst>
          </p:cNvPr>
          <p:cNvSpPr txBox="1"/>
          <p:nvPr/>
        </p:nvSpPr>
        <p:spPr>
          <a:xfrm>
            <a:off x="5612728" y="2038124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Arial" panose="020B0604020202020204" pitchFamily="34" charset="0"/>
                <a:cs typeface="Arial" panose="020B0604020202020204" pitchFamily="34" charset="0"/>
              </a:rPr>
              <a:t>ไม่ขึ้นอยู่กับ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B93E5E6-953F-4A99-99A7-C8F7B0009C83}"/>
              </a:ext>
            </a:extLst>
          </p:cNvPr>
          <p:cNvSpPr txBox="1"/>
          <p:nvPr/>
        </p:nvSpPr>
        <p:spPr>
          <a:xfrm>
            <a:off x="1676400" y="3252005"/>
            <a:ext cx="1864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formal network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E9199FC-D11A-4A7F-9DC0-9E828338A5B5}"/>
              </a:ext>
            </a:extLst>
          </p:cNvPr>
          <p:cNvSpPr txBox="1"/>
          <p:nvPr/>
        </p:nvSpPr>
        <p:spPr>
          <a:xfrm>
            <a:off x="1676400" y="4726162"/>
            <a:ext cx="2064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informal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network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F4AF23F-176F-4C6A-B01C-C43D8B9FEEFF}"/>
              </a:ext>
            </a:extLst>
          </p:cNvPr>
          <p:cNvSpPr txBox="1"/>
          <p:nvPr/>
        </p:nvSpPr>
        <p:spPr>
          <a:xfrm>
            <a:off x="7222837" y="3246519"/>
            <a:ext cx="2550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network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15A013C-65E2-420F-A96A-F804C2F3EFDB}"/>
              </a:ext>
            </a:extLst>
          </p:cNvPr>
          <p:cNvSpPr txBox="1"/>
          <p:nvPr/>
        </p:nvSpPr>
        <p:spPr>
          <a:xfrm>
            <a:off x="7222837" y="4726162"/>
            <a:ext cx="1963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network system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E8E7E20-ADC5-4F7D-959E-608E47F5EACA}"/>
              </a:ext>
            </a:extLst>
          </p:cNvPr>
          <p:cNvSpPr txBox="1"/>
          <p:nvPr/>
        </p:nvSpPr>
        <p:spPr>
          <a:xfrm>
            <a:off x="984544" y="3927078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Arial" panose="020B0604020202020204" pitchFamily="34" charset="0"/>
                <a:cs typeface="Arial" panose="020B0604020202020204" pitchFamily="34" charset="0"/>
              </a:rPr>
              <a:t>เครือข่าย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9C43FDB1-7F1B-4F73-821E-BE451C045C0E}"/>
              </a:ext>
            </a:extLst>
          </p:cNvPr>
          <p:cNvSpPr txBox="1"/>
          <p:nvPr/>
        </p:nvSpPr>
        <p:spPr>
          <a:xfrm>
            <a:off x="7764915" y="3908096"/>
            <a:ext cx="3201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Arial" panose="020B0604020202020204" pitchFamily="34" charset="0"/>
                <a:cs typeface="Arial" panose="020B0604020202020204" pitchFamily="34" charset="0"/>
              </a:rPr>
              <a:t>เครือข่ายระหว่างองค์กร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trzałka: w lewo 17">
            <a:extLst>
              <a:ext uri="{FF2B5EF4-FFF2-40B4-BE49-F238E27FC236}">
                <a16:creationId xmlns:a16="http://schemas.microsoft.com/office/drawing/2014/main" id="{CC21AF8D-8F1A-4243-B316-25AEFD81C0E1}"/>
              </a:ext>
            </a:extLst>
          </p:cNvPr>
          <p:cNvSpPr/>
          <p:nvPr/>
        </p:nvSpPr>
        <p:spPr>
          <a:xfrm>
            <a:off x="6740880" y="3378082"/>
            <a:ext cx="424141" cy="153888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: w lewo 18">
            <a:extLst>
              <a:ext uri="{FF2B5EF4-FFF2-40B4-BE49-F238E27FC236}">
                <a16:creationId xmlns:a16="http://schemas.microsoft.com/office/drawing/2014/main" id="{3EEEC685-139B-46D7-BAB2-5E6E6C29E55F}"/>
              </a:ext>
            </a:extLst>
          </p:cNvPr>
          <p:cNvSpPr/>
          <p:nvPr/>
        </p:nvSpPr>
        <p:spPr>
          <a:xfrm>
            <a:off x="6740881" y="4849273"/>
            <a:ext cx="424141" cy="153888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5069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INTER-ORGANIZATIONAL NETWORK</a:t>
            </a:r>
            <a:r>
              <a:rPr lang="pl-PL" dirty="0"/>
              <a:t>…. in </a:t>
            </a:r>
            <a:r>
              <a:rPr lang="pl-PL" dirty="0" err="1"/>
              <a:t>practice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4FC9B-4F8F-4717-96B5-4C7A083EA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435" y="2096656"/>
            <a:ext cx="7961747" cy="3934690"/>
          </a:xfrm>
        </p:spPr>
        <p:txBody>
          <a:bodyPr>
            <a:noAutofit/>
          </a:bodyPr>
          <a:lstStyle/>
          <a:p>
            <a:r>
              <a:rPr lang="en-US" sz="2400" dirty="0"/>
              <a:t>Digital Car Dossier </a:t>
            </a:r>
            <a:r>
              <a:rPr lang="pl-PL" sz="2000" i="1" dirty="0"/>
              <a:t>[</a:t>
            </a:r>
            <a:r>
              <a:rPr lang="pl-PL" sz="2000" i="1" dirty="0">
                <a:hlinkClick r:id="rId2"/>
              </a:rPr>
              <a:t>SOURCE</a:t>
            </a:r>
            <a:r>
              <a:rPr lang="pl-PL" sz="2000" i="1" dirty="0"/>
              <a:t>]</a:t>
            </a:r>
          </a:p>
          <a:p>
            <a:endParaRPr lang="pl-PL" sz="2400" dirty="0"/>
          </a:p>
          <a:p>
            <a:r>
              <a:rPr lang="pl-PL" sz="2400" dirty="0" err="1"/>
              <a:t>Electronic</a:t>
            </a:r>
            <a:r>
              <a:rPr lang="pl-PL" sz="2400" dirty="0"/>
              <a:t> </a:t>
            </a:r>
            <a:r>
              <a:rPr lang="pl-PL" sz="2400" dirty="0" err="1"/>
              <a:t>Freight</a:t>
            </a:r>
            <a:r>
              <a:rPr lang="pl-PL" sz="2400" dirty="0"/>
              <a:t> Exchange </a:t>
            </a:r>
            <a:r>
              <a:rPr lang="pl-PL" sz="2000" i="1" dirty="0"/>
              <a:t>[</a:t>
            </a:r>
            <a:r>
              <a:rPr lang="pl-PL" sz="2000" i="1" dirty="0">
                <a:hlinkClick r:id="rId3"/>
              </a:rPr>
              <a:t>SOURCE</a:t>
            </a:r>
            <a:r>
              <a:rPr lang="pl-PL" sz="2000" i="1" dirty="0"/>
              <a:t>]</a:t>
            </a:r>
          </a:p>
          <a:p>
            <a:endParaRPr lang="pl-PL" sz="2400" dirty="0"/>
          </a:p>
          <a:p>
            <a:r>
              <a:rPr lang="pl-PL" sz="2400" dirty="0" err="1"/>
              <a:t>Education</a:t>
            </a:r>
            <a:r>
              <a:rPr lang="pl-PL" sz="2400" dirty="0"/>
              <a:t> </a:t>
            </a:r>
            <a:r>
              <a:rPr lang="pl-PL" sz="2000" i="1" dirty="0"/>
              <a:t>[</a:t>
            </a:r>
            <a:r>
              <a:rPr lang="pl-PL" sz="2000" i="1" dirty="0">
                <a:hlinkClick r:id="rId4"/>
              </a:rPr>
              <a:t>SOURCE</a:t>
            </a:r>
            <a:r>
              <a:rPr lang="pl-PL" sz="2000" i="1" dirty="0"/>
              <a:t>]</a:t>
            </a:r>
          </a:p>
          <a:p>
            <a:endParaRPr lang="pl-PL" sz="2400" dirty="0"/>
          </a:p>
          <a:p>
            <a:r>
              <a:rPr lang="pl-PL" sz="2400" dirty="0"/>
              <a:t>New </a:t>
            </a:r>
            <a:r>
              <a:rPr lang="pl-PL" sz="2400" dirty="0" err="1"/>
              <a:t>drug</a:t>
            </a:r>
            <a:r>
              <a:rPr lang="pl-PL" sz="2400" dirty="0"/>
              <a:t> development </a:t>
            </a:r>
            <a:r>
              <a:rPr lang="pl-PL" sz="2000" i="1" dirty="0"/>
              <a:t>[</a:t>
            </a:r>
            <a:r>
              <a:rPr lang="pl-PL" sz="2000" i="1" dirty="0">
                <a:hlinkClick r:id="rId5"/>
              </a:rPr>
              <a:t>SOURCE</a:t>
            </a:r>
            <a:r>
              <a:rPr lang="pl-PL" sz="2000" i="1" dirty="0"/>
              <a:t>]</a:t>
            </a:r>
            <a:endParaRPr lang="pl-PL" sz="2000" dirty="0"/>
          </a:p>
          <a:p>
            <a:pPr marL="0" indent="0">
              <a:buNone/>
            </a:pPr>
            <a:endParaRPr lang="pl-PL" sz="2400" dirty="0"/>
          </a:p>
          <a:p>
            <a:endParaRPr lang="pl-PL" sz="2400" dirty="0" err="1"/>
          </a:p>
        </p:txBody>
      </p:sp>
    </p:spTree>
    <p:extLst>
      <p:ext uri="{BB962C8B-B14F-4D97-AF65-F5344CB8AC3E}">
        <p14:creationId xmlns:p14="http://schemas.microsoft.com/office/powerpoint/2010/main" val="417632805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5" id="{C9658597-67A4-764C-9CFA-F5CFE06F1596}" vid="{7C49B319-CF4A-2F47-ABF3-6FFDB7DD99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(CUT Slide Master)</Template>
  <TotalTime>2603</TotalTime>
  <Words>1618</Words>
  <Application>Microsoft Office PowerPoint</Application>
  <PresentationFormat>Widescreen</PresentationFormat>
  <Paragraphs>161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Motyw pakietu Office</vt:lpstr>
      <vt:lpstr>การจัดการห่วงโซ่อุปทานอย่างยั่งยืน</vt:lpstr>
      <vt:lpstr>CONCEPTIONS OF NETWORKS</vt:lpstr>
      <vt:lpstr>เครือข่ายระหว่างองค์กร  (INTER-ORGANIZATIONAL NETWORK) </vt:lpstr>
      <vt:lpstr>เครือข่ายระหว่างองค์กร  (INTER-ORGANIZATIONAL NETWORK) </vt:lpstr>
      <vt:lpstr>เครือข่ายระหว่างองค์กร  (INTER-ORGANIZATIONAL NETWORK) </vt:lpstr>
      <vt:lpstr>เครือข่ายระหว่างองค์กร  (INTER-ORGANIZATIONAL NETWORK) </vt:lpstr>
      <vt:lpstr>เครือข่ายระหว่างองค์กร  (INTER-ORGANIZATIONAL NETWORK) </vt:lpstr>
      <vt:lpstr>INTER-ORGANIZATIONAL NETWORK: typology</vt:lpstr>
      <vt:lpstr>INTER-ORGANIZATIONAL NETWORK…. in practice</vt:lpstr>
      <vt:lpstr>เครือข่ายห่วงโซ่อุปทาน  (SUPPLY CHAIN NETWORK)</vt:lpstr>
      <vt:lpstr>SUPPLY CHAIN NETWORK – practical solutions</vt:lpstr>
      <vt:lpstr>SUPPLY CHAIN NETWORK DESIGN – practical solutions</vt:lpstr>
      <vt:lpstr>เครือข่ายห่วงโซ่อุปทาน – กลุ่มคลัสเตอร์ (Cluster)</vt:lpstr>
      <vt:lpstr>เครือข่ายห่วงโซ่อุปทาน – กลุ่มคลัสเตอร์ (Cluster)</vt:lpstr>
      <vt:lpstr>เครือข่ายห่วงโซ่อุปทาน – กลุ่มคลัสเตอร์ (Cluster)</vt:lpstr>
      <vt:lpstr>เครือข่ายห่วงโซ่อุปทาน – กลุ่มคลัสเตอร์ (Cluster)</vt:lpstr>
      <vt:lpstr>เครือข่ายห่วงโซ่อุปทาน – กลุ่มคลัสเตอร์ (Cluster)</vt:lpstr>
      <vt:lpstr>เครือข่ายห่วงโซ่อุปทาน – กลุ่มคลัสเตอร์ (Cluster)</vt:lpstr>
      <vt:lpstr>เครือข่ายห่วงโซ่อุปทาน – กลุ่มคลัสเตอร (Cluster)</vt:lpstr>
      <vt:lpstr>เครือข่ายห่วงโซ่อุปทาน – กลุ่มคลัสเตอร (Cluster)</vt:lpstr>
      <vt:lpstr>เครือข่ายห่วงโซ่อุปทาน – กลุ่มคลัสเตอร (Cluster)</vt:lpstr>
      <vt:lpstr>SUPPLY CHAIN NETWORK – CLUSTER publications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Supply Chain Management</dc:title>
  <dc:creator>Anna</dc:creator>
  <cp:lastModifiedBy>Thitipong Jamrus</cp:lastModifiedBy>
  <cp:revision>162</cp:revision>
  <dcterms:created xsi:type="dcterms:W3CDTF">2020-02-25T16:45:02Z</dcterms:created>
  <dcterms:modified xsi:type="dcterms:W3CDTF">2020-10-29T03:11:08Z</dcterms:modified>
</cp:coreProperties>
</file>