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5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82" r:id="rId20"/>
    <p:sldId id="272" r:id="rId21"/>
    <p:sldId id="271" r:id="rId22"/>
    <p:sldId id="277" r:id="rId23"/>
    <p:sldId id="276" r:id="rId24"/>
    <p:sldId id="278" r:id="rId25"/>
    <p:sldId id="283" r:id="rId26"/>
    <p:sldId id="284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3D88DF-6AC4-4E94-B378-AAC62CA75EAA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5DE8925F-4C78-4178-BDEB-64C638A37464}">
      <dgm:prSet phldrT="[Tekst]"/>
      <dgm:spPr/>
      <dgm:t>
        <a:bodyPr/>
        <a:lstStyle/>
        <a:p>
          <a:r>
            <a:rPr lang="th-TH" dirty="0"/>
            <a:t>การพัฒนาเศรษฐกิจ</a:t>
          </a:r>
          <a:endParaRPr lang="pl-PL" dirty="0"/>
        </a:p>
      </dgm:t>
    </dgm:pt>
    <dgm:pt modelId="{FEFC66CC-3A8F-441B-A0D7-3AC59F7F5958}" type="parTrans" cxnId="{1C44B429-6387-4A6E-BAFE-99112E2B2516}">
      <dgm:prSet/>
      <dgm:spPr/>
      <dgm:t>
        <a:bodyPr/>
        <a:lstStyle/>
        <a:p>
          <a:endParaRPr lang="pl-PL"/>
        </a:p>
      </dgm:t>
    </dgm:pt>
    <dgm:pt modelId="{2F415948-8770-4E4E-86E6-71482F6B74DF}" type="sibTrans" cxnId="{1C44B429-6387-4A6E-BAFE-99112E2B2516}">
      <dgm:prSet/>
      <dgm:spPr/>
      <dgm:t>
        <a:bodyPr/>
        <a:lstStyle/>
        <a:p>
          <a:endParaRPr lang="pl-PL"/>
        </a:p>
      </dgm:t>
    </dgm:pt>
    <dgm:pt modelId="{BBB05D04-1980-4E87-BAF5-25D826DB2076}">
      <dgm:prSet phldrT="[Tekst]"/>
      <dgm:spPr/>
      <dgm:t>
        <a:bodyPr/>
        <a:lstStyle/>
        <a:p>
          <a:r>
            <a:rPr lang="th-TH" dirty="0"/>
            <a:t>สังคม</a:t>
          </a:r>
          <a:endParaRPr lang="pl-PL" dirty="0"/>
        </a:p>
      </dgm:t>
    </dgm:pt>
    <dgm:pt modelId="{EEB0BE38-5F50-4D55-B2E1-39405AEC1334}" type="parTrans" cxnId="{1D993F0D-4903-46C0-BD12-842332FAD272}">
      <dgm:prSet/>
      <dgm:spPr/>
      <dgm:t>
        <a:bodyPr/>
        <a:lstStyle/>
        <a:p>
          <a:endParaRPr lang="pl-PL"/>
        </a:p>
      </dgm:t>
    </dgm:pt>
    <dgm:pt modelId="{5E9475E1-E75C-425B-BA3D-BE8ADA9023DF}" type="sibTrans" cxnId="{1D993F0D-4903-46C0-BD12-842332FAD272}">
      <dgm:prSet/>
      <dgm:spPr/>
      <dgm:t>
        <a:bodyPr/>
        <a:lstStyle/>
        <a:p>
          <a:endParaRPr lang="pl-PL"/>
        </a:p>
      </dgm:t>
    </dgm:pt>
    <dgm:pt modelId="{CCDED0F3-237B-4C5E-9FD6-A2E3F7B07A02}">
      <dgm:prSet phldrT="[Tekst]"/>
      <dgm:spPr/>
      <dgm:t>
        <a:bodyPr/>
        <a:lstStyle/>
        <a:p>
          <a:r>
            <a:rPr lang="th-TH" dirty="0"/>
            <a:t>สิ่งแวดล้อม</a:t>
          </a:r>
          <a:endParaRPr lang="pl-PL" dirty="0"/>
        </a:p>
      </dgm:t>
    </dgm:pt>
    <dgm:pt modelId="{E8127798-2396-457A-A2D8-5CEEDE328E2E}" type="parTrans" cxnId="{3E159847-53EE-4669-A150-021E2046FBFF}">
      <dgm:prSet/>
      <dgm:spPr/>
      <dgm:t>
        <a:bodyPr/>
        <a:lstStyle/>
        <a:p>
          <a:endParaRPr lang="pl-PL"/>
        </a:p>
      </dgm:t>
    </dgm:pt>
    <dgm:pt modelId="{23AA6915-AF65-4FE2-ADCB-43778C8305AF}" type="sibTrans" cxnId="{3E159847-53EE-4669-A150-021E2046FBFF}">
      <dgm:prSet/>
      <dgm:spPr/>
      <dgm:t>
        <a:bodyPr/>
        <a:lstStyle/>
        <a:p>
          <a:endParaRPr lang="pl-PL"/>
        </a:p>
      </dgm:t>
    </dgm:pt>
    <dgm:pt modelId="{CFD21728-E3EF-406D-A7A3-F73F67217351}" type="pres">
      <dgm:prSet presAssocID="{353D88DF-6AC4-4E94-B378-AAC62CA75EAA}" presName="compositeShape" presStyleCnt="0">
        <dgm:presLayoutVars>
          <dgm:chMax val="7"/>
          <dgm:dir/>
          <dgm:resizeHandles val="exact"/>
        </dgm:presLayoutVars>
      </dgm:prSet>
      <dgm:spPr/>
    </dgm:pt>
    <dgm:pt modelId="{9BDA3C2C-00DB-4BCD-9DDA-10AF77D9F5B6}" type="pres">
      <dgm:prSet presAssocID="{5DE8925F-4C78-4178-BDEB-64C638A37464}" presName="circ1" presStyleLbl="vennNode1" presStyleIdx="0" presStyleCnt="3"/>
      <dgm:spPr/>
    </dgm:pt>
    <dgm:pt modelId="{55065F75-8363-4D02-8CBC-F17665B10D95}" type="pres">
      <dgm:prSet presAssocID="{5DE8925F-4C78-4178-BDEB-64C638A3746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AF272ED-FC77-4ABA-B1A7-C941AAA8342F}" type="pres">
      <dgm:prSet presAssocID="{BBB05D04-1980-4E87-BAF5-25D826DB2076}" presName="circ2" presStyleLbl="vennNode1" presStyleIdx="1" presStyleCnt="3"/>
      <dgm:spPr/>
    </dgm:pt>
    <dgm:pt modelId="{39CD719A-7C87-4924-B981-39F33352BD73}" type="pres">
      <dgm:prSet presAssocID="{BBB05D04-1980-4E87-BAF5-25D826DB207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9E7E0DE-32E4-41F2-B2CC-C6E7645D0F6B}" type="pres">
      <dgm:prSet presAssocID="{CCDED0F3-237B-4C5E-9FD6-A2E3F7B07A02}" presName="circ3" presStyleLbl="vennNode1" presStyleIdx="2" presStyleCnt="3"/>
      <dgm:spPr/>
    </dgm:pt>
    <dgm:pt modelId="{D9E38E82-5FEA-4B4C-B8D7-781F72CDE3DF}" type="pres">
      <dgm:prSet presAssocID="{CCDED0F3-237B-4C5E-9FD6-A2E3F7B07A0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D993F0D-4903-46C0-BD12-842332FAD272}" srcId="{353D88DF-6AC4-4E94-B378-AAC62CA75EAA}" destId="{BBB05D04-1980-4E87-BAF5-25D826DB2076}" srcOrd="1" destOrd="0" parTransId="{EEB0BE38-5F50-4D55-B2E1-39405AEC1334}" sibTransId="{5E9475E1-E75C-425B-BA3D-BE8ADA9023DF}"/>
    <dgm:cxn modelId="{51D2960F-A7E9-4079-9802-45CE497DEF8F}" type="presOf" srcId="{353D88DF-6AC4-4E94-B378-AAC62CA75EAA}" destId="{CFD21728-E3EF-406D-A7A3-F73F67217351}" srcOrd="0" destOrd="0" presId="urn:microsoft.com/office/officeart/2005/8/layout/venn1"/>
    <dgm:cxn modelId="{1C44B429-6387-4A6E-BAFE-99112E2B2516}" srcId="{353D88DF-6AC4-4E94-B378-AAC62CA75EAA}" destId="{5DE8925F-4C78-4178-BDEB-64C638A37464}" srcOrd="0" destOrd="0" parTransId="{FEFC66CC-3A8F-441B-A0D7-3AC59F7F5958}" sibTransId="{2F415948-8770-4E4E-86E6-71482F6B74DF}"/>
    <dgm:cxn modelId="{A5FCB42D-BD95-4E1B-8C82-4F7343161FEE}" type="presOf" srcId="{CCDED0F3-237B-4C5E-9FD6-A2E3F7B07A02}" destId="{D9E7E0DE-32E4-41F2-B2CC-C6E7645D0F6B}" srcOrd="0" destOrd="0" presId="urn:microsoft.com/office/officeart/2005/8/layout/venn1"/>
    <dgm:cxn modelId="{3E159847-53EE-4669-A150-021E2046FBFF}" srcId="{353D88DF-6AC4-4E94-B378-AAC62CA75EAA}" destId="{CCDED0F3-237B-4C5E-9FD6-A2E3F7B07A02}" srcOrd="2" destOrd="0" parTransId="{E8127798-2396-457A-A2D8-5CEEDE328E2E}" sibTransId="{23AA6915-AF65-4FE2-ADCB-43778C8305AF}"/>
    <dgm:cxn modelId="{CC50C16E-ADC7-490E-91D8-B5C45A12F09A}" type="presOf" srcId="{BBB05D04-1980-4E87-BAF5-25D826DB2076}" destId="{4AF272ED-FC77-4ABA-B1A7-C941AAA8342F}" srcOrd="0" destOrd="0" presId="urn:microsoft.com/office/officeart/2005/8/layout/venn1"/>
    <dgm:cxn modelId="{2CD93055-711D-4085-8373-6676418BD3FD}" type="presOf" srcId="{CCDED0F3-237B-4C5E-9FD6-A2E3F7B07A02}" destId="{D9E38E82-5FEA-4B4C-B8D7-781F72CDE3DF}" srcOrd="1" destOrd="0" presId="urn:microsoft.com/office/officeart/2005/8/layout/venn1"/>
    <dgm:cxn modelId="{1D117656-7238-40E5-9B56-06F17C8E7337}" type="presOf" srcId="{5DE8925F-4C78-4178-BDEB-64C638A37464}" destId="{55065F75-8363-4D02-8CBC-F17665B10D95}" srcOrd="1" destOrd="0" presId="urn:microsoft.com/office/officeart/2005/8/layout/venn1"/>
    <dgm:cxn modelId="{1577C07B-94C1-4711-8A9E-1AD6909AB9C6}" type="presOf" srcId="{5DE8925F-4C78-4178-BDEB-64C638A37464}" destId="{9BDA3C2C-00DB-4BCD-9DDA-10AF77D9F5B6}" srcOrd="0" destOrd="0" presId="urn:microsoft.com/office/officeart/2005/8/layout/venn1"/>
    <dgm:cxn modelId="{801285B2-8CF8-49F3-A9D8-7376C129D088}" type="presOf" srcId="{BBB05D04-1980-4E87-BAF5-25D826DB2076}" destId="{39CD719A-7C87-4924-B981-39F33352BD73}" srcOrd="1" destOrd="0" presId="urn:microsoft.com/office/officeart/2005/8/layout/venn1"/>
    <dgm:cxn modelId="{09427E6A-04AA-4E05-9437-359E2965FE9C}" type="presParOf" srcId="{CFD21728-E3EF-406D-A7A3-F73F67217351}" destId="{9BDA3C2C-00DB-4BCD-9DDA-10AF77D9F5B6}" srcOrd="0" destOrd="0" presId="urn:microsoft.com/office/officeart/2005/8/layout/venn1"/>
    <dgm:cxn modelId="{CD3E987A-35AE-42D3-876E-A657368D640C}" type="presParOf" srcId="{CFD21728-E3EF-406D-A7A3-F73F67217351}" destId="{55065F75-8363-4D02-8CBC-F17665B10D95}" srcOrd="1" destOrd="0" presId="urn:microsoft.com/office/officeart/2005/8/layout/venn1"/>
    <dgm:cxn modelId="{9278EB2A-F16C-47F3-AD1C-E13C3849D789}" type="presParOf" srcId="{CFD21728-E3EF-406D-A7A3-F73F67217351}" destId="{4AF272ED-FC77-4ABA-B1A7-C941AAA8342F}" srcOrd="2" destOrd="0" presId="urn:microsoft.com/office/officeart/2005/8/layout/venn1"/>
    <dgm:cxn modelId="{3C152DF6-6129-4EAD-A022-BEF9E2317E4B}" type="presParOf" srcId="{CFD21728-E3EF-406D-A7A3-F73F67217351}" destId="{39CD719A-7C87-4924-B981-39F33352BD73}" srcOrd="3" destOrd="0" presId="urn:microsoft.com/office/officeart/2005/8/layout/venn1"/>
    <dgm:cxn modelId="{C718DAF3-B24E-4034-85F3-30AC301FD5C4}" type="presParOf" srcId="{CFD21728-E3EF-406D-A7A3-F73F67217351}" destId="{D9E7E0DE-32E4-41F2-B2CC-C6E7645D0F6B}" srcOrd="4" destOrd="0" presId="urn:microsoft.com/office/officeart/2005/8/layout/venn1"/>
    <dgm:cxn modelId="{0B3E65BD-A66E-4BE2-8C33-D2010A23157A}" type="presParOf" srcId="{CFD21728-E3EF-406D-A7A3-F73F67217351}" destId="{D9E38E82-5FEA-4B4C-B8D7-781F72CDE3D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A3C2C-00DB-4BCD-9DDA-10AF77D9F5B6}">
      <dsp:nvSpPr>
        <dsp:cNvPr id="0" name=""/>
        <dsp:cNvSpPr/>
      </dsp:nvSpPr>
      <dsp:spPr>
        <a:xfrm>
          <a:off x="2307474" y="41053"/>
          <a:ext cx="1970578" cy="197057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700" kern="1200" dirty="0"/>
            <a:t>การพัฒนาเศรษฐกิจ</a:t>
          </a:r>
          <a:endParaRPr lang="pl-PL" sz="2700" kern="1200" dirty="0"/>
        </a:p>
      </dsp:txBody>
      <dsp:txXfrm>
        <a:off x="2570218" y="385904"/>
        <a:ext cx="1445090" cy="886760"/>
      </dsp:txXfrm>
    </dsp:sp>
    <dsp:sp modelId="{4AF272ED-FC77-4ABA-B1A7-C941AAA8342F}">
      <dsp:nvSpPr>
        <dsp:cNvPr id="0" name=""/>
        <dsp:cNvSpPr/>
      </dsp:nvSpPr>
      <dsp:spPr>
        <a:xfrm>
          <a:off x="3018524" y="1272665"/>
          <a:ext cx="1970578" cy="197057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700" kern="1200" dirty="0"/>
            <a:t>สังคม</a:t>
          </a:r>
          <a:endParaRPr lang="pl-PL" sz="2700" kern="1200" dirty="0"/>
        </a:p>
      </dsp:txBody>
      <dsp:txXfrm>
        <a:off x="3621193" y="1781731"/>
        <a:ext cx="1182346" cy="1083818"/>
      </dsp:txXfrm>
    </dsp:sp>
    <dsp:sp modelId="{D9E7E0DE-32E4-41F2-B2CC-C6E7645D0F6B}">
      <dsp:nvSpPr>
        <dsp:cNvPr id="0" name=""/>
        <dsp:cNvSpPr/>
      </dsp:nvSpPr>
      <dsp:spPr>
        <a:xfrm>
          <a:off x="1596424" y="1272665"/>
          <a:ext cx="1970578" cy="197057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700" kern="1200" dirty="0"/>
            <a:t>สิ่งแวดล้อม</a:t>
          </a:r>
          <a:endParaRPr lang="pl-PL" sz="2700" kern="1200" dirty="0"/>
        </a:p>
      </dsp:txBody>
      <dsp:txXfrm>
        <a:off x="1781986" y="1781731"/>
        <a:ext cx="1182346" cy="1083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5" y="2035"/>
            <a:ext cx="12195631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4" y="-8794"/>
            <a:ext cx="12222427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3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1" y="479046"/>
            <a:ext cx="1824739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3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1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9" y="3445484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9" y="2067996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9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3" y="3263034"/>
            <a:ext cx="8431931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71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370" y="4225822"/>
            <a:ext cx="1344168" cy="155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2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2B7B18-FD7D-4AE7-961D-638A21ED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29-Oct-20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27F21E-79D5-4C93-AFCE-64A87D6F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C0B15-5C5C-43A2-B334-1E7159DC5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61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05BC6-B8F2-467B-A51D-7EF866A52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DAF93-471D-4F72-9A9C-1D3FD85C9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40A66-060C-44B9-83DB-F16223E75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3483C-CD5F-492E-9EDF-CA1BFCBC4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29-Oct-20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3578A-53BB-43CD-AE8B-6A4B5DDE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56FF0-B4D3-4A33-88FE-F41023975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85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62379-C666-47A8-ABF8-A3D299741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BAE6F8-0615-42CF-B577-DC389D3502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1B2BB-CDAA-4993-94DA-F1B1C64BA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EB606-A8D8-4D5F-BE0C-419E49C3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29-Oct-20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530BF-FC1F-496E-B918-4AFC48059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F458C-C932-4B3D-87F3-9CCB23CD2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28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59405-0823-4EF8-AE3F-2D2F70772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5998AA-E683-4A32-B344-52FBCBA3F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2E250-410B-48E9-93C3-FBDD91ED0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29-Oct-20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79AF3-C435-4DF6-89A6-BD4F19025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FFB2E-8C4F-47CF-AEB0-3E0887BE2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41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53D5BF-61FD-4341-BF5C-91EB49169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6DF4D-69A2-4B54-85D5-11E2837B0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D8474-5ECD-46F6-9E30-4C9F9EC74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29-Oct-20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2F09C-C8A3-4A1A-AF93-5D3AC9106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221DE-46EF-40E1-B91E-A2F4CF0DE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8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32"/>
            <a:ext cx="8706812" cy="184429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757" y="301108"/>
            <a:ext cx="1106424" cy="128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4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5" y="2035"/>
            <a:ext cx="12195631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4" y="-8794"/>
            <a:ext cx="12222427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3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1" y="479046"/>
            <a:ext cx="1824739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1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3023115" y="2448213"/>
            <a:ext cx="60013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3" y="770574"/>
            <a:ext cx="4263315" cy="12177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370" y="4225822"/>
            <a:ext cx="1344168" cy="155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4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9C96F-5262-4E6F-BFD8-2EB53A520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A59F29-33E8-4A08-A848-F23F1829C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C6F23-F1D6-413A-93F1-5CB67FD18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29-Oct-20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BD8DA-9182-46A0-AA86-19D7E25F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715A6-5D5A-4C34-B2BB-C5C096135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9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C934A-07AE-4721-A5E5-7BFD63010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07034-45C9-4C2E-8F1A-74CC69F46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39D44-7FBD-44DC-8ED7-DE4385899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29-Oct-20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CFEF3-9B26-4F35-A593-95E86278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9034F-12F0-4070-BA7C-B4388783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97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F60FD-5F2B-40FD-AB1C-F92E18204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69EB4-521E-40A4-B238-74A9CF46E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421B3-A098-45C5-B9B7-9BF720EB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29-Oct-20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CC390-DEDA-40EF-98A1-9B2AE119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49BD-74DC-4732-BC07-11F691F6E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7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F293C-8450-46AA-97AD-A87DE0A38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EDC3F-2F73-40D3-B100-4A075A8FE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A477F-5FF0-4748-83C8-C1959815E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4C4EE-9866-446B-856F-88EC44E3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29-Oct-20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F79B0-8B0F-46FC-8DD9-EFDE8BF7E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F88E6-DEC4-4334-8FB3-016F3E64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25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16E7B-2755-415C-A9AD-AB128EF10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80CBA-DC9A-46FB-BE7C-1C8FF0F53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35A0D-3B3B-4A1A-B83C-4AD6A0EEA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808BE-6A98-44A7-B4B9-9EC28AFF9B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1B1C5F-3CAF-4649-B4D5-8F2E81D57F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E0AAA5-4509-4E64-BAAE-E044B02A7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29-Oct-20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75D009-BA01-43C0-901E-5BB050E94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19B0F4-731F-4553-8E9E-7FB4D025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4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96960-F648-4700-BFD0-5CD16BA7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D7EA84-1FB4-41C5-99AC-761E11BDE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29-Oct-20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97808-4AE9-4F15-B28B-50EDC420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B2001-E3EB-4483-AF81-E12AE338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1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29-Oct-20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unstats.un.org/sdgs/report/2019/" TargetMode="External"/><Relationship Id="rId7" Type="http://schemas.openxmlformats.org/officeDocument/2006/relationships/hyperlink" Target="https://unstats.un.org/sdgs/indicators/database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stats.un.org/sdgs/report/2016/" TargetMode="External"/><Relationship Id="rId5" Type="http://schemas.openxmlformats.org/officeDocument/2006/relationships/hyperlink" Target="https://unstats.un.org/sdgs/report/2017/" TargetMode="External"/><Relationship Id="rId4" Type="http://schemas.openxmlformats.org/officeDocument/2006/relationships/hyperlink" Target="https://unstats.un.org/sdgs/report/2018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science/article/abs/pii/S0921344919301764" TargetMode="External"/><Relationship Id="rId3" Type="http://schemas.openxmlformats.org/officeDocument/2006/relationships/hyperlink" Target="https://www.abacademies.org/articles/factors-of-influence-on-the-sustainable-development-in-the-strategy-management-of-corporations-8623.html" TargetMode="External"/><Relationship Id="rId7" Type="http://schemas.openxmlformats.org/officeDocument/2006/relationships/hyperlink" Target="https://www.sciencedirect.com/science/article/abs/pii/S1462901118305768" TargetMode="External"/><Relationship Id="rId2" Type="http://schemas.openxmlformats.org/officeDocument/2006/relationships/hyperlink" Target="https://www.sciencedirect.com/science/article/pii/S095965261833313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encedirect.com/science/article/pii/S0959652618330336" TargetMode="External"/><Relationship Id="rId5" Type="http://schemas.openxmlformats.org/officeDocument/2006/relationships/hyperlink" Target="https://www.intechopen.com/books/landscape-reclamation-rising-from-what-s-left/introductory-chapter-landscape-reclamation-as-a-key-factor-for-sustainable-development" TargetMode="External"/><Relationship Id="rId4" Type="http://schemas.openxmlformats.org/officeDocument/2006/relationships/hyperlink" Target="http://growingscience.com/beta/msl/3686-factors-influencing-on-tourism-sustainable-development-in-vietnam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merald.com/insight/content/doi/10.1108/EUM0000000000329/full/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erald.com/insight/content/doi/10.1108/EUM0000000000329/full/html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emerald.com/insight/content/doi/10.1108/IJPDLM-07-2015-0175/full/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gisticsbureau.com/3-things-you-need-to-know-about-your-supply-chain/" TargetMode="External"/><Relationship Id="rId2" Type="http://schemas.openxmlformats.org/officeDocument/2006/relationships/hyperlink" Target="https://www.investopedia.com/terms/s/supplychain.as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groupeseb.com/en/supply-chai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corporatefinanceinstitute.com/resources/knowledge/strategy/supply-chain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iverwyman.com/our-expertise/insights/2017/jun/blockchain-the-backbone-of-digital-supply-chains.ht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vEh04LNJ_I" TargetMode="External"/><Relationship Id="rId2" Type="http://schemas.openxmlformats.org/officeDocument/2006/relationships/hyperlink" Target="https://www.youtube.com/watch?v=UBSOiHUctr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Okq0xvlagX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.google.pl/books/about/Logistics_and_Supply_Chain_Management.html?id=pAphQgAACAAJ&amp;redir_esc=y" TargetMode="External"/><Relationship Id="rId2" Type="http://schemas.openxmlformats.org/officeDocument/2006/relationships/hyperlink" Target="https://doi.org/10.1002/j.2158-1592.2001.tb00001.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lychaingamechanger.com/what-exactly-is-supply-chain-management-10-different-definitions/" TargetMode="External"/><Relationship Id="rId2" Type="http://schemas.openxmlformats.org/officeDocument/2006/relationships/hyperlink" Target="https://www.investopedia.com/terms/s/scm.asp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vantec-gl.com/solution/sc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favpng.com/png_view/supply-chain-supply-chain-management-software-business-process-png/39gGRwaJ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blockshinesg.com/supply-chain-management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://wz.pcz.pl/wp-content/uploads/ksiazki/5_ksiazk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970389611001017" TargetMode="External"/><Relationship Id="rId2" Type="http://schemas.openxmlformats.org/officeDocument/2006/relationships/hyperlink" Target="https://s3.amazonaws.com/academia.edu.documents/60482984/Fritz2019_ReferenceWorkEntry_SustainableSupplyChainManageme20190904-103243-87pyb4.pdf?response-content-disposition=inline;%20filename%3DSustainable_Supply_Chain_Management.pdf&amp;X-Amz-Algorithm=AWS4-HMAC-SHA256&amp;X-Amz-Credential=AKIAIWOWYYGZ2Y53UL3A/20200228/us-east-1/s3/aws4_request&amp;X-Amz-Date=20200228T135627Z&amp;X-Amz-Expires=3600&amp;X-Amz-SignedHeaders=host&amp;X-Amz-Signature=aad18373ee0f09996c554220c543c96e8857190c8163f944432828095579469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ds.b.ebscohost.com/eds/pdfviewer/pdfviewer?vid=1&amp;sid=f34149c4-265e-449f-9f54-420c2ce7f78c@sessionmgr101" TargetMode="External"/><Relationship Id="rId4" Type="http://schemas.openxmlformats.org/officeDocument/2006/relationships/hyperlink" Target="https://www.researchgate.net/profile/Muhammad_Haseeb13/publication/329040632_The_Correlates_of_Developing_Green_Supply_Chain_Management_Practices_Firms_Level_Analysis_in_Malaysia/links/5bf2b8e1299bf1124fddc30b/The-Correlates-of-Developing-Green-Supply-Chain-Management-Practices-Firms-Level-Analysis-in-Malaysia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bc.com/our-approach/building-a-sustainable-future/sustainable-supply-chains" TargetMode="External"/><Relationship Id="rId7" Type="http://schemas.openxmlformats.org/officeDocument/2006/relationships/hyperlink" Target="https://corporate.virginatlantic.com/gb/en/sustainability/programme-overview/supply-chain.html" TargetMode="External"/><Relationship Id="rId2" Type="http://schemas.openxmlformats.org/officeDocument/2006/relationships/hyperlink" Target="https://www.supplychain247.com/article/earth_day_and_the_sustainable_supply_chai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MYZnJqMRN9I" TargetMode="External"/><Relationship Id="rId5" Type="http://schemas.openxmlformats.org/officeDocument/2006/relationships/hyperlink" Target="https://arviem.com/can-iot-help-make-supply-chains-sustainable/" TargetMode="External"/><Relationship Id="rId4" Type="http://schemas.openxmlformats.org/officeDocument/2006/relationships/hyperlink" Target="https://www.environmentalleader.com/2015/07/building-a-sustainable-supply-chai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ijmas.iraj.in/paper_detail.php?paper_id=16313&amp;name=Management_of_Natural_Resources_and_Sustainable_Development:_The_Example_of_the_Furniture_Industry_in_Polan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unstats.un.org/wiki/display/SDGeHandbook/Goal+3" TargetMode="External"/><Relationship Id="rId2" Type="http://schemas.openxmlformats.org/officeDocument/2006/relationships/hyperlink" Target="https://unstats.un.org/wiki/display/SDGeHandbook/Goal+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unstats.un.org/wiki/display/SDGeHandbook/Goal+2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unstats.un.org/wiki/display/SDGeHandbook/Goal+4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unstats.un.org/wiki/display/SDGeHandbook/Goal+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unstats.un.org/wiki/display/SDGeHandbook/Goal+6" TargetMode="External"/><Relationship Id="rId4" Type="http://schemas.openxmlformats.org/officeDocument/2006/relationships/hyperlink" Target="https://unstats.un.org/wiki/display/SDGeHandbook/Goal+5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unstats.un.org/wiki/display/SDGeHandbook/Goal+7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unstats.un.org/wiki/display/SDGeHandbook/Goal+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unstats.un.org/wiki/display/SDGeHandbook/Goal+9" TargetMode="External"/><Relationship Id="rId4" Type="http://schemas.openxmlformats.org/officeDocument/2006/relationships/hyperlink" Target="https://unstats.un.org/wiki/display/SDGeHandbook/Goal+8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unstats.un.org/wiki/display/SDGeHandbook/Goal+10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unstats.un.org/wiki/display/SDGeHandbook/Goal+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unstats.un.org/wiki/display/SDGeHandbook/Goal+12" TargetMode="External"/><Relationship Id="rId4" Type="http://schemas.openxmlformats.org/officeDocument/2006/relationships/hyperlink" Target="https://unstats.un.org/wiki/display/SDGeHandbook/Goal+11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unstats.un.org/wiki/display/SDGeHandbook/Goal+13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s://unstats.un.org/wiki/display/SDGeHandbook/Goal+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unstats.un.org/wiki/display/SDGeHandbook/Goal+15" TargetMode="External"/><Relationship Id="rId4" Type="http://schemas.openxmlformats.org/officeDocument/2006/relationships/hyperlink" Target="https://unstats.un.org/wiki/display/SDGeHandbook/Goal+1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tats.un.org/wiki/display/SDGeHandbook/Goal+16" TargetMode="External"/><Relationship Id="rId2" Type="http://schemas.openxmlformats.org/officeDocument/2006/relationships/hyperlink" Target="https://unstats.un.org/wiki/display/SDGeHandbook/Goal+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unstats.un.org/wiki/display/SDGeHandbook/Goal+1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E14068D-822D-4EAB-B99E-3890479DEE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4771" y="3547497"/>
            <a:ext cx="9753099" cy="1865425"/>
          </a:xfrm>
        </p:spPr>
        <p:txBody>
          <a:bodyPr/>
          <a:lstStyle/>
          <a:p>
            <a:r>
              <a:rPr lang="pl-PL" dirty="0"/>
              <a:t>MODULE 1 </a:t>
            </a:r>
            <a:r>
              <a:rPr lang="pl-PL" dirty="0" err="1"/>
              <a:t>Session</a:t>
            </a:r>
            <a:r>
              <a:rPr lang="pl-PL" dirty="0"/>
              <a:t> 1</a:t>
            </a:r>
          </a:p>
          <a:p>
            <a:r>
              <a:rPr lang="th-TH" b="1" dirty="0"/>
              <a:t>บทบาทของการจัดการห่วงโซ่อุปทานอย่างยั่งยืน </a:t>
            </a:r>
            <a:br>
              <a:rPr lang="en-US" b="1" dirty="0"/>
            </a:br>
            <a:r>
              <a:rPr lang="en-US" b="1" dirty="0"/>
              <a:t>(Role of sustainability in supply chain management)</a:t>
            </a:r>
            <a:endParaRPr lang="pl-PL" dirty="0"/>
          </a:p>
          <a:p>
            <a:r>
              <a:rPr lang="pl-PL" dirty="0"/>
              <a:t>Lecture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C64DE2-7BD9-4B42-B564-F6F087E122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b="1" dirty="0">
                <a:effectLst/>
              </a:rPr>
              <a:t>การจัดการห่วงโซ่อุปทานอย่างยั่งยืน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160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ผลเป้าหมายการพัฒนาที่ยั่งยืน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(The Sustainable Development Goals Report)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00A42A96-D669-4504-9794-76A741F96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83" y="1637429"/>
            <a:ext cx="3269672" cy="4653860"/>
          </a:xfr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B0D41CA-2EF7-42DD-8A55-923DCADA524D}"/>
              </a:ext>
            </a:extLst>
          </p:cNvPr>
          <p:cNvSpPr txBox="1"/>
          <p:nvPr/>
        </p:nvSpPr>
        <p:spPr>
          <a:xfrm>
            <a:off x="4520097" y="1963965"/>
            <a:ext cx="162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2019</a:t>
            </a:r>
            <a:endParaRPr lang="pl-PL" sz="2400" dirty="0">
              <a:solidFill>
                <a:srgbClr val="056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756B859-AF98-4D19-BFA1-27ACE13DC448}"/>
              </a:ext>
            </a:extLst>
          </p:cNvPr>
          <p:cNvSpPr txBox="1"/>
          <p:nvPr/>
        </p:nvSpPr>
        <p:spPr>
          <a:xfrm>
            <a:off x="4959927" y="2582389"/>
            <a:ext cx="162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2018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30D06FF-1AF6-43A9-9AFB-B0494DF467C3}"/>
              </a:ext>
            </a:extLst>
          </p:cNvPr>
          <p:cNvSpPr txBox="1"/>
          <p:nvPr/>
        </p:nvSpPr>
        <p:spPr>
          <a:xfrm>
            <a:off x="5332897" y="3357572"/>
            <a:ext cx="162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2017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F3532F44-13D9-42AB-BD3C-65B1B5E1D67C}"/>
              </a:ext>
            </a:extLst>
          </p:cNvPr>
          <p:cNvSpPr txBox="1"/>
          <p:nvPr/>
        </p:nvSpPr>
        <p:spPr>
          <a:xfrm>
            <a:off x="5725937" y="4058905"/>
            <a:ext cx="162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2016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7898172-4CCC-4344-8D6F-AAB0737B7C0B}"/>
              </a:ext>
            </a:extLst>
          </p:cNvPr>
          <p:cNvSpPr txBox="1"/>
          <p:nvPr/>
        </p:nvSpPr>
        <p:spPr>
          <a:xfrm>
            <a:off x="7749597" y="3819237"/>
            <a:ext cx="3903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Global SDG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Indicators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 Database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5DF18B71-32DD-4286-BB95-295CF3074E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00" y="2582389"/>
            <a:ext cx="4401754" cy="88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43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B0FEF6-0DD8-4392-ABAA-E210C926C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SCIENTIFIC ARTICLES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619503-D593-4DC0-A57B-B99D76AE3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Extracting key factors for sustainable development of enterprises: Case study of SMEs in Taiwan</a:t>
            </a:r>
            <a:endParaRPr lang="en-US" dirty="0">
              <a:solidFill>
                <a:srgbClr val="0563C1"/>
              </a:solidFill>
            </a:endParaRPr>
          </a:p>
          <a:p>
            <a:r>
              <a:rPr lang="en-US" dirty="0">
                <a:hlinkClick r:id="rId3"/>
              </a:rPr>
              <a:t>Factors of Influence on the Sustainable Development in the Strategy Management of Corporations</a:t>
            </a:r>
            <a:endParaRPr lang="en-US" dirty="0"/>
          </a:p>
          <a:p>
            <a:r>
              <a:rPr lang="en-US" u="sng" dirty="0">
                <a:hlinkClick r:id="rId4"/>
              </a:rPr>
              <a:t>Factors influencing on tourism sustainable development in Vietnam</a:t>
            </a:r>
            <a:endParaRPr lang="en-US" dirty="0"/>
          </a:p>
          <a:p>
            <a:r>
              <a:rPr lang="en-US" dirty="0">
                <a:hlinkClick r:id="rId5"/>
              </a:rPr>
              <a:t>A Introductory Chapter: Landscape Reclamation as a Key Factor for Sustainable Development</a:t>
            </a:r>
            <a:endParaRPr lang="en-US" dirty="0"/>
          </a:p>
          <a:p>
            <a:r>
              <a:rPr lang="en-US" dirty="0">
                <a:hlinkClick r:id="rId6"/>
              </a:rPr>
              <a:t>Analysis model of the sustainability development of manufacturing small and medium- sized enterprises in Taiwan</a:t>
            </a:r>
            <a:endParaRPr lang="en-US" dirty="0"/>
          </a:p>
          <a:p>
            <a:r>
              <a:rPr lang="en-US" dirty="0">
                <a:hlinkClick r:id="rId7"/>
              </a:rPr>
              <a:t>Developing good practice guidance for estimating land degradation in the context of the United Nations Sustainable Development Goals</a:t>
            </a:r>
            <a:endParaRPr lang="en-US" dirty="0"/>
          </a:p>
          <a:p>
            <a:r>
              <a:rPr lang="en-US" dirty="0">
                <a:hlinkClick r:id="rId8"/>
              </a:rPr>
              <a:t>Applications of information and communication technology for sustainable growth of SMEs in India food industry</a:t>
            </a:r>
            <a:endParaRPr lang="en-US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1159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ห่วงโซ่อุปทาน </a:t>
            </a:r>
            <a:r>
              <a:rPr lang="en-US" dirty="0"/>
              <a:t>(SUPPLY CHAIN)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4FC9B-4F8F-4717-96B5-4C7A083EA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45" y="1693703"/>
            <a:ext cx="11471564" cy="4503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000" b="1" dirty="0"/>
              <a:t>หนึ่งในคำจำกัดความแรกสุด </a:t>
            </a:r>
            <a:r>
              <a:rPr lang="pl-PL" sz="2400" b="1" dirty="0"/>
              <a:t>:</a:t>
            </a:r>
          </a:p>
          <a:p>
            <a:pPr marL="0" indent="0">
              <a:buNone/>
            </a:pPr>
            <a:r>
              <a:rPr lang="en-US" sz="2200" dirty="0"/>
              <a:t>“</a:t>
            </a:r>
            <a:r>
              <a:rPr lang="th-TH" sz="2200" dirty="0"/>
              <a:t> ห่วงโซ่อุปทานคือ การทำงานเกี่ยวเนื่องกันของกิจกรรมที่เกี่ยวข้องกับการวางแผนประสานงานโดยเริ่มตั้งแต่ การหาสินค้า หรือวัตถุดิบ จนสิ้นสุดกระบวนการส่งถึงมือให้กับลูกค้า </a:t>
            </a:r>
            <a:r>
              <a:rPr lang="en-US" sz="2200" dirty="0"/>
              <a:t>”</a:t>
            </a:r>
            <a:endParaRPr lang="th-TH" sz="2200" dirty="0"/>
          </a:p>
          <a:p>
            <a:pPr marL="0" indent="0">
              <a:buNone/>
            </a:pPr>
            <a:r>
              <a:rPr lang="th-TH" sz="2200" b="0" i="0" dirty="0">
                <a:solidFill>
                  <a:srgbClr val="414141"/>
                </a:solidFill>
                <a:effectLst/>
                <a:latin typeface="Verdana" panose="020B0604030504040204" pitchFamily="34" charset="0"/>
              </a:rPr>
              <a:t>	การบรรลุสถานะของ "การบูรณาการ" จำเป็นที่จะต้องดำเนินการผ่านขั้นตอน</a:t>
            </a:r>
            <a:r>
              <a:rPr lang="th-TH" sz="2200" b="0" i="0" dirty="0" err="1">
                <a:solidFill>
                  <a:srgbClr val="414141"/>
                </a:solidFill>
                <a:effectLst/>
                <a:latin typeface="Verdana" panose="020B0604030504040204" pitchFamily="34" charset="0"/>
              </a:rPr>
              <a:t>ต่างๆ</a:t>
            </a:r>
            <a:r>
              <a:rPr lang="th-TH" sz="2200" b="0" i="0" dirty="0">
                <a:solidFill>
                  <a:srgbClr val="414141"/>
                </a:solidFill>
                <a:effectLst/>
                <a:latin typeface="Verdana" panose="020B0604030504040204" pitchFamily="34" charset="0"/>
              </a:rPr>
              <a:t>ของการพัฒนาที่กำหนดไว้.</a:t>
            </a:r>
            <a:r>
              <a:rPr lang="en-US" sz="2200" b="0" i="0" dirty="0">
                <a:solidFill>
                  <a:srgbClr val="41414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Supply chain management</a:t>
            </a:r>
            <a:r>
              <a:rPr lang="th-TH" sz="2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หรือ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SMC</a:t>
            </a:r>
            <a:r>
              <a:rPr lang="en-US" sz="2200" b="0" i="0" dirty="0">
                <a:solidFill>
                  <a:srgbClr val="41414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th-TH" sz="2200" b="0" i="0" dirty="0">
                <a:solidFill>
                  <a:srgbClr val="414141"/>
                </a:solidFill>
                <a:effectLst/>
                <a:latin typeface="Verdana" panose="020B0604030504040204" pitchFamily="34" charset="0"/>
              </a:rPr>
              <a:t>ได้รับการพัฒนาจากพื้นฐานของ</a:t>
            </a:r>
            <a:r>
              <a:rPr lang="th-TH" sz="2200" dirty="0">
                <a:solidFill>
                  <a:srgbClr val="414141"/>
                </a:solidFill>
                <a:latin typeface="Verdana" panose="020B0604030504040204" pitchFamily="34" charset="0"/>
              </a:rPr>
              <a:t>การทำงานแบบแยกส่วน (</a:t>
            </a:r>
            <a:r>
              <a:rPr lang="en-US" sz="2200" dirty="0" err="1">
                <a:solidFill>
                  <a:srgbClr val="414141"/>
                </a:solidFill>
                <a:latin typeface="Verdana" panose="020B0604030504040204" pitchFamily="34" charset="0"/>
              </a:rPr>
              <a:t>Slio</a:t>
            </a:r>
            <a:r>
              <a:rPr lang="th-TH" sz="2200" dirty="0">
                <a:solidFill>
                  <a:srgbClr val="414141"/>
                </a:solidFill>
                <a:latin typeface="Verdana" panose="020B0604030504040204" pitchFamily="34" charset="0"/>
              </a:rPr>
              <a:t>)</a:t>
            </a:r>
            <a:r>
              <a:rPr lang="en-US" sz="2200" dirty="0">
                <a:solidFill>
                  <a:srgbClr val="414141"/>
                </a:solidFill>
                <a:latin typeface="Verdana" panose="020B0604030504040204" pitchFamily="34" charset="0"/>
              </a:rPr>
              <a:t> </a:t>
            </a:r>
            <a:r>
              <a:rPr lang="th-TH" sz="2200" b="0" i="0" dirty="0">
                <a:solidFill>
                  <a:srgbClr val="414141"/>
                </a:solidFill>
                <a:effectLst/>
                <a:latin typeface="Verdana" panose="020B0604030504040204" pitchFamily="34" charset="0"/>
              </a:rPr>
              <a:t>และระดับแรกของการผสานรวมนั้นข้ามฟังก์ชัน (คล้ายกับการรวมกระบวนการ) </a:t>
            </a:r>
            <a:r>
              <a:rPr lang="th-TH" sz="2200" dirty="0">
                <a:solidFill>
                  <a:srgbClr val="414141"/>
                </a:solidFill>
                <a:latin typeface="Verdana" panose="020B0604030504040204" pitchFamily="34" charset="0"/>
              </a:rPr>
              <a:t>ซึ่ง</a:t>
            </a:r>
            <a:r>
              <a:rPr lang="th-TH" sz="2200" b="0" i="0" dirty="0">
                <a:solidFill>
                  <a:srgbClr val="414141"/>
                </a:solidFill>
                <a:effectLst/>
                <a:latin typeface="Verdana" panose="020B0604030504040204" pitchFamily="34" charset="0"/>
              </a:rPr>
              <a:t>การบูรณาการภายในที่สมบูรณ์ที่เกี่ยวข้องกับการไหลที่ราบรื่นผ่านห่วงโซ่อุปทานภายใน ไปจนถึงภายนอกห่วงโซ่ ที่ผ่านทาง</a:t>
            </a:r>
            <a:r>
              <a:rPr lang="th-TH" sz="2200" b="0" i="0" dirty="0" err="1">
                <a:solidFill>
                  <a:srgbClr val="414141"/>
                </a:solidFill>
                <a:effectLst/>
                <a:latin typeface="Verdana" panose="020B0604030504040204" pitchFamily="34" charset="0"/>
              </a:rPr>
              <a:t>ซัพพ</a:t>
            </a:r>
            <a:r>
              <a:rPr lang="th-TH" sz="2200" b="0" i="0" dirty="0">
                <a:solidFill>
                  <a:srgbClr val="414141"/>
                </a:solidFill>
                <a:effectLst/>
                <a:latin typeface="Verdana" panose="020B0604030504040204" pitchFamily="34" charset="0"/>
              </a:rPr>
              <a:t>ลายเออร</a:t>
            </a:r>
            <a:r>
              <a:rPr lang="th-TH" sz="2200" b="0" i="0" dirty="0" err="1">
                <a:solidFill>
                  <a:srgbClr val="414141"/>
                </a:solidFill>
                <a:effectLst/>
                <a:latin typeface="Verdana" panose="020B0604030504040204" pitchFamily="34" charset="0"/>
              </a:rPr>
              <a:t>์แ</a:t>
            </a:r>
            <a:r>
              <a:rPr lang="th-TH" sz="2200" b="0" i="0" dirty="0">
                <a:solidFill>
                  <a:srgbClr val="414141"/>
                </a:solidFill>
                <a:effectLst/>
                <a:latin typeface="Verdana" panose="020B0604030504040204" pitchFamily="34" charset="0"/>
              </a:rPr>
              <a:t>ละลูกค้า ประโยชน์หลักเป็นการปรับปรุงการบริการลูกค้าและลดสินค้าคงคลังและต้นทุนการดำเนินงาน</a:t>
            </a:r>
            <a:r>
              <a:rPr lang="pl-PL" sz="2200" dirty="0"/>
              <a:t> </a:t>
            </a:r>
            <a:r>
              <a:rPr lang="pl-PL" sz="1200" i="1" dirty="0"/>
              <a:t>[</a:t>
            </a:r>
            <a:r>
              <a:rPr lang="pl-PL" sz="1200" i="1" dirty="0">
                <a:hlinkClick r:id="rId2"/>
              </a:rPr>
              <a:t>SOURCE</a:t>
            </a:r>
            <a:r>
              <a:rPr lang="pl-PL" sz="1200" i="1" dirty="0"/>
              <a:t>]</a:t>
            </a:r>
            <a:endParaRPr lang="en-US" sz="2200" i="1" dirty="0">
              <a:solidFill>
                <a:srgbClr val="0563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756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ขั้นตอนของการพัฒนาห่วงโซ่อุปทานอย่างยั่งยืน </a:t>
            </a:r>
            <a:r>
              <a:rPr lang="en-US" dirty="0"/>
              <a:t>(Stages of Supply Chain Development)</a:t>
            </a:r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D3926044-1434-46A8-A43A-BAA97F145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103" y="1693863"/>
            <a:ext cx="6294681" cy="4303712"/>
          </a:xfr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43E80DD3-E567-4557-BBF9-DFE6746B3085}"/>
              </a:ext>
            </a:extLst>
          </p:cNvPr>
          <p:cNvSpPr/>
          <p:nvPr/>
        </p:nvSpPr>
        <p:spPr>
          <a:xfrm>
            <a:off x="9636722" y="6008506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SOURCE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904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154" y="435027"/>
            <a:ext cx="9821954" cy="888031"/>
          </a:xfrm>
        </p:spPr>
        <p:txBody>
          <a:bodyPr>
            <a:normAutofit fontScale="90000"/>
          </a:bodyPr>
          <a:lstStyle/>
          <a:p>
            <a:r>
              <a:rPr lang="th-TH" dirty="0"/>
              <a:t>การพัฒนาการจัดการห่วงโซ่อุปทานในแต่ละช่วงเวลา</a:t>
            </a:r>
            <a:r>
              <a:rPr lang="en-US" dirty="0"/>
              <a:t> </a:t>
            </a:r>
            <a:br>
              <a:rPr lang="th-TH" dirty="0"/>
            </a:br>
            <a:r>
              <a:rPr lang="en-US" sz="2700" dirty="0"/>
              <a:t>(Phases in Supply Chain Management Development)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43E80DD3-E567-4557-BBF9-DFE6746B3085}"/>
              </a:ext>
            </a:extLst>
          </p:cNvPr>
          <p:cNvSpPr/>
          <p:nvPr/>
        </p:nvSpPr>
        <p:spPr>
          <a:xfrm>
            <a:off x="9636722" y="6008506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SOURCE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FE666972-43E3-4B7A-A181-F27BFDE23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450" y="1693863"/>
            <a:ext cx="6717988" cy="4303712"/>
          </a:xfrm>
        </p:spPr>
      </p:pic>
    </p:spTree>
    <p:extLst>
      <p:ext uri="{BB962C8B-B14F-4D97-AF65-F5344CB8AC3E}">
        <p14:creationId xmlns:p14="http://schemas.microsoft.com/office/powerpoint/2010/main" val="1495591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Supply Chain</a:t>
            </a:r>
            <a:r>
              <a:rPr lang="pl-PL" dirty="0"/>
              <a:t> – </a:t>
            </a:r>
            <a:r>
              <a:rPr lang="pl-PL" dirty="0" err="1"/>
              <a:t>now</a:t>
            </a:r>
            <a:r>
              <a:rPr lang="pl-PL" dirty="0"/>
              <a:t>……in Internet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C7235B9-D23E-4579-B049-F065ADE5A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4"/>
            <a:ext cx="11254367" cy="4448478"/>
          </a:xfrm>
        </p:spPr>
        <p:txBody>
          <a:bodyPr>
            <a:noAutofit/>
          </a:bodyPr>
          <a:lstStyle/>
          <a:p>
            <a:r>
              <a:rPr lang="th-TH" sz="2400" dirty="0"/>
              <a:t>อะไรคือห่วงโซ่อุปทาน </a:t>
            </a:r>
            <a:r>
              <a:rPr lang="en-US" sz="2400" dirty="0"/>
              <a:t>?</a:t>
            </a:r>
            <a:r>
              <a:rPr lang="pl-PL" sz="2400" dirty="0"/>
              <a:t> </a:t>
            </a:r>
          </a:p>
          <a:p>
            <a:pPr marL="0" indent="0">
              <a:buNone/>
            </a:pPr>
            <a:r>
              <a:rPr lang="th-TH" sz="1800" dirty="0"/>
              <a:t>ห่วงโซ่อุปทานเป็นเครือข่ายระหว่างบริษัทและ</a:t>
            </a:r>
            <a:r>
              <a:rPr lang="th-TH" sz="1800" dirty="0" err="1"/>
              <a:t>ซัพพ</a:t>
            </a:r>
            <a:r>
              <a:rPr lang="th-TH" sz="1800" dirty="0"/>
              <a:t>ลายเออร์ในการผลิตและการจัดจําหน่ายผลิตภัณฑ์ให้กับลูกค้าคนสุดท้าย เครือข่ายนี้ประกอบด้วยกิจกรรม</a:t>
            </a:r>
            <a:r>
              <a:rPr lang="th-TH" sz="1800" dirty="0" err="1"/>
              <a:t>ต่างๆ</a:t>
            </a:r>
            <a:r>
              <a:rPr lang="th-TH" sz="1800" dirty="0"/>
              <a:t> คือคน เทคโนโลยี กิจกรรม ข้อมูลข่าวสาร และทรัพยากร</a:t>
            </a:r>
            <a:r>
              <a:rPr lang="th-TH" sz="1800" dirty="0" err="1"/>
              <a:t>ต่างๆ</a:t>
            </a:r>
            <a:r>
              <a:rPr lang="th-TH" sz="1800" dirty="0"/>
              <a:t> ซึ่งห่วงโซ่อุปทานยังแสดงถึงขั้นตอนที่ใช้ในการรับผลิตภัณฑ์หรือการบริการจากสถานะเดิมของลูกค้า</a:t>
            </a:r>
            <a:r>
              <a:rPr lang="en-US" sz="1800" dirty="0"/>
              <a:t>  </a:t>
            </a:r>
            <a:r>
              <a:rPr lang="pl-PL" sz="1200" i="1" dirty="0"/>
              <a:t>[</a:t>
            </a:r>
            <a:r>
              <a:rPr lang="pl-PL" sz="1200" i="1" dirty="0">
                <a:hlinkClick r:id="rId2"/>
              </a:rPr>
              <a:t>SOURCE</a:t>
            </a:r>
            <a:r>
              <a:rPr lang="pl-PL" sz="1200" i="1" dirty="0"/>
              <a:t>]</a:t>
            </a:r>
            <a:endParaRPr lang="en-US" sz="1200" dirty="0"/>
          </a:p>
          <a:p>
            <a:endParaRPr lang="en-US" sz="2400" dirty="0"/>
          </a:p>
          <a:p>
            <a:r>
              <a:rPr lang="en-US" sz="2400" dirty="0"/>
              <a:t>3 Things you Need to Know about Your Supply Chain (Plus an Extra One) </a:t>
            </a:r>
            <a:endParaRPr lang="th-TH" sz="2400" dirty="0"/>
          </a:p>
          <a:p>
            <a:pPr marL="0" indent="0">
              <a:buNone/>
            </a:pPr>
            <a:r>
              <a:rPr lang="th-TH" sz="1800" b="0" i="0" dirty="0">
                <a:effectLst/>
                <a:latin typeface="Verdana" panose="020B0604030504040204" pitchFamily="34" charset="0"/>
              </a:rPr>
              <a:t>สำหรับผู้บริหารระดับสูงและผู้บริหาร</a:t>
            </a:r>
            <a:r>
              <a:rPr lang="th-TH" sz="1800" b="0" i="0" dirty="0" err="1">
                <a:effectLst/>
                <a:latin typeface="Verdana" panose="020B0604030504040204" pitchFamily="34" charset="0"/>
              </a:rPr>
              <a:t>อื่นๆ</a:t>
            </a:r>
            <a:r>
              <a:rPr lang="th-TH" sz="1800" b="0" i="0" dirty="0">
                <a:effectLst/>
                <a:latin typeface="Verdana" panose="020B0604030504040204" pitchFamily="34" charset="0"/>
              </a:rPr>
              <a:t>ที่รู้เพียงเล็กน้อยเกี่ยวกับห่วงโซ่อุปทานหรือการจัดการโลจิสติก</a:t>
            </a:r>
            <a:r>
              <a:rPr lang="th-TH" sz="1800" b="0" i="0" dirty="0" err="1">
                <a:effectLst/>
                <a:latin typeface="Verdana" panose="020B0604030504040204" pitchFamily="34" charset="0"/>
              </a:rPr>
              <a:t>ส์</a:t>
            </a:r>
            <a:r>
              <a:rPr lang="th-TH" sz="1800" dirty="0">
                <a:latin typeface="Verdana" panose="020B0604030504040204" pitchFamily="34" charset="0"/>
              </a:rPr>
              <a:t> ซึ่งจ</a:t>
            </a:r>
            <a:r>
              <a:rPr lang="th-TH" sz="1800" b="0" i="0" dirty="0">
                <a:effectLst/>
                <a:latin typeface="Verdana" panose="020B0604030504040204" pitchFamily="34" charset="0"/>
              </a:rPr>
              <a:t>ะเน้น 4 หลักสำคัญ แต่ก่อนอื่นเรามาดูว่าทำไมห่วงโซ่อุปทานของบริษัทจึงสำคัญ </a:t>
            </a:r>
            <a:r>
              <a:rPr lang="pl-PL" sz="1100" i="1" dirty="0"/>
              <a:t>[</a:t>
            </a:r>
            <a:r>
              <a:rPr lang="pl-PL" sz="1100" i="1" dirty="0">
                <a:hlinkClick r:id="rId3"/>
              </a:rPr>
              <a:t>SOURCE</a:t>
            </a:r>
            <a:r>
              <a:rPr lang="pl-PL" sz="1100" i="1" dirty="0"/>
              <a:t>]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64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Supply Chain</a:t>
            </a:r>
            <a:r>
              <a:rPr lang="pl-PL" dirty="0"/>
              <a:t> – </a:t>
            </a:r>
            <a:r>
              <a:rPr lang="pl-PL" dirty="0" err="1"/>
              <a:t>now</a:t>
            </a:r>
            <a:r>
              <a:rPr lang="pl-PL" dirty="0"/>
              <a:t>……in Internet</a:t>
            </a:r>
            <a:endParaRPr lang="en-US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34D3586-E520-4FA1-9B0C-95E7DA15E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4"/>
            <a:ext cx="7098003" cy="1372770"/>
          </a:xfrm>
        </p:spPr>
        <p:txBody>
          <a:bodyPr>
            <a:normAutofit/>
          </a:bodyPr>
          <a:lstStyle/>
          <a:p>
            <a:r>
              <a:rPr lang="en-US" sz="2400" dirty="0"/>
              <a:t> </a:t>
            </a:r>
            <a:r>
              <a:rPr lang="en-US" sz="2400" dirty="0">
                <a:hlinkClick r:id="rId2"/>
              </a:rPr>
              <a:t>Groupe SEB</a:t>
            </a:r>
            <a:endParaRPr lang="pl-PL" sz="24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88F5B2E-FE73-4A0A-B8D0-9D979D1F1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26" y="1621576"/>
            <a:ext cx="5933847" cy="445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89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Supply Chain</a:t>
            </a:r>
            <a:r>
              <a:rPr lang="pl-PL" dirty="0"/>
              <a:t> – </a:t>
            </a:r>
            <a:r>
              <a:rPr lang="pl-PL" dirty="0" err="1"/>
              <a:t>now</a:t>
            </a:r>
            <a:r>
              <a:rPr lang="pl-PL" dirty="0"/>
              <a:t>……in Internet</a:t>
            </a:r>
            <a:endParaRPr lang="en-US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34D3586-E520-4FA1-9B0C-95E7DA15E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4"/>
            <a:ext cx="4558003" cy="1114152"/>
          </a:xfrm>
        </p:spPr>
        <p:txBody>
          <a:bodyPr>
            <a:normAutofit/>
          </a:bodyPr>
          <a:lstStyle/>
          <a:p>
            <a:r>
              <a:rPr lang="en-US" sz="2400" dirty="0"/>
              <a:t> </a:t>
            </a:r>
            <a:r>
              <a:rPr lang="en-US" sz="2400" dirty="0">
                <a:hlinkClick r:id="rId2"/>
              </a:rPr>
              <a:t>e-Commerce Company</a:t>
            </a:r>
            <a:endParaRPr lang="pl-PL" sz="24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4BCD35F-7BA1-44B0-B4D2-A6E09DAEB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073" y="1610577"/>
            <a:ext cx="6865921" cy="445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61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D162EC4-E652-4690-901A-C683E97E3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799" y="1761304"/>
            <a:ext cx="8164509" cy="44235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Supply Chain</a:t>
            </a:r>
            <a:r>
              <a:rPr lang="pl-PL" dirty="0"/>
              <a:t> – </a:t>
            </a:r>
            <a:r>
              <a:rPr lang="pl-PL" dirty="0" err="1"/>
              <a:t>now</a:t>
            </a:r>
            <a:r>
              <a:rPr lang="pl-PL" dirty="0"/>
              <a:t>……in Internet</a:t>
            </a:r>
            <a:endParaRPr lang="en-US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34D3586-E520-4FA1-9B0C-95E7DA15E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  </a:t>
            </a:r>
            <a:r>
              <a:rPr lang="en-US" sz="2400" dirty="0">
                <a:hlinkClick r:id="rId3"/>
              </a:rPr>
              <a:t>End-To-End Blockchain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296544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Supply Chain</a:t>
            </a:r>
            <a:r>
              <a:rPr lang="pl-PL" dirty="0"/>
              <a:t> – </a:t>
            </a:r>
            <a:r>
              <a:rPr lang="pl-PL" dirty="0" err="1"/>
              <a:t>now</a:t>
            </a:r>
            <a:r>
              <a:rPr lang="pl-PL" dirty="0"/>
              <a:t>……in Internet</a:t>
            </a:r>
            <a:endParaRPr lang="en-US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34D3586-E520-4FA1-9B0C-95E7DA15E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>
                <a:hlinkClick r:id="rId2"/>
              </a:rPr>
              <a:t>Coca Cola Supply Chain</a:t>
            </a:r>
            <a:endParaRPr lang="pl-PL" dirty="0"/>
          </a:p>
          <a:p>
            <a:endParaRPr lang="pl-PL" dirty="0"/>
          </a:p>
          <a:p>
            <a:r>
              <a:rPr lang="pl-PL" dirty="0">
                <a:hlinkClick r:id="rId3"/>
              </a:rPr>
              <a:t>DHL International Supply Chain</a:t>
            </a:r>
            <a:endParaRPr lang="pl-PL" dirty="0"/>
          </a:p>
          <a:p>
            <a:endParaRPr lang="pl-PL" dirty="0"/>
          </a:p>
          <a:p>
            <a:r>
              <a:rPr lang="pl-PL" dirty="0">
                <a:hlinkClick r:id="rId4"/>
              </a:rPr>
              <a:t>Amazon - Supply Chain</a:t>
            </a:r>
            <a:endParaRPr lang="pl-PL" dirty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803346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การพัฒนาอย่างยั่งยืน </a:t>
            </a:r>
            <a:r>
              <a:rPr lang="en-US" dirty="0"/>
              <a:t>(</a:t>
            </a:r>
            <a:r>
              <a:rPr lang="en-US" sz="3100" dirty="0"/>
              <a:t>Sustainable Development</a:t>
            </a:r>
            <a:r>
              <a:rPr lang="en-US" dirty="0"/>
              <a:t>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4FC9B-4F8F-4717-96B5-4C7A083EA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15" y="1688018"/>
            <a:ext cx="11156443" cy="4857666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1800" dirty="0"/>
              <a:t>การพัฒนาที่ยั่งยืน ถูกจำกัดความในรายงานของสหประชาชาติ( </a:t>
            </a:r>
            <a:r>
              <a:rPr lang="en-US" sz="1800" dirty="0"/>
              <a:t>UN</a:t>
            </a:r>
            <a:r>
              <a:rPr lang="th-TH" sz="1800" dirty="0"/>
              <a:t> </a:t>
            </a:r>
            <a:r>
              <a:rPr lang="en-US" sz="1800" dirty="0"/>
              <a:t>report)</a:t>
            </a:r>
            <a:r>
              <a:rPr lang="th-TH" sz="1800" dirty="0"/>
              <a:t> </a:t>
            </a:r>
            <a:r>
              <a:rPr lang="en-US" sz="1800" dirty="0"/>
              <a:t>“</a:t>
            </a:r>
            <a:r>
              <a:rPr lang="en-US" sz="1800" b="1" dirty="0"/>
              <a:t>Our</a:t>
            </a:r>
            <a:r>
              <a:rPr lang="th-TH" sz="1800" b="1" dirty="0"/>
              <a:t> </a:t>
            </a:r>
            <a:r>
              <a:rPr lang="en-US" sz="1800" b="1" dirty="0"/>
              <a:t>common</a:t>
            </a:r>
            <a:r>
              <a:rPr lang="th-TH" sz="1800" b="1" dirty="0"/>
              <a:t> </a:t>
            </a:r>
            <a:r>
              <a:rPr lang="en-US" sz="1800" b="1" dirty="0"/>
              <a:t>future</a:t>
            </a:r>
            <a:r>
              <a:rPr lang="en-US" sz="1800" dirty="0"/>
              <a:t>”</a:t>
            </a:r>
            <a:r>
              <a:rPr lang="th-TH" sz="1800" dirty="0"/>
              <a:t> ซึ่งเป็นผลงานของคณะกรรมาธิการโลกด้านสิ่งแวดล้อมและการพัฒนา (</a:t>
            </a:r>
            <a:r>
              <a:rPr lang="en-US" sz="1800" dirty="0"/>
              <a:t>World</a:t>
            </a:r>
            <a:r>
              <a:rPr lang="th-TH" sz="1800" dirty="0"/>
              <a:t> </a:t>
            </a:r>
            <a:r>
              <a:rPr lang="en-US" sz="1800" dirty="0"/>
              <a:t>Commission</a:t>
            </a:r>
            <a:r>
              <a:rPr lang="th-TH" sz="1800" dirty="0"/>
              <a:t> </a:t>
            </a:r>
            <a:r>
              <a:rPr lang="en-US" sz="1800" dirty="0"/>
              <a:t>on Environment and Development ) </a:t>
            </a:r>
            <a:r>
              <a:rPr lang="th-TH" sz="1800" dirty="0"/>
              <a:t>ที่ได้รับการแต่งตั้งในปี 1983 ซึ่งพยายามจัดการกับปัญหาของโลกสมัยใหม่ ( </a:t>
            </a:r>
            <a:r>
              <a:rPr lang="en-US" sz="1800" dirty="0"/>
              <a:t>problems of the modern world ) </a:t>
            </a:r>
            <a:r>
              <a:rPr lang="th-TH" sz="1800" dirty="0"/>
              <a:t>โดยรายงานของคณะกรรมาธิการโลกด้านสิ่งแวดล้อม ได้ให้ความหมายของการพัฒนาอย่างยั่งยืนให้เป็นพฤติกรรมซึ่งนำไปใช้กับทุนทางธรรมชาติ(</a:t>
            </a:r>
            <a:r>
              <a:rPr lang="en-US" sz="1800" dirty="0"/>
              <a:t>natural capital)</a:t>
            </a:r>
            <a:r>
              <a:rPr lang="th-TH" sz="1800" dirty="0"/>
              <a:t>และทุนทางสังคม(</a:t>
            </a:r>
            <a:r>
              <a:rPr lang="en-US" sz="1800" dirty="0"/>
              <a:t>social capital) </a:t>
            </a:r>
            <a:r>
              <a:rPr lang="th-TH" sz="1800" dirty="0"/>
              <a:t>อย่างเท่าเทียมกันเพราะว่าคนรุ่นใหม่นั้นสามารถสร้างศักยภาพทางเศรษฐกิจในอนาคตให้กับรัฐบาลท้องถิ่นได้ นอกจากนี้ยังให้ความสำคัญกับข้อเท็จจริงที่ว่ากระบวนการนี้ต้องเป็นไปตามข้อกำหนดรวมถึงความทะเยอทะยานของคนรุ่นปัจจุบันด้วย จึงจำเป็นต้องเลือกสร้างเงื่อนไขที่อนุญาตให้คนรุ่นต่อไปดำเนินการตามแรงบันดาลใจได้ นอกจากนี้ยังจำเป็นต้องกำหนดระดับความถูกต้องของความสามารถเช่น ของหน่วยงานการจัดการซึ่งจะประเมินขอบเขตของวุฒิภาวะทางสังคมที่มุ่งเน้นไปที่การปฏิบัติตามสมมติฐานของการพัฒนาที่ยั่งยืนในระยะยาว </a:t>
            </a:r>
            <a:r>
              <a:rPr lang="th-TH" sz="1800" b="1" dirty="0"/>
              <a:t>การเสริมสร้างความเข้มแข็งทางกฎหมาย</a:t>
            </a:r>
            <a:r>
              <a:rPr lang="en-US" sz="1800" b="1" dirty="0"/>
              <a:t> </a:t>
            </a:r>
            <a:r>
              <a:rPr lang="th-TH" sz="1800" b="1" dirty="0"/>
              <a:t>(</a:t>
            </a:r>
            <a:r>
              <a:rPr lang="en-US" sz="1800" b="1" dirty="0"/>
              <a:t>The</a:t>
            </a:r>
            <a:r>
              <a:rPr lang="th-TH" sz="1800" b="1" dirty="0"/>
              <a:t> </a:t>
            </a:r>
            <a:r>
              <a:rPr lang="en-US" sz="1800" b="1" dirty="0"/>
              <a:t>legal</a:t>
            </a:r>
            <a:r>
              <a:rPr lang="th-TH" sz="1800" b="1" dirty="0"/>
              <a:t> </a:t>
            </a:r>
            <a:r>
              <a:rPr lang="en-US" sz="1800" b="1" dirty="0"/>
              <a:t>strengthening</a:t>
            </a:r>
            <a:r>
              <a:rPr lang="th-TH" sz="1800" b="1" dirty="0"/>
              <a:t> </a:t>
            </a:r>
            <a:r>
              <a:rPr lang="en-US" sz="1800" b="1" dirty="0"/>
              <a:t>)</a:t>
            </a:r>
            <a:r>
              <a:rPr lang="th-TH" sz="1800" b="1" dirty="0"/>
              <a:t> </a:t>
            </a:r>
            <a:r>
              <a:rPr lang="th-TH" sz="1800" dirty="0"/>
              <a:t>ของการพัฒนาที่ยั่งยืนได้รับการบันทึกไว้ในรัฐธรรมนูญแห่งสาธารณรัฐโปแลนด์ซึ่งปกป้องเอกราชและบูรณภาพแห่งดินแดนของตน และประกาศเสรีภาพและสิทธิมนุษยชนและความปลอดภัยของพลเมืองเพื่อปกป้องมรดกของชาติและปกป้องสิ่งแวดล้อมโดยหลักการของการพัฒนาที่ยั่งยืน  กฎหมายว่าด้วยการคุ้มครองสิ่งแวดล้อม (</a:t>
            </a:r>
            <a:r>
              <a:rPr lang="en-US" sz="1800" dirty="0"/>
              <a:t>Law</a:t>
            </a:r>
            <a:r>
              <a:rPr lang="th-TH" sz="1800" dirty="0"/>
              <a:t> </a:t>
            </a:r>
            <a:r>
              <a:rPr lang="en-US" sz="1800" dirty="0"/>
              <a:t>on</a:t>
            </a:r>
            <a:r>
              <a:rPr lang="th-TH" sz="1800" dirty="0"/>
              <a:t> </a:t>
            </a:r>
            <a:r>
              <a:rPr lang="en-US" sz="1800" dirty="0"/>
              <a:t>Environmental</a:t>
            </a:r>
            <a:r>
              <a:rPr lang="th-TH" sz="1800" dirty="0"/>
              <a:t> </a:t>
            </a:r>
            <a:r>
              <a:rPr lang="en-US" sz="1800" dirty="0"/>
              <a:t>Protection)</a:t>
            </a:r>
            <a:r>
              <a:rPr lang="th-TH" sz="1800" dirty="0"/>
              <a:t> โดยที่การพัฒนาที่ยั่งยืน  ถูกเข้าใจว่าเป็นการพัฒนาเศรษฐกิจสังคม ( </a:t>
            </a:r>
            <a:r>
              <a:rPr lang="en-US" sz="1800" dirty="0"/>
              <a:t>the</a:t>
            </a:r>
            <a:r>
              <a:rPr lang="th-TH" sz="1800" dirty="0"/>
              <a:t> </a:t>
            </a:r>
            <a:r>
              <a:rPr lang="en-US" sz="1800" dirty="0"/>
              <a:t>socio-economic</a:t>
            </a:r>
            <a:r>
              <a:rPr lang="th-TH" sz="1800" dirty="0"/>
              <a:t> </a:t>
            </a:r>
            <a:r>
              <a:rPr lang="en-US" sz="1800" dirty="0"/>
              <a:t>development)</a:t>
            </a:r>
            <a:r>
              <a:rPr lang="th-TH" sz="1800" dirty="0"/>
              <a:t> ซึ่งมีกระบวนการบูรณาการกิจกรรมทางการเมืองเศรษฐกิจและสังคมในขณะที่รักษาสมดุลทางธรรมชาติและความยั่งยืนของธรรมชาติ เพื่อรับประกันความเป็นไปได้ในการตอบสนองความต้องการขั้นพื้นฐานของแต่ละชุมชนหรือพลเมืองทั้งในยุคปัจจุบันและคนรุ่นใหม่ ” ในมุมมอง </a:t>
            </a:r>
            <a:r>
              <a:rPr lang="en-US" sz="1800" dirty="0"/>
              <a:t>the good of the land and organisms functioning </a:t>
            </a:r>
            <a:r>
              <a:rPr lang="th-TH" sz="1800" dirty="0"/>
              <a:t>การประชุมสุดยอดว่าด้วยการพัฒนาที่ยั่งยืนประจำปี 2015 </a:t>
            </a:r>
            <a:r>
              <a:rPr lang="en-US" sz="1800" dirty="0"/>
              <a:t>New York, USA </a:t>
            </a:r>
            <a:r>
              <a:rPr lang="th-TH" sz="1800" dirty="0"/>
              <a:t>ที่องค์การสหประชาชาติได้รับรองว่าเป็นแผนเพื่อการพัฒนาที่ยั่งยืน เช่น </a:t>
            </a:r>
            <a:r>
              <a:rPr lang="en-US" sz="1800" dirty="0"/>
              <a:t>Agenda 2030 </a:t>
            </a:r>
          </a:p>
        </p:txBody>
      </p:sp>
    </p:spTree>
    <p:extLst>
      <p:ext uri="{BB962C8B-B14F-4D97-AF65-F5344CB8AC3E}">
        <p14:creationId xmlns:p14="http://schemas.microsoft.com/office/powerpoint/2010/main" val="3887619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th-TH" dirty="0"/>
              <a:t>การจัดการห่วงโซ่อุปทาน </a:t>
            </a:r>
            <a:br>
              <a:rPr lang="en-US" dirty="0"/>
            </a:br>
            <a:r>
              <a:rPr lang="en-US" dirty="0"/>
              <a:t>(SUPPLY CHAIN MANAGEMENT: SCM)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4FC9B-4F8F-4717-96B5-4C7A083EA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45" y="1693703"/>
            <a:ext cx="11471564" cy="4503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000" dirty="0"/>
              <a:t>คำจำกัดความทั่วไป</a:t>
            </a:r>
            <a:r>
              <a:rPr lang="pl-PL" sz="2000" dirty="0"/>
              <a:t>:</a:t>
            </a:r>
          </a:p>
          <a:p>
            <a:r>
              <a:rPr lang="th-TH" sz="2400" dirty="0"/>
              <a:t>“</a:t>
            </a:r>
            <a:r>
              <a:rPr lang="th-TH" sz="2000" dirty="0"/>
              <a:t>การประสานงานเชิงกลยุทธ์ของทำงานทางธุรกิจแบบดั้งเดิมและกลยุทธ์ในการทำงานของธุรกิจเหล่านี้ภายในบริษัทและในธุรกิจ</a:t>
            </a:r>
            <a:r>
              <a:rPr lang="th-TH" sz="2000" dirty="0" err="1"/>
              <a:t>ต่างๆ</a:t>
            </a:r>
            <a:r>
              <a:rPr lang="th-TH" sz="2000" dirty="0"/>
              <a:t>ภายใน </a:t>
            </a:r>
            <a:r>
              <a:rPr lang="pl-PL" sz="2000" dirty="0"/>
              <a:t>supply chain </a:t>
            </a:r>
            <a:r>
              <a:rPr lang="th-TH" sz="2000" dirty="0"/>
              <a:t>เพื่อจุดประสงค์ในการปรับปรุงประสิทธิภาพในระยะยาวของแต่ละบริษัท และ </a:t>
            </a:r>
            <a:r>
              <a:rPr lang="pl-PL" sz="2000" dirty="0"/>
              <a:t>supply chain </a:t>
            </a:r>
            <a:r>
              <a:rPr lang="th-TH" sz="2000" dirty="0"/>
              <a:t>โดยรวม</a:t>
            </a:r>
            <a:r>
              <a:rPr lang="en-US" sz="2400" dirty="0"/>
              <a:t>”</a:t>
            </a:r>
            <a:r>
              <a:rPr lang="pl-PL" sz="2400" dirty="0"/>
              <a:t>. </a:t>
            </a:r>
            <a:r>
              <a:rPr lang="pl-PL" sz="1400" i="1" dirty="0"/>
              <a:t>[</a:t>
            </a:r>
            <a:r>
              <a:rPr lang="pl-PL" sz="1400" i="1" dirty="0">
                <a:hlinkClick r:id="rId2"/>
              </a:rPr>
              <a:t>SOURCE</a:t>
            </a:r>
            <a:r>
              <a:rPr lang="pl-PL" sz="1400" i="1" dirty="0"/>
              <a:t>]</a:t>
            </a:r>
          </a:p>
          <a:p>
            <a:endParaRPr lang="th-TH" sz="2400" dirty="0"/>
          </a:p>
          <a:p>
            <a:r>
              <a:rPr lang="en-US" sz="2000" dirty="0"/>
              <a:t>“SCM </a:t>
            </a:r>
            <a:r>
              <a:rPr lang="th-TH" sz="2000" dirty="0"/>
              <a:t>คือการจัดการความสัมพันธ์ต้นน้ำและปลายน้ำ ในการสั่งซื้อเพื่อการบริการลูกค้าที่เหนือกว่า  ด้วยต้นทุนที่น้อยลงให้กับ</a:t>
            </a:r>
            <a:r>
              <a:rPr lang="th-TH" sz="2000" dirty="0" err="1"/>
              <a:t>ซัพพ</a:t>
            </a:r>
            <a:r>
              <a:rPr lang="th-TH" sz="2000" dirty="0"/>
              <a:t>ลายเชนโดยรวม</a:t>
            </a:r>
            <a:r>
              <a:rPr lang="en-US" sz="2400" dirty="0"/>
              <a:t>”</a:t>
            </a:r>
            <a:r>
              <a:rPr lang="pl-PL" sz="2400" dirty="0"/>
              <a:t>. </a:t>
            </a:r>
            <a:r>
              <a:rPr lang="pl-PL" sz="1400" i="1" dirty="0"/>
              <a:t>[</a:t>
            </a:r>
            <a:r>
              <a:rPr lang="pl-PL" sz="1400" i="1" dirty="0">
                <a:hlinkClick r:id="rId3"/>
              </a:rPr>
              <a:t>SOURCE</a:t>
            </a:r>
            <a:r>
              <a:rPr lang="pl-PL" sz="1400" i="1" dirty="0"/>
              <a:t>]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620817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Supply Chain</a:t>
            </a:r>
            <a:r>
              <a:rPr lang="pl-PL" dirty="0"/>
              <a:t> Management – </a:t>
            </a:r>
            <a:r>
              <a:rPr lang="pl-PL" dirty="0" err="1"/>
              <a:t>now</a:t>
            </a:r>
            <a:r>
              <a:rPr lang="pl-PL" dirty="0"/>
              <a:t>……in Internet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C7235B9-D23E-4579-B049-F065ADE5A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4"/>
            <a:ext cx="11254367" cy="4448478"/>
          </a:xfrm>
        </p:spPr>
        <p:txBody>
          <a:bodyPr>
            <a:noAutofit/>
          </a:bodyPr>
          <a:lstStyle/>
          <a:p>
            <a:r>
              <a:rPr lang="en-US" sz="2400" dirty="0"/>
              <a:t>What Is Supply Chain Management (SCM)?</a:t>
            </a:r>
          </a:p>
          <a:p>
            <a:pPr marL="0" indent="0">
              <a:buNone/>
            </a:pPr>
            <a:r>
              <a:rPr lang="en-US" sz="2400" dirty="0"/>
              <a:t>SCM </a:t>
            </a:r>
            <a:r>
              <a:rPr lang="th-TH" sz="2400" dirty="0"/>
              <a:t>คือการจัดการการไหลเวียนของสินค้าและบริการ รวมไปถึงกระบวนการที่เปลี่ยนจากวัตถุดิบเป็นผลิตภัณฑ์ ซึ่งเกี่ยวข้องกับการปรับปรุงกิจกรรมด้านโซ่อุปทานของธุรกิจเพื่อเพิ่มมูลค่าให้กับลูกค้าและทำให้ได้เปรียบในการแข่งขันในตลาด</a:t>
            </a:r>
            <a:r>
              <a:rPr lang="en-US" sz="2000" dirty="0"/>
              <a:t>.</a:t>
            </a:r>
            <a:r>
              <a:rPr lang="pl-PL" sz="1800" dirty="0"/>
              <a:t> </a:t>
            </a:r>
            <a:r>
              <a:rPr lang="pl-PL" sz="1200" i="1" dirty="0"/>
              <a:t>[</a:t>
            </a:r>
            <a:r>
              <a:rPr lang="pl-PL" sz="1200" i="1" dirty="0">
                <a:hlinkClick r:id="rId2"/>
              </a:rPr>
              <a:t>SOURCE</a:t>
            </a:r>
            <a:r>
              <a:rPr lang="pl-PL" sz="1200" i="1" dirty="0"/>
              <a:t>]</a:t>
            </a:r>
            <a:endParaRPr lang="en-US" sz="1200" i="1" dirty="0"/>
          </a:p>
          <a:p>
            <a:pPr marL="0" indent="0">
              <a:buNone/>
            </a:pPr>
            <a:endParaRPr lang="en-US" sz="1600" dirty="0"/>
          </a:p>
          <a:p>
            <a:r>
              <a:rPr lang="th-TH" sz="2400" dirty="0"/>
              <a:t>การจัดการ</a:t>
            </a:r>
            <a:r>
              <a:rPr lang="th-TH" sz="2400" dirty="0" err="1"/>
              <a:t>ซัพพ</a:t>
            </a:r>
            <a:r>
              <a:rPr lang="th-TH" sz="2400" dirty="0"/>
              <a:t>ลายเชนคืออะไร</a:t>
            </a:r>
            <a:r>
              <a:rPr lang="en-US" sz="2400" dirty="0"/>
              <a:t> </a:t>
            </a:r>
            <a:r>
              <a:rPr lang="th-TH" sz="2400" dirty="0"/>
              <a:t>?</a:t>
            </a:r>
            <a:r>
              <a:rPr lang="en-US" sz="2400" dirty="0"/>
              <a:t> </a:t>
            </a:r>
            <a:r>
              <a:rPr lang="th-TH" sz="2400" dirty="0"/>
              <a:t>10 นิยามที่แตกต่างกัน</a:t>
            </a:r>
            <a:r>
              <a:rPr lang="en-US" sz="2400" dirty="0"/>
              <a:t> !</a:t>
            </a:r>
          </a:p>
          <a:p>
            <a:pPr marL="0" indent="0">
              <a:buNone/>
            </a:pPr>
            <a:r>
              <a:rPr lang="th-TH" sz="2400" dirty="0"/>
              <a:t>แล้วคำจำกัดความของ“ </a:t>
            </a:r>
            <a:r>
              <a:rPr lang="en-US" sz="2400" dirty="0"/>
              <a:t>Supply Chain Management” </a:t>
            </a:r>
            <a:r>
              <a:rPr lang="th-TH" sz="2400" dirty="0"/>
              <a:t>คืออะไร? มีหลายมุมมองที่น่าสนใจเกี่ยวกับวิธีการกำหนดห่วง</a:t>
            </a:r>
            <a:r>
              <a:rPr lang="th-TH" sz="2400"/>
              <a:t>โซ่อุปทาน</a:t>
            </a:r>
            <a:r>
              <a:rPr lang="en-US" sz="2400"/>
              <a:t>. </a:t>
            </a:r>
            <a:r>
              <a:rPr lang="pl-PL" sz="2400" i="1" dirty="0"/>
              <a:t> </a:t>
            </a:r>
            <a:r>
              <a:rPr lang="pl-PL" sz="2000" i="1" dirty="0"/>
              <a:t>[</a:t>
            </a:r>
            <a:r>
              <a:rPr lang="pl-PL" sz="2000" i="1" dirty="0">
                <a:hlinkClick r:id="rId3"/>
              </a:rPr>
              <a:t>SOURCE</a:t>
            </a:r>
            <a:r>
              <a:rPr lang="pl-PL" sz="2000" i="1" dirty="0"/>
              <a:t>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29788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Supply Chain</a:t>
            </a:r>
            <a:r>
              <a:rPr lang="pl-PL" dirty="0"/>
              <a:t> Management – </a:t>
            </a:r>
            <a:r>
              <a:rPr lang="pl-PL" dirty="0" err="1"/>
              <a:t>now</a:t>
            </a:r>
            <a:r>
              <a:rPr lang="pl-PL" dirty="0"/>
              <a:t>……in Internet</a:t>
            </a:r>
            <a:endParaRPr lang="en-US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34D3586-E520-4FA1-9B0C-95E7DA15E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999" y="1693703"/>
            <a:ext cx="11197331" cy="4303509"/>
          </a:xfrm>
        </p:spPr>
        <p:txBody>
          <a:bodyPr>
            <a:normAutofit/>
          </a:bodyPr>
          <a:lstStyle/>
          <a:p>
            <a:r>
              <a:rPr lang="en-US" sz="2400" dirty="0"/>
              <a:t>  </a:t>
            </a:r>
            <a:r>
              <a:rPr lang="en-US" sz="2400" dirty="0">
                <a:hlinkClick r:id="rId2"/>
              </a:rPr>
              <a:t>VANTEC Group</a:t>
            </a:r>
            <a:endParaRPr lang="pl-PL" sz="24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95927BB-C186-4491-B541-0A13E9D67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552" y="1526711"/>
            <a:ext cx="4643399" cy="463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90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Supply Chain</a:t>
            </a:r>
            <a:r>
              <a:rPr lang="pl-PL" dirty="0"/>
              <a:t> Management – </a:t>
            </a:r>
            <a:r>
              <a:rPr lang="pl-PL" dirty="0" err="1"/>
              <a:t>now</a:t>
            </a:r>
            <a:r>
              <a:rPr lang="pl-PL" dirty="0"/>
              <a:t>……in Internet</a:t>
            </a:r>
            <a:endParaRPr lang="en-US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34D3586-E520-4FA1-9B0C-95E7DA15E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93703"/>
            <a:ext cx="5052292" cy="1557497"/>
          </a:xfrm>
        </p:spPr>
        <p:txBody>
          <a:bodyPr>
            <a:normAutofit/>
          </a:bodyPr>
          <a:lstStyle/>
          <a:p>
            <a:r>
              <a:rPr lang="en-US" sz="2400" dirty="0"/>
              <a:t>  </a:t>
            </a:r>
            <a:r>
              <a:rPr lang="en-US" sz="2400" dirty="0">
                <a:hlinkClick r:id="rId2"/>
              </a:rPr>
              <a:t>Software Business Process</a:t>
            </a:r>
            <a:endParaRPr lang="pl-PL" sz="24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1036015-A9B0-4AA3-92C3-62921F0B4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563" y="1685636"/>
            <a:ext cx="6474691" cy="443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96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Supply Chain</a:t>
            </a:r>
            <a:r>
              <a:rPr lang="pl-PL" dirty="0"/>
              <a:t> Management – </a:t>
            </a:r>
            <a:r>
              <a:rPr lang="pl-PL" dirty="0" err="1"/>
              <a:t>now</a:t>
            </a:r>
            <a:r>
              <a:rPr lang="pl-PL" dirty="0"/>
              <a:t>……in Internet</a:t>
            </a:r>
            <a:endParaRPr lang="en-US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34D3586-E520-4FA1-9B0C-95E7DA15E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93703"/>
            <a:ext cx="5163128" cy="1659097"/>
          </a:xfrm>
        </p:spPr>
        <p:txBody>
          <a:bodyPr>
            <a:normAutofit/>
          </a:bodyPr>
          <a:lstStyle/>
          <a:p>
            <a:r>
              <a:rPr lang="en-US" sz="2400" dirty="0"/>
              <a:t>  </a:t>
            </a:r>
            <a:r>
              <a:rPr lang="en-US" sz="2400" dirty="0" err="1">
                <a:hlinkClick r:id="rId2"/>
              </a:rPr>
              <a:t>Blockshine</a:t>
            </a:r>
            <a:r>
              <a:rPr lang="en-US" sz="2400" dirty="0">
                <a:hlinkClick r:id="rId2"/>
              </a:rPr>
              <a:t> Singapore</a:t>
            </a:r>
            <a:endParaRPr lang="pl-PL" sz="24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79148A9-6E13-4AD7-8E8B-42A9332CF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97" y="1626713"/>
            <a:ext cx="5234430" cy="448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37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163" y="448674"/>
            <a:ext cx="9467112" cy="936781"/>
          </a:xfrm>
        </p:spPr>
        <p:txBody>
          <a:bodyPr>
            <a:noAutofit/>
          </a:bodyPr>
          <a:lstStyle/>
          <a:p>
            <a:r>
              <a:rPr lang="en-US" dirty="0"/>
              <a:t>  </a:t>
            </a:r>
            <a:r>
              <a:rPr lang="th-TH" dirty="0"/>
              <a:t>การจัดการห่วงโซ่อุปทานอย่างยั่งยืน </a:t>
            </a:r>
            <a:br>
              <a:rPr lang="en-US" dirty="0"/>
            </a:br>
            <a:r>
              <a:rPr lang="en-US" sz="2400" dirty="0"/>
              <a:t>(SUSTAINABLE SUPPLY CHAIN MANAGEMENT: </a:t>
            </a:r>
            <a:r>
              <a:rPr lang="pl-PL" sz="2400" dirty="0"/>
              <a:t>S</a:t>
            </a:r>
            <a:r>
              <a:rPr lang="en-US" sz="2400" dirty="0"/>
              <a:t>SCM)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4FC9B-4F8F-4717-96B5-4C7A083EA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45" y="1693704"/>
            <a:ext cx="11563928" cy="10772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dirty="0"/>
              <a:t>คำจำกัดความ</a:t>
            </a:r>
            <a:r>
              <a:rPr lang="pl-PL" sz="2400" dirty="0"/>
              <a:t>:</a:t>
            </a:r>
          </a:p>
          <a:p>
            <a:r>
              <a:rPr lang="th-TH" sz="2400" dirty="0"/>
              <a:t>องค์ประกอบของการพัฒนาอย่างยั่งยืนในการจัดการห่วงโซ่อุปทาน</a:t>
            </a:r>
            <a:r>
              <a:rPr lang="pl-PL" sz="2400" dirty="0"/>
              <a:t> </a:t>
            </a:r>
            <a:r>
              <a:rPr lang="pl-PL" sz="2000" i="1" dirty="0"/>
              <a:t>[</a:t>
            </a:r>
            <a:r>
              <a:rPr lang="pl-PL" sz="2000" i="1" dirty="0">
                <a:hlinkClick r:id="rId2"/>
              </a:rPr>
              <a:t>SOURCE</a:t>
            </a:r>
            <a:r>
              <a:rPr lang="pl-PL" sz="2000" i="1" dirty="0"/>
              <a:t>]</a:t>
            </a:r>
            <a:endParaRPr lang="pl-PL" sz="2000" dirty="0"/>
          </a:p>
          <a:p>
            <a:pPr marL="0" indent="0">
              <a:buNone/>
            </a:pPr>
            <a:endParaRPr lang="en-US" sz="2400" i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C96FD82-F9AF-4241-A811-4B566D0923D5}"/>
              </a:ext>
            </a:extLst>
          </p:cNvPr>
          <p:cNvGraphicFramePr/>
          <p:nvPr/>
        </p:nvGraphicFramePr>
        <p:xfrm>
          <a:off x="2576946" y="2687781"/>
          <a:ext cx="6585527" cy="3284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2027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4FC9B-4F8F-4717-96B5-4C7A083EA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18" y="1886331"/>
            <a:ext cx="11369964" cy="28967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000" dirty="0"/>
              <a:t>คำจำกัดความ</a:t>
            </a:r>
            <a:r>
              <a:rPr lang="pl-PL" sz="2000" dirty="0"/>
              <a:t>:</a:t>
            </a:r>
          </a:p>
          <a:p>
            <a:r>
              <a:rPr lang="th-TH" sz="2000" dirty="0"/>
              <a:t>การจัดการห่วงโซ่อุปทานมีวัตถุประสงค์และข้อกำหนดด้านความยั่งยืน ที่ถูกกำหนดโดยบริษัท, </a:t>
            </a:r>
            <a:r>
              <a:rPr lang="en-US" sz="2000" dirty="0"/>
              <a:t>supplier ,</a:t>
            </a:r>
            <a:r>
              <a:rPr lang="th-TH" sz="2000" dirty="0"/>
              <a:t>ลูกค้า และผู้มีส่วนได้ส่วนเสียภายนอก โดยวัตถุประสงค์ด้านความยั่งยืนเหล่านี้รวมไปถึงเป้าหมายทางเศรษฐกิจ,สังคม,สิ่งแวดล้อม,และจริยธรรมที่สมาชิกทุกคนเพื่อให้ห่วงโซ่อุปทานมีความยั่งยืน</a:t>
            </a:r>
            <a:r>
              <a:rPr lang="en-US" sz="2000" dirty="0"/>
              <a:t> </a:t>
            </a:r>
            <a:r>
              <a:rPr lang="pl-PL" sz="1200" i="1" dirty="0"/>
              <a:t>[</a:t>
            </a:r>
            <a:r>
              <a:rPr lang="pl-PL" sz="1200" i="1" dirty="0">
                <a:hlinkClick r:id="rId2"/>
              </a:rPr>
              <a:t>SOURCE</a:t>
            </a:r>
            <a:r>
              <a:rPr lang="pl-PL" sz="1200" i="1" dirty="0"/>
              <a:t>]</a:t>
            </a:r>
            <a:endParaRPr lang="th-TH" sz="1200" i="1" dirty="0"/>
          </a:p>
          <a:p>
            <a:endParaRPr lang="pl-PL" sz="2000" dirty="0"/>
          </a:p>
          <a:p>
            <a:pPr marL="0" indent="0">
              <a:buNone/>
            </a:pPr>
            <a:endParaRPr lang="en-US" sz="2000" i="1" dirty="0"/>
          </a:p>
        </p:txBody>
      </p:sp>
      <p:grpSp>
        <p:nvGrpSpPr>
          <p:cNvPr id="22" name="Grupa 21">
            <a:extLst>
              <a:ext uri="{FF2B5EF4-FFF2-40B4-BE49-F238E27FC236}">
                <a16:creationId xmlns:a16="http://schemas.microsoft.com/office/drawing/2014/main" id="{A281264B-FC5A-4B62-9D15-1E64EDB17B8A}"/>
              </a:ext>
            </a:extLst>
          </p:cNvPr>
          <p:cNvGrpSpPr/>
          <p:nvPr/>
        </p:nvGrpSpPr>
        <p:grpSpPr>
          <a:xfrm>
            <a:off x="3223742" y="3901482"/>
            <a:ext cx="7119936" cy="1966284"/>
            <a:chOff x="3223742" y="4221079"/>
            <a:chExt cx="7119936" cy="1966284"/>
          </a:xfrm>
        </p:grpSpPr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id="{AD9D17F9-B27F-4EB5-A693-375FD191775C}"/>
                </a:ext>
              </a:extLst>
            </p:cNvPr>
            <p:cNvGrpSpPr/>
            <p:nvPr/>
          </p:nvGrpSpPr>
          <p:grpSpPr>
            <a:xfrm>
              <a:off x="3223742" y="4387363"/>
              <a:ext cx="1800000" cy="1800000"/>
              <a:chOff x="2530763" y="4405745"/>
              <a:chExt cx="1800000" cy="1800000"/>
            </a:xfrm>
          </p:grpSpPr>
          <p:sp>
            <p:nvSpPr>
              <p:cNvPr id="6" name="Owal 5">
                <a:extLst>
                  <a:ext uri="{FF2B5EF4-FFF2-40B4-BE49-F238E27FC236}">
                    <a16:creationId xmlns:a16="http://schemas.microsoft.com/office/drawing/2014/main" id="{C6B94CC6-79EA-4BF2-BB45-684C439604C1}"/>
                  </a:ext>
                </a:extLst>
              </p:cNvPr>
              <p:cNvSpPr/>
              <p:nvPr/>
            </p:nvSpPr>
            <p:spPr>
              <a:xfrm>
                <a:off x="2530763" y="4405745"/>
                <a:ext cx="1800000" cy="1800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" name="Owal 6">
                <a:extLst>
                  <a:ext uri="{FF2B5EF4-FFF2-40B4-BE49-F238E27FC236}">
                    <a16:creationId xmlns:a16="http://schemas.microsoft.com/office/drawing/2014/main" id="{4E973D7E-991D-4253-96DC-5AD23BDDE25E}"/>
                  </a:ext>
                </a:extLst>
              </p:cNvPr>
              <p:cNvSpPr/>
              <p:nvPr/>
            </p:nvSpPr>
            <p:spPr>
              <a:xfrm>
                <a:off x="2890763" y="4765745"/>
                <a:ext cx="1080000" cy="1080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sp>
            <p:nvSpPr>
              <p:cNvPr id="8" name="Owal 7">
                <a:extLst>
                  <a:ext uri="{FF2B5EF4-FFF2-40B4-BE49-F238E27FC236}">
                    <a16:creationId xmlns:a16="http://schemas.microsoft.com/office/drawing/2014/main" id="{7728CF42-B0BB-4409-A33E-37B2195C3FF8}"/>
                  </a:ext>
                </a:extLst>
              </p:cNvPr>
              <p:cNvSpPr/>
              <p:nvPr/>
            </p:nvSpPr>
            <p:spPr>
              <a:xfrm>
                <a:off x="3250763" y="5125745"/>
                <a:ext cx="360000" cy="3600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</p:grpSp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1500D717-96A9-45F1-9767-C7CEBFE47D5A}"/>
                </a:ext>
              </a:extLst>
            </p:cNvPr>
            <p:cNvSpPr txBox="1"/>
            <p:nvPr/>
          </p:nvSpPr>
          <p:spPr>
            <a:xfrm>
              <a:off x="6026727" y="4221079"/>
              <a:ext cx="3781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>
                  <a:hlinkClick r:id="rId3"/>
                </a:rPr>
                <a:t>Sustainable</a:t>
              </a:r>
              <a:r>
                <a:rPr lang="pl-PL" dirty="0">
                  <a:hlinkClick r:id="rId3"/>
                </a:rPr>
                <a:t> </a:t>
              </a:r>
              <a:r>
                <a:rPr lang="pl-PL" dirty="0" err="1">
                  <a:hlinkClick r:id="rId3"/>
                </a:rPr>
                <a:t>supply</a:t>
              </a:r>
              <a:r>
                <a:rPr lang="pl-PL" dirty="0">
                  <a:hlinkClick r:id="rId3"/>
                </a:rPr>
                <a:t> </a:t>
              </a:r>
              <a:r>
                <a:rPr lang="pl-PL" dirty="0" err="1">
                  <a:hlinkClick r:id="rId3"/>
                </a:rPr>
                <a:t>chain</a:t>
              </a:r>
              <a:r>
                <a:rPr lang="pl-PL" dirty="0">
                  <a:hlinkClick r:id="rId3"/>
                </a:rPr>
                <a:t> management</a:t>
              </a:r>
              <a:endParaRPr lang="pl-PL" dirty="0"/>
            </a:p>
          </p:txBody>
        </p:sp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2FC9EC3A-9B84-4034-BE79-8439BB443119}"/>
                </a:ext>
              </a:extLst>
            </p:cNvPr>
            <p:cNvSpPr txBox="1"/>
            <p:nvPr/>
          </p:nvSpPr>
          <p:spPr>
            <a:xfrm>
              <a:off x="6026727" y="4918031"/>
              <a:ext cx="3282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hlinkClick r:id="rId4"/>
                </a:rPr>
                <a:t>Green </a:t>
              </a:r>
              <a:r>
                <a:rPr lang="pl-PL" dirty="0" err="1">
                  <a:hlinkClick r:id="rId4"/>
                </a:rPr>
                <a:t>supply</a:t>
              </a:r>
              <a:r>
                <a:rPr lang="pl-PL" dirty="0">
                  <a:hlinkClick r:id="rId4"/>
                </a:rPr>
                <a:t> </a:t>
              </a:r>
              <a:r>
                <a:rPr lang="pl-PL" dirty="0" err="1">
                  <a:hlinkClick r:id="rId4"/>
                </a:rPr>
                <a:t>chain</a:t>
              </a:r>
              <a:r>
                <a:rPr lang="pl-PL" dirty="0">
                  <a:hlinkClick r:id="rId4"/>
                </a:rPr>
                <a:t> management</a:t>
              </a:r>
              <a:endParaRPr lang="pl-PL" dirty="0"/>
            </a:p>
          </p:txBody>
        </p: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ABA54FC3-FD87-4048-8103-9CA7685108C2}"/>
                </a:ext>
              </a:extLst>
            </p:cNvPr>
            <p:cNvSpPr txBox="1"/>
            <p:nvPr/>
          </p:nvSpPr>
          <p:spPr>
            <a:xfrm>
              <a:off x="6026727" y="5623371"/>
              <a:ext cx="4316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linkClick r:id="rId5"/>
                </a:rPr>
                <a:t>Reverse Logistics and other preceding terms</a:t>
              </a:r>
              <a:endParaRPr lang="pl-PL" dirty="0"/>
            </a:p>
          </p:txBody>
        </p:sp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014874AC-0234-4FF7-843C-931C7B5A2273}"/>
                </a:ext>
              </a:extLst>
            </p:cNvPr>
            <p:cNvCxnSpPr>
              <a:cxnSpLocks/>
              <a:stCxn id="8" idx="5"/>
              <a:endCxn id="11" idx="1"/>
            </p:cNvCxnSpPr>
            <p:nvPr/>
          </p:nvCxnSpPr>
          <p:spPr>
            <a:xfrm>
              <a:off x="4251021" y="5414642"/>
              <a:ext cx="1775706" cy="39339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Łącznik prosty 16">
              <a:extLst>
                <a:ext uri="{FF2B5EF4-FFF2-40B4-BE49-F238E27FC236}">
                  <a16:creationId xmlns:a16="http://schemas.microsoft.com/office/drawing/2014/main" id="{5E8AE027-9784-4AE6-90DE-BCB52A62E35E}"/>
                </a:ext>
              </a:extLst>
            </p:cNvPr>
            <p:cNvCxnSpPr>
              <a:cxnSpLocks/>
              <a:stCxn id="7" idx="6"/>
              <a:endCxn id="10" idx="1"/>
            </p:cNvCxnSpPr>
            <p:nvPr/>
          </p:nvCxnSpPr>
          <p:spPr>
            <a:xfrm flipV="1">
              <a:off x="4663742" y="5102697"/>
              <a:ext cx="1362985" cy="18466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>
              <a:extLst>
                <a:ext uri="{FF2B5EF4-FFF2-40B4-BE49-F238E27FC236}">
                  <a16:creationId xmlns:a16="http://schemas.microsoft.com/office/drawing/2014/main" id="{4751D4F4-A849-4766-9A01-D74C19E1B5DB}"/>
                </a:ext>
              </a:extLst>
            </p:cNvPr>
            <p:cNvCxnSpPr>
              <a:stCxn id="6" idx="7"/>
              <a:endCxn id="9" idx="1"/>
            </p:cNvCxnSpPr>
            <p:nvPr/>
          </p:nvCxnSpPr>
          <p:spPr>
            <a:xfrm flipV="1">
              <a:off x="4760138" y="4405745"/>
              <a:ext cx="1266589" cy="24522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163" y="448674"/>
            <a:ext cx="9467112" cy="936781"/>
          </a:xfrm>
        </p:spPr>
        <p:txBody>
          <a:bodyPr>
            <a:noAutofit/>
          </a:bodyPr>
          <a:lstStyle/>
          <a:p>
            <a:r>
              <a:rPr lang="en-US" dirty="0"/>
              <a:t>  </a:t>
            </a:r>
            <a:r>
              <a:rPr lang="th-TH" dirty="0"/>
              <a:t>การจัดการห่วงโซ่อุปทานอย่างยั่งยืน </a:t>
            </a:r>
            <a:br>
              <a:rPr lang="en-US" dirty="0"/>
            </a:br>
            <a:r>
              <a:rPr lang="en-US" sz="2400" dirty="0"/>
              <a:t>(SUSTAINABLE SUPPLY CHAIN MANAGEMENT: </a:t>
            </a:r>
            <a:r>
              <a:rPr lang="pl-PL" sz="2400" dirty="0"/>
              <a:t>S</a:t>
            </a:r>
            <a:r>
              <a:rPr lang="en-US" sz="2400" dirty="0"/>
              <a:t>SCM)</a:t>
            </a:r>
          </a:p>
        </p:txBody>
      </p:sp>
    </p:spTree>
    <p:extLst>
      <p:ext uri="{BB962C8B-B14F-4D97-AF65-F5344CB8AC3E}">
        <p14:creationId xmlns:p14="http://schemas.microsoft.com/office/powerpoint/2010/main" val="759808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940364" cy="936781"/>
          </a:xfrm>
        </p:spPr>
        <p:txBody>
          <a:bodyPr>
            <a:noAutofit/>
          </a:bodyPr>
          <a:lstStyle/>
          <a:p>
            <a:r>
              <a:rPr lang="en-US" dirty="0"/>
              <a:t>  SUSTAINABLE SUPPLY CHAIN MANAGEMENT</a:t>
            </a:r>
            <a:r>
              <a:rPr lang="pl-PL" dirty="0"/>
              <a:t>……..in </a:t>
            </a:r>
            <a:r>
              <a:rPr lang="pl-PL" dirty="0" err="1"/>
              <a:t>practices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4FC9B-4F8F-4717-96B5-4C7A083EA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45" y="1693703"/>
            <a:ext cx="11369964" cy="4531606"/>
          </a:xfrm>
        </p:spPr>
        <p:txBody>
          <a:bodyPr>
            <a:noAutofit/>
          </a:bodyPr>
          <a:lstStyle/>
          <a:p>
            <a:r>
              <a:rPr lang="en-US" sz="2400" dirty="0"/>
              <a:t>Earth Day and the Sustainable Supply Chain</a:t>
            </a:r>
            <a:r>
              <a:rPr lang="pl-PL" sz="2400" dirty="0"/>
              <a:t> – IKEA </a:t>
            </a:r>
            <a:r>
              <a:rPr lang="pl-PL" sz="2000" i="1" dirty="0"/>
              <a:t>[</a:t>
            </a:r>
            <a:r>
              <a:rPr lang="pl-PL" sz="2000" i="1" dirty="0">
                <a:hlinkClick r:id="rId2"/>
              </a:rPr>
              <a:t>SOURCE</a:t>
            </a:r>
            <a:r>
              <a:rPr lang="pl-PL" sz="2000" i="1" dirty="0"/>
              <a:t>]</a:t>
            </a:r>
          </a:p>
          <a:p>
            <a:endParaRPr lang="pl-PL" sz="1200" i="1" dirty="0"/>
          </a:p>
          <a:p>
            <a:r>
              <a:rPr lang="pl-PL" sz="2400" dirty="0" err="1"/>
              <a:t>Sustainable</a:t>
            </a:r>
            <a:r>
              <a:rPr lang="pl-PL" sz="2400" dirty="0"/>
              <a:t> </a:t>
            </a:r>
            <a:r>
              <a:rPr lang="pl-PL" sz="2400" dirty="0" err="1"/>
              <a:t>supply</a:t>
            </a:r>
            <a:r>
              <a:rPr lang="pl-PL" sz="2400" dirty="0"/>
              <a:t> </a:t>
            </a:r>
            <a:r>
              <a:rPr lang="pl-PL" sz="2400" dirty="0" err="1"/>
              <a:t>chains</a:t>
            </a:r>
            <a:r>
              <a:rPr lang="pl-PL" sz="2400" dirty="0"/>
              <a:t> - </a:t>
            </a:r>
            <a:r>
              <a:rPr lang="pl-PL" sz="2400" i="1" dirty="0"/>
              <a:t>HSB </a:t>
            </a:r>
            <a:r>
              <a:rPr lang="pl-PL" sz="2000" i="1" dirty="0"/>
              <a:t>[</a:t>
            </a:r>
            <a:r>
              <a:rPr lang="pl-PL" sz="2000" i="1" dirty="0">
                <a:hlinkClick r:id="rId3"/>
              </a:rPr>
              <a:t>SOURCE</a:t>
            </a:r>
            <a:r>
              <a:rPr lang="pl-PL" sz="2000" i="1" dirty="0"/>
              <a:t>]</a:t>
            </a:r>
          </a:p>
          <a:p>
            <a:endParaRPr lang="pl-PL" sz="1200" i="1" dirty="0"/>
          </a:p>
          <a:p>
            <a:r>
              <a:rPr lang="en-US" sz="2400" dirty="0"/>
              <a:t>Building a Sustainable Supply Chain</a:t>
            </a:r>
            <a:r>
              <a:rPr lang="pl-PL" sz="2400" dirty="0"/>
              <a:t> - </a:t>
            </a:r>
            <a:r>
              <a:rPr lang="pl-PL" sz="2400" dirty="0" err="1"/>
              <a:t>GreenGov</a:t>
            </a:r>
            <a:r>
              <a:rPr lang="pl-PL" sz="2400" dirty="0"/>
              <a:t> </a:t>
            </a:r>
            <a:r>
              <a:rPr lang="pl-PL" sz="2400" dirty="0" err="1"/>
              <a:t>Symposium</a:t>
            </a:r>
            <a:r>
              <a:rPr lang="pl-PL" dirty="0"/>
              <a:t> </a:t>
            </a:r>
            <a:r>
              <a:rPr lang="pl-PL" sz="2000" i="1" dirty="0"/>
              <a:t>[</a:t>
            </a:r>
            <a:r>
              <a:rPr lang="pl-PL" sz="2000" i="1" dirty="0">
                <a:hlinkClick r:id="rId4"/>
              </a:rPr>
              <a:t>SOURCE</a:t>
            </a:r>
            <a:r>
              <a:rPr lang="pl-PL" sz="2000" i="1" dirty="0"/>
              <a:t>]</a:t>
            </a:r>
          </a:p>
          <a:p>
            <a:endParaRPr lang="pl-PL" sz="1200" i="1" dirty="0"/>
          </a:p>
          <a:p>
            <a:r>
              <a:rPr lang="en-US" sz="2400" dirty="0"/>
              <a:t>How Can IoT Help to Make Supply Chains More Sustainable?</a:t>
            </a:r>
            <a:r>
              <a:rPr lang="pl-PL" sz="2400" dirty="0"/>
              <a:t> - Ernst &amp; Young </a:t>
            </a:r>
            <a:r>
              <a:rPr lang="pl-PL" sz="2000" i="1" dirty="0">
                <a:hlinkClick r:id="rId5"/>
              </a:rPr>
              <a:t>[SOURCE]</a:t>
            </a:r>
            <a:endParaRPr lang="pl-PL" sz="2000" i="1" dirty="0"/>
          </a:p>
          <a:p>
            <a:endParaRPr lang="pl-PL" sz="1200" i="1" dirty="0"/>
          </a:p>
          <a:p>
            <a:r>
              <a:rPr lang="pl-PL" sz="2400" dirty="0" err="1"/>
              <a:t>Sustainable</a:t>
            </a:r>
            <a:r>
              <a:rPr lang="pl-PL" sz="2400" dirty="0"/>
              <a:t> Cosmetics Supply </a:t>
            </a:r>
            <a:r>
              <a:rPr lang="pl-PL" sz="2400" dirty="0" err="1"/>
              <a:t>Chains</a:t>
            </a:r>
            <a:r>
              <a:rPr lang="pl-PL" sz="2400" dirty="0"/>
              <a:t> – </a:t>
            </a:r>
            <a:r>
              <a:rPr lang="pl-PL" sz="2400" dirty="0" err="1"/>
              <a:t>ChainPoint</a:t>
            </a:r>
            <a:r>
              <a:rPr lang="pl-PL" sz="2400" dirty="0"/>
              <a:t> </a:t>
            </a:r>
            <a:r>
              <a:rPr lang="pl-PL" sz="2000" i="1" dirty="0"/>
              <a:t>[</a:t>
            </a:r>
            <a:r>
              <a:rPr lang="pl-PL" sz="2000" i="1" dirty="0">
                <a:hlinkClick r:id="rId6"/>
              </a:rPr>
              <a:t>SOURCE</a:t>
            </a:r>
            <a:r>
              <a:rPr lang="pl-PL" sz="2000" i="1" dirty="0"/>
              <a:t>]</a:t>
            </a:r>
          </a:p>
          <a:p>
            <a:endParaRPr lang="pl-PL" sz="1200" i="1" dirty="0"/>
          </a:p>
          <a:p>
            <a:r>
              <a:rPr lang="pl-PL" sz="2400" dirty="0" err="1"/>
              <a:t>Sustainable</a:t>
            </a:r>
            <a:r>
              <a:rPr lang="pl-PL" sz="2400" dirty="0"/>
              <a:t> </a:t>
            </a:r>
            <a:r>
              <a:rPr lang="pl-PL" sz="2400" dirty="0" err="1"/>
              <a:t>supply</a:t>
            </a:r>
            <a:r>
              <a:rPr lang="pl-PL" sz="2400" dirty="0"/>
              <a:t> </a:t>
            </a:r>
            <a:r>
              <a:rPr lang="pl-PL" sz="2400" dirty="0" err="1"/>
              <a:t>chain</a:t>
            </a:r>
            <a:r>
              <a:rPr lang="pl-PL" sz="2400" dirty="0"/>
              <a:t> - </a:t>
            </a:r>
            <a:r>
              <a:rPr lang="pl-PL" sz="2400" dirty="0" err="1"/>
              <a:t>Virgin</a:t>
            </a:r>
            <a:r>
              <a:rPr lang="pl-PL" sz="2400" dirty="0"/>
              <a:t> </a:t>
            </a:r>
            <a:r>
              <a:rPr lang="pl-PL" sz="2400" dirty="0" err="1"/>
              <a:t>Atlantic</a:t>
            </a:r>
            <a:r>
              <a:rPr lang="pl-PL" sz="2400" dirty="0"/>
              <a:t> </a:t>
            </a:r>
            <a:r>
              <a:rPr lang="pl-PL" sz="2000" i="1" dirty="0"/>
              <a:t>[</a:t>
            </a:r>
            <a:r>
              <a:rPr lang="pl-PL" sz="2000" i="1" dirty="0">
                <a:hlinkClick r:id="rId7"/>
              </a:rPr>
              <a:t>SOURCE</a:t>
            </a:r>
            <a:r>
              <a:rPr lang="pl-PL" sz="2000" i="1" dirty="0"/>
              <a:t>]</a:t>
            </a:r>
            <a:endParaRPr lang="pl-PL" dirty="0"/>
          </a:p>
          <a:p>
            <a:endParaRPr lang="pl-PL" sz="2000" i="1" dirty="0"/>
          </a:p>
          <a:p>
            <a:endParaRPr lang="pl-PL" dirty="0"/>
          </a:p>
          <a:p>
            <a:endParaRPr lang="pl-PL" sz="2000" i="1" dirty="0"/>
          </a:p>
          <a:p>
            <a:endParaRPr lang="en-US" dirty="0"/>
          </a:p>
          <a:p>
            <a:endParaRPr lang="pl-PL" sz="2000" i="1" dirty="0"/>
          </a:p>
          <a:p>
            <a:endParaRPr lang="en-US" b="1" dirty="0"/>
          </a:p>
          <a:p>
            <a:endParaRPr lang="pl-PL" sz="2000" dirty="0"/>
          </a:p>
          <a:p>
            <a:pPr marL="0" indent="0">
              <a:buNone/>
            </a:pP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472012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การพัฒนาอย่างยั่งยืน </a:t>
            </a:r>
            <a:r>
              <a:rPr lang="en-US" dirty="0"/>
              <a:t>(</a:t>
            </a:r>
            <a:r>
              <a:rPr lang="en-US" sz="3100" dirty="0"/>
              <a:t>Sustainable Development</a:t>
            </a:r>
            <a:r>
              <a:rPr lang="en-US" dirty="0"/>
              <a:t>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4FC9B-4F8F-4717-96B5-4C7A083EA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15" y="1688018"/>
            <a:ext cx="11471564" cy="48576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000" dirty="0"/>
              <a:t>มีการลงนามโดยรัฐสมาชิกสหประชาชาติ 193 ประเทศและกิจกรรมต่างๆรวมถึงองค์ประกอบหลัก 5 ประการ ได้แก่ </a:t>
            </a:r>
          </a:p>
          <a:p>
            <a:pPr>
              <a:buFontTx/>
              <a:buChar char="-"/>
            </a:pPr>
            <a:r>
              <a:rPr lang="th-TH" sz="2000" dirty="0"/>
              <a:t>การขจัดความยากจน(</a:t>
            </a:r>
            <a:r>
              <a:rPr lang="en-US" sz="2000" dirty="0"/>
              <a:t>eradication of poverty, the planet)</a:t>
            </a:r>
            <a:r>
              <a:rPr lang="th-TH" sz="2000" dirty="0"/>
              <a:t> 				</a:t>
            </a:r>
            <a:endParaRPr lang="en-US" sz="2000" dirty="0"/>
          </a:p>
          <a:p>
            <a:pPr>
              <a:buFontTx/>
              <a:buChar char="-"/>
            </a:pPr>
            <a:r>
              <a:rPr lang="th-TH" sz="2000" dirty="0"/>
              <a:t>ความร่วมมือทางสังคมทั่วโลก (</a:t>
            </a:r>
            <a:r>
              <a:rPr lang="en-US" sz="2000" dirty="0"/>
              <a:t>cooperating society and global partnership)</a:t>
            </a:r>
          </a:p>
          <a:p>
            <a:pPr>
              <a:buFontTx/>
              <a:buChar char="-"/>
            </a:pPr>
            <a:r>
              <a:rPr lang="th-TH" sz="2000" dirty="0"/>
              <a:t>ความสามัคคี/ความเป็นน้ำหนึ่งใจเดียวกันทั่วโลก (</a:t>
            </a:r>
            <a:r>
              <a:rPr lang="en-US" sz="2000" dirty="0"/>
              <a:t>global solidarity.  The encountered problem)</a:t>
            </a:r>
            <a:r>
              <a:rPr lang="th-TH" sz="2000" dirty="0"/>
              <a:t>	</a:t>
            </a:r>
            <a:r>
              <a:rPr lang="en-US" sz="2000" dirty="0"/>
              <a:t> </a:t>
            </a:r>
          </a:p>
          <a:p>
            <a:pPr>
              <a:buFontTx/>
              <a:buChar char="-"/>
            </a:pPr>
            <a:r>
              <a:rPr lang="th-TH" sz="2000" dirty="0"/>
              <a:t>คุณภาพชีวิตที่ดีและสงบสุข (</a:t>
            </a:r>
            <a:r>
              <a:rPr lang="en-US" sz="2000" dirty="0"/>
              <a:t>satisfying life, peace)</a:t>
            </a:r>
          </a:p>
          <a:p>
            <a:pPr>
              <a:buFontTx/>
              <a:buChar char="-"/>
            </a:pPr>
            <a:r>
              <a:rPr lang="th-TH" sz="2000" dirty="0"/>
              <a:t>การป้องกันความเสื่อมโทรมและสร้างความเจริญรุ่งเรือง(</a:t>
            </a:r>
            <a:r>
              <a:rPr lang="en-US" sz="2000" dirty="0"/>
              <a:t>protection against </a:t>
            </a:r>
            <a:r>
              <a:rPr lang="en-US" sz="2000" dirty="0" err="1"/>
              <a:t>degradation,prosperity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th-TH" sz="2000" dirty="0"/>
              <a:t>ปัญหาที่พบซึ่งได้รับการพูดถึงอยู่บ่อยครั้งในช่วงไม่กี่ปีที่ผ่านมาและทำให้แนวทางการพัฒนาที่ยั่งยืนต่อเนื่อง จากมุมมองของสังคมนั้นเกี่ยวข้องกับปัญหาด้านสิ่งแวดล้อม ปัญหาเหล่านี้เกี่ยวข้องกับมลพิษทางอากาศหรือทางน้ำ การจัดการของเสียปรากฏการณ์หลุมโอโซน ปัญหาทั้งหมดนี้เกี่ยวข้องกับการเปลี่ยนแปลงทางสภาพภูมิอากาศอย่างต่อเนื่อง งานวิจัยก่อนหน้านี้</a:t>
            </a:r>
            <a:r>
              <a:rPr lang="en-US" sz="2000" dirty="0"/>
              <a:t> </a:t>
            </a:r>
            <a:r>
              <a:rPr lang="th-TH" sz="2000" dirty="0"/>
              <a:t>เช่น </a:t>
            </a:r>
            <a:r>
              <a:rPr lang="en-US" sz="2000" dirty="0" err="1"/>
              <a:t>Zachariadis</a:t>
            </a:r>
            <a:r>
              <a:rPr lang="en-US" sz="2000" dirty="0"/>
              <a:t> </a:t>
            </a:r>
            <a:r>
              <a:rPr lang="th-TH" sz="2000" dirty="0"/>
              <a:t>หรือ </a:t>
            </a:r>
            <a:r>
              <a:rPr lang="en-US" sz="2000" dirty="0"/>
              <a:t>Wheeler </a:t>
            </a:r>
            <a:r>
              <a:rPr lang="th-TH" sz="2000" dirty="0"/>
              <a:t>และ </a:t>
            </a:r>
            <a:r>
              <a:rPr lang="en-US" sz="2000" dirty="0"/>
              <a:t>Von Braun </a:t>
            </a:r>
            <a:r>
              <a:rPr lang="th-TH" sz="2000" dirty="0"/>
              <a:t>มักจะให้ข้อสรุปว่าปัญหาด้านสิ่งแวดล้อมมักเชื่อมโยงหรือเกี่ยวข้องกับรูปแบบชีวิตของเราและการบริโภค สิ่งนี้มีผลกระทบต่อการพัฒนาที่ยั่งยืน เช่น สิ่งแวดล้อมทางธรรมชาติได้รับผลกระทบจากทางเศรษฐกิจและทางสังคม </a:t>
            </a:r>
            <a:r>
              <a:rPr lang="pl-PL" sz="1600" dirty="0"/>
              <a:t>[</a:t>
            </a:r>
            <a:r>
              <a:rPr lang="pl-PL" sz="1600" dirty="0">
                <a:hlinkClick r:id="rId2"/>
              </a:rPr>
              <a:t>SOURCE</a:t>
            </a:r>
            <a:r>
              <a:rPr lang="pl-PL" sz="1600" dirty="0"/>
              <a:t>]</a:t>
            </a:r>
            <a:endParaRPr lang="en-US" sz="2000" dirty="0">
              <a:solidFill>
                <a:srgbClr val="0563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07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E-Handbook on Sustainable Development Goals Indicators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DDC880D-F6C1-44D9-B00F-4154C1A12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582" y="2151749"/>
            <a:ext cx="9947127" cy="7296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ขจัดความยากจนทุกรูปแบบ ทุกสถานที่ </a:t>
            </a:r>
            <a:r>
              <a:rPr lang="pl-PL" sz="1200" i="1" dirty="0">
                <a:hlinkClick r:id="rId2"/>
              </a:rPr>
              <a:t>[SOURCE]</a:t>
            </a:r>
            <a:r>
              <a:rPr lang="en-US" sz="1400" b="1" i="1" dirty="0">
                <a:hlinkClick r:id="rId2"/>
              </a:rPr>
              <a:t> </a:t>
            </a:r>
            <a:endParaRPr lang="pl-PL" sz="2400" i="1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78E902D-CEC6-4FD2-B9CF-CD91EF7AE7D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74" y="1976584"/>
            <a:ext cx="1080000" cy="1080000"/>
          </a:xfrm>
          <a:prstGeom prst="rect">
            <a:avLst/>
          </a:prstGeom>
        </p:spPr>
      </p:pic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id="{6D5D29DB-A6C3-40C8-8EB3-BA7C5AFF76BB}"/>
              </a:ext>
            </a:extLst>
          </p:cNvPr>
          <p:cNvSpPr txBox="1">
            <a:spLocks/>
          </p:cNvSpPr>
          <p:nvPr/>
        </p:nvSpPr>
        <p:spPr>
          <a:xfrm>
            <a:off x="1679582" y="3429000"/>
            <a:ext cx="9947127" cy="72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400" dirty="0"/>
              <a:t>ขจัดความหิวโหย บรรลุความมั่นคงทางอาหารและส่งเสริมเกษตรกรรมอย่างยั่งยืน</a:t>
            </a:r>
            <a:r>
              <a:rPr lang="pl-PL" sz="1200" i="1" dirty="0">
                <a:hlinkClick r:id="rId2"/>
              </a:rPr>
              <a:t>[</a:t>
            </a:r>
            <a:r>
              <a:rPr lang="pl-PL" sz="1200" i="1" dirty="0">
                <a:hlinkClick r:id="rId4"/>
              </a:rPr>
              <a:t>SOURCE</a:t>
            </a:r>
            <a:r>
              <a:rPr lang="pl-PL" sz="1200" i="1" dirty="0">
                <a:hlinkClick r:id="rId2"/>
              </a:rPr>
              <a:t>]</a:t>
            </a:r>
            <a:r>
              <a:rPr lang="en-US" sz="1400" b="1" i="1" dirty="0">
                <a:hlinkClick r:id="rId2"/>
              </a:rPr>
              <a:t> </a:t>
            </a:r>
            <a:endParaRPr lang="pl-PL" sz="2400" i="1" dirty="0">
              <a:solidFill>
                <a:srgbClr val="0563C1"/>
              </a:solidFill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9B497A39-371D-4C57-AD78-05E7915905B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84" y="3429000"/>
            <a:ext cx="1080000" cy="10800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80D324C0-F68A-4FF1-A98E-3FFDF2DC01E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74" y="4881416"/>
            <a:ext cx="1080000" cy="1080000"/>
          </a:xfrm>
          <a:prstGeom prst="rect">
            <a:avLst/>
          </a:prstGeom>
        </p:spPr>
      </p:pic>
      <p:sp>
        <p:nvSpPr>
          <p:cNvPr id="15" name="Symbol zastępczy zawartości 4">
            <a:extLst>
              <a:ext uri="{FF2B5EF4-FFF2-40B4-BE49-F238E27FC236}">
                <a16:creationId xmlns:a16="http://schemas.microsoft.com/office/drawing/2014/main" id="{945572FB-2F4F-48D1-BD94-34ED4208B790}"/>
              </a:ext>
            </a:extLst>
          </p:cNvPr>
          <p:cNvSpPr txBox="1">
            <a:spLocks/>
          </p:cNvSpPr>
          <p:nvPr/>
        </p:nvSpPr>
        <p:spPr>
          <a:xfrm>
            <a:off x="1679582" y="4881416"/>
            <a:ext cx="9708854" cy="888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400" dirty="0"/>
              <a:t>มีสุขภาพและความเป็นอยู่ที่ดี โดยรับรองการมีสุขภาพและความเป็นอยู่ที่ดีของคนในทุกช่วงอายุ</a:t>
            </a:r>
            <a:r>
              <a:rPr lang="en-US" sz="2400" dirty="0"/>
              <a:t> </a:t>
            </a:r>
            <a:r>
              <a:rPr lang="pl-PL" sz="1400" i="1" dirty="0">
                <a:hlinkClick r:id="rId2"/>
              </a:rPr>
              <a:t>[</a:t>
            </a:r>
            <a:r>
              <a:rPr lang="pl-PL" sz="1400" i="1" dirty="0">
                <a:hlinkClick r:id="rId7"/>
              </a:rPr>
              <a:t>SOURCE</a:t>
            </a:r>
            <a:r>
              <a:rPr lang="pl-PL" sz="1400" i="1" dirty="0">
                <a:hlinkClick r:id="rId2"/>
              </a:rPr>
              <a:t>]</a:t>
            </a:r>
            <a:r>
              <a:rPr lang="en-US" sz="1600" b="1" i="1" dirty="0">
                <a:hlinkClick r:id="rId2"/>
              </a:rPr>
              <a:t> </a:t>
            </a:r>
            <a:endParaRPr lang="pl-PL" sz="1300" i="1" dirty="0">
              <a:solidFill>
                <a:srgbClr val="0563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636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E-Handbook on Sustainable Development Goals Indicators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DDC880D-F6C1-44D9-B00F-4154C1A12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291" y="2222339"/>
            <a:ext cx="10013654" cy="10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การรับรองการศึกษาที่เท่าเทียมและทั่วถึง ส่งเสริมการเรียนรู้ตลอดชีวิตแก่ทุกคน </a:t>
            </a:r>
            <a:r>
              <a:rPr lang="pl-PL" sz="1200" i="1" dirty="0">
                <a:hlinkClick r:id="rId2"/>
              </a:rPr>
              <a:t>[</a:t>
            </a:r>
            <a:r>
              <a:rPr lang="pl-PL" sz="1200" i="1" dirty="0">
                <a:hlinkClick r:id="rId3"/>
              </a:rPr>
              <a:t>SOURCE</a:t>
            </a:r>
            <a:r>
              <a:rPr lang="pl-PL" sz="1200" i="1" dirty="0">
                <a:hlinkClick r:id="rId2"/>
              </a:rPr>
              <a:t>]</a:t>
            </a:r>
            <a:r>
              <a:rPr lang="en-US" sz="1400" b="1" i="1" dirty="0">
                <a:hlinkClick r:id="rId2"/>
              </a:rPr>
              <a:t> </a:t>
            </a:r>
            <a:endParaRPr lang="pl-PL" sz="2400" i="1" dirty="0">
              <a:solidFill>
                <a:srgbClr val="0563C1"/>
              </a:solidFill>
            </a:endParaRPr>
          </a:p>
        </p:txBody>
      </p:sp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id="{6D5D29DB-A6C3-40C8-8EB3-BA7C5AFF76BB}"/>
              </a:ext>
            </a:extLst>
          </p:cNvPr>
          <p:cNvSpPr txBox="1">
            <a:spLocks/>
          </p:cNvSpPr>
          <p:nvPr/>
        </p:nvSpPr>
        <p:spPr>
          <a:xfrm>
            <a:off x="1760207" y="3604164"/>
            <a:ext cx="9947127" cy="7296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400" dirty="0"/>
              <a:t>ความเท่าเทียมทางเพศ พัฒนาบทบาทสตรี และเด็กผู้หญิง </a:t>
            </a:r>
            <a:endParaRPr lang="en-US" sz="2400" dirty="0"/>
          </a:p>
          <a:p>
            <a:pPr marL="0" indent="0">
              <a:buNone/>
            </a:pPr>
            <a:r>
              <a:rPr lang="pl-PL" sz="1200" i="1" dirty="0">
                <a:hlinkClick r:id="rId2"/>
              </a:rPr>
              <a:t>[</a:t>
            </a:r>
            <a:r>
              <a:rPr lang="pl-PL" sz="1200" i="1" dirty="0">
                <a:hlinkClick r:id="rId4"/>
              </a:rPr>
              <a:t>SOURCE</a:t>
            </a:r>
            <a:r>
              <a:rPr lang="pl-PL" sz="1200" i="1" dirty="0">
                <a:hlinkClick r:id="rId2"/>
              </a:rPr>
              <a:t>]</a:t>
            </a:r>
            <a:r>
              <a:rPr lang="en-US" sz="1400" b="1" i="1" dirty="0">
                <a:hlinkClick r:id="rId2"/>
              </a:rPr>
              <a:t> </a:t>
            </a:r>
            <a:endParaRPr lang="pl-PL" sz="1300" i="1" dirty="0">
              <a:solidFill>
                <a:srgbClr val="0563C1"/>
              </a:solidFill>
            </a:endParaRPr>
          </a:p>
        </p:txBody>
      </p:sp>
      <p:sp>
        <p:nvSpPr>
          <p:cNvPr id="15" name="Symbol zastępczy zawartości 4">
            <a:extLst>
              <a:ext uri="{FF2B5EF4-FFF2-40B4-BE49-F238E27FC236}">
                <a16:creationId xmlns:a16="http://schemas.microsoft.com/office/drawing/2014/main" id="{945572FB-2F4F-48D1-BD94-34ED4208B790}"/>
              </a:ext>
            </a:extLst>
          </p:cNvPr>
          <p:cNvSpPr txBox="1">
            <a:spLocks/>
          </p:cNvSpPr>
          <p:nvPr/>
        </p:nvSpPr>
        <p:spPr>
          <a:xfrm>
            <a:off x="1792291" y="5127171"/>
            <a:ext cx="9708854" cy="888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400" dirty="0"/>
              <a:t>การจัดการน้ำและสุขาภิบาล รับรองการมีน้ำใช้ การจัดการน้ำและสุขาภิบาลที่ยั่งยืน </a:t>
            </a:r>
            <a:r>
              <a:rPr lang="pl-PL" sz="1200" i="1" dirty="0">
                <a:hlinkClick r:id="rId2"/>
              </a:rPr>
              <a:t>[</a:t>
            </a:r>
            <a:r>
              <a:rPr lang="pl-PL" sz="1200" i="1" dirty="0">
                <a:hlinkClick r:id="rId5"/>
              </a:rPr>
              <a:t>SOURCE</a:t>
            </a:r>
            <a:r>
              <a:rPr lang="pl-PL" sz="1200" i="1" dirty="0">
                <a:hlinkClick r:id="rId2"/>
              </a:rPr>
              <a:t>]</a:t>
            </a:r>
            <a:r>
              <a:rPr lang="en-US" sz="1400" b="1" i="1" dirty="0">
                <a:hlinkClick r:id="rId2"/>
              </a:rPr>
              <a:t> </a:t>
            </a:r>
            <a:endParaRPr lang="pl-PL" sz="1200" i="1" dirty="0">
              <a:solidFill>
                <a:srgbClr val="0563C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2CCFBE3-B779-4454-9975-A3B965FBE78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74" y="1976583"/>
            <a:ext cx="1080000" cy="1080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CAE7536-0CB7-46AB-8633-2801E5093EC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54" y="3428999"/>
            <a:ext cx="1080000" cy="1080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7F9D6F7-717E-4124-A4FD-EC928EBB0AD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74" y="488141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65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E-Handbook on Sustainable Development Goals Indicators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DDC880D-F6C1-44D9-B00F-4154C1A12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582" y="2235869"/>
            <a:ext cx="9947127" cy="7296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รับรองการมีพลังงานสะอาดที่ทุกคนเข้าถึงได้ เชื่อถือได้ ยั่งยืนทันสมัย </a:t>
            </a:r>
            <a:r>
              <a:rPr lang="pl-PL" sz="1200" i="1" dirty="0">
                <a:hlinkClick r:id="rId2"/>
              </a:rPr>
              <a:t>[</a:t>
            </a:r>
            <a:r>
              <a:rPr lang="pl-PL" sz="1200" i="1" dirty="0">
                <a:hlinkClick r:id="rId3"/>
              </a:rPr>
              <a:t>SOURCE</a:t>
            </a:r>
            <a:r>
              <a:rPr lang="pl-PL" sz="1200" i="1" dirty="0">
                <a:hlinkClick r:id="rId2"/>
              </a:rPr>
              <a:t>]</a:t>
            </a:r>
            <a:r>
              <a:rPr lang="en-US" sz="1400" b="1" i="1" dirty="0">
                <a:hlinkClick r:id="rId2"/>
              </a:rPr>
              <a:t> </a:t>
            </a:r>
            <a:endParaRPr lang="pl-PL" sz="1300" i="1" dirty="0">
              <a:solidFill>
                <a:srgbClr val="0563C1"/>
              </a:solidFill>
            </a:endParaRPr>
          </a:p>
        </p:txBody>
      </p:sp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id="{6D5D29DB-A6C3-40C8-8EB3-BA7C5AFF76BB}"/>
              </a:ext>
            </a:extLst>
          </p:cNvPr>
          <p:cNvSpPr txBox="1">
            <a:spLocks/>
          </p:cNvSpPr>
          <p:nvPr/>
        </p:nvSpPr>
        <p:spPr>
          <a:xfrm>
            <a:off x="1679582" y="3428999"/>
            <a:ext cx="9508371" cy="729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400" dirty="0"/>
              <a:t>การจ้างงานที่มีคุณค่าและการเจริญเติบโตทางเศรษฐกิจ ส่งเสริมการเติบโตทางเศรษฐกิจที่ต่อเนื่อง ครอบคลุมและยั่งยืน การจ้างงานที่มีคุณค่า </a:t>
            </a:r>
            <a:r>
              <a:rPr lang="pl-PL" sz="1200" i="1" dirty="0">
                <a:hlinkClick r:id="rId2"/>
              </a:rPr>
              <a:t>[</a:t>
            </a:r>
            <a:r>
              <a:rPr lang="pl-PL" sz="1200" i="1" dirty="0">
                <a:hlinkClick r:id="rId4"/>
              </a:rPr>
              <a:t>SOURCE</a:t>
            </a:r>
            <a:r>
              <a:rPr lang="pl-PL" sz="1200" i="1" dirty="0">
                <a:hlinkClick r:id="rId2"/>
              </a:rPr>
              <a:t>]</a:t>
            </a:r>
            <a:r>
              <a:rPr lang="en-US" sz="1400" b="1" i="1" dirty="0">
                <a:hlinkClick r:id="rId2"/>
              </a:rPr>
              <a:t> </a:t>
            </a:r>
            <a:endParaRPr lang="pl-PL" sz="1200" i="1" dirty="0">
              <a:solidFill>
                <a:srgbClr val="0563C1"/>
              </a:solidFill>
            </a:endParaRPr>
          </a:p>
        </p:txBody>
      </p:sp>
      <p:sp>
        <p:nvSpPr>
          <p:cNvPr id="15" name="Symbol zastępczy zawartości 4">
            <a:extLst>
              <a:ext uri="{FF2B5EF4-FFF2-40B4-BE49-F238E27FC236}">
                <a16:creationId xmlns:a16="http://schemas.microsoft.com/office/drawing/2014/main" id="{945572FB-2F4F-48D1-BD94-34ED4208B790}"/>
              </a:ext>
            </a:extLst>
          </p:cNvPr>
          <p:cNvSpPr txBox="1">
            <a:spLocks/>
          </p:cNvSpPr>
          <p:nvPr/>
        </p:nvSpPr>
        <p:spPr>
          <a:xfrm>
            <a:off x="1798718" y="4977399"/>
            <a:ext cx="9708854" cy="888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400" dirty="0"/>
              <a:t>พัฒนาโครงสร้างพื้นฐานที่พร้อมรับการเปลี่ยนแปลง ส่งเสริมการปรับตัวให้เป็นอุตสาหกรรมอย่างยั่งยืนและทั่วถึง และสนับสนุนนวัตกรรม </a:t>
            </a:r>
            <a:r>
              <a:rPr lang="pl-PL" sz="2400" dirty="0"/>
              <a:t> </a:t>
            </a:r>
            <a:r>
              <a:rPr lang="pl-PL" sz="1400" i="1" dirty="0">
                <a:hlinkClick r:id="rId2"/>
              </a:rPr>
              <a:t>[</a:t>
            </a:r>
            <a:r>
              <a:rPr lang="pl-PL" sz="1400" i="1" dirty="0">
                <a:hlinkClick r:id="rId5"/>
              </a:rPr>
              <a:t>SOURCE</a:t>
            </a:r>
            <a:r>
              <a:rPr lang="pl-PL" sz="1400" i="1" dirty="0">
                <a:hlinkClick r:id="rId2"/>
              </a:rPr>
              <a:t>]</a:t>
            </a:r>
            <a:r>
              <a:rPr lang="en-US" sz="1600" b="1" i="1" dirty="0">
                <a:hlinkClick r:id="rId2"/>
              </a:rPr>
              <a:t> </a:t>
            </a:r>
            <a:endParaRPr lang="pl-PL" sz="1400" i="1" dirty="0">
              <a:solidFill>
                <a:srgbClr val="0563C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CD000F9-FB96-4266-8EB3-1FAFB7CDDAC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64" y="1976583"/>
            <a:ext cx="1080000" cy="1080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BBD4BCC-C185-49AB-BA46-E2B76643521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64" y="3428999"/>
            <a:ext cx="1080000" cy="1080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65BD2D8-51D9-4FC5-BABC-90F6F828181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64" y="488141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87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E-Handbook on Sustainable Development Goals Indicators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DDC880D-F6C1-44D9-B00F-4154C1A12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291" y="2151748"/>
            <a:ext cx="9947127" cy="7296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ลดความเหลื่อมล้ำทั้งภายในและระหว่างประเทศ</a:t>
            </a:r>
            <a:r>
              <a:rPr lang="th-TH" sz="1100" dirty="0"/>
              <a:t> </a:t>
            </a:r>
            <a:r>
              <a:rPr lang="en-US" sz="1100" dirty="0"/>
              <a:t> </a:t>
            </a:r>
            <a:r>
              <a:rPr lang="pl-PL" sz="1200" i="1" dirty="0">
                <a:hlinkClick r:id="rId2"/>
              </a:rPr>
              <a:t>[</a:t>
            </a:r>
            <a:r>
              <a:rPr lang="pl-PL" sz="1200" i="1" dirty="0">
                <a:hlinkClick r:id="rId3"/>
              </a:rPr>
              <a:t>SOURCE</a:t>
            </a:r>
            <a:r>
              <a:rPr lang="pl-PL" sz="1200" i="1" dirty="0">
                <a:hlinkClick r:id="rId2"/>
              </a:rPr>
              <a:t>]</a:t>
            </a:r>
            <a:r>
              <a:rPr lang="en-US" sz="1400" b="1" i="1" dirty="0">
                <a:hlinkClick r:id="rId2"/>
              </a:rPr>
              <a:t> </a:t>
            </a:r>
            <a:endParaRPr lang="pl-PL" sz="1200" i="1" dirty="0">
              <a:solidFill>
                <a:srgbClr val="0563C1"/>
              </a:solidFill>
            </a:endParaRPr>
          </a:p>
        </p:txBody>
      </p:sp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id="{6D5D29DB-A6C3-40C8-8EB3-BA7C5AFF76BB}"/>
              </a:ext>
            </a:extLst>
          </p:cNvPr>
          <p:cNvSpPr txBox="1">
            <a:spLocks/>
          </p:cNvSpPr>
          <p:nvPr/>
        </p:nvSpPr>
        <p:spPr>
          <a:xfrm>
            <a:off x="1679583" y="3429000"/>
            <a:ext cx="9118406" cy="729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400" dirty="0"/>
              <a:t>ทำให้เมืองและการตั้งถิ่นฐานของมนุษย์มีความปลอดภัย ทั่วถึง พร้อมรับการเปลี่ยนแปลงและพัฒนาอย่างยั่งยืน </a:t>
            </a:r>
            <a:r>
              <a:rPr lang="pl-PL" sz="2400" dirty="0"/>
              <a:t> </a:t>
            </a:r>
            <a:r>
              <a:rPr lang="pl-PL" sz="1100" i="1" dirty="0">
                <a:hlinkClick r:id="rId2"/>
              </a:rPr>
              <a:t>[</a:t>
            </a:r>
            <a:r>
              <a:rPr lang="pl-PL" sz="1100" i="1" dirty="0">
                <a:hlinkClick r:id="rId4"/>
              </a:rPr>
              <a:t>SOURCE</a:t>
            </a:r>
            <a:r>
              <a:rPr lang="pl-PL" sz="1100" i="1" dirty="0">
                <a:hlinkClick r:id="rId2"/>
              </a:rPr>
              <a:t>]</a:t>
            </a:r>
            <a:r>
              <a:rPr lang="en-US" sz="1200" b="1" i="1" dirty="0">
                <a:hlinkClick r:id="rId2"/>
              </a:rPr>
              <a:t> </a:t>
            </a:r>
            <a:endParaRPr lang="pl-PL" sz="1100" i="1" dirty="0">
              <a:solidFill>
                <a:srgbClr val="0563C1"/>
              </a:solidFill>
            </a:endParaRPr>
          </a:p>
        </p:txBody>
      </p:sp>
      <p:sp>
        <p:nvSpPr>
          <p:cNvPr id="15" name="Symbol zastępczy zawartości 4">
            <a:extLst>
              <a:ext uri="{FF2B5EF4-FFF2-40B4-BE49-F238E27FC236}">
                <a16:creationId xmlns:a16="http://schemas.microsoft.com/office/drawing/2014/main" id="{945572FB-2F4F-48D1-BD94-34ED4208B790}"/>
              </a:ext>
            </a:extLst>
          </p:cNvPr>
          <p:cNvSpPr txBox="1">
            <a:spLocks/>
          </p:cNvSpPr>
          <p:nvPr/>
        </p:nvSpPr>
        <p:spPr>
          <a:xfrm>
            <a:off x="1679583" y="5113858"/>
            <a:ext cx="9708854" cy="888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400" dirty="0"/>
              <a:t>รับรองแผนการบริโภคและการผลิตที่ยั่งยืน </a:t>
            </a:r>
            <a:r>
              <a:rPr lang="pl-PL" sz="2400" dirty="0"/>
              <a:t> </a:t>
            </a:r>
            <a:r>
              <a:rPr lang="pl-PL" sz="1100" i="1" dirty="0">
                <a:hlinkClick r:id="rId2"/>
              </a:rPr>
              <a:t>[</a:t>
            </a:r>
            <a:r>
              <a:rPr lang="pl-PL" sz="1100" i="1" dirty="0">
                <a:hlinkClick r:id="rId5"/>
              </a:rPr>
              <a:t>SOURCE</a:t>
            </a:r>
            <a:r>
              <a:rPr lang="pl-PL" sz="1100" i="1" dirty="0">
                <a:hlinkClick r:id="rId2"/>
              </a:rPr>
              <a:t>]</a:t>
            </a:r>
            <a:r>
              <a:rPr lang="en-US" sz="1200" b="1" i="1" dirty="0">
                <a:hlinkClick r:id="rId2"/>
              </a:rPr>
              <a:t> </a:t>
            </a:r>
            <a:endParaRPr lang="pl-PL" sz="1100" i="1" dirty="0">
              <a:solidFill>
                <a:srgbClr val="0563C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BB7E52B-3EEE-4C41-BC88-BD7697A7328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64" y="1976583"/>
            <a:ext cx="1080000" cy="1080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AB37C8A-22B2-4373-965D-5A26821B99D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64" y="3428999"/>
            <a:ext cx="1080000" cy="1080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E949ECF9-C9F5-4732-A233-3731B66B56B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64" y="488141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66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E-Handbook on Sustainable Development Goals Indicators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DDC880D-F6C1-44D9-B00F-4154C1A12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291" y="2059450"/>
            <a:ext cx="9947127" cy="7296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ดำเนินมาตรการเร่งด่วนเพื่อรับมือกับการเปลี่ยนแปลงสภาพภูมิอากาศและผลกระทบ </a:t>
            </a:r>
            <a:r>
              <a:rPr lang="pl-PL" sz="1200" i="1" dirty="0">
                <a:hlinkClick r:id="rId2"/>
              </a:rPr>
              <a:t>[</a:t>
            </a:r>
            <a:r>
              <a:rPr lang="pl-PL" sz="1200" i="1" dirty="0">
                <a:hlinkClick r:id="rId3"/>
              </a:rPr>
              <a:t>SOURCE</a:t>
            </a:r>
            <a:r>
              <a:rPr lang="pl-PL" sz="1200" i="1" dirty="0">
                <a:hlinkClick r:id="rId2"/>
              </a:rPr>
              <a:t>]</a:t>
            </a:r>
            <a:r>
              <a:rPr lang="en-US" sz="1400" b="1" i="1" dirty="0">
                <a:hlinkClick r:id="rId2"/>
              </a:rPr>
              <a:t> </a:t>
            </a:r>
            <a:endParaRPr lang="pl-PL" sz="1300" i="1" dirty="0">
              <a:solidFill>
                <a:srgbClr val="0563C1"/>
              </a:solidFill>
            </a:endParaRPr>
          </a:p>
        </p:txBody>
      </p:sp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id="{6D5D29DB-A6C3-40C8-8EB3-BA7C5AFF76BB}"/>
              </a:ext>
            </a:extLst>
          </p:cNvPr>
          <p:cNvSpPr txBox="1">
            <a:spLocks/>
          </p:cNvSpPr>
          <p:nvPr/>
        </p:nvSpPr>
        <p:spPr>
          <a:xfrm>
            <a:off x="1679582" y="3429000"/>
            <a:ext cx="9947127" cy="72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400" dirty="0"/>
              <a:t>อนุรักษ์และใช้ประโยชน์จากมหาสมุทรและทรัพยากรทางทะเลเพื่อการพัฒนาอย่างยั่งยืน </a:t>
            </a:r>
            <a:r>
              <a:rPr lang="pl-PL" sz="2400" dirty="0"/>
              <a:t> </a:t>
            </a:r>
            <a:r>
              <a:rPr lang="pl-PL" sz="1200" i="1" dirty="0">
                <a:hlinkClick r:id="rId2"/>
              </a:rPr>
              <a:t>[</a:t>
            </a:r>
            <a:r>
              <a:rPr lang="pl-PL" sz="1200" i="1" dirty="0">
                <a:hlinkClick r:id="rId4"/>
              </a:rPr>
              <a:t>SOURCE</a:t>
            </a:r>
            <a:r>
              <a:rPr lang="pl-PL" sz="1200" i="1" dirty="0">
                <a:hlinkClick r:id="rId2"/>
              </a:rPr>
              <a:t>]</a:t>
            </a:r>
            <a:r>
              <a:rPr lang="en-US" sz="1400" b="1" i="1" dirty="0">
                <a:hlinkClick r:id="rId2"/>
              </a:rPr>
              <a:t> </a:t>
            </a:r>
            <a:endParaRPr lang="pl-PL" sz="1300" i="1" dirty="0">
              <a:solidFill>
                <a:srgbClr val="0563C1"/>
              </a:solidFill>
            </a:endParaRPr>
          </a:p>
        </p:txBody>
      </p:sp>
      <p:sp>
        <p:nvSpPr>
          <p:cNvPr id="15" name="Symbol zastępczy zawartości 4">
            <a:extLst>
              <a:ext uri="{FF2B5EF4-FFF2-40B4-BE49-F238E27FC236}">
                <a16:creationId xmlns:a16="http://schemas.microsoft.com/office/drawing/2014/main" id="{945572FB-2F4F-48D1-BD94-34ED4208B790}"/>
              </a:ext>
            </a:extLst>
          </p:cNvPr>
          <p:cNvSpPr txBox="1">
            <a:spLocks/>
          </p:cNvSpPr>
          <p:nvPr/>
        </p:nvSpPr>
        <p:spPr>
          <a:xfrm>
            <a:off x="1679582" y="4881415"/>
            <a:ext cx="9838163" cy="1399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400" dirty="0"/>
              <a:t>ปกป้อง ฟื้นฟู และส่งเสริมการใช้ประโยชน์จากระบบนิเวศทางบกอย่างยั่งยืน </a:t>
            </a:r>
            <a:r>
              <a:rPr lang="pl-PL" sz="1100" i="1" dirty="0">
                <a:hlinkClick r:id="rId2"/>
              </a:rPr>
              <a:t>[</a:t>
            </a:r>
            <a:r>
              <a:rPr lang="pl-PL" sz="1100" i="1" dirty="0">
                <a:hlinkClick r:id="rId5"/>
              </a:rPr>
              <a:t>SOURCE</a:t>
            </a:r>
            <a:r>
              <a:rPr lang="pl-PL" sz="1100" i="1" dirty="0">
                <a:hlinkClick r:id="rId2"/>
              </a:rPr>
              <a:t>]</a:t>
            </a:r>
            <a:r>
              <a:rPr lang="en-US" sz="1200" b="1" i="1" dirty="0">
                <a:hlinkClick r:id="rId2"/>
              </a:rPr>
              <a:t> </a:t>
            </a:r>
            <a:endParaRPr lang="pl-PL" sz="1200" i="1" dirty="0">
              <a:solidFill>
                <a:srgbClr val="0563C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4E61530-B78E-42FB-831A-4EBF0ECDD20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64" y="1976583"/>
            <a:ext cx="1080000" cy="1080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5A18E29-FC97-4C0A-9335-6D4768A3294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64" y="3428999"/>
            <a:ext cx="1080000" cy="10800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205D129-23FB-4C34-AB4F-E1A4DE5021B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64" y="488141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09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E-Handbook on Sustainable Development Goals Indicators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DDC880D-F6C1-44D9-B00F-4154C1A12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582" y="2276093"/>
            <a:ext cx="10162654" cy="5649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dirty="0"/>
              <a:t>ส่งเสริมสังคมสงบสุข ยุติธรรมไม่แบ่งแยก เพื่อการพัฒนาอย่างยั่งยืน</a:t>
            </a:r>
            <a:r>
              <a:rPr lang="pl-PL" sz="2400" dirty="0"/>
              <a:t> </a:t>
            </a:r>
            <a:r>
              <a:rPr lang="en-US" sz="2400" dirty="0"/>
              <a:t> </a:t>
            </a:r>
            <a:r>
              <a:rPr lang="pl-PL" sz="1100" i="1" dirty="0">
                <a:hlinkClick r:id="rId2"/>
              </a:rPr>
              <a:t>[</a:t>
            </a:r>
            <a:r>
              <a:rPr lang="pl-PL" sz="1100" i="1" dirty="0">
                <a:hlinkClick r:id="rId3"/>
              </a:rPr>
              <a:t>SOURCE</a:t>
            </a:r>
            <a:r>
              <a:rPr lang="pl-PL" sz="1100" i="1" dirty="0">
                <a:hlinkClick r:id="rId2"/>
              </a:rPr>
              <a:t>]</a:t>
            </a:r>
            <a:r>
              <a:rPr lang="en-US" sz="1200" b="1" i="1" dirty="0">
                <a:hlinkClick r:id="rId2"/>
              </a:rPr>
              <a:t> </a:t>
            </a:r>
            <a:endParaRPr lang="pl-PL" sz="1100" i="1" dirty="0">
              <a:solidFill>
                <a:srgbClr val="0563C1"/>
              </a:solidFill>
            </a:endParaRPr>
          </a:p>
        </p:txBody>
      </p:sp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id="{6D5D29DB-A6C3-40C8-8EB3-BA7C5AFF76BB}"/>
              </a:ext>
            </a:extLst>
          </p:cNvPr>
          <p:cNvSpPr txBox="1">
            <a:spLocks/>
          </p:cNvSpPr>
          <p:nvPr/>
        </p:nvSpPr>
        <p:spPr>
          <a:xfrm>
            <a:off x="1895109" y="3652162"/>
            <a:ext cx="9947127" cy="729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400" dirty="0"/>
              <a:t>การสร้างพลังแห่งการเป็นหุ้นส่วนความร่วมมือระดับสากลต่อการพัฒนาที่ยั่งยืน </a:t>
            </a:r>
            <a:r>
              <a:rPr lang="pl-PL" sz="1100" i="1" dirty="0">
                <a:hlinkClick r:id="rId2"/>
              </a:rPr>
              <a:t>[</a:t>
            </a:r>
            <a:r>
              <a:rPr lang="pl-PL" sz="1100" i="1" dirty="0">
                <a:hlinkClick r:id="rId4"/>
              </a:rPr>
              <a:t>SOURCE</a:t>
            </a:r>
            <a:r>
              <a:rPr lang="pl-PL" sz="1100" i="1" dirty="0">
                <a:hlinkClick r:id="rId2"/>
              </a:rPr>
              <a:t>]</a:t>
            </a:r>
            <a:r>
              <a:rPr lang="en-US" sz="1200" b="1" i="1" dirty="0">
                <a:hlinkClick r:id="rId2"/>
              </a:rPr>
              <a:t> </a:t>
            </a:r>
            <a:endParaRPr lang="pl-PL" sz="1200" i="1" dirty="0">
              <a:solidFill>
                <a:srgbClr val="0563C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0D10368-5C40-4593-8D3F-E0B4972733C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64" y="1976583"/>
            <a:ext cx="1080000" cy="1080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20227EC-058E-42E3-BA2B-FC790FAAE60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64" y="3428999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5110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5" id="{C9658597-67A4-764C-9CFA-F5CFE06F1596}" vid="{7C49B319-CF4A-2F47-ABF3-6FFDB7DD99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(CUT Slide Master)</Template>
  <TotalTime>2490</TotalTime>
  <Words>1945</Words>
  <Application>Microsoft Office PowerPoint</Application>
  <PresentationFormat>Widescreen</PresentationFormat>
  <Paragraphs>125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Verdana</vt:lpstr>
      <vt:lpstr>Verdana</vt:lpstr>
      <vt:lpstr>Motyw pakietu Office</vt:lpstr>
      <vt:lpstr>การจัดการห่วงโซ่อุปทานอย่างยั่งยืน</vt:lpstr>
      <vt:lpstr>การพัฒนาอย่างยั่งยืน (Sustainable Development) </vt:lpstr>
      <vt:lpstr>การพัฒนาอย่างยั่งยืน (Sustainable Development) </vt:lpstr>
      <vt:lpstr>E-Handbook on Sustainable Development Goals Indicators</vt:lpstr>
      <vt:lpstr>E-Handbook on Sustainable Development Goals Indicators</vt:lpstr>
      <vt:lpstr>E-Handbook on Sustainable Development Goals Indicators</vt:lpstr>
      <vt:lpstr>E-Handbook on Sustainable Development Goals Indicators</vt:lpstr>
      <vt:lpstr>E-Handbook on Sustainable Development Goals Indicators</vt:lpstr>
      <vt:lpstr>E-Handbook on Sustainable Development Goals Indicators</vt:lpstr>
      <vt:lpstr>ผลเป้าหมายการพัฒนาที่ยั่งยืน  (The Sustainable Development Goals Report)</vt:lpstr>
      <vt:lpstr>SCIENTIFIC ARTICLES</vt:lpstr>
      <vt:lpstr>ห่วงโซ่อุปทาน (SUPPLY CHAIN)</vt:lpstr>
      <vt:lpstr>ขั้นตอนของการพัฒนาห่วงโซ่อุปทานอย่างยั่งยืน (Stages of Supply Chain Development)</vt:lpstr>
      <vt:lpstr>การพัฒนาการจัดการห่วงโซ่อุปทานในแต่ละช่วงเวลา  (Phases in Supply Chain Management Development)</vt:lpstr>
      <vt:lpstr>Supply Chain – now……in Internet</vt:lpstr>
      <vt:lpstr>Supply Chain – now……in Internet</vt:lpstr>
      <vt:lpstr>Supply Chain – now……in Internet</vt:lpstr>
      <vt:lpstr>Supply Chain – now……in Internet</vt:lpstr>
      <vt:lpstr>Supply Chain – now……in Internet</vt:lpstr>
      <vt:lpstr> การจัดการห่วงโซ่อุปทาน  (SUPPLY CHAIN MANAGEMENT: SCM)</vt:lpstr>
      <vt:lpstr>Supply Chain Management – now……in Internet</vt:lpstr>
      <vt:lpstr>Supply Chain Management – now……in Internet</vt:lpstr>
      <vt:lpstr>Supply Chain Management – now……in Internet</vt:lpstr>
      <vt:lpstr>Supply Chain Management – now……in Internet</vt:lpstr>
      <vt:lpstr>  การจัดการห่วงโซ่อุปทานอย่างยั่งยืน  (SUSTAINABLE SUPPLY CHAIN MANAGEMENT: SSCM)</vt:lpstr>
      <vt:lpstr>  การจัดการห่วงโซ่อุปทานอย่างยั่งยืน  (SUSTAINABLE SUPPLY CHAIN MANAGEMENT: SSCM)</vt:lpstr>
      <vt:lpstr>  SUSTAINABLE SUPPLY CHAIN MANAGEMENT……..in practices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Supply Chain Management</dc:title>
  <dc:creator>Anna</dc:creator>
  <cp:lastModifiedBy>Thitipong Jamrus</cp:lastModifiedBy>
  <cp:revision>110</cp:revision>
  <dcterms:created xsi:type="dcterms:W3CDTF">2020-02-25T16:45:02Z</dcterms:created>
  <dcterms:modified xsi:type="dcterms:W3CDTF">2020-10-29T06:36:49Z</dcterms:modified>
</cp:coreProperties>
</file>