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0" r:id="rId3"/>
    <p:sldId id="29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292" r:id="rId16"/>
    <p:sldId id="293" r:id="rId17"/>
    <p:sldId id="298" r:id="rId18"/>
    <p:sldId id="299" r:id="rId19"/>
    <p:sldId id="300" r:id="rId20"/>
    <p:sldId id="301" r:id="rId21"/>
    <p:sldId id="302" r:id="rId22"/>
    <p:sldId id="295" r:id="rId23"/>
    <p:sldId id="297" r:id="rId24"/>
    <p:sldId id="296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77708" autoAdjust="0"/>
  </p:normalViewPr>
  <p:slideViewPr>
    <p:cSldViewPr snapToGrid="0">
      <p:cViewPr varScale="1">
        <p:scale>
          <a:sx n="48" d="100"/>
          <a:sy n="48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Miladin</a:t>
            </a:r>
            <a:r>
              <a:rPr lang="en-US" dirty="0"/>
              <a:t> Stefanović, Aleksandar </a:t>
            </a:r>
            <a:r>
              <a:rPr lang="en-US" dirty="0" err="1"/>
              <a:t>Đorđević</a:t>
            </a:r>
            <a:r>
              <a:rPr lang="en-US" dirty="0"/>
              <a:t>, </a:t>
            </a:r>
            <a:r>
              <a:rPr lang="en-US" dirty="0" err="1"/>
              <a:t>Hrvoje</a:t>
            </a:r>
            <a:r>
              <a:rPr lang="en-US" dirty="0"/>
              <a:t> </a:t>
            </a:r>
            <a:r>
              <a:rPr lang="en-US" dirty="0" err="1"/>
              <a:t>Puškarić</a:t>
            </a:r>
            <a:r>
              <a:rPr lang="en-US" dirty="0"/>
              <a:t>, </a:t>
            </a:r>
            <a:r>
              <a:rPr lang="en-US" dirty="0" err="1"/>
              <a:t>Miloš</a:t>
            </a:r>
            <a:r>
              <a:rPr lang="en-US" dirty="0"/>
              <a:t> </a:t>
            </a:r>
            <a:r>
              <a:rPr lang="en-US" dirty="0" err="1"/>
              <a:t>Petronijević</a:t>
            </a:r>
            <a:r>
              <a:rPr lang="en-US" dirty="0"/>
              <a:t>, 2019, Web based cloud solution for support of quality management 4.0 in the concept of industry 4.0, Quality Festival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Miladin</a:t>
            </a:r>
            <a:r>
              <a:rPr lang="en-US" dirty="0"/>
              <a:t> Stefanović, Aleksandar </a:t>
            </a:r>
            <a:r>
              <a:rPr lang="en-US" dirty="0" err="1"/>
              <a:t>Đorđević</a:t>
            </a:r>
            <a:r>
              <a:rPr lang="en-US" dirty="0"/>
              <a:t>, </a:t>
            </a:r>
            <a:r>
              <a:rPr lang="en-US" dirty="0" err="1"/>
              <a:t>Hrvoje</a:t>
            </a:r>
            <a:r>
              <a:rPr lang="en-US" dirty="0"/>
              <a:t> </a:t>
            </a:r>
            <a:r>
              <a:rPr lang="en-US" dirty="0" err="1"/>
              <a:t>Puškarić</a:t>
            </a:r>
            <a:r>
              <a:rPr lang="en-US" dirty="0"/>
              <a:t>, </a:t>
            </a:r>
            <a:r>
              <a:rPr lang="en-US" dirty="0" err="1"/>
              <a:t>Miloš</a:t>
            </a:r>
            <a:r>
              <a:rPr lang="en-US" dirty="0"/>
              <a:t> </a:t>
            </a:r>
            <a:r>
              <a:rPr lang="en-US" dirty="0" err="1"/>
              <a:t>Petronijević</a:t>
            </a:r>
            <a:r>
              <a:rPr lang="en-US" dirty="0"/>
              <a:t>, 2019, Web based cloud solution for support of quality management 4.0 in the concept of industry 4.0, Quality Festival 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InfinityQS</a:t>
            </a:r>
            <a:r>
              <a:rPr lang="en-US" dirty="0"/>
              <a:t>, Keeping Success Flowing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InfinityQS</a:t>
            </a:r>
            <a:r>
              <a:rPr lang="en-US" dirty="0"/>
              <a:t>, Keeping Success Flowing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InfinityQS</a:t>
            </a:r>
            <a:r>
              <a:rPr lang="en-US" dirty="0"/>
              <a:t>, Keeping Success Flowing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InfinityQS</a:t>
            </a:r>
            <a:r>
              <a:rPr lang="en-US" dirty="0"/>
              <a:t>, Keeping Success Flowing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InfinityQS</a:t>
            </a:r>
            <a:r>
              <a:rPr lang="en-US" dirty="0"/>
              <a:t>, Keeping Success Flowing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0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InfifityQS</a:t>
            </a:r>
            <a:r>
              <a:rPr lang="en-US" dirty="0"/>
              <a:t>, Elevating Quality to the Top Floor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InfifityQS</a:t>
            </a:r>
            <a:r>
              <a:rPr lang="en-US" dirty="0"/>
              <a:t>, Elevating Quality to the Top Floor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2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InfifityQS</a:t>
            </a:r>
            <a:r>
              <a:rPr lang="en-US" dirty="0"/>
              <a:t>, Elevating Quality to the Top Floor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https://www.aerospacemanufacturinganddesign.com/article/5-questions-with-dan-skulan/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6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https://www.renishaw.com/en/in-process-control--14159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2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111111"/>
                </a:solidFill>
                <a:effectLst/>
                <a:latin typeface="Roboto"/>
              </a:rPr>
              <a:t>Benigno</a:t>
            </a:r>
            <a:r>
              <a:rPr lang="en-US" b="0" i="0" dirty="0">
                <a:solidFill>
                  <a:srgbClr val="111111"/>
                </a:solidFill>
                <a:effectLst/>
                <a:latin typeface="Roboto"/>
              </a:rPr>
              <a:t> Muñoz-Barron, Luis Morales-Velazquez, Rene J. Romero-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/>
              </a:rPr>
              <a:t>Troncoso</a:t>
            </a:r>
            <a:r>
              <a:rPr lang="en-US" b="0" i="0" dirty="0">
                <a:solidFill>
                  <a:srgbClr val="111111"/>
                </a:solidFill>
                <a:effectLst/>
                <a:latin typeface="Roboto"/>
              </a:rPr>
              <a:t>, Carlos Rodriguez-Donate, Miguel Trejo-Hernandez, Juan P. Benitez-Rangel and Roque A.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/>
              </a:rPr>
              <a:t>Osornio</a:t>
            </a:r>
            <a:r>
              <a:rPr lang="en-US" b="0" i="0" dirty="0">
                <a:solidFill>
                  <a:srgbClr val="111111"/>
                </a:solidFill>
                <a:effectLst/>
                <a:latin typeface="Roboto"/>
              </a:rPr>
              <a:t>-Rios , FPGA-Based Multiprocessor System for Injection Molding Control, Sensors 2012, 12, 14068-14083;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J.D.T. </a:t>
            </a:r>
            <a:r>
              <a:rPr lang="en-US" dirty="0" err="1"/>
              <a:t>Tannock</a:t>
            </a:r>
            <a:r>
              <a:rPr lang="en-US" dirty="0"/>
              <a:t>, 1992, Automating Quality Systems</a:t>
            </a:r>
            <a:r>
              <a:rPr lang="en-US"/>
              <a:t>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2400" dirty="0">
                <a:solidFill>
                  <a:srgbClr val="002060"/>
                </a:solidFill>
              </a:rPr>
              <a:t>การควบคุมคุณภาพตามเวลาจริง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โมดูล 3: ระบบรายงานคุณภาพอัตโนมัติ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ตัวอย่างการควบคุมคุณภาพระหว่างกระบวนการแบบอัตโนมัติ</a:t>
            </a:r>
            <a:endParaRPr lang="en-US" dirty="0"/>
          </a:p>
        </p:txBody>
      </p:sp>
      <p:pic>
        <p:nvPicPr>
          <p:cNvPr id="4098" name="Picture 2" descr="Typical control in a conventional plastic injection molding machine.">
            <a:extLst>
              <a:ext uri="{FF2B5EF4-FFF2-40B4-BE49-F238E27FC236}">
                <a16:creationId xmlns:a16="http://schemas.microsoft.com/office/drawing/2014/main" id="{2F9795A8-1A97-4795-913F-B6453FEA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2" y="1567106"/>
            <a:ext cx="6396895" cy="45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1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กรณีที่ </a:t>
            </a:r>
            <a:r>
              <a:rPr lang="en-US" dirty="0"/>
              <a:t>1 </a:t>
            </a:r>
            <a:r>
              <a:rPr lang="th-TH" dirty="0"/>
              <a:t>การตรวจสอบกระบวนการประกอบ</a:t>
            </a:r>
            <a:endParaRPr lang="en-US" dirty="0"/>
          </a:p>
          <a:p>
            <a:r>
              <a:rPr lang="th-TH" dirty="0"/>
              <a:t>ตรวจสอบการประกอบขั้วต่อไฟฟ้าอัตโนมัติความเร็วสูง</a:t>
            </a:r>
            <a:endParaRPr lang="en-US" dirty="0"/>
          </a:p>
          <a:p>
            <a:pPr lvl="1"/>
            <a:r>
              <a:rPr lang="th-TH" dirty="0"/>
              <a:t>แม่พิมพ์พลาสติกที่มีรูเข้า</a:t>
            </a:r>
            <a:endParaRPr lang="en-US" dirty="0"/>
          </a:p>
          <a:p>
            <a:pPr lvl="1"/>
            <a:r>
              <a:rPr lang="th-TH" dirty="0"/>
              <a:t>เซลล์การผลิตที่ควบคุมด้วยคอมพิวเตอร์</a:t>
            </a:r>
            <a:br>
              <a:rPr lang="th-TH" dirty="0"/>
            </a:br>
            <a:r>
              <a:rPr lang="th-TH" dirty="0"/>
              <a:t>แบบยืดหยุ่นซึ่งสามารถเปลี่ยนแปลงผลิตภัณฑ์</a:t>
            </a:r>
            <a:br>
              <a:rPr lang="th-TH" dirty="0"/>
            </a:br>
            <a:r>
              <a:rPr lang="th-TH" dirty="0"/>
              <a:t>ได้อย่างรวดเร็ว</a:t>
            </a:r>
            <a:endParaRPr lang="en-US" dirty="0"/>
          </a:p>
          <a:p>
            <a:pPr lvl="1"/>
            <a:r>
              <a:rPr lang="th-TH" dirty="0"/>
              <a:t>หมุดถูกแทรกด้วยอัตราสิบต่อวินาที</a:t>
            </a:r>
            <a:br>
              <a:rPr lang="th-TH" dirty="0"/>
            </a:br>
            <a:r>
              <a:rPr lang="th-TH" dirty="0"/>
              <a:t>จากแถบลูกปืน</a:t>
            </a:r>
            <a:endParaRPr lang="en-US" dirty="0"/>
          </a:p>
          <a:p>
            <a:pPr lvl="1"/>
            <a:r>
              <a:rPr lang="th-TH" dirty="0"/>
              <a:t>ตัวถังพลาสติกตั้งอยู่บนถาดซึ่งเคลื่อนที่ไปตามระบบลำเลียง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Presses insert precision into connector assembly process | 2018-08-06 |  ASSEMBLY">
            <a:extLst>
              <a:ext uri="{FF2B5EF4-FFF2-40B4-BE49-F238E27FC236}">
                <a16:creationId xmlns:a16="http://schemas.microsoft.com/office/drawing/2014/main" id="{FCA3090D-6CB6-413E-B40C-F3271918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61" y="1693703"/>
            <a:ext cx="4932426" cy="30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2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229516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กรณีที่ 1 การตรวจสอบกระบวนการประกอบ</a:t>
            </a:r>
          </a:p>
          <a:p>
            <a:r>
              <a:rPr lang="th-TH" dirty="0"/>
              <a:t>ปัญหาด้านคุณภาพ</a:t>
            </a:r>
            <a:endParaRPr lang="en-US" dirty="0"/>
          </a:p>
          <a:p>
            <a:pPr lvl="1"/>
            <a:r>
              <a:rPr lang="th-TH" dirty="0"/>
              <a:t>หมุดงอหรือถูกทุบ</a:t>
            </a:r>
            <a:endParaRPr lang="en-US" dirty="0"/>
          </a:p>
          <a:p>
            <a:pPr lvl="1"/>
            <a:r>
              <a:rPr lang="th-TH" dirty="0"/>
              <a:t>ตำแหน่งปลายหมุดไม่ถูกต้อง</a:t>
            </a:r>
            <a:endParaRPr lang="en-US" dirty="0"/>
          </a:p>
          <a:p>
            <a:pPr lvl="1"/>
            <a:r>
              <a:rPr lang="th-TH" dirty="0"/>
              <a:t>การยื่นออกของ</a:t>
            </a:r>
            <a:r>
              <a:rPr lang="th-TH" dirty="0" err="1"/>
              <a:t>พิน</a:t>
            </a:r>
            <a:r>
              <a:rPr lang="th-TH" dirty="0"/>
              <a:t>ไม่ถูกต้อง</a:t>
            </a:r>
            <a:endParaRPr lang="en-US" dirty="0"/>
          </a:p>
          <a:p>
            <a:pPr lvl="1"/>
            <a:r>
              <a:rPr lang="th-TH" dirty="0"/>
              <a:t>แรงยึดขาหมุดไม่เพียงพอ</a:t>
            </a:r>
            <a:endParaRPr lang="en-US" dirty="0"/>
          </a:p>
          <a:p>
            <a:r>
              <a:rPr lang="th-TH" dirty="0"/>
              <a:t>ของเสีย</a:t>
            </a:r>
            <a:endParaRPr lang="en-US" dirty="0"/>
          </a:p>
          <a:p>
            <a:pPr lvl="1"/>
            <a:r>
              <a:rPr lang="th-TH" dirty="0"/>
              <a:t>เกิดขึ้นไม่บ่อยนักและเห็นได้ชัดแบบสุ่ม เมื่อไม่มีกระบวนการที่สามารถระบุตัวตนได้หรือความผิดพลาดของวัสดุ</a:t>
            </a:r>
            <a:endParaRPr lang="en-US" dirty="0"/>
          </a:p>
          <a:p>
            <a:pPr lvl="1"/>
            <a:r>
              <a:rPr lang="th-TH" dirty="0"/>
              <a:t>ปัญหาเกิดมากขึ้นเมื่อการสึก</a:t>
            </a:r>
            <a:r>
              <a:rPr lang="th-TH" dirty="0" err="1"/>
              <a:t>หรอ</a:t>
            </a:r>
            <a:r>
              <a:rPr lang="th-TH" dirty="0"/>
              <a:t>หรือการปรับแต่งที่ไม่เหมาะสมในกลไกการสอดเริ่มส่งผลกระทบต่อกระบวนการ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กรณีที่ 1 การตรวจสอบกระบวนการประกอบ</a:t>
            </a:r>
          </a:p>
          <a:p>
            <a:r>
              <a:rPr lang="th-TH" dirty="0"/>
              <a:t>การแก้ไขปัญหา</a:t>
            </a:r>
            <a:endParaRPr lang="en-US" dirty="0"/>
          </a:p>
          <a:p>
            <a:pPr lvl="1"/>
            <a:r>
              <a:rPr lang="th-TH" dirty="0"/>
              <a:t>การตรวจสอบกระบวนการพร้อมข้อเสนอแนะการควบคุมกระบวนการทันที</a:t>
            </a:r>
            <a:endParaRPr lang="en-US" dirty="0"/>
          </a:p>
          <a:p>
            <a:pPr lvl="1"/>
            <a:r>
              <a:rPr lang="th-TH" dirty="0"/>
              <a:t>แรงในการประกอบถูกเลือกให้เป็นพารามิเตอร์ที่สามารถปรับแต่งได้เท่านั้น</a:t>
            </a:r>
            <a:endParaRPr lang="en-US" dirty="0"/>
          </a:p>
          <a:p>
            <a:pPr lvl="1"/>
            <a:r>
              <a:rPr lang="th-TH" dirty="0"/>
              <a:t>ตัวประมวลผลส่วนหน้าช่วยให้สามารถสื่อสารข้อมูลกับตัวควบคุมเครื่องประกอบชิ้นงานได้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8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1B873-BE83-4E96-84B9-21EBC7B8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82" y="1713053"/>
            <a:ext cx="3742182" cy="4198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4828FD-3E76-43C0-83EA-D518934FE7CB}"/>
              </a:ext>
            </a:extLst>
          </p:cNvPr>
          <p:cNvSpPr txBox="1"/>
          <p:nvPr/>
        </p:nvSpPr>
        <p:spPr>
          <a:xfrm>
            <a:off x="6498338" y="5449550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หน่วยประมวลผลแรงในการประกอบชิ้นงานส่วนหน้า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958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2: </a:t>
            </a:r>
            <a:r>
              <a:rPr lang="th-TH" sz="2400" dirty="0"/>
              <a:t>โซลูชันระบบคลาว</a:t>
            </a:r>
            <a:r>
              <a:rPr lang="th-TH" sz="2400" dirty="0" err="1"/>
              <a:t>ด์</a:t>
            </a:r>
            <a:r>
              <a:rPr lang="th-TH" sz="2400" dirty="0"/>
              <a:t>บนเว็บสำหรับรองรับการจัดการคุณภาพ 4.0 ในแนวคิดอุตสาหกรรม 4.0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th-TH" sz="2000" dirty="0"/>
              <a:t>วัตถุประสงค์: การนำระบบ </a:t>
            </a:r>
            <a:r>
              <a:rPr lang="en-US" sz="2000" dirty="0"/>
              <a:t>ICT </a:t>
            </a:r>
            <a:r>
              <a:rPr lang="th-TH" sz="2000" dirty="0"/>
              <a:t>ไปใช้โดยเฉพาะแอปพลิ</a:t>
            </a:r>
            <a:r>
              <a:rPr lang="th-TH" sz="2000" dirty="0" err="1"/>
              <a:t>เค</a:t>
            </a:r>
            <a:r>
              <a:rPr lang="th-TH" sz="2000" dirty="0"/>
              <a:t>ชันบนเว็บระบบคลาว</a:t>
            </a:r>
            <a:r>
              <a:rPr lang="th-TH" sz="2000" dirty="0" err="1"/>
              <a:t>ด์แ</a:t>
            </a:r>
            <a:r>
              <a:rPr lang="th-TH" sz="2000" dirty="0"/>
              <a:t>ละเครื่องมือโอเพ่นซอร์สเพื่อปรับปรุงการจัดการคุณภาพ</a:t>
            </a:r>
            <a:endParaRPr lang="en-US" sz="2000" dirty="0"/>
          </a:p>
          <a:p>
            <a:pPr lvl="1"/>
            <a:r>
              <a:rPr lang="th-TH" sz="2000" dirty="0"/>
              <a:t>เสาหลักของอุตสาหกรรม 4.0</a:t>
            </a:r>
            <a:r>
              <a:rPr lang="en-US" sz="2000" dirty="0"/>
              <a:t>: </a:t>
            </a:r>
            <a:r>
              <a:rPr lang="th-TH" sz="2000" dirty="0"/>
              <a:t>ข้อมูลขนาดใหญ่และการวิเคราะห์ข้อมูล และระบบคลาว</a:t>
            </a:r>
            <a:r>
              <a:rPr lang="th-TH" sz="2000" dirty="0" err="1"/>
              <a:t>ด์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89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A90A03-455C-4558-9DA1-0C8874F0B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9832" y="1693863"/>
            <a:ext cx="8441223" cy="4303712"/>
          </a:xfrm>
        </p:spPr>
      </p:pic>
    </p:spTree>
    <p:extLst>
      <p:ext uri="{BB962C8B-B14F-4D97-AF65-F5344CB8AC3E}">
        <p14:creationId xmlns:p14="http://schemas.microsoft.com/office/powerpoint/2010/main" val="298318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 </a:t>
            </a:r>
            <a:r>
              <a:rPr lang="en-US" sz="2400" dirty="0"/>
              <a:t>3 </a:t>
            </a:r>
            <a:r>
              <a:rPr lang="th-TH" sz="2400" dirty="0"/>
              <a:t>การรวมการมองเห็นแบบเรียลไทม์จากโรงงาน 26 แห่ง</a:t>
            </a:r>
            <a:r>
              <a:rPr lang="en-US" sz="2400" dirty="0"/>
              <a:t> (Nestle Waters)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th-TH" sz="2000" dirty="0"/>
              <a:t>ระบบ</a:t>
            </a:r>
            <a:r>
              <a:rPr lang="en-US" sz="2000" dirty="0"/>
              <a:t>: </a:t>
            </a:r>
            <a:r>
              <a:rPr lang="en-US" sz="2000" dirty="0" err="1"/>
              <a:t>InfinityQS</a:t>
            </a: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Nestlé Waters </a:t>
            </a:r>
            <a:r>
              <a:rPr lang="th-TH" sz="2000" i="1" dirty="0"/>
              <a:t>ตอบสนองความต้องการของผู้บริโภคโดยทำให้ผลิตภัณฑ์ที่หลากหลายไหลผ่านช่องทางการจัดจำหน่ายที่แข็งแกร่ง บริษัท ได้กลายเป็นผู้มีบทบาทสำคัญในตลาดน้ำดื่มบรรจุขวด ตำแหน่งผู้นำนั้นแข็งแกร่งขึ้นจากความพยายามในการปรับปรุงอย่างต่อเนื่องของ บริษัท โดยเริ่มจากการริเริ่มครั้งสำคัญในการปรับปรุงคุณภาพและการแสดงผลการดำเนินงานในโรงงานผลิต</a:t>
            </a:r>
            <a:endParaRPr lang="en-US" sz="2000" i="1" dirty="0"/>
          </a:p>
        </p:txBody>
      </p:sp>
      <p:pic>
        <p:nvPicPr>
          <p:cNvPr id="2050" name="Picture 2" descr="Nestlé Waters กำลังรับสมัครงาน I&amp;R Manager - Nestlé Waters ใน  กรุงเทพมหานคร, กรุงเทพมหานคร, ประเทศไทย | LinkedIn">
            <a:extLst>
              <a:ext uri="{FF2B5EF4-FFF2-40B4-BE49-F238E27FC236}">
                <a16:creationId xmlns:a16="http://schemas.microsoft.com/office/drawing/2014/main" id="{1EA701BF-8DFD-44E4-8009-3ACFA71C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20" y="45043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6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 3 การรวมการมองเห็นแบบเรียลไทม์จากโรงงาน 26 แห่ง (</a:t>
            </a:r>
            <a:r>
              <a:rPr lang="en-US" sz="2400" dirty="0"/>
              <a:t>Nestle Waters)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ก่อนการนำติดตั้งระบบ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Nestlé Waters </a:t>
            </a:r>
            <a:r>
              <a:rPr lang="th-TH" sz="2400" dirty="0"/>
              <a:t>ใช้ระบบกระดาษที่ยุ่งยากในการรวบรวมและวิเคราะห์ข้อมูล เมื่อเกิดปัญหาที่ต้องดำเนินการแก้ไขทันทีวิศวกรคุณภาพของ บริษัท ต้องรบกวนผู้ปฏิบัติงานในสายการผลิตเพื่อดึงข้อมูลที่จำเป็น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9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 3 การรวมการมองเห็นแบบเรียลไทม์จากโรงงาน 26 แห่ง (</a:t>
            </a:r>
            <a:r>
              <a:rPr lang="en-US" sz="2400" dirty="0"/>
              <a:t>Nestle Waters)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การนำไปใช้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ทีมไอทีของ</a:t>
            </a:r>
            <a:r>
              <a:rPr lang="en-US" sz="2400" dirty="0"/>
              <a:t>Nestlé Waters </a:t>
            </a:r>
            <a:r>
              <a:rPr lang="th-TH" sz="2400" dirty="0"/>
              <a:t>ใช้ประโยชน์จาก </a:t>
            </a:r>
            <a:r>
              <a:rPr lang="en-US" sz="2400" dirty="0" err="1"/>
              <a:t>InfinityQS</a:t>
            </a:r>
            <a:r>
              <a:rPr lang="en-US" sz="2400" dirty="0"/>
              <a:t> Professional Services </a:t>
            </a:r>
            <a:r>
              <a:rPr lang="th-TH" sz="2400" dirty="0"/>
              <a:t>บริการจากผู้เชี่ยวชาญเหล่านี้ให้บริการโดยทีมวิศวกรที่มีความเชี่ยวชาญและได้รับการรับรองคุณภาพนักสถิติอุตสาหกรรม และ </a:t>
            </a:r>
            <a:r>
              <a:rPr lang="en-US" sz="2400" dirty="0"/>
              <a:t>Six Sigma Black Belts </a:t>
            </a:r>
            <a:r>
              <a:rPr lang="th-TH" sz="2400" dirty="0"/>
              <a:t>ทั้งหมดนี้มีประสบการณ์ในการผลิตที่กว้างขวาง พวกเขาขยายการใช้งานไปยังร้านค้าปลีก 16 แห่งรวมถึง บ้านและสำนักงานอีกแปดแห่งและรวมเข้ากับสำนักงานใหญ่ของบริษัท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32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สิ่งที่จะได้รับการเรียนรู้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F33E37D-B353-4530-8FCD-90A511B55117}"/>
              </a:ext>
            </a:extLst>
          </p:cNvPr>
          <p:cNvSpPr/>
          <p:nvPr/>
        </p:nvSpPr>
        <p:spPr>
          <a:xfrm>
            <a:off x="1792288" y="1918181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4A7F5-7DAB-4181-BBDD-23E1949321B1}"/>
              </a:ext>
            </a:extLst>
          </p:cNvPr>
          <p:cNvSpPr txBox="1"/>
          <p:nvPr/>
        </p:nvSpPr>
        <p:spPr>
          <a:xfrm>
            <a:off x="3261360" y="1962397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w Cen MT" panose="020B0602020104020603" pitchFamily="34" charset="0"/>
              </a:rPr>
              <a:t>โครงสร้างและส่วนประกอบของเครื่องมือและอุปกรณ์ควบคุมคุณภาพ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7" name="Pentagon 3">
            <a:extLst>
              <a:ext uri="{FF2B5EF4-FFF2-40B4-BE49-F238E27FC236}">
                <a16:creationId xmlns:a16="http://schemas.microsoft.com/office/drawing/2014/main" id="{EC0CBFFD-D309-4487-913A-7D820034AEEA}"/>
              </a:ext>
            </a:extLst>
          </p:cNvPr>
          <p:cNvSpPr/>
          <p:nvPr/>
        </p:nvSpPr>
        <p:spPr>
          <a:xfrm>
            <a:off x="1792288" y="3230897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15894-1CD9-4326-AA9C-F07AF712FEAB}"/>
              </a:ext>
            </a:extLst>
          </p:cNvPr>
          <p:cNvSpPr txBox="1"/>
          <p:nvPr/>
        </p:nvSpPr>
        <p:spPr>
          <a:xfrm>
            <a:off x="3261360" y="3277474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w Cen MT" panose="020B0602020104020603" pitchFamily="34" charset="0"/>
              </a:rPr>
              <a:t>การจัดการกระบวนการควบคุมคุณภาพตามเวลาจริง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 3 การรวมการมองเห็นแบบเรียลไทม์จากโรงงาน 26 แห่ง (</a:t>
            </a:r>
            <a:r>
              <a:rPr lang="en-US" sz="2400" dirty="0"/>
              <a:t>Nestle Waters)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การนำไปใช้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ขณะนี้ </a:t>
            </a:r>
            <a:r>
              <a:rPr lang="en-US" sz="2400" dirty="0"/>
              <a:t>Nestlé Waters </a:t>
            </a:r>
            <a:r>
              <a:rPr lang="th-TH" sz="2400" dirty="0"/>
              <a:t>สามารถมองเห็นกระบวนการผลิตได้แบบเรียลไทม์ทั้งในแต่ละไซ</a:t>
            </a:r>
            <a:r>
              <a:rPr lang="th-TH" sz="2400" dirty="0" err="1"/>
              <a:t>ต์แ</a:t>
            </a:r>
            <a:r>
              <a:rPr lang="th-TH" sz="2400" dirty="0"/>
              <a:t>ละในระดับองค์กรในโรงงานหลายสิบแห่ง ด้วยการติดตามแนวโน้มของข้อมูลคุณภาพทำให้พวกเขาสามารถตัดสินใจเกี่ยวกับการปรับปรุงกระบวนการได้อย่างถูกต้องและทันท่วงทีมากขึ้น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th-TH" sz="2400" i="1" dirty="0"/>
              <a:t>ในที่สุดมันก็ง่ายขึ้นสำหรับผู้ปฏิบัติงาน แม้จะมีทักษะคอมพิวเตอร์เพียงเล็กน้อยที่ผู้ปฏิบัติงานหลายคนมีในตอนแรก แต่ผลลัพธ์คือพวกเขาชอบใช้ </a:t>
            </a:r>
            <a:r>
              <a:rPr lang="en-US" sz="2400" i="1" dirty="0" err="1"/>
              <a:t>InfinityQS</a:t>
            </a:r>
            <a:r>
              <a:rPr lang="en-US" sz="2400" i="1" dirty="0"/>
              <a:t> </a:t>
            </a:r>
            <a:r>
              <a:rPr lang="th-TH" sz="2400" i="1" dirty="0"/>
              <a:t>มากกว่าระบบกระดาษ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45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C17A5-816F-4E97-952A-67560FB5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1657862"/>
            <a:ext cx="8476297" cy="44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5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</a:t>
            </a:r>
            <a:r>
              <a:rPr lang="en-US" sz="2400" dirty="0"/>
              <a:t>4: </a:t>
            </a:r>
            <a:r>
              <a:rPr lang="th-TH" sz="2400" dirty="0"/>
              <a:t>ผู้ผลิตลิฟต์ใช้ข้อมูล </a:t>
            </a:r>
            <a:r>
              <a:rPr lang="en-US" sz="2400" dirty="0"/>
              <a:t>SPC </a:t>
            </a:r>
            <a:r>
              <a:rPr lang="th-TH" sz="2400" dirty="0"/>
              <a:t>แบบเรียลไทม์เพื่อปรับปรุงกระบวนการอย่างไร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สภาพปัญหา</a:t>
            </a:r>
            <a:r>
              <a:rPr lang="en-US" sz="2400" dirty="0"/>
              <a:t>: - </a:t>
            </a:r>
            <a:r>
              <a:rPr lang="th-TH" sz="2400" dirty="0"/>
              <a:t>แนวโน้มในการผลิตแผ่นผนังลิฟต์ที่ไม่ตรงตามข้อกำหนดมากขึ้น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    - </a:t>
            </a:r>
            <a:r>
              <a:rPr lang="th-TH" sz="2400" dirty="0"/>
              <a:t>ความล่าช้าในการก่อสร้างไซ</a:t>
            </a:r>
            <a:r>
              <a:rPr lang="th-TH" sz="2400" dirty="0" err="1"/>
              <a:t>ต์</a:t>
            </a:r>
            <a:r>
              <a:rPr lang="th-TH" sz="2400" dirty="0"/>
              <a:t>งาน (2-7 วัน)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- </a:t>
            </a:r>
            <a:r>
              <a:rPr lang="th-TH" sz="2400" dirty="0"/>
              <a:t>พนักงานเสียเวลาในการติดตั้งโดยเปล่าประโยชน์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- </a:t>
            </a:r>
            <a:r>
              <a:rPr lang="th-TH" sz="2400" dirty="0"/>
              <a:t>เสียเงิน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D910F-3574-441B-B4C8-26746938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79" y="3845457"/>
            <a:ext cx="3362325" cy="23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4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4E10-497B-4888-A61C-5CF9C7D5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กรณีที่ 4: ผู้ผลิตลิฟต์ใช้ข้อมูล </a:t>
            </a:r>
            <a:r>
              <a:rPr lang="en-US" sz="2400" dirty="0"/>
              <a:t>SPC </a:t>
            </a:r>
            <a:r>
              <a:rPr lang="th-TH" sz="2400" dirty="0"/>
              <a:t>แบบเรียลไทม์เพื่อปรับปรุงกระบวนการอย่างไร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h-TH" sz="2400" dirty="0"/>
              <a:t>การแก้ไขปัญหา</a:t>
            </a:r>
            <a:r>
              <a:rPr lang="en-US" sz="2400" dirty="0"/>
              <a:t>: </a:t>
            </a:r>
            <a:r>
              <a:rPr lang="th-TH" sz="2400" dirty="0"/>
              <a:t>การนำระบบ </a:t>
            </a:r>
            <a:r>
              <a:rPr lang="en-US" sz="2400" dirty="0" err="1"/>
              <a:t>ProFicient</a:t>
            </a:r>
            <a:r>
              <a:rPr lang="en-US" sz="2400" dirty="0"/>
              <a:t> </a:t>
            </a:r>
            <a:r>
              <a:rPr lang="th-TH" sz="2400" dirty="0"/>
              <a:t>ไปใช้ที่สถานที่ผลิตแผงลิฟต์หลักเพื่อระบุว่าเมื่อใดและที่ใดที่ผลิตแผงควบคุม แล้วแจ้งให้ผู้ปฏิบัติการหน้างานดำเนินการแก้ไขทันที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th-TH" sz="2400" i="1" dirty="0"/>
              <a:t>“ เมื่อเราติดตั้งส่วนควบคุม </a:t>
            </a:r>
            <a:r>
              <a:rPr lang="en-US" sz="2400" i="1" dirty="0" err="1"/>
              <a:t>InfinityQS</a:t>
            </a:r>
            <a:r>
              <a:rPr lang="en-US" sz="2400" i="1" dirty="0"/>
              <a:t> </a:t>
            </a:r>
            <a:r>
              <a:rPr lang="th-TH" sz="2400" i="1" dirty="0"/>
              <a:t>แล้ว เราสามารถป้องกันไม่ให้วัสดุที่ไม่เป็นไปตามข้อกำหนดส่งออกจากโรงงานได้”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5041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8D23-AA3F-436D-95F3-A1C51470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1026" name="Picture 2" descr="SPC solutions">
            <a:extLst>
              <a:ext uri="{FF2B5EF4-FFF2-40B4-BE49-F238E27FC236}">
                <a16:creationId xmlns:a16="http://schemas.microsoft.com/office/drawing/2014/main" id="{4C04D361-D781-4910-AABB-08CF5E298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69148"/>
            <a:ext cx="7642578" cy="46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17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การควบคุมคุณภาพระหว่างกระบวนการ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CDCD04-41C0-46C4-BCF2-6F1BE18AD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1956" y="1535366"/>
            <a:ext cx="6537260" cy="439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การควบคุมคุณภาพระหว่างกระบวนการ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5620186" cy="4303509"/>
          </a:xfrm>
        </p:spPr>
        <p:txBody>
          <a:bodyPr/>
          <a:lstStyle/>
          <a:p>
            <a:r>
              <a:rPr lang="th-TH" dirty="0"/>
              <a:t>กลยุทธ์ใด ๆ ที่มีประสิทธิผลสำหรับคุณภาพของผลิตภัณฑ์จะต้องเกี่ยวข้องกับการใช้วิธีการผสมผสานที่เหมาะสมโดยมุ่งเป้าไปที่การกำจัดความเป็นไปได้ที่สินค้าจะไม่เป็นที่น่าพอใจถึงลูกค้าโดยมีต้นทุนเพิ่มเติมต่ำที่สุด</a:t>
            </a:r>
            <a:endParaRPr lang="en-US" dirty="0"/>
          </a:p>
        </p:txBody>
      </p:sp>
      <p:pic>
        <p:nvPicPr>
          <p:cNvPr id="1028" name="Picture 4" descr="30+ Best IRCA approved ISO 9001 lead auditor courses images | auditor,  management, audit">
            <a:extLst>
              <a:ext uri="{FF2B5EF4-FFF2-40B4-BE49-F238E27FC236}">
                <a16:creationId xmlns:a16="http://schemas.microsoft.com/office/drawing/2014/main" id="{4B041CE1-F75F-4FA7-884E-C7214104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63" y="1900967"/>
            <a:ext cx="5201363" cy="36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1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การควบคุมคุณภาพระหว่างกระบวนการ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229515" cy="4303509"/>
          </a:xfrm>
        </p:spPr>
        <p:txBody>
          <a:bodyPr/>
          <a:lstStyle/>
          <a:p>
            <a:r>
              <a:rPr lang="th-TH" dirty="0"/>
              <a:t>สำหรับการผลิต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th-TH" dirty="0"/>
              <a:t>การปรับปรุงกระบวนการ - เพื่อขจัดความเป็นไปได้ของรายการที่มีข้อบกพร่อง ขจัดสาเหตุสำคัญทั้งหมดของความแปรปรวนของกระบวนการ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th-TH" dirty="0"/>
              <a:t>การควบคุมคุณภาพระหว่างกระบวนการ - การตรวจสอบพารามิเตอร์ของกระบวนการหรือการตรวจสอบผลิตภัณฑ์ระหว่างกระบวนการ</a:t>
            </a:r>
            <a:r>
              <a:rPr lang="en-US" dirty="0"/>
              <a:t>.</a:t>
            </a:r>
            <a:endParaRPr lang="th-TH" dirty="0"/>
          </a:p>
          <a:p>
            <a:pPr lvl="1"/>
            <a:endParaRPr lang="th-TH" dirty="0"/>
          </a:p>
          <a:p>
            <a:pPr lvl="1"/>
            <a:r>
              <a:rPr lang="th-TH" dirty="0"/>
              <a:t>การควบคุมคุณภาพหลังกระบวนการ - เพื่อตรวจจับและกรองรายการที่มีข้อบกพร่อง การตรวจสอบการสุ่มตัวอย่างรวมกับวิธี </a:t>
            </a:r>
            <a:r>
              <a:rPr lang="en-US" dirty="0"/>
              <a:t>SPC </a:t>
            </a:r>
            <a:r>
              <a:rPr lang="th-TH" dirty="0"/>
              <a:t>เพียงพอที่จะควบคุมกระบวนการส่วนใหญ่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การควบคุมคุณภาพระหว่างกระบวนการ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9967B-E9BC-46D3-AE66-BCE48C9F0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533" y="1532773"/>
            <a:ext cx="7666292" cy="45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ตัวอย่างการควบคุมคุณภาพระหว่างกระบวนการแบบอัตโนมัติ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6802811" cy="4303509"/>
          </a:xfrm>
        </p:spPr>
        <p:txBody>
          <a:bodyPr>
            <a:normAutofit/>
          </a:bodyPr>
          <a:lstStyle/>
          <a:p>
            <a:r>
              <a:rPr lang="th-TH" dirty="0"/>
              <a:t>การวัดรอบการทำงานของเครื่องจักรกลซีเอ็นซี</a:t>
            </a:r>
            <a:endParaRPr lang="en-US" dirty="0"/>
          </a:p>
          <a:p>
            <a:pPr lvl="1"/>
            <a:r>
              <a:rPr lang="th-TH" dirty="0"/>
              <a:t>เครื่อง </a:t>
            </a:r>
            <a:r>
              <a:rPr lang="en-US" dirty="0"/>
              <a:t>CNC </a:t>
            </a:r>
            <a:r>
              <a:rPr lang="th-TH" dirty="0"/>
              <a:t>ส่วนใหญ่มีการระบุตำแหน่งด้วยวิธีการป้อนกับแบบปิด</a:t>
            </a:r>
            <a:endParaRPr lang="en-US" dirty="0"/>
          </a:p>
          <a:p>
            <a:pPr lvl="1"/>
            <a:r>
              <a:rPr lang="th-TH" dirty="0"/>
              <a:t>ติดตั้งเครื่องวัดแกน - เซ็นเซอร์เพื่อกำหนดตำแหน่งการสไลด์ของเครื่อง</a:t>
            </a:r>
            <a:endParaRPr lang="en-US" dirty="0"/>
          </a:p>
          <a:p>
            <a:pPr lvl="1"/>
            <a:r>
              <a:rPr lang="th-TH" dirty="0"/>
              <a:t>การใช้แกนที่ควบคุมด้วยคอมพิวเตอร์ของเครื่องมือกลเพื่อจัดตำแหน่งเครื่องมือตัดและทำการตัดและย้ายหัววัดที่ติดตั้งเข้ากับเครื่องมือตัด</a:t>
            </a:r>
            <a:endParaRPr lang="en-US" dirty="0"/>
          </a:p>
          <a:p>
            <a:pPr lvl="1"/>
            <a:r>
              <a:rPr lang="th-TH" dirty="0"/>
              <a:t>หัววัดทริกเกอร์แบบสัมผัสใช้เพื่อตรวจจับตำแหน่งและขนาดของเครื่องมือตัด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8FE5F-C2E0-487D-B9EF-2C82F7B3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912" y="1493545"/>
            <a:ext cx="3910394" cy="42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ตัวอย่างการควบคุมคุณภาพระหว่างกระบวนการแบบอัตโนมัติ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BCBE6-E1B5-4A3B-AB62-0C5DA804D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1617121"/>
            <a:ext cx="108870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8A4C-3F46-4B0E-8E2C-90168AAE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ตัวอย่างการควบคุมคุณภาพระหว่างกระบวนการแบบอัตโนมัติ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F0068E-3498-4933-978A-201CBB97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3703"/>
            <a:ext cx="11045627" cy="4303509"/>
          </a:xfrm>
        </p:spPr>
        <p:txBody>
          <a:bodyPr>
            <a:normAutofit/>
          </a:bodyPr>
          <a:lstStyle/>
          <a:p>
            <a:r>
              <a:rPr lang="th-TH" dirty="0"/>
              <a:t>การขึ้นรูปพลาสติกแบบฉีด</a:t>
            </a:r>
            <a:endParaRPr lang="en-US" dirty="0"/>
          </a:p>
          <a:p>
            <a:pPr lvl="1"/>
            <a:r>
              <a:rPr lang="th-TH" dirty="0"/>
              <a:t>เม็ดเทอร์โมพลาสติกถูกให้ความร้อนผสมและเฉือนในสกรูพรีพลาสติกไซ</a:t>
            </a:r>
            <a:r>
              <a:rPr lang="th-TH" dirty="0" err="1"/>
              <a:t>เซอร์</a:t>
            </a:r>
            <a:r>
              <a:rPr lang="th-TH" dirty="0"/>
              <a:t>จนละลายขณะที่ฉีดเข้าไปในแม่พิมพ์โลหะที่เย็น</a:t>
            </a:r>
            <a:endParaRPr lang="en-US" dirty="0"/>
          </a:p>
          <a:p>
            <a:pPr lvl="1"/>
            <a:r>
              <a:rPr lang="th-TH" dirty="0"/>
              <a:t>การเบี่ยงเบนจากค่าที่ตั้งไว้ (อุณหภูมิการหลอมการฉีด การวัดแสงและรอบเวลา การละลายเบาะแรงดันรวม และค่าสูงสุด) สามารถบันทึกเรียกใช้การเตือนภัยหรือปิดกระบวนการตามขอบเขตที่เกินขีดจำกัดของกระบวนการ</a:t>
            </a:r>
            <a:endParaRPr lang="en-US" dirty="0"/>
          </a:p>
          <a:p>
            <a:pPr lvl="1"/>
            <a:r>
              <a:rPr lang="th-TH" dirty="0"/>
              <a:t>โปรแกรมซอฟต์แวร์สร้างแผนภูมิควบคุม </a:t>
            </a:r>
            <a:r>
              <a:rPr lang="en-US" dirty="0"/>
              <a:t>SPC </a:t>
            </a:r>
            <a:r>
              <a:rPr lang="th-TH" dirty="0"/>
              <a:t>ตามข้อมูลกระบวนการโดยมีขีดจำกัดที่คำนวณโดยอัตโนมัติซึ่งจะทริกเกอร์การดำเนินการเมื่อตรวจพบแนวโน้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5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4366</TotalTime>
  <Words>1502</Words>
  <Application>Microsoft Office PowerPoint</Application>
  <PresentationFormat>Widescreen</PresentationFormat>
  <Paragraphs>146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Tw Cen MT</vt:lpstr>
      <vt:lpstr>Office Theme</vt:lpstr>
      <vt:lpstr>PowerPoint Presentation</vt:lpstr>
      <vt:lpstr>สิ่งที่จะได้รับการเรียนรู้</vt:lpstr>
      <vt:lpstr>การควบคุมคุณภาพระหว่างกระบวนการ</vt:lpstr>
      <vt:lpstr>การควบคุมคุณภาพระหว่างกระบวนการ</vt:lpstr>
      <vt:lpstr>การควบคุมคุณภาพระหว่างกระบวนการ</vt:lpstr>
      <vt:lpstr>การควบคุมคุณภาพระหว่างกระบวนการ</vt:lpstr>
      <vt:lpstr>ตัวอย่างการควบคุมคุณภาพระหว่างกระบวนการแบบอัตโนมัติ</vt:lpstr>
      <vt:lpstr>ตัวอย่างการควบคุมคุณภาพระหว่างกระบวนการแบบอัตโนมัติ</vt:lpstr>
      <vt:lpstr>ตัวอย่างการควบคุมคุณภาพระหว่างกระบวนการแบบอัตโนมัติ</vt:lpstr>
      <vt:lpstr>ตัวอย่างการควบคุมคุณภาพระหว่างกระบวนการแบบอัตโนมัติ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347</cp:revision>
  <dcterms:created xsi:type="dcterms:W3CDTF">2018-02-11T14:22:08Z</dcterms:created>
  <dcterms:modified xsi:type="dcterms:W3CDTF">2020-10-27T05:50:48Z</dcterms:modified>
</cp:coreProperties>
</file>