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6" r:id="rId26"/>
    <p:sldId id="317" r:id="rId27"/>
    <p:sldId id="314" r:id="rId28"/>
    <p:sldId id="315" r:id="rId29"/>
    <p:sldId id="25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199D4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77708" autoAdjust="0"/>
  </p:normalViewPr>
  <p:slideViewPr>
    <p:cSldViewPr snapToGrid="0">
      <p:cViewPr varScale="1">
        <p:scale>
          <a:sx n="63" d="100"/>
          <a:sy n="63" d="100"/>
        </p:scale>
        <p:origin x="7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98624-3A05-4017-B532-961B892D743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4822458-7D7D-4F51-9183-31C3AA858CFC}">
      <dgm:prSet phldrT="[Text]"/>
      <dgm:spPr/>
      <dgm:t>
        <a:bodyPr/>
        <a:lstStyle/>
        <a:p>
          <a:r>
            <a:rPr lang="th-TH" dirty="0"/>
            <a:t>เครือข่ายห่วงโซ่อุปทาน</a:t>
          </a:r>
          <a:endParaRPr lang="en-US" dirty="0"/>
        </a:p>
      </dgm:t>
    </dgm:pt>
    <dgm:pt modelId="{C5C992FA-95B1-495A-9849-14872B624408}" type="parTrans" cxnId="{292F48D1-7A2B-4224-BCCF-D9215C5B357D}">
      <dgm:prSet/>
      <dgm:spPr/>
      <dgm:t>
        <a:bodyPr/>
        <a:lstStyle/>
        <a:p>
          <a:endParaRPr lang="en-US"/>
        </a:p>
      </dgm:t>
    </dgm:pt>
    <dgm:pt modelId="{6C051071-FC29-42A2-85D3-DE2943654064}" type="sibTrans" cxnId="{292F48D1-7A2B-4224-BCCF-D9215C5B357D}">
      <dgm:prSet/>
      <dgm:spPr/>
      <dgm:t>
        <a:bodyPr/>
        <a:lstStyle/>
        <a:p>
          <a:endParaRPr lang="en-US"/>
        </a:p>
      </dgm:t>
    </dgm:pt>
    <dgm:pt modelId="{71F4AA5C-23D3-4572-B9A4-F0566C035E7C}">
      <dgm:prSet phldrT="[Text]"/>
      <dgm:spPr/>
      <dgm:t>
        <a:bodyPr/>
        <a:lstStyle/>
        <a:p>
          <a:r>
            <a:rPr lang="th-TH" dirty="0"/>
            <a:t>บริษัทผู้ผลิต</a:t>
          </a:r>
          <a:endParaRPr lang="en-US" dirty="0"/>
        </a:p>
      </dgm:t>
    </dgm:pt>
    <dgm:pt modelId="{3905EBCA-8853-49A5-AF02-B600A081D909}" type="parTrans" cxnId="{8463AE1E-3A82-4ABE-9D5A-E9BB7D1F6163}">
      <dgm:prSet/>
      <dgm:spPr/>
      <dgm:t>
        <a:bodyPr/>
        <a:lstStyle/>
        <a:p>
          <a:endParaRPr lang="en-US"/>
        </a:p>
      </dgm:t>
    </dgm:pt>
    <dgm:pt modelId="{18D808EF-A40F-4066-8A41-1E254584F30E}" type="sibTrans" cxnId="{8463AE1E-3A82-4ABE-9D5A-E9BB7D1F6163}">
      <dgm:prSet/>
      <dgm:spPr/>
      <dgm:t>
        <a:bodyPr/>
        <a:lstStyle/>
        <a:p>
          <a:endParaRPr lang="en-US"/>
        </a:p>
      </dgm:t>
    </dgm:pt>
    <dgm:pt modelId="{2991DAE3-1492-4441-93EA-656AB4AFAEBB}">
      <dgm:prSet phldrT="[Text]"/>
      <dgm:spPr/>
      <dgm:t>
        <a:bodyPr/>
        <a:lstStyle/>
        <a:p>
          <a:r>
            <a:rPr lang="th-TH" dirty="0"/>
            <a:t>ลูกค้า</a:t>
          </a:r>
          <a:endParaRPr lang="en-US" dirty="0"/>
        </a:p>
      </dgm:t>
    </dgm:pt>
    <dgm:pt modelId="{BFABAE20-1929-4632-A71D-BAF6E22CD41E}" type="parTrans" cxnId="{D33ECFAC-2617-4AAD-A316-02F0F9E94DC0}">
      <dgm:prSet/>
      <dgm:spPr/>
      <dgm:t>
        <a:bodyPr/>
        <a:lstStyle/>
        <a:p>
          <a:endParaRPr lang="en-US"/>
        </a:p>
      </dgm:t>
    </dgm:pt>
    <dgm:pt modelId="{5180737F-E649-406C-8441-717B4ECE6059}" type="sibTrans" cxnId="{D33ECFAC-2617-4AAD-A316-02F0F9E94DC0}">
      <dgm:prSet/>
      <dgm:spPr/>
      <dgm:t>
        <a:bodyPr/>
        <a:lstStyle/>
        <a:p>
          <a:endParaRPr lang="en-US"/>
        </a:p>
      </dgm:t>
    </dgm:pt>
    <dgm:pt modelId="{FD8E6ADF-A7D4-4708-BC6A-6B9BD68AAAD2}" type="pres">
      <dgm:prSet presAssocID="{D2C98624-3A05-4017-B532-961B892D7435}" presName="Name0" presStyleCnt="0">
        <dgm:presLayoutVars>
          <dgm:dir/>
          <dgm:resizeHandles val="exact"/>
        </dgm:presLayoutVars>
      </dgm:prSet>
      <dgm:spPr/>
    </dgm:pt>
    <dgm:pt modelId="{B97C87AB-F5B3-426C-9320-52C3C248BE49}" type="pres">
      <dgm:prSet presAssocID="{E4822458-7D7D-4F51-9183-31C3AA858CFC}" presName="node" presStyleLbl="node1" presStyleIdx="0" presStyleCnt="3">
        <dgm:presLayoutVars>
          <dgm:bulletEnabled val="1"/>
        </dgm:presLayoutVars>
      </dgm:prSet>
      <dgm:spPr/>
    </dgm:pt>
    <dgm:pt modelId="{9943736F-DEC5-4A61-B306-D67E378494E4}" type="pres">
      <dgm:prSet presAssocID="{6C051071-FC29-42A2-85D3-DE2943654064}" presName="sibTrans" presStyleLbl="sibTrans2D1" presStyleIdx="0" presStyleCnt="2"/>
      <dgm:spPr/>
    </dgm:pt>
    <dgm:pt modelId="{DBFC6D41-A354-421E-991B-C8E103D1E33E}" type="pres">
      <dgm:prSet presAssocID="{6C051071-FC29-42A2-85D3-DE2943654064}" presName="connectorText" presStyleLbl="sibTrans2D1" presStyleIdx="0" presStyleCnt="2"/>
      <dgm:spPr/>
    </dgm:pt>
    <dgm:pt modelId="{CBE12B55-8276-4A98-BEC9-B79715B93E45}" type="pres">
      <dgm:prSet presAssocID="{71F4AA5C-23D3-4572-B9A4-F0566C035E7C}" presName="node" presStyleLbl="node1" presStyleIdx="1" presStyleCnt="3">
        <dgm:presLayoutVars>
          <dgm:bulletEnabled val="1"/>
        </dgm:presLayoutVars>
      </dgm:prSet>
      <dgm:spPr/>
    </dgm:pt>
    <dgm:pt modelId="{94384B0A-ECEF-4042-8968-1C668C5C1F6A}" type="pres">
      <dgm:prSet presAssocID="{18D808EF-A40F-4066-8A41-1E254584F30E}" presName="sibTrans" presStyleLbl="sibTrans2D1" presStyleIdx="1" presStyleCnt="2"/>
      <dgm:spPr/>
    </dgm:pt>
    <dgm:pt modelId="{C7F397F6-0171-41A3-BDBC-9DEE9B1C307D}" type="pres">
      <dgm:prSet presAssocID="{18D808EF-A40F-4066-8A41-1E254584F30E}" presName="connectorText" presStyleLbl="sibTrans2D1" presStyleIdx="1" presStyleCnt="2"/>
      <dgm:spPr/>
    </dgm:pt>
    <dgm:pt modelId="{6E396AB4-18AB-48AB-BF8D-811BFA5EA596}" type="pres">
      <dgm:prSet presAssocID="{2991DAE3-1492-4441-93EA-656AB4AFAEBB}" presName="node" presStyleLbl="node1" presStyleIdx="2" presStyleCnt="3">
        <dgm:presLayoutVars>
          <dgm:bulletEnabled val="1"/>
        </dgm:presLayoutVars>
      </dgm:prSet>
      <dgm:spPr/>
    </dgm:pt>
  </dgm:ptLst>
  <dgm:cxnLst>
    <dgm:cxn modelId="{8463AE1E-3A82-4ABE-9D5A-E9BB7D1F6163}" srcId="{D2C98624-3A05-4017-B532-961B892D7435}" destId="{71F4AA5C-23D3-4572-B9A4-F0566C035E7C}" srcOrd="1" destOrd="0" parTransId="{3905EBCA-8853-49A5-AF02-B600A081D909}" sibTransId="{18D808EF-A40F-4066-8A41-1E254584F30E}"/>
    <dgm:cxn modelId="{E1938366-54BA-4CB9-A2C8-EB03995FC640}" type="presOf" srcId="{71F4AA5C-23D3-4572-B9A4-F0566C035E7C}" destId="{CBE12B55-8276-4A98-BEC9-B79715B93E45}" srcOrd="0" destOrd="0" presId="urn:microsoft.com/office/officeart/2005/8/layout/process1"/>
    <dgm:cxn modelId="{741C364D-5192-481E-8456-38ED1802A976}" type="presOf" srcId="{D2C98624-3A05-4017-B532-961B892D7435}" destId="{FD8E6ADF-A7D4-4708-BC6A-6B9BD68AAAD2}" srcOrd="0" destOrd="0" presId="urn:microsoft.com/office/officeart/2005/8/layout/process1"/>
    <dgm:cxn modelId="{DF688879-F15D-4513-90B8-FADE14A445AD}" type="presOf" srcId="{18D808EF-A40F-4066-8A41-1E254584F30E}" destId="{C7F397F6-0171-41A3-BDBC-9DEE9B1C307D}" srcOrd="1" destOrd="0" presId="urn:microsoft.com/office/officeart/2005/8/layout/process1"/>
    <dgm:cxn modelId="{48CB058A-2BF5-4EA6-BF07-3AE6DD210FFD}" type="presOf" srcId="{E4822458-7D7D-4F51-9183-31C3AA858CFC}" destId="{B97C87AB-F5B3-426C-9320-52C3C248BE49}" srcOrd="0" destOrd="0" presId="urn:microsoft.com/office/officeart/2005/8/layout/process1"/>
    <dgm:cxn modelId="{0EE4718B-2BB5-427A-9DDC-FD8A5606870A}" type="presOf" srcId="{6C051071-FC29-42A2-85D3-DE2943654064}" destId="{9943736F-DEC5-4A61-B306-D67E378494E4}" srcOrd="0" destOrd="0" presId="urn:microsoft.com/office/officeart/2005/8/layout/process1"/>
    <dgm:cxn modelId="{884BA090-7783-47B3-A2AF-62ADA4E5694E}" type="presOf" srcId="{6C051071-FC29-42A2-85D3-DE2943654064}" destId="{DBFC6D41-A354-421E-991B-C8E103D1E33E}" srcOrd="1" destOrd="0" presId="urn:microsoft.com/office/officeart/2005/8/layout/process1"/>
    <dgm:cxn modelId="{D33ECFAC-2617-4AAD-A316-02F0F9E94DC0}" srcId="{D2C98624-3A05-4017-B532-961B892D7435}" destId="{2991DAE3-1492-4441-93EA-656AB4AFAEBB}" srcOrd="2" destOrd="0" parTransId="{BFABAE20-1929-4632-A71D-BAF6E22CD41E}" sibTransId="{5180737F-E649-406C-8441-717B4ECE6059}"/>
    <dgm:cxn modelId="{723C91B1-81F6-47C5-BB63-3A751A25E098}" type="presOf" srcId="{18D808EF-A40F-4066-8A41-1E254584F30E}" destId="{94384B0A-ECEF-4042-8968-1C668C5C1F6A}" srcOrd="0" destOrd="0" presId="urn:microsoft.com/office/officeart/2005/8/layout/process1"/>
    <dgm:cxn modelId="{292F48D1-7A2B-4224-BCCF-D9215C5B357D}" srcId="{D2C98624-3A05-4017-B532-961B892D7435}" destId="{E4822458-7D7D-4F51-9183-31C3AA858CFC}" srcOrd="0" destOrd="0" parTransId="{C5C992FA-95B1-495A-9849-14872B624408}" sibTransId="{6C051071-FC29-42A2-85D3-DE2943654064}"/>
    <dgm:cxn modelId="{C48F29E6-0842-482D-820A-5890B35C4CE2}" type="presOf" srcId="{2991DAE3-1492-4441-93EA-656AB4AFAEBB}" destId="{6E396AB4-18AB-48AB-BF8D-811BFA5EA596}" srcOrd="0" destOrd="0" presId="urn:microsoft.com/office/officeart/2005/8/layout/process1"/>
    <dgm:cxn modelId="{CF1DFBEE-819F-40E6-AD2E-B414B32AEA3A}" type="presParOf" srcId="{FD8E6ADF-A7D4-4708-BC6A-6B9BD68AAAD2}" destId="{B97C87AB-F5B3-426C-9320-52C3C248BE49}" srcOrd="0" destOrd="0" presId="urn:microsoft.com/office/officeart/2005/8/layout/process1"/>
    <dgm:cxn modelId="{55588650-356A-4235-8594-DE91E68291BF}" type="presParOf" srcId="{FD8E6ADF-A7D4-4708-BC6A-6B9BD68AAAD2}" destId="{9943736F-DEC5-4A61-B306-D67E378494E4}" srcOrd="1" destOrd="0" presId="urn:microsoft.com/office/officeart/2005/8/layout/process1"/>
    <dgm:cxn modelId="{FEB4A148-CCB2-41F0-8C0D-97180869543F}" type="presParOf" srcId="{9943736F-DEC5-4A61-B306-D67E378494E4}" destId="{DBFC6D41-A354-421E-991B-C8E103D1E33E}" srcOrd="0" destOrd="0" presId="urn:microsoft.com/office/officeart/2005/8/layout/process1"/>
    <dgm:cxn modelId="{F6DF986B-C44B-4521-804D-9A155F3E1B20}" type="presParOf" srcId="{FD8E6ADF-A7D4-4708-BC6A-6B9BD68AAAD2}" destId="{CBE12B55-8276-4A98-BEC9-B79715B93E45}" srcOrd="2" destOrd="0" presId="urn:microsoft.com/office/officeart/2005/8/layout/process1"/>
    <dgm:cxn modelId="{791F2D83-C56D-4D7A-813B-298A782BC4E8}" type="presParOf" srcId="{FD8E6ADF-A7D4-4708-BC6A-6B9BD68AAAD2}" destId="{94384B0A-ECEF-4042-8968-1C668C5C1F6A}" srcOrd="3" destOrd="0" presId="urn:microsoft.com/office/officeart/2005/8/layout/process1"/>
    <dgm:cxn modelId="{1673DB30-67A3-46DC-A635-3EB2D951561D}" type="presParOf" srcId="{94384B0A-ECEF-4042-8968-1C668C5C1F6A}" destId="{C7F397F6-0171-41A3-BDBC-9DEE9B1C307D}" srcOrd="0" destOrd="0" presId="urn:microsoft.com/office/officeart/2005/8/layout/process1"/>
    <dgm:cxn modelId="{1241BC73-BA4D-4CF5-99F2-78455644D8D0}" type="presParOf" srcId="{FD8E6ADF-A7D4-4708-BC6A-6B9BD68AAAD2}" destId="{6E396AB4-18AB-48AB-BF8D-811BFA5EA59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C87AB-F5B3-426C-9320-52C3C248BE49}">
      <dsp:nvSpPr>
        <dsp:cNvPr id="0" name=""/>
        <dsp:cNvSpPr/>
      </dsp:nvSpPr>
      <dsp:spPr>
        <a:xfrm>
          <a:off x="9868" y="0"/>
          <a:ext cx="2949644" cy="1735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/>
            <a:t>เครือข่ายห่วงโซ่อุปทาน</a:t>
          </a:r>
          <a:endParaRPr lang="en-US" sz="4000" kern="1200" dirty="0"/>
        </a:p>
      </dsp:txBody>
      <dsp:txXfrm>
        <a:off x="60688" y="50820"/>
        <a:ext cx="2848004" cy="1633497"/>
      </dsp:txXfrm>
    </dsp:sp>
    <dsp:sp modelId="{9943736F-DEC5-4A61-B306-D67E378494E4}">
      <dsp:nvSpPr>
        <dsp:cNvPr id="0" name=""/>
        <dsp:cNvSpPr/>
      </dsp:nvSpPr>
      <dsp:spPr>
        <a:xfrm>
          <a:off x="3254478" y="501812"/>
          <a:ext cx="625324" cy="731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254478" y="648114"/>
        <a:ext cx="437727" cy="438907"/>
      </dsp:txXfrm>
    </dsp:sp>
    <dsp:sp modelId="{CBE12B55-8276-4A98-BEC9-B79715B93E45}">
      <dsp:nvSpPr>
        <dsp:cNvPr id="0" name=""/>
        <dsp:cNvSpPr/>
      </dsp:nvSpPr>
      <dsp:spPr>
        <a:xfrm>
          <a:off x="4139371" y="0"/>
          <a:ext cx="2949644" cy="1735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/>
            <a:t>บริษัทผู้ผลิต</a:t>
          </a:r>
          <a:endParaRPr lang="en-US" sz="4000" kern="1200" dirty="0"/>
        </a:p>
      </dsp:txBody>
      <dsp:txXfrm>
        <a:off x="4190191" y="50820"/>
        <a:ext cx="2848004" cy="1633497"/>
      </dsp:txXfrm>
    </dsp:sp>
    <dsp:sp modelId="{94384B0A-ECEF-4042-8968-1C668C5C1F6A}">
      <dsp:nvSpPr>
        <dsp:cNvPr id="0" name=""/>
        <dsp:cNvSpPr/>
      </dsp:nvSpPr>
      <dsp:spPr>
        <a:xfrm>
          <a:off x="7383980" y="501812"/>
          <a:ext cx="625324" cy="731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383980" y="648114"/>
        <a:ext cx="437727" cy="438907"/>
      </dsp:txXfrm>
    </dsp:sp>
    <dsp:sp modelId="{6E396AB4-18AB-48AB-BF8D-811BFA5EA596}">
      <dsp:nvSpPr>
        <dsp:cNvPr id="0" name=""/>
        <dsp:cNvSpPr/>
      </dsp:nvSpPr>
      <dsp:spPr>
        <a:xfrm>
          <a:off x="8268874" y="0"/>
          <a:ext cx="2949644" cy="1735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/>
            <a:t>ลูกค้า</a:t>
          </a:r>
          <a:endParaRPr lang="en-US" sz="4000" kern="1200" dirty="0"/>
        </a:p>
      </dsp:txBody>
      <dsp:txXfrm>
        <a:off x="8319694" y="50820"/>
        <a:ext cx="2848004" cy="1633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AdvOT596495f2"/>
              </a:rPr>
              <a:t>Quality management in the 21st century enterprises: Research pathway towards Industry 4.0</a:t>
            </a:r>
            <a:br>
              <a:rPr lang="en-US" sz="1800" b="0" i="0" u="none" strike="noStrike" baseline="0" dirty="0">
                <a:latin typeface="AdvOT596495f2"/>
              </a:rPr>
            </a:br>
            <a:r>
              <a:rPr lang="en-US" sz="1800" b="0" i="0" u="none" strike="noStrike" baseline="0" dirty="0">
                <a:solidFill>
                  <a:srgbClr val="0080AC"/>
                </a:solidFill>
                <a:latin typeface="CharisSIL"/>
              </a:rPr>
              <a:t>International Journal of Production Economics 207 (2019) 125–129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85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err="1">
                <a:latin typeface="AdvOT596495f2"/>
              </a:rPr>
              <a:t>Radej</a:t>
            </a:r>
            <a:r>
              <a:rPr lang="en-US" sz="1200" b="0" i="0" u="none" strike="noStrike" baseline="0" dirty="0">
                <a:latin typeface="AdvOT596495f2"/>
              </a:rPr>
              <a:t>, B., </a:t>
            </a:r>
            <a:r>
              <a:rPr lang="en-US" sz="1200" b="0" i="0" u="none" strike="noStrike" baseline="0" dirty="0" err="1">
                <a:latin typeface="AdvOT596495f2"/>
              </a:rPr>
              <a:t>Drnovšek</a:t>
            </a:r>
            <a:r>
              <a:rPr lang="en-US" sz="1200" b="0" i="0" u="none" strike="noStrike" baseline="0" dirty="0">
                <a:latin typeface="AdvOT596495f2"/>
              </a:rPr>
              <a:t>, J., </a:t>
            </a:r>
            <a:r>
              <a:rPr lang="en-US" sz="1200" b="0" i="0" u="none" strike="noStrike" baseline="0" dirty="0" err="1">
                <a:latin typeface="AdvOT596495f2"/>
              </a:rPr>
              <a:t>Begeš</a:t>
            </a:r>
            <a:r>
              <a:rPr lang="en-US" sz="12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22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err="1">
                <a:latin typeface="AdvOT596495f2"/>
              </a:rPr>
              <a:t>Radej</a:t>
            </a:r>
            <a:r>
              <a:rPr lang="en-US" sz="1200" b="0" i="0" u="none" strike="noStrike" baseline="0" dirty="0">
                <a:latin typeface="AdvOT596495f2"/>
              </a:rPr>
              <a:t>, B., </a:t>
            </a:r>
            <a:r>
              <a:rPr lang="en-US" sz="1200" b="0" i="0" u="none" strike="noStrike" baseline="0" dirty="0" err="1">
                <a:latin typeface="AdvOT596495f2"/>
              </a:rPr>
              <a:t>Drnovšek</a:t>
            </a:r>
            <a:r>
              <a:rPr lang="en-US" sz="1200" b="0" i="0" u="none" strike="noStrike" baseline="0" dirty="0">
                <a:latin typeface="AdvOT596495f2"/>
              </a:rPr>
              <a:t>, J., </a:t>
            </a:r>
            <a:r>
              <a:rPr lang="en-US" sz="1200" b="0" i="0" u="none" strike="noStrike" baseline="0" dirty="0" err="1">
                <a:latin typeface="AdvOT596495f2"/>
              </a:rPr>
              <a:t>Begeš</a:t>
            </a:r>
            <a:r>
              <a:rPr lang="en-US" sz="12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9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err="1">
                <a:latin typeface="AdvOT596495f2"/>
              </a:rPr>
              <a:t>Radej</a:t>
            </a:r>
            <a:r>
              <a:rPr lang="en-US" sz="1200" b="0" i="0" u="none" strike="noStrike" baseline="0" dirty="0">
                <a:latin typeface="AdvOT596495f2"/>
              </a:rPr>
              <a:t>, B., </a:t>
            </a:r>
            <a:r>
              <a:rPr lang="en-US" sz="1200" b="0" i="0" u="none" strike="noStrike" baseline="0" dirty="0" err="1">
                <a:latin typeface="AdvOT596495f2"/>
              </a:rPr>
              <a:t>Drnovšek</a:t>
            </a:r>
            <a:r>
              <a:rPr lang="en-US" sz="1200" b="0" i="0" u="none" strike="noStrike" baseline="0" dirty="0">
                <a:latin typeface="AdvOT596495f2"/>
              </a:rPr>
              <a:t>, J., </a:t>
            </a:r>
            <a:r>
              <a:rPr lang="en-US" sz="1200" b="0" i="0" u="none" strike="noStrike" baseline="0" dirty="0" err="1">
                <a:latin typeface="AdvOT596495f2"/>
              </a:rPr>
              <a:t>Begeš</a:t>
            </a:r>
            <a:r>
              <a:rPr lang="en-US" sz="12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err="1">
                <a:latin typeface="AdvOT596495f2"/>
              </a:rPr>
              <a:t>Radej</a:t>
            </a:r>
            <a:r>
              <a:rPr lang="en-US" sz="1200" b="0" i="0" u="none" strike="noStrike" baseline="0" dirty="0">
                <a:latin typeface="AdvOT596495f2"/>
              </a:rPr>
              <a:t>, B., </a:t>
            </a:r>
            <a:r>
              <a:rPr lang="en-US" sz="1200" b="0" i="0" u="none" strike="noStrike" baseline="0" dirty="0" err="1">
                <a:latin typeface="AdvOT596495f2"/>
              </a:rPr>
              <a:t>Drnovšek</a:t>
            </a:r>
            <a:r>
              <a:rPr lang="en-US" sz="1200" b="0" i="0" u="none" strike="noStrike" baseline="0" dirty="0">
                <a:latin typeface="AdvOT596495f2"/>
              </a:rPr>
              <a:t>, J., </a:t>
            </a:r>
            <a:r>
              <a:rPr lang="en-US" sz="1200" b="0" i="0" u="none" strike="noStrike" baseline="0" dirty="0" err="1">
                <a:latin typeface="AdvOT596495f2"/>
              </a:rPr>
              <a:t>Begeš</a:t>
            </a:r>
            <a:r>
              <a:rPr lang="en-US" sz="12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4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err="1">
                <a:latin typeface="AdvOT596495f2"/>
              </a:rPr>
              <a:t>Radej</a:t>
            </a:r>
            <a:r>
              <a:rPr lang="en-US" sz="1200" b="0" i="0" u="none" strike="noStrike" baseline="0" dirty="0">
                <a:latin typeface="AdvOT596495f2"/>
              </a:rPr>
              <a:t>, B., </a:t>
            </a:r>
            <a:r>
              <a:rPr lang="en-US" sz="1200" b="0" i="0" u="none" strike="noStrike" baseline="0" dirty="0" err="1">
                <a:latin typeface="AdvOT596495f2"/>
              </a:rPr>
              <a:t>Drnovšek</a:t>
            </a:r>
            <a:r>
              <a:rPr lang="en-US" sz="1200" b="0" i="0" u="none" strike="noStrike" baseline="0" dirty="0">
                <a:latin typeface="AdvOT596495f2"/>
              </a:rPr>
              <a:t>, J., </a:t>
            </a:r>
            <a:r>
              <a:rPr lang="en-US" sz="1200" b="0" i="0" u="none" strike="noStrike" baseline="0" dirty="0" err="1">
                <a:latin typeface="AdvOT596495f2"/>
              </a:rPr>
              <a:t>Begeš</a:t>
            </a:r>
            <a:r>
              <a:rPr lang="en-US" sz="12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02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err="1">
                <a:latin typeface="AdvOT596495f2"/>
              </a:rPr>
              <a:t>Radej</a:t>
            </a:r>
            <a:r>
              <a:rPr lang="en-US" sz="1200" b="0" i="0" u="none" strike="noStrike" baseline="0" dirty="0">
                <a:latin typeface="AdvOT596495f2"/>
              </a:rPr>
              <a:t>, B., </a:t>
            </a:r>
            <a:r>
              <a:rPr lang="en-US" sz="1200" b="0" i="0" u="none" strike="noStrike" baseline="0" dirty="0" err="1">
                <a:latin typeface="AdvOT596495f2"/>
              </a:rPr>
              <a:t>Drnovšek</a:t>
            </a:r>
            <a:r>
              <a:rPr lang="en-US" sz="1200" b="0" i="0" u="none" strike="noStrike" baseline="0" dirty="0">
                <a:latin typeface="AdvOT596495f2"/>
              </a:rPr>
              <a:t>, J., </a:t>
            </a:r>
            <a:r>
              <a:rPr lang="en-US" sz="1200" b="0" i="0" u="none" strike="noStrike" baseline="0" dirty="0" err="1">
                <a:latin typeface="AdvOT596495f2"/>
              </a:rPr>
              <a:t>Begeš</a:t>
            </a:r>
            <a:r>
              <a:rPr lang="en-US" sz="12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42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baseline="0" dirty="0">
                <a:latin typeface="Helvetica" panose="020B0604020202020204" pitchFamily="34" charset="0"/>
              </a:rPr>
              <a:t>J.D.T. </a:t>
            </a:r>
            <a:r>
              <a:rPr lang="en-US" sz="1800" b="0" i="0" u="none" strike="noStrike" baseline="0" dirty="0" err="1">
                <a:latin typeface="Helvetica" panose="020B0604020202020204" pitchFamily="34" charset="0"/>
              </a:rPr>
              <a:t>Tannock</a:t>
            </a:r>
            <a:r>
              <a:rPr lang="en-US" sz="1800" b="0" i="0" u="none" strike="noStrike" baseline="0" dirty="0">
                <a:latin typeface="Helvetica" panose="020B0604020202020204" pitchFamily="34" charset="0"/>
              </a:rPr>
              <a:t>, 1992, Automating Quality Systems – a guide to the design and implementation of automated quality systems in manufacturing, Chapman &amp; 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9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Helvetica" panose="020B0604020202020204" pitchFamily="34" charset="0"/>
              </a:rPr>
              <a:t>J.D.T. </a:t>
            </a:r>
            <a:r>
              <a:rPr lang="en-US" sz="1200" b="0" i="0" u="none" strike="noStrike" baseline="0" dirty="0" err="1">
                <a:latin typeface="Helvetica" panose="020B0604020202020204" pitchFamily="34" charset="0"/>
              </a:rPr>
              <a:t>Tannock</a:t>
            </a:r>
            <a:r>
              <a:rPr lang="en-US" sz="1200" b="0" i="0" u="none" strike="noStrike" baseline="0" dirty="0">
                <a:latin typeface="Helvetica" panose="020B0604020202020204" pitchFamily="34" charset="0"/>
              </a:rPr>
              <a:t>, 1992, Automating Quality Systems – a guide to the design and implementation of automated quality systems in manufacturing, Chapman &amp; Hall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54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Helvetica" panose="020B0604020202020204" pitchFamily="34" charset="0"/>
              </a:rPr>
              <a:t>J.D.T. </a:t>
            </a:r>
            <a:r>
              <a:rPr lang="en-US" sz="1200" b="0" i="0" u="none" strike="noStrike" baseline="0" dirty="0" err="1">
                <a:latin typeface="Helvetica" panose="020B0604020202020204" pitchFamily="34" charset="0"/>
              </a:rPr>
              <a:t>Tannock</a:t>
            </a:r>
            <a:r>
              <a:rPr lang="en-US" sz="1200" b="0" i="0" u="none" strike="noStrike" baseline="0" dirty="0">
                <a:latin typeface="Helvetica" panose="020B0604020202020204" pitchFamily="34" charset="0"/>
              </a:rPr>
              <a:t>, 1992, Automating Quality Systems – a guide to the design and implementation of automated quality systems in manufacturing, Chapman &amp; Hall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20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LNS research, Quality 4.0 Impact and Strategy Handbook- Getting digitally connected to Transform Quality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AdvOT596495f2"/>
              </a:rPr>
              <a:t>Quality management in the 21st century enterprises: Research pathway towards Industry 4.0</a:t>
            </a:r>
            <a:br>
              <a:rPr lang="en-US" sz="1800" b="0" i="0" u="none" strike="noStrike" baseline="0" dirty="0">
                <a:latin typeface="AdvOT596495f2"/>
              </a:rPr>
            </a:br>
            <a:r>
              <a:rPr lang="en-US" sz="1800" b="0" i="0" u="none" strike="noStrike" baseline="0" dirty="0">
                <a:solidFill>
                  <a:srgbClr val="0080AC"/>
                </a:solidFill>
                <a:latin typeface="CharisSIL"/>
              </a:rPr>
              <a:t>International Journal of Production Economics 207 (2019) 125–129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99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LNS research, Quality 4.0 Impact and Strategy Handbook- Getting digitally connected to Transform Quality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70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TimesNewRomanPSMT"/>
              </a:rPr>
              <a:t>Harley </a:t>
            </a:r>
            <a:r>
              <a:rPr lang="en-US" sz="1800" b="0" i="0" u="none" strike="noStrike" baseline="0" dirty="0" err="1">
                <a:latin typeface="TimesNewRomanPSMT"/>
              </a:rPr>
              <a:t>Oliff</a:t>
            </a:r>
            <a:r>
              <a:rPr lang="en-US" sz="1800" b="0" i="0" u="none" strike="noStrike" baseline="0" dirty="0">
                <a:latin typeface="TimesNewRomanPSMT"/>
              </a:rPr>
              <a:t>, Ying Liu, 2017, Towards Industry 4.0 Utilizing Data-Mining Techniques: a Case Study on Quality Improvement, Procedia CIRP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36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TimesNewRomanPSMT"/>
              </a:rPr>
              <a:t>Harley </a:t>
            </a:r>
            <a:r>
              <a:rPr lang="en-US" sz="1800" b="0" i="0" u="none" strike="noStrike" baseline="0" dirty="0" err="1">
                <a:latin typeface="TimesNewRomanPSMT"/>
              </a:rPr>
              <a:t>Oliff</a:t>
            </a:r>
            <a:r>
              <a:rPr lang="en-US" sz="1800" b="0" i="0" u="none" strike="noStrike" baseline="0" dirty="0">
                <a:latin typeface="TimesNewRomanPSMT"/>
              </a:rPr>
              <a:t>, Ying Liu, 2017, Towards Industry 4.0 Utilizing Data-Mining Techniques: a Case Study on Quality Improvement, Procedia CIRP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6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TimesNewRomanPSMT"/>
              </a:rPr>
              <a:t>Harley </a:t>
            </a:r>
            <a:r>
              <a:rPr lang="en-US" sz="1800" b="0" i="0" u="none" strike="noStrike" baseline="0" dirty="0" err="1">
                <a:latin typeface="TimesNewRomanPSMT"/>
              </a:rPr>
              <a:t>Oliff</a:t>
            </a:r>
            <a:r>
              <a:rPr lang="en-US" sz="1800" b="0" i="0" u="none" strike="noStrike" baseline="0" dirty="0">
                <a:latin typeface="TimesNewRomanPSMT"/>
              </a:rPr>
              <a:t>, Ying Liu, 2017, Towards Industry 4.0 Utilizing Data-Mining Techniques: a Case Study on Quality Improvement, Procedia CIRP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5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TimesNewRomanPSMT"/>
              </a:rPr>
              <a:t>Harley </a:t>
            </a:r>
            <a:r>
              <a:rPr lang="en-US" sz="1800" b="0" i="0" u="none" strike="noStrike" baseline="0" dirty="0" err="1">
                <a:latin typeface="TimesNewRomanPSMT"/>
              </a:rPr>
              <a:t>Oliff</a:t>
            </a:r>
            <a:r>
              <a:rPr lang="en-US" sz="1800" b="0" i="0" u="none" strike="noStrike" baseline="0" dirty="0">
                <a:latin typeface="TimesNewRomanPSMT"/>
              </a:rPr>
              <a:t>, Ying Liu, 2017, Towards Industry 4.0 Utilizing Data-Mining Techniques: a Case Study on Quality Improvement, Procedia CIRP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58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TimesNewRomanPSMT"/>
              </a:rPr>
              <a:t>Harley </a:t>
            </a:r>
            <a:r>
              <a:rPr lang="en-US" sz="1800" b="0" i="0" u="none" strike="noStrike" baseline="0" dirty="0" err="1">
                <a:latin typeface="TimesNewRomanPSMT"/>
              </a:rPr>
              <a:t>Oliff</a:t>
            </a:r>
            <a:r>
              <a:rPr lang="en-US" sz="1800" b="0" i="0" u="none" strike="noStrike" baseline="0" dirty="0">
                <a:latin typeface="TimesNewRomanPSMT"/>
              </a:rPr>
              <a:t>, Ying Liu, 2017, Towards Industry 4.0 Utilizing Data-Mining Techniques: a Case Study on Quality Improvement, Procedia CIRP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93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TimesNewRomanPSMT"/>
              </a:rPr>
              <a:t>Harley </a:t>
            </a:r>
            <a:r>
              <a:rPr lang="en-US" sz="1800" b="0" i="0" u="none" strike="noStrike" baseline="0" dirty="0" err="1">
                <a:latin typeface="TimesNewRomanPSMT"/>
              </a:rPr>
              <a:t>Oliff</a:t>
            </a:r>
            <a:r>
              <a:rPr lang="en-US" sz="1800" b="0" i="0" u="none" strike="noStrike" baseline="0" dirty="0">
                <a:latin typeface="TimesNewRomanPSMT"/>
              </a:rPr>
              <a:t>, Ying Liu, 2017, Towards Industry 4.0 Utilizing Data-Mining Techniques: a Case Study on Quality Improvement, Procedia CIRP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7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AdvOT596495f2"/>
              </a:rPr>
              <a:t>Quality management in the 21st century enterprises: Research pathway towards Industry 4.0</a:t>
            </a:r>
            <a:br>
              <a:rPr lang="en-US" sz="1800" b="0" i="0" u="none" strike="noStrike" baseline="0" dirty="0">
                <a:latin typeface="AdvOT596495f2"/>
              </a:rPr>
            </a:br>
            <a:r>
              <a:rPr lang="en-US" sz="1800" b="0" i="0" u="none" strike="noStrike" baseline="0" dirty="0">
                <a:solidFill>
                  <a:srgbClr val="0080AC"/>
                </a:solidFill>
                <a:latin typeface="CharisSIL"/>
              </a:rPr>
              <a:t>International Journal of Production Economics 207 (2019) 125–129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01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 err="1">
                <a:latin typeface="AdvOT596495f2"/>
              </a:rPr>
              <a:t>Radej</a:t>
            </a:r>
            <a:r>
              <a:rPr lang="en-US" sz="1800" b="0" i="0" u="none" strike="noStrike" baseline="0" dirty="0">
                <a:latin typeface="AdvOT596495f2"/>
              </a:rPr>
              <a:t>, B., </a:t>
            </a:r>
            <a:r>
              <a:rPr lang="en-US" sz="1800" b="0" i="0" u="none" strike="noStrike" baseline="0" dirty="0" err="1">
                <a:latin typeface="AdvOT596495f2"/>
              </a:rPr>
              <a:t>Drnovšek</a:t>
            </a:r>
            <a:r>
              <a:rPr lang="en-US" sz="1800" b="0" i="0" u="none" strike="noStrike" baseline="0" dirty="0">
                <a:latin typeface="AdvOT596495f2"/>
              </a:rPr>
              <a:t>, J., </a:t>
            </a:r>
            <a:r>
              <a:rPr lang="en-US" sz="1800" b="0" i="0" u="none" strike="noStrike" baseline="0" dirty="0" err="1">
                <a:latin typeface="AdvOT596495f2"/>
              </a:rPr>
              <a:t>Begeš</a:t>
            </a:r>
            <a:r>
              <a:rPr lang="en-US" sz="18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 err="1">
                <a:latin typeface="AdvOT596495f2"/>
              </a:rPr>
              <a:t>Radej</a:t>
            </a:r>
            <a:r>
              <a:rPr lang="en-US" sz="1800" b="0" i="0" u="none" strike="noStrike" baseline="0" dirty="0">
                <a:latin typeface="AdvOT596495f2"/>
              </a:rPr>
              <a:t>, B., </a:t>
            </a:r>
            <a:r>
              <a:rPr lang="en-US" sz="1800" b="0" i="0" u="none" strike="noStrike" baseline="0" dirty="0" err="1">
                <a:latin typeface="AdvOT596495f2"/>
              </a:rPr>
              <a:t>Drnovšek</a:t>
            </a:r>
            <a:r>
              <a:rPr lang="en-US" sz="1800" b="0" i="0" u="none" strike="noStrike" baseline="0" dirty="0">
                <a:latin typeface="AdvOT596495f2"/>
              </a:rPr>
              <a:t>, J., </a:t>
            </a:r>
            <a:r>
              <a:rPr lang="en-US" sz="1800" b="0" i="0" u="none" strike="noStrike" baseline="0" dirty="0" err="1">
                <a:latin typeface="AdvOT596495f2"/>
              </a:rPr>
              <a:t>Begeš</a:t>
            </a:r>
            <a:r>
              <a:rPr lang="en-US" sz="18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60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 err="1">
                <a:latin typeface="AdvOT596495f2"/>
              </a:rPr>
              <a:t>Radej</a:t>
            </a:r>
            <a:r>
              <a:rPr lang="en-US" sz="1800" b="0" i="0" u="none" strike="noStrike" baseline="0" dirty="0">
                <a:latin typeface="AdvOT596495f2"/>
              </a:rPr>
              <a:t>, B., </a:t>
            </a:r>
            <a:r>
              <a:rPr lang="en-US" sz="1800" b="0" i="0" u="none" strike="noStrike" baseline="0" dirty="0" err="1">
                <a:latin typeface="AdvOT596495f2"/>
              </a:rPr>
              <a:t>Drnovšek</a:t>
            </a:r>
            <a:r>
              <a:rPr lang="en-US" sz="1800" b="0" i="0" u="none" strike="noStrike" baseline="0" dirty="0">
                <a:latin typeface="AdvOT596495f2"/>
              </a:rPr>
              <a:t>, J., </a:t>
            </a:r>
            <a:r>
              <a:rPr lang="en-US" sz="1800" b="0" i="0" u="none" strike="noStrike" baseline="0" dirty="0" err="1">
                <a:latin typeface="AdvOT596495f2"/>
              </a:rPr>
              <a:t>Begeš</a:t>
            </a:r>
            <a:r>
              <a:rPr lang="en-US" sz="18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46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err="1">
                <a:latin typeface="AdvOT596495f2"/>
              </a:rPr>
              <a:t>Radej</a:t>
            </a:r>
            <a:r>
              <a:rPr lang="en-US" sz="1200" b="0" i="0" u="none" strike="noStrike" baseline="0" dirty="0">
                <a:latin typeface="AdvOT596495f2"/>
              </a:rPr>
              <a:t>, B., </a:t>
            </a:r>
            <a:r>
              <a:rPr lang="en-US" sz="1200" b="0" i="0" u="none" strike="noStrike" baseline="0" dirty="0" err="1">
                <a:latin typeface="AdvOT596495f2"/>
              </a:rPr>
              <a:t>Drnovšek</a:t>
            </a:r>
            <a:r>
              <a:rPr lang="en-US" sz="1200" b="0" i="0" u="none" strike="noStrike" baseline="0" dirty="0">
                <a:latin typeface="AdvOT596495f2"/>
              </a:rPr>
              <a:t>, J., </a:t>
            </a:r>
            <a:r>
              <a:rPr lang="en-US" sz="1200" b="0" i="0" u="none" strike="noStrike" baseline="0" dirty="0" err="1">
                <a:latin typeface="AdvOT596495f2"/>
              </a:rPr>
              <a:t>Begeš</a:t>
            </a:r>
            <a:r>
              <a:rPr lang="en-US" sz="12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err="1">
                <a:latin typeface="AdvOT596495f2"/>
              </a:rPr>
              <a:t>Radej</a:t>
            </a:r>
            <a:r>
              <a:rPr lang="en-US" sz="1200" b="0" i="0" u="none" strike="noStrike" baseline="0" dirty="0">
                <a:latin typeface="AdvOT596495f2"/>
              </a:rPr>
              <a:t>, B., </a:t>
            </a:r>
            <a:r>
              <a:rPr lang="en-US" sz="1200" b="0" i="0" u="none" strike="noStrike" baseline="0" dirty="0" err="1">
                <a:latin typeface="AdvOT596495f2"/>
              </a:rPr>
              <a:t>Drnovšek</a:t>
            </a:r>
            <a:r>
              <a:rPr lang="en-US" sz="1200" b="0" i="0" u="none" strike="noStrike" baseline="0" dirty="0">
                <a:latin typeface="AdvOT596495f2"/>
              </a:rPr>
              <a:t>, J., </a:t>
            </a:r>
            <a:r>
              <a:rPr lang="en-US" sz="1200" b="0" i="0" u="none" strike="noStrike" baseline="0" dirty="0" err="1">
                <a:latin typeface="AdvOT596495f2"/>
              </a:rPr>
              <a:t>Begeš</a:t>
            </a:r>
            <a:r>
              <a:rPr lang="en-US" sz="12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34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 err="1">
                <a:latin typeface="AdvOT596495f2"/>
              </a:rPr>
              <a:t>Radej</a:t>
            </a:r>
            <a:r>
              <a:rPr lang="en-US" sz="1200" b="0" i="0" u="none" strike="noStrike" baseline="0" dirty="0">
                <a:latin typeface="AdvOT596495f2"/>
              </a:rPr>
              <a:t>, B., </a:t>
            </a:r>
            <a:r>
              <a:rPr lang="en-US" sz="1200" b="0" i="0" u="none" strike="noStrike" baseline="0" dirty="0" err="1">
                <a:latin typeface="AdvOT596495f2"/>
              </a:rPr>
              <a:t>Drnovšek</a:t>
            </a:r>
            <a:r>
              <a:rPr lang="en-US" sz="1200" b="0" i="0" u="none" strike="noStrike" baseline="0" dirty="0">
                <a:latin typeface="AdvOT596495f2"/>
              </a:rPr>
              <a:t>, J., </a:t>
            </a:r>
            <a:r>
              <a:rPr lang="en-US" sz="1200" b="0" i="0" u="none" strike="noStrike" baseline="0" dirty="0" err="1">
                <a:latin typeface="AdvOT596495f2"/>
              </a:rPr>
              <a:t>Begeš</a:t>
            </a:r>
            <a:r>
              <a:rPr lang="en-US" sz="1200" b="0" i="0" u="none" strike="noStrike" baseline="0" dirty="0">
                <a:latin typeface="AdvOT596495f2"/>
              </a:rPr>
              <a:t>, G. An overview and evaluation of quality‐improvement methods from the manufacturing and supply‐chain perspective, Advances in Production Engineering &amp; Management, Volume 12 | Number 4 | December 2017 | pp 388–400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2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27-Oct-20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th-TH" sz="2400" dirty="0">
                <a:solidFill>
                  <a:srgbClr val="002060"/>
                </a:solidFill>
              </a:rPr>
              <a:t>การปรับปรุงคุณภาพเชิงกลยุทธ์ภายใต้อุตสาหกรรม 4.0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00669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3200" dirty="0">
                <a:solidFill>
                  <a:srgbClr val="002060"/>
                </a:solidFill>
              </a:rPr>
              <a:t>โมดูล 3: ระบบรายงานคุณภาพอัตโนมัติ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3B1819-B84A-49DF-A9DE-1F891219486D}"/>
              </a:ext>
            </a:extLst>
          </p:cNvPr>
          <p:cNvSpPr txBox="1"/>
          <p:nvPr/>
        </p:nvSpPr>
        <p:spPr>
          <a:xfrm>
            <a:off x="1292352" y="4341507"/>
            <a:ext cx="156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/>
              <a:t>การตรวจสอบ</a:t>
            </a:r>
          </a:p>
          <a:p>
            <a:r>
              <a:rPr lang="th-TH" sz="2400" b="1" dirty="0"/>
              <a:t>คุณภาพภายใน</a:t>
            </a:r>
            <a:endParaRPr lang="en-US" sz="2400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C979B01-B2F0-40F1-B683-9204840F27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072938"/>
              </p:ext>
            </p:extLst>
          </p:nvPr>
        </p:nvGraphicFramePr>
        <p:xfrm>
          <a:off x="476250" y="1693863"/>
          <a:ext cx="11228388" cy="173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10E8AFE-B133-4A7B-B26A-BF46D707CAEF}"/>
              </a:ext>
            </a:extLst>
          </p:cNvPr>
          <p:cNvSpPr txBox="1"/>
          <p:nvPr/>
        </p:nvSpPr>
        <p:spPr>
          <a:xfrm>
            <a:off x="3553968" y="4341507"/>
            <a:ext cx="17443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/>
              <a:t>การตรวจสอบ</a:t>
            </a:r>
          </a:p>
          <a:p>
            <a:r>
              <a:rPr lang="th-TH" sz="2400" b="1" dirty="0"/>
              <a:t>คุณภาพภายนอก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3EB8A-C789-49B9-8A6E-39FBC9CE2EEC}"/>
              </a:ext>
            </a:extLst>
          </p:cNvPr>
          <p:cNvSpPr txBox="1"/>
          <p:nvPr/>
        </p:nvSpPr>
        <p:spPr>
          <a:xfrm>
            <a:off x="5967984" y="4341507"/>
            <a:ext cx="156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/>
              <a:t>การตรวจสอบ</a:t>
            </a:r>
          </a:p>
          <a:p>
            <a:r>
              <a:rPr lang="th-TH" sz="2400" b="1" dirty="0"/>
              <a:t>คุณภาพภายใน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EDA92A47-2E7A-481A-AD1A-C93287867847}"/>
              </a:ext>
            </a:extLst>
          </p:cNvPr>
          <p:cNvSpPr/>
          <p:nvPr/>
        </p:nvSpPr>
        <p:spPr>
          <a:xfrm rot="10800000">
            <a:off x="1792288" y="3572256"/>
            <a:ext cx="329120" cy="670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F4C4021-E356-46B8-A6B8-5D67F74857C4}"/>
              </a:ext>
            </a:extLst>
          </p:cNvPr>
          <p:cNvSpPr/>
          <p:nvPr/>
        </p:nvSpPr>
        <p:spPr>
          <a:xfrm rot="10800000">
            <a:off x="6398170" y="3572256"/>
            <a:ext cx="329120" cy="670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6D4AD650-F105-4879-8EF9-4A9AC593DBFF}"/>
              </a:ext>
            </a:extLst>
          </p:cNvPr>
          <p:cNvSpPr/>
          <p:nvPr/>
        </p:nvSpPr>
        <p:spPr>
          <a:xfrm flipH="1">
            <a:off x="3108960" y="3657600"/>
            <a:ext cx="1828800" cy="5852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B73181-3BF4-4125-86EE-CE8486434E2B}"/>
              </a:ext>
            </a:extLst>
          </p:cNvPr>
          <p:cNvSpPr txBox="1"/>
          <p:nvPr/>
        </p:nvSpPr>
        <p:spPr>
          <a:xfrm>
            <a:off x="7157477" y="5640527"/>
            <a:ext cx="421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 general manufacturing model</a:t>
            </a:r>
          </a:p>
        </p:txBody>
      </p:sp>
    </p:spTree>
    <p:extLst>
      <p:ext uri="{BB962C8B-B14F-4D97-AF65-F5344CB8AC3E}">
        <p14:creationId xmlns:p14="http://schemas.microsoft.com/office/powerpoint/2010/main" val="2419144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B73181-3BF4-4125-86EE-CE8486434E2B}"/>
              </a:ext>
            </a:extLst>
          </p:cNvPr>
          <p:cNvSpPr txBox="1"/>
          <p:nvPr/>
        </p:nvSpPr>
        <p:spPr>
          <a:xfrm>
            <a:off x="8729472" y="4804231"/>
            <a:ext cx="2638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ตัวอย่างห่วง</a:t>
            </a:r>
            <a:r>
              <a:rPr lang="th-TH" sz="2400" b="1" dirty="0" err="1"/>
              <a:t>โช่</a:t>
            </a:r>
            <a:r>
              <a:rPr lang="th-TH" sz="2400" b="1" dirty="0"/>
              <a:t>อุปทาน</a:t>
            </a:r>
            <a:endParaRPr lang="en-US" sz="2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FFF5B6-EAF7-4357-98BA-DAF55854E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90" y="1512393"/>
            <a:ext cx="7515638" cy="44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56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1056EC-14F9-4759-8AFF-81FE2B32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222" y="1693703"/>
            <a:ext cx="5022778" cy="4303509"/>
          </a:xfrm>
        </p:spPr>
        <p:txBody>
          <a:bodyPr>
            <a:normAutofit/>
          </a:bodyPr>
          <a:lstStyle/>
          <a:p>
            <a:r>
              <a:rPr lang="th-TH" dirty="0"/>
              <a:t>เครื่องมือคุณภาพ</a:t>
            </a:r>
            <a:endParaRPr lang="en-US" dirty="0"/>
          </a:p>
          <a:p>
            <a:pPr lvl="1"/>
            <a:r>
              <a:rPr lang="th-TH" dirty="0"/>
              <a:t>ผังแสดงเหตุและผล</a:t>
            </a:r>
            <a:endParaRPr lang="en-US" dirty="0"/>
          </a:p>
          <a:p>
            <a:pPr lvl="1"/>
            <a:r>
              <a:rPr lang="th-TH" dirty="0"/>
              <a:t>แผนภูมิการไหล</a:t>
            </a:r>
          </a:p>
          <a:p>
            <a:pPr lvl="1"/>
            <a:r>
              <a:rPr lang="th-TH" dirty="0"/>
              <a:t>ตารางควบคุม</a:t>
            </a:r>
            <a:endParaRPr lang="en-US" dirty="0"/>
          </a:p>
          <a:p>
            <a:pPr lvl="1"/>
            <a:r>
              <a:rPr lang="th-TH" dirty="0"/>
              <a:t>แผนภูมิควบคุม</a:t>
            </a:r>
          </a:p>
          <a:p>
            <a:pPr lvl="1"/>
            <a:r>
              <a:rPr lang="th-TH" dirty="0" err="1"/>
              <a:t>ฮิส</a:t>
            </a:r>
            <a:r>
              <a:rPr lang="th-TH" dirty="0"/>
              <a:t>โตแกรม</a:t>
            </a:r>
            <a:endParaRPr lang="en-US" dirty="0"/>
          </a:p>
          <a:p>
            <a:pPr lvl="1"/>
            <a:r>
              <a:rPr lang="th-TH" dirty="0"/>
              <a:t>การวิเคราะห์ </a:t>
            </a:r>
            <a:r>
              <a:rPr lang="en-US" dirty="0"/>
              <a:t>Pareto</a:t>
            </a:r>
          </a:p>
          <a:p>
            <a:pPr lvl="1"/>
            <a:r>
              <a:rPr lang="th-TH" dirty="0"/>
              <a:t>แผนภาพกระจาย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22CD1A-7ACA-4F4D-9DC0-7FF435D13B1E}"/>
              </a:ext>
            </a:extLst>
          </p:cNvPr>
          <p:cNvSpPr txBox="1">
            <a:spLocks/>
          </p:cNvSpPr>
          <p:nvPr/>
        </p:nvSpPr>
        <p:spPr>
          <a:xfrm>
            <a:off x="5383093" y="1692718"/>
            <a:ext cx="6455339" cy="4303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/>
              <a:t>วิธีการประกันคุณภาพ</a:t>
            </a:r>
            <a:endParaRPr lang="en-US" dirty="0"/>
          </a:p>
          <a:p>
            <a:pPr lvl="1"/>
            <a:r>
              <a:rPr lang="th-TH" dirty="0"/>
              <a:t>การกระจายหน้าที่เชิงคุณภาพ</a:t>
            </a:r>
            <a:r>
              <a:rPr lang="en-US" dirty="0"/>
              <a:t> (QFD)</a:t>
            </a:r>
          </a:p>
          <a:p>
            <a:pPr lvl="1"/>
            <a:r>
              <a:rPr lang="th-TH" dirty="0"/>
              <a:t>การควบคุมกระบวนการทางสถิติ</a:t>
            </a:r>
            <a:r>
              <a:rPr lang="en-US" dirty="0"/>
              <a:t>(SPC)</a:t>
            </a:r>
          </a:p>
          <a:p>
            <a:pPr lvl="1"/>
            <a:r>
              <a:rPr lang="th-TH" dirty="0"/>
              <a:t>การวิเคราะห์อาการขัดข้องและผลกระทบ </a:t>
            </a:r>
            <a:r>
              <a:rPr lang="en-US" dirty="0"/>
              <a:t>(FMEA)</a:t>
            </a:r>
          </a:p>
          <a:p>
            <a:pPr lvl="1"/>
            <a:r>
              <a:rPr lang="th-TH" dirty="0"/>
              <a:t>วงจรการบริหารงานคุณภาพ</a:t>
            </a:r>
            <a:r>
              <a:rPr lang="en-US" dirty="0"/>
              <a:t> (PDCA)</a:t>
            </a:r>
          </a:p>
          <a:p>
            <a:pPr lvl="1"/>
            <a:r>
              <a:rPr lang="th-TH" dirty="0"/>
              <a:t>ระบบป้องกันความผิดพลาด </a:t>
            </a:r>
            <a:r>
              <a:rPr lang="en-US" dirty="0"/>
              <a:t>Poka-Yoke</a:t>
            </a:r>
          </a:p>
          <a:p>
            <a:pPr lvl="1"/>
            <a:r>
              <a:rPr lang="th-TH" dirty="0"/>
              <a:t>5 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8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51056EC-14F9-4759-8AFF-81FE2B32D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222" y="1693703"/>
            <a:ext cx="10387258" cy="4303509"/>
          </a:xfrm>
        </p:spPr>
        <p:txBody>
          <a:bodyPr>
            <a:normAutofit/>
          </a:bodyPr>
          <a:lstStyle/>
          <a:p>
            <a:r>
              <a:rPr lang="th-TH" dirty="0"/>
              <a:t>การเพิ่มประสิทธิภาพกระบวนการภายใน</a:t>
            </a:r>
            <a:endParaRPr lang="en-US" dirty="0"/>
          </a:p>
          <a:p>
            <a:pPr lvl="1"/>
            <a:r>
              <a:rPr lang="en-US" dirty="0"/>
              <a:t>FMEA</a:t>
            </a:r>
          </a:p>
          <a:p>
            <a:pPr lvl="1"/>
            <a:r>
              <a:rPr lang="en-US" dirty="0"/>
              <a:t>PDCA</a:t>
            </a:r>
          </a:p>
          <a:p>
            <a:pPr lvl="1"/>
            <a:r>
              <a:rPr lang="en-US" dirty="0"/>
              <a:t>Poka-Yoke</a:t>
            </a:r>
          </a:p>
          <a:p>
            <a:endParaRPr lang="en-US" dirty="0"/>
          </a:p>
          <a:p>
            <a:r>
              <a:rPr lang="th-TH" dirty="0"/>
              <a:t>การเพิ่มคุณภาพของผลิตภัณฑ์</a:t>
            </a:r>
            <a:endParaRPr lang="en-US" dirty="0"/>
          </a:p>
          <a:p>
            <a:pPr lvl="1"/>
            <a:r>
              <a:rPr lang="en-US" dirty="0"/>
              <a:t>QFD</a:t>
            </a:r>
          </a:p>
          <a:p>
            <a:pPr lvl="1"/>
            <a:r>
              <a:rPr lang="th-TH" dirty="0"/>
              <a:t>ผังแสดงเหตุและผล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63E692-B598-4D3A-9D02-23EDF88CD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1881187"/>
            <a:ext cx="8543925" cy="30956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A0CF7C-5D17-4187-B805-D1561733563A}"/>
              </a:ext>
            </a:extLst>
          </p:cNvPr>
          <p:cNvSpPr txBox="1"/>
          <p:nvPr/>
        </p:nvSpPr>
        <p:spPr>
          <a:xfrm>
            <a:off x="3259213" y="5426023"/>
            <a:ext cx="66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PDCA</a:t>
            </a:r>
            <a:r>
              <a:rPr lang="th-TH" sz="2400" b="1" dirty="0"/>
              <a:t> แบบปรับปรุง</a:t>
            </a:r>
            <a:r>
              <a:rPr lang="en-US" sz="2400" b="1" dirty="0"/>
              <a:t> </a:t>
            </a:r>
            <a:r>
              <a:rPr lang="th-TH" sz="2400" b="1" dirty="0"/>
              <a:t>สำหรับกระบวนการผลิต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22866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0CF7C-5D17-4187-B805-D1561733563A}"/>
              </a:ext>
            </a:extLst>
          </p:cNvPr>
          <p:cNvSpPr txBox="1"/>
          <p:nvPr/>
        </p:nvSpPr>
        <p:spPr>
          <a:xfrm>
            <a:off x="3722509" y="5471789"/>
            <a:ext cx="564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/>
              <a:t>วิธี </a:t>
            </a:r>
            <a:r>
              <a:rPr lang="en-US" sz="2400" b="1" dirty="0"/>
              <a:t>QFD</a:t>
            </a:r>
            <a:r>
              <a:rPr lang="th-TH" sz="2400" b="1" dirty="0"/>
              <a:t> ในกระบวนการผลิต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86A47-D55A-41A8-805F-50820DD60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118" y="1494258"/>
            <a:ext cx="9046464" cy="38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5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0CF7C-5D17-4187-B805-D1561733563A}"/>
              </a:ext>
            </a:extLst>
          </p:cNvPr>
          <p:cNvSpPr txBox="1"/>
          <p:nvPr/>
        </p:nvSpPr>
        <p:spPr>
          <a:xfrm>
            <a:off x="8904222" y="1477420"/>
            <a:ext cx="2617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ความรับผิดชอบหลักและความคิดริเริ่มสำหรับเสาหลักในแง่ของการปรับใช้คุณภาพ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66EAD-F69A-44C2-BC94-CAEEDC546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82" y="1603090"/>
            <a:ext cx="8441039" cy="436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7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A0CF7C-5D17-4187-B805-D1561733563A}"/>
              </a:ext>
            </a:extLst>
          </p:cNvPr>
          <p:cNvSpPr txBox="1"/>
          <p:nvPr/>
        </p:nvSpPr>
        <p:spPr>
          <a:xfrm>
            <a:off x="8904222" y="1477420"/>
            <a:ext cx="261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/>
              <a:t>การประยุกต์ใช้เทคนิควิธีการและเครื่องมือที่มีคุณภาพ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AD104-997D-49FF-A99C-A912ADAB9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55" y="1605860"/>
            <a:ext cx="7167753" cy="43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33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กลยุทธ์สำหรับระบบอัตโนมัติคุณภาพ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0069EA-01D8-4A7F-A9B1-418FB30C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/>
              <a:t>ขอบเขตของระบบอัตโนมัติ</a:t>
            </a:r>
            <a:endParaRPr lang="en-US" dirty="0"/>
          </a:p>
          <a:p>
            <a:pPr lvl="1"/>
            <a:r>
              <a:rPr lang="th-TH" dirty="0"/>
              <a:t>เพื่อ รับข้อมูล จัดการข้อมูล และให้ข้อมูลที่มีคุณภาพในองค์กร แบบอัตโนมัติ ซึ่งเป็นข้อมูลที่ถูกต้องทันเวลาจะพร้อมใช้งานเพื่อสนับสนุนการตัดสินใจและการรายงานในทุกระดับ</a:t>
            </a:r>
            <a:endParaRPr lang="en-US" dirty="0"/>
          </a:p>
          <a:p>
            <a:pPr lvl="1"/>
            <a:r>
              <a:rPr lang="th-TH" dirty="0"/>
              <a:t>เพื่อสร้างเครือข่ายเชื่อมต่อซึ่งทำใหการรวมข้อมูลที่มีคุณภาพเข้ากับระบบย่อยอื่น ๆ ของธุรกิจง่ายขึ้น นำไปสู่การผลิตแบบบูรณาการคอมพิวเตอร์ (</a:t>
            </a:r>
            <a:r>
              <a:rPr lang="en-US" dirty="0"/>
              <a:t>CIM)</a:t>
            </a:r>
          </a:p>
        </p:txBody>
      </p:sp>
    </p:spTree>
    <p:extLst>
      <p:ext uri="{BB962C8B-B14F-4D97-AF65-F5344CB8AC3E}">
        <p14:creationId xmlns:p14="http://schemas.microsoft.com/office/powerpoint/2010/main" val="42750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กลยุทธ์สำหรับระบบอัตโนมัติคุณภาพ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0069EA-01D8-4A7F-A9B1-418FB30C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77" y="1691740"/>
            <a:ext cx="6501152" cy="4303509"/>
          </a:xfrm>
        </p:spPr>
        <p:txBody>
          <a:bodyPr>
            <a:normAutofit/>
          </a:bodyPr>
          <a:lstStyle/>
          <a:p>
            <a:r>
              <a:rPr lang="th-TH" dirty="0"/>
              <a:t>ระบบคุณภาพแบบบูรณาการ</a:t>
            </a:r>
            <a:r>
              <a:rPr lang="en-US" dirty="0"/>
              <a:t> (IQS)</a:t>
            </a:r>
          </a:p>
          <a:p>
            <a:pPr lvl="1"/>
            <a:r>
              <a:rPr lang="th-TH" dirty="0"/>
              <a:t>ประกอบไปด้วยการรวบรวมและจัดการข้อมูลที่มีคุณภาพ</a:t>
            </a:r>
            <a:endParaRPr lang="en-US" dirty="0"/>
          </a:p>
          <a:p>
            <a:pPr lvl="1"/>
            <a:r>
              <a:rPr lang="th-TH" dirty="0"/>
              <a:t>ฐานข้อมูลคุณภาพกลางให้ข้อมูลคุณภาพโดยทั่วไปจากการผลิต</a:t>
            </a:r>
            <a:endParaRPr lang="en-US" dirty="0"/>
          </a:p>
          <a:p>
            <a:pPr lvl="1"/>
            <a:r>
              <a:rPr lang="th-TH" dirty="0"/>
              <a:t>ข้อมูลคุณภาพที่ได้รับจากการป้อนโดยตรง หน่วย </a:t>
            </a:r>
            <a:r>
              <a:rPr lang="en-US" dirty="0"/>
              <a:t>CAI </a:t>
            </a:r>
            <a:r>
              <a:rPr lang="th-TH" dirty="0"/>
              <a:t>หรือการตรวจสอบคุณภาพอัตโนมัติแบบเต็มรูปแบบ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DEF8A-2A02-46BD-98A4-BD329500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12" y="1533525"/>
            <a:ext cx="4364566" cy="46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7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สิ่งที่จะรับการเรียนรู้</a:t>
            </a:r>
            <a:endParaRPr lang="en-US" dirty="0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4F33E37D-B353-4530-8FCD-90A511B55117}"/>
              </a:ext>
            </a:extLst>
          </p:cNvPr>
          <p:cNvSpPr/>
          <p:nvPr/>
        </p:nvSpPr>
        <p:spPr>
          <a:xfrm>
            <a:off x="1792288" y="1918181"/>
            <a:ext cx="1105651" cy="611652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4A7F5-7DAB-4181-BBDD-23E1949321B1}"/>
              </a:ext>
            </a:extLst>
          </p:cNvPr>
          <p:cNvSpPr txBox="1"/>
          <p:nvPr/>
        </p:nvSpPr>
        <p:spPr>
          <a:xfrm>
            <a:off x="3261360" y="1962397"/>
            <a:ext cx="8173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Tw Cen MT" panose="020B0602020104020603" pitchFamily="34" charset="0"/>
              </a:rPr>
              <a:t>กลยุทธ์การพัฒนาคุณภาพ </a:t>
            </a:r>
            <a:r>
              <a:rPr lang="en-US" sz="2800" dirty="0">
                <a:latin typeface="Tw Cen MT" panose="020B0602020104020603" pitchFamily="34" charset="0"/>
              </a:rPr>
              <a:t>(QI)</a:t>
            </a:r>
          </a:p>
        </p:txBody>
      </p:sp>
      <p:sp>
        <p:nvSpPr>
          <p:cNvPr id="17" name="Pentagon 3">
            <a:extLst>
              <a:ext uri="{FF2B5EF4-FFF2-40B4-BE49-F238E27FC236}">
                <a16:creationId xmlns:a16="http://schemas.microsoft.com/office/drawing/2014/main" id="{EC0CBFFD-D309-4487-913A-7D820034AEEA}"/>
              </a:ext>
            </a:extLst>
          </p:cNvPr>
          <p:cNvSpPr/>
          <p:nvPr/>
        </p:nvSpPr>
        <p:spPr>
          <a:xfrm>
            <a:off x="1792288" y="3230897"/>
            <a:ext cx="1105651" cy="611652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415894-1CD9-4326-AA9C-F07AF712FEAB}"/>
              </a:ext>
            </a:extLst>
          </p:cNvPr>
          <p:cNvSpPr txBox="1"/>
          <p:nvPr/>
        </p:nvSpPr>
        <p:spPr>
          <a:xfrm>
            <a:off x="3261360" y="3059669"/>
            <a:ext cx="8173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Tw Cen MT" panose="020B0602020104020603" pitchFamily="34" charset="0"/>
              </a:rPr>
              <a:t>ความคิดริเริ่มในการปรับปรุงคุณภาพ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21" name="Pentagon 3">
            <a:extLst>
              <a:ext uri="{FF2B5EF4-FFF2-40B4-BE49-F238E27FC236}">
                <a16:creationId xmlns:a16="http://schemas.microsoft.com/office/drawing/2014/main" id="{CC8D9EE7-B31F-408D-ABCB-60AD83A7C6A7}"/>
              </a:ext>
            </a:extLst>
          </p:cNvPr>
          <p:cNvSpPr/>
          <p:nvPr/>
        </p:nvSpPr>
        <p:spPr>
          <a:xfrm>
            <a:off x="1792288" y="4543612"/>
            <a:ext cx="1105651" cy="611652"/>
          </a:xfrm>
          <a:prstGeom prst="homePlate">
            <a:avLst>
              <a:gd name="adj" fmla="val 26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9FFF37-2409-4DC1-BA46-FBC519FB993A}"/>
              </a:ext>
            </a:extLst>
          </p:cNvPr>
          <p:cNvSpPr txBox="1"/>
          <p:nvPr/>
        </p:nvSpPr>
        <p:spPr>
          <a:xfrm>
            <a:off x="3261360" y="4372384"/>
            <a:ext cx="81734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>
                <a:latin typeface="Tw Cen MT" panose="020B0602020104020603" pitchFamily="34" charset="0"/>
              </a:rPr>
              <a:t>กลยุทธ์ </a:t>
            </a:r>
            <a:r>
              <a:rPr lang="en-US" sz="2800" dirty="0">
                <a:latin typeface="Tw Cen MT" panose="020B0602020104020603" pitchFamily="34" charset="0"/>
              </a:rPr>
              <a:t>QI </a:t>
            </a:r>
            <a:r>
              <a:rPr lang="th-TH" sz="2800" dirty="0">
                <a:latin typeface="Tw Cen MT" panose="020B0602020104020603" pitchFamily="34" charset="0"/>
              </a:rPr>
              <a:t>จากระบบรายงานคุณภาพอัตโนมัติ</a:t>
            </a:r>
            <a:endParaRPr 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กลยุทธ์สำหรับระบบอัตโนมัติคุณภาพ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0069EA-01D8-4A7F-A9B1-418FB30C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/>
              <a:t>กลยุทธ์การรวบรวมข้อมูลคุณภาพ</a:t>
            </a:r>
            <a:endParaRPr lang="en-US" dirty="0"/>
          </a:p>
          <a:p>
            <a:pPr lvl="1"/>
            <a:r>
              <a:rPr lang="th-TH" dirty="0"/>
              <a:t>การป้อนเข้าโดยตรง - งานตรวจสอบเป็นแบบแมนนวลหรือแบบภาพและข้อมูลคุณภาพจะถูกป้อนผ่าน</a:t>
            </a:r>
            <a:r>
              <a:rPr lang="th-TH" dirty="0" err="1"/>
              <a:t>เทอร์มินัล</a:t>
            </a:r>
            <a:r>
              <a:rPr lang="th-TH" dirty="0"/>
              <a:t>เพื่อส่งโดยตรงไปยังฐานข้อมูล</a:t>
            </a:r>
            <a:endParaRPr lang="en-US" dirty="0"/>
          </a:p>
          <a:p>
            <a:pPr lvl="1"/>
            <a:r>
              <a:rPr lang="th-TH" dirty="0"/>
              <a:t>คอมพิวเตอร์ช่วยในการตรวจสอบ (</a:t>
            </a:r>
            <a:r>
              <a:rPr lang="en-US" dirty="0"/>
              <a:t>CAI) - </a:t>
            </a:r>
            <a:r>
              <a:rPr lang="th-TH" dirty="0"/>
              <a:t>คอมพิวเตอร์ในพื้นที่ให้คำแนะนำแก่ผู้ตรวจสอบที่เป็นมนุษย์เกี่ยวกับขั้นตอนการตรวจสอบและการใช้อุปกรณ์ตรวจวัดและยอมรับข้อมูลคุณภาพของผลิตภัณฑ์หรือกระบวนการโดยตรงจากอุปกรณ์เพื่อการประเมินและบันทึกในพื้นที่</a:t>
            </a:r>
            <a:endParaRPr lang="en-US" dirty="0"/>
          </a:p>
          <a:p>
            <a:pPr lvl="1"/>
            <a:r>
              <a:rPr lang="th-TH" dirty="0"/>
              <a:t>การตรวจสอบอัตโนมัติ - การรวบรวมข้อมูลการวิเคราะห์การสื่อสารและองค์ประกอบการควบคุมกระบวนการของงานอาจดำเนินการโดยไม่มีการแทรกแซงของมนุษย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07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กลยุทธ์สำหรับระบบอัตโนมัติคุณภาพ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0E7B9-D6DD-41F8-A7A9-B52933570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606" y="1460883"/>
            <a:ext cx="97155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1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กลยุทธ์สำหรับระบบอัตโนมัติคุณภาพ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2128F-36C7-456A-BDDD-BEA607E5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88" y="1784350"/>
            <a:ext cx="90773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21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กรณีศึกษาเกี่ยวกับการปรับปรุงคุณภาพ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6F3444-A18F-49B3-B5CA-5E171789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/>
              <a:t>ผู้ผลิตเครื่องใช้ไฟฟ้าในครัวเรือน</a:t>
            </a:r>
            <a:endParaRPr lang="en-US" dirty="0"/>
          </a:p>
          <a:p>
            <a:pPr lvl="1"/>
            <a:r>
              <a:rPr lang="th-TH" dirty="0"/>
              <a:t>การใช้ซอฟต์แวร์โอเพนซอร์สและพร้อมใช้งานฟรี: </a:t>
            </a:r>
            <a:r>
              <a:rPr lang="en-US" dirty="0"/>
              <a:t>WEKA</a:t>
            </a:r>
          </a:p>
          <a:p>
            <a:pPr lvl="1"/>
            <a:r>
              <a:rPr lang="th-TH" dirty="0"/>
              <a:t>ทำงานบนฮาร์ดแวร์ที่มีอยู่</a:t>
            </a:r>
            <a:endParaRPr lang="en-US" dirty="0"/>
          </a:p>
          <a:p>
            <a:pPr lvl="1"/>
            <a:r>
              <a:rPr lang="th-TH" dirty="0"/>
              <a:t>ใช้เฉพาะจุดรวบรวมข้อมูลที่มีอยู่</a:t>
            </a:r>
            <a:endParaRPr lang="en-US" dirty="0"/>
          </a:p>
          <a:p>
            <a:pPr lvl="1"/>
            <a:r>
              <a:rPr lang="th-TH" dirty="0"/>
              <a:t>ให้ข้อเสนอแนะที่ดำเนินการได้</a:t>
            </a:r>
            <a:endParaRPr lang="en-US" dirty="0"/>
          </a:p>
          <a:p>
            <a:pPr lvl="1"/>
            <a:r>
              <a:rPr lang="th-TH" dirty="0"/>
              <a:t>ผลลัพธ์: ปรับปรุงการดำเนินการผลิตและเพิ่มคุณภาพของผลิตภัณฑ์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7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 on Quality Improvement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572879-BC77-4EBE-B9FE-9A3F96488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021" y="1852436"/>
            <a:ext cx="69818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36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 on Quality Improvement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6F3444-A18F-49B3-B5CA-5E171789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/>
              <a:t>อัลกอริทึม</a:t>
            </a:r>
            <a:endParaRPr lang="en-US" dirty="0"/>
          </a:p>
          <a:p>
            <a:pPr lvl="1"/>
            <a:r>
              <a:rPr lang="th-TH" dirty="0"/>
              <a:t>อัลกอริทึม </a:t>
            </a:r>
            <a:r>
              <a:rPr lang="en-US" dirty="0"/>
              <a:t>PART </a:t>
            </a:r>
            <a:r>
              <a:rPr lang="th-TH" dirty="0"/>
              <a:t>ใช้ขั้นตอนวิธีประเภทแบ่งเพื่อเอาชนะ (</a:t>
            </a:r>
            <a:r>
              <a:rPr lang="en-US" dirty="0"/>
              <a:t>Divide-and-Conquer Approach) </a:t>
            </a:r>
            <a:r>
              <a:rPr lang="th-TH" dirty="0"/>
              <a:t>เพื่อสร้างแผนผังการตัดสินใจก่อนที่จะตัดหรือลดโครงสร้างที่ไม่จำเป็นภายในแผนภูมิ</a:t>
            </a:r>
            <a:endParaRPr lang="en-US" dirty="0"/>
          </a:p>
          <a:p>
            <a:pPr lvl="1"/>
            <a:r>
              <a:rPr lang="th-TH" dirty="0"/>
              <a:t>อัลกอริทึม </a:t>
            </a:r>
            <a:r>
              <a:rPr lang="en-US" dirty="0" err="1"/>
              <a:t>Jrip</a:t>
            </a:r>
            <a:r>
              <a:rPr lang="en-US" dirty="0"/>
              <a:t> </a:t>
            </a:r>
            <a:r>
              <a:rPr lang="th-TH" dirty="0"/>
              <a:t>หรือ </a:t>
            </a:r>
            <a:r>
              <a:rPr lang="en-US" dirty="0"/>
              <a:t>RIPPER</a:t>
            </a:r>
          </a:p>
          <a:p>
            <a:r>
              <a:rPr lang="th-TH" dirty="0"/>
              <a:t>กลุ่มตัวอย่าง</a:t>
            </a:r>
            <a:endParaRPr lang="en-US" dirty="0"/>
          </a:p>
          <a:p>
            <a:pPr lvl="1"/>
            <a:r>
              <a:rPr lang="th-TH" dirty="0"/>
              <a:t>รายการควบคุมคุณภาพ 6000 ตัวอย่าง</a:t>
            </a:r>
            <a:endParaRPr lang="en-US" dirty="0"/>
          </a:p>
          <a:p>
            <a:r>
              <a:rPr lang="th-TH" dirty="0"/>
              <a:t>การตรวจสอบ</a:t>
            </a:r>
            <a:endParaRPr lang="en-US" dirty="0"/>
          </a:p>
          <a:p>
            <a:pPr lvl="1"/>
            <a:r>
              <a:rPr lang="en-US" dirty="0"/>
              <a:t>10-fold-cross-validation</a:t>
            </a:r>
          </a:p>
          <a:p>
            <a:pPr lvl="1"/>
            <a:r>
              <a:rPr lang="th-TH" dirty="0"/>
              <a:t>ความแม่นยำ</a:t>
            </a:r>
            <a:r>
              <a:rPr lang="en-US" dirty="0"/>
              <a:t> </a:t>
            </a:r>
            <a:r>
              <a:rPr lang="en-US" dirty="0" err="1"/>
              <a:t>JRiP</a:t>
            </a:r>
            <a:r>
              <a:rPr lang="en-US" dirty="0"/>
              <a:t> - 94.5%, PART – 96.0%</a:t>
            </a:r>
          </a:p>
        </p:txBody>
      </p:sp>
    </p:spTree>
    <p:extLst>
      <p:ext uri="{BB962C8B-B14F-4D97-AF65-F5344CB8AC3E}">
        <p14:creationId xmlns:p14="http://schemas.microsoft.com/office/powerpoint/2010/main" val="2739988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 on Quality Improvement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DCA976-9742-4964-A372-BDFB2699C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5891" y="1693863"/>
            <a:ext cx="6049106" cy="4303712"/>
          </a:xfrm>
        </p:spPr>
      </p:pic>
    </p:spTree>
    <p:extLst>
      <p:ext uri="{BB962C8B-B14F-4D97-AF65-F5344CB8AC3E}">
        <p14:creationId xmlns:p14="http://schemas.microsoft.com/office/powerpoint/2010/main" val="2207842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 on Quality Improvement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6F3444-A18F-49B3-B5CA-5E1717897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>
            <a:normAutofit/>
          </a:bodyPr>
          <a:lstStyle/>
          <a:p>
            <a:r>
              <a:rPr lang="th-TH" dirty="0"/>
              <a:t>เพื่อใช้หลักการเหมืองข้อมูลเพื่อปรับปรุงกระบวนการประกอบและการควบคุมคุณภาพ</a:t>
            </a:r>
            <a:endParaRPr lang="en-US" dirty="0"/>
          </a:p>
          <a:p>
            <a:r>
              <a:rPr lang="th-TH" dirty="0"/>
              <a:t>เพื่อแสดงให้เห็นถึงระบบสนับสนุนการตัดสินใจที่มีประสิทธิภาพและมีคุณสมบัติในระดับความรู้ความเข้าใจในสถาปัตยกรรมของ 5</a:t>
            </a:r>
            <a:r>
              <a:rPr lang="en-US" dirty="0"/>
              <a:t>C </a:t>
            </a:r>
            <a:r>
              <a:rPr lang="th-TH" dirty="0"/>
              <a:t>แสดงให้เห็นถึงระดับความฉลาดที่สอดคล้องกับการริเริ่มอุตสาหกรรม 4.0</a:t>
            </a:r>
            <a:endParaRPr lang="en-US" dirty="0"/>
          </a:p>
          <a:p>
            <a:r>
              <a:rPr lang="th-TH" dirty="0"/>
              <a:t>ระบบขั้นสุดท้ายทำงานร่วมกับข้อมูลที่เก็บไว้และมีความต้องการด้านการคำนวณต่ำตามที่กำหนดไว้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88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 on Quality Improvement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27284F-2CF4-46A3-973E-B6E9B4710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5" y="1634419"/>
            <a:ext cx="68008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7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E9D8-6784-4EB5-89DB-03EC5D36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การจัดการคุณภาพในยุคอุตสาหกรรม 4.0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D276-2746-46B2-952B-EE3EB6E5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ด้านเศรษฐกิจ</a:t>
            </a:r>
            <a:endParaRPr lang="en-US" dirty="0"/>
          </a:p>
          <a:p>
            <a:pPr lvl="1"/>
            <a:r>
              <a:rPr lang="th-TH" dirty="0"/>
              <a:t>บทบาทพื้นฐานของคุณภาพที่มีต่อผลการดำเนินงานทางเศรษฐกิจของบริษัทต่าง ๆ</a:t>
            </a:r>
            <a:endParaRPr lang="en-US" dirty="0"/>
          </a:p>
          <a:p>
            <a:pPr lvl="1"/>
            <a:r>
              <a:rPr lang="th-TH" dirty="0"/>
              <a:t>การวัดประเมินและเมตริกสมรรถนะใหม่สำหรับการตั้งค่าเป้าหมายที่ขับเคลื่อนด้วยกันเองและความคาดหวังของลูกค้า</a:t>
            </a:r>
            <a:endParaRPr lang="en-US" dirty="0"/>
          </a:p>
          <a:p>
            <a:pPr lvl="1"/>
            <a:r>
              <a:rPr lang="th-TH" dirty="0"/>
              <a:t>ความซับซ้อนในมาตรฐานคุณภาพแนวปฏิบัติและวิธีการเพื่อให้ได้เปรียบในการแข่งขันอย่างยั่งยืน</a:t>
            </a:r>
            <a:endParaRPr lang="en-US" dirty="0"/>
          </a:p>
          <a:p>
            <a:r>
              <a:rPr lang="th-TH" dirty="0"/>
              <a:t>แบบจำลองการตัดสินใจ</a:t>
            </a:r>
            <a:endParaRPr lang="en-US" dirty="0"/>
          </a:p>
          <a:p>
            <a:pPr lvl="1"/>
            <a:r>
              <a:rPr lang="th-TH" dirty="0"/>
              <a:t>แบบจำลองการตัดสินใจที่เกี่ยวข้องกับการจัดการคุณภาพร่วมสมัย</a:t>
            </a:r>
            <a:endParaRPr lang="en-US" dirty="0"/>
          </a:p>
          <a:p>
            <a:pPr lvl="1"/>
            <a:r>
              <a:rPr lang="th-TH" dirty="0"/>
              <a:t>ต้นทุนของโมเดลการตัดสินใจที่มีคุณภาพต่ำพร้อมความคาดหวังและความน่าเชื่อถือของลูกค้า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8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E9D8-6784-4EB5-89DB-03EC5D36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การจัดการคุณภาพในยุคอุตสาหกรรม 4.0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D276-2746-46B2-952B-EE3EB6E5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โมเดลธุรกิจ</a:t>
            </a:r>
            <a:endParaRPr lang="en-US" dirty="0"/>
          </a:p>
          <a:p>
            <a:pPr lvl="1"/>
            <a:r>
              <a:rPr lang="th-TH" dirty="0"/>
              <a:t>เทคนิคแบบ</a:t>
            </a:r>
            <a:r>
              <a:rPr lang="th-TH" dirty="0" err="1"/>
              <a:t>ลีน</a:t>
            </a:r>
            <a:r>
              <a:rPr lang="th-TH" dirty="0"/>
              <a:t>ร่วมสมัยและอิทธิพลทางเศรษฐกิจในการผลิตและบริการ</a:t>
            </a:r>
            <a:endParaRPr lang="en-US" dirty="0"/>
          </a:p>
          <a:p>
            <a:pPr lvl="1"/>
            <a:r>
              <a:rPr lang="th-TH" dirty="0"/>
              <a:t>ความท้าทายด้านคุณภาพของการจ้างหน่วยงานภายนอก/บริษัทข้ามชาติ ในการดำเนินงานโลจิสติก</a:t>
            </a:r>
            <a:r>
              <a:rPr lang="th-TH" dirty="0" err="1"/>
              <a:t>ส์แ</a:t>
            </a:r>
            <a:r>
              <a:rPr lang="th-TH" dirty="0"/>
              <a:t>ละ</a:t>
            </a:r>
            <a:r>
              <a:rPr lang="th-TH" dirty="0" err="1"/>
              <a:t>ซัพพ</a:t>
            </a:r>
            <a:r>
              <a:rPr lang="th-TH" dirty="0"/>
              <a:t>ลายเชน</a:t>
            </a:r>
            <a:endParaRPr lang="en-US" dirty="0"/>
          </a:p>
          <a:p>
            <a:pPr lvl="1"/>
            <a:r>
              <a:rPr lang="th-TH" dirty="0"/>
              <a:t>กลยุทธ์และรูปแบบการปรับปรุงอย่างต่อเนื่องซึ่งส่งผลให้เกิดการเปลี่ยนแปลงและการเปลี่ยนไปใช้งานน้อยที่สุด</a:t>
            </a:r>
            <a:endParaRPr lang="en-US" dirty="0"/>
          </a:p>
          <a:p>
            <a:pPr lvl="1"/>
            <a:r>
              <a:rPr lang="th-TH" dirty="0"/>
              <a:t>ปรัชญาที่เกิดขึ้นใหม่และกลยุทธ์ทางธุรกิจที่มองไปไกลกว่าการจัดการคุณภาพโดยรวมและซิกม่า</a:t>
            </a:r>
            <a:endParaRPr lang="en-US" dirty="0"/>
          </a:p>
          <a:p>
            <a:pPr lvl="1"/>
            <a:r>
              <a:rPr lang="th-TH" dirty="0"/>
              <a:t>บทบาทของนวัตกรรมผลิตภัณฑ์ การออกแบบ (</a:t>
            </a:r>
            <a:r>
              <a:rPr lang="en-US" dirty="0"/>
              <a:t>R&amp;D) </a:t>
            </a:r>
            <a:r>
              <a:rPr lang="th-TH" dirty="0"/>
              <a:t>และโครงสร้างทั้งหมดในการจัดการคุณภาพ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8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E9D8-6784-4EB5-89DB-03EC5D36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การจัดการคุณภาพในยุคอุตสาหกรรม 4.0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D276-2746-46B2-952B-EE3EB6E5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ด้านบุคลากร</a:t>
            </a:r>
            <a:endParaRPr lang="en-US" dirty="0"/>
          </a:p>
          <a:p>
            <a:pPr lvl="1"/>
            <a:r>
              <a:rPr lang="th-TH" dirty="0"/>
              <a:t>การบันทึกความน่าเชื่อถือของข้อความและการมีส่วนร่วมของ</a:t>
            </a:r>
            <a:r>
              <a:rPr lang="th-TH" dirty="0" err="1"/>
              <a:t>ซัพพ</a:t>
            </a:r>
            <a:r>
              <a:rPr lang="th-TH" dirty="0"/>
              <a:t>ลายเออร์ในการแปลงหน้าที่ผลิตภัณฑ์เชิงคุณภาพ</a:t>
            </a:r>
            <a:endParaRPr lang="en-US" dirty="0"/>
          </a:p>
          <a:p>
            <a:pPr lvl="1"/>
            <a:r>
              <a:rPr lang="th-TH" dirty="0"/>
              <a:t>การเน้นความเป็นผู้นำและความยืดหยุ่นของกระบวนการในการบรรลุความยั่งยืนทางเศรษฐกิจ</a:t>
            </a:r>
            <a:endParaRPr lang="en-US" dirty="0"/>
          </a:p>
          <a:p>
            <a:pPr lvl="1"/>
            <a:r>
              <a:rPr lang="th-TH" dirty="0"/>
              <a:t>รูปแบบธุรกิจและกลวิธีในการมีส่วนร่วมของพนักงานภายในองค์กร</a:t>
            </a:r>
            <a:endParaRPr lang="en-US" dirty="0"/>
          </a:p>
          <a:p>
            <a:pPr lvl="1"/>
            <a:r>
              <a:rPr lang="th-TH" dirty="0"/>
              <a:t>รูปแบบธุรกิจที่ศึกษาอิทธิพลของการจัดการคุณภาพในสภาพแวดล้อมที่หลากหลายวัฒนธรรม</a:t>
            </a:r>
            <a:endParaRPr lang="en-US" dirty="0"/>
          </a:p>
          <a:p>
            <a:r>
              <a:rPr lang="th-TH" dirty="0"/>
              <a:t>ด้านเทคโนโลยี</a:t>
            </a:r>
            <a:endParaRPr lang="en-US" dirty="0"/>
          </a:p>
          <a:p>
            <a:pPr lvl="1"/>
            <a:r>
              <a:rPr lang="th-TH" dirty="0"/>
              <a:t>บทบาทของเทคโนโลยีระบบอัตโนมัติและ </a:t>
            </a:r>
            <a:r>
              <a:rPr lang="en-US" dirty="0"/>
              <a:t>IT / IS </a:t>
            </a:r>
            <a:r>
              <a:rPr lang="th-TH" dirty="0"/>
              <a:t>ในการจัดการคุณภาพ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E9D8-6784-4EB5-89DB-03EC5D36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D276-2746-46B2-952B-EE3EB6E5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h-TH" i="1" dirty="0"/>
              <a:t>ลูกค้ากำหนดข้อกำหนดในการใช้งานของผลิตภัณฑ์ในขณะที่ผู้ผลิตจำเป็นต้องตอบสนองอย่างเหมาะสมและจัดหาผลิตภัณฑ์ที่ลูกค้าจะยอมรับในตลาด</a:t>
            </a:r>
            <a:endParaRPr lang="en-US" i="1" dirty="0"/>
          </a:p>
          <a:p>
            <a:pPr marL="0" indent="0" algn="ctr">
              <a:buNone/>
            </a:pPr>
            <a:endParaRPr lang="en-US" i="1" dirty="0"/>
          </a:p>
          <a:p>
            <a:pPr algn="ctr"/>
            <a:r>
              <a:rPr lang="th-TH" i="1" dirty="0"/>
              <a:t>ความต้องการของลูกค้าหรือแนวโน้มในตลาดเปลี่ยนแปลงอย่างรวดเร็ว ดังนั้นผู้ผลิตจึงถูกบังคับให้จัดระเบียบกระบวนการภายในใหม่และตอบสนองต่อความต้องการที่เปลี่ยนแปลงไปของตลาดอย่างรวดเร็ว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466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E9D8-6784-4EB5-89DB-03EC5D36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D276-2746-46B2-952B-EE3EB6E5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h-TH" i="1" dirty="0"/>
              <a:t>เพื่อให้เกิดความมั่นคงในความสัมพันธ์ บริษัทต่าง ๆ ควรเลือก</a:t>
            </a:r>
            <a:r>
              <a:rPr lang="th-TH" i="1" dirty="0" err="1"/>
              <a:t>ซัพพ</a:t>
            </a:r>
            <a:r>
              <a:rPr lang="th-TH" i="1" dirty="0"/>
              <a:t>ลายเออร์ตามคุณภาพและความน่าเชื่อถือส่งเสริมการมีส่วนร่วมในการออกแบบผลิตภัณฑ์และพยายามปรับปรุงการรับรู้ของ</a:t>
            </a:r>
            <a:r>
              <a:rPr lang="th-TH" i="1" dirty="0" err="1"/>
              <a:t>ซัพพ</a:t>
            </a:r>
            <a:r>
              <a:rPr lang="th-TH" i="1" dirty="0"/>
              <a:t>ลายเออร์ถึงความสำคัญของคุณภาพ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4858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E9D8-6784-4EB5-89DB-03EC5D36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D276-2746-46B2-952B-EE3EB6E53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เพื่อปรับปรุงระดับคุณภาพการผลิต</a:t>
            </a:r>
            <a:endParaRPr lang="en-US" dirty="0"/>
          </a:p>
          <a:p>
            <a:pPr lvl="1"/>
            <a:r>
              <a:rPr lang="th-TH" dirty="0"/>
              <a:t>รวบรวมข้อมูลที่จำเป็นทั้งหมดเกี่ยวกับต้นทุนที่มีคุณภาพต่ำและแสดงให้เห็นอย่างชัดเจน</a:t>
            </a:r>
            <a:endParaRPr lang="en-US" dirty="0"/>
          </a:p>
          <a:p>
            <a:pPr lvl="1"/>
            <a:r>
              <a:rPr lang="th-TH" dirty="0"/>
              <a:t>กำหนดมาตรการที่มีประสิทธิภาพเพื่อปรับปรุงต้นทุนแต่ละรายการและกำหนดผู้รับผิดชอบและวันที่ดำเนินการ</a:t>
            </a:r>
            <a:endParaRPr lang="en-US" dirty="0"/>
          </a:p>
          <a:p>
            <a:pPr lvl="1"/>
            <a:r>
              <a:rPr lang="th-TH" dirty="0"/>
              <a:t>แจ้งข้อมูลเกี่ยวกับต้นทุนคุณภาพต่ำและการดำเนินการปรับปรุงให้กับพนักงานอย่างสม่ำเสมอและทันท่วงที</a:t>
            </a:r>
            <a:endParaRPr lang="en-US" dirty="0"/>
          </a:p>
          <a:p>
            <a:pPr lvl="1"/>
            <a:r>
              <a:rPr lang="th-TH" dirty="0"/>
              <a:t>ปรับเปลี่ยนกระบวนการเพื่อป้องกันปัญหาที่ตรวจพบซ้ำและวิเคราะห์สถานการณ์ต้นทุนคุณภาพต่ำอย่างต่อเนื่องและดำเนินมาตรการปรับปรุง</a:t>
            </a:r>
            <a:endParaRPr lang="en-US" dirty="0"/>
          </a:p>
          <a:p>
            <a:pPr lvl="1"/>
            <a:r>
              <a:rPr lang="th-TH" dirty="0"/>
              <a:t>กระตุ้นพนักงานในบริษัทเพื่อให้พวกเขามีส่วนร่วมในการดำเนินมาตรการป้องกันในกระบวนการของบริษัทด้วยความคิดริเริ่มของตนเอ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1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E00F-C701-48DF-9B1A-EF7E273E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วิธีการปรับปรุงคุณภาพ</a:t>
            </a:r>
            <a:endParaRPr lang="en-US" dirty="0"/>
          </a:p>
        </p:txBody>
      </p:sp>
      <p:pic>
        <p:nvPicPr>
          <p:cNvPr id="1026" name="Picture 2" descr="COPQ Ice berg Taguchi uses the Quality Loss Function(QLF) (figure 5)... |  Download Scientific Diagram">
            <a:extLst>
              <a:ext uri="{FF2B5EF4-FFF2-40B4-BE49-F238E27FC236}">
                <a16:creationId xmlns:a16="http://schemas.microsoft.com/office/drawing/2014/main" id="{74C3B553-1829-4FEA-BAF9-4AC3A8A497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081" y="1778794"/>
            <a:ext cx="50387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B1819-B84A-49DF-A9DE-1F891219486D}"/>
              </a:ext>
            </a:extLst>
          </p:cNvPr>
          <p:cNvSpPr txBox="1"/>
          <p:nvPr/>
        </p:nvSpPr>
        <p:spPr>
          <a:xfrm>
            <a:off x="9034272" y="5450979"/>
            <a:ext cx="233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Taguchi’s iceberg</a:t>
            </a:r>
          </a:p>
        </p:txBody>
      </p:sp>
    </p:spTree>
    <p:extLst>
      <p:ext uri="{BB962C8B-B14F-4D97-AF65-F5344CB8AC3E}">
        <p14:creationId xmlns:p14="http://schemas.microsoft.com/office/powerpoint/2010/main" val="194199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4109</TotalTime>
  <Words>2121</Words>
  <Application>Microsoft Office PowerPoint</Application>
  <PresentationFormat>Widescreen</PresentationFormat>
  <Paragraphs>184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AdvOT596495f2</vt:lpstr>
      <vt:lpstr>Arial</vt:lpstr>
      <vt:lpstr>Calibri</vt:lpstr>
      <vt:lpstr>Calibri Light</vt:lpstr>
      <vt:lpstr>CharisSIL</vt:lpstr>
      <vt:lpstr>Helvetica</vt:lpstr>
      <vt:lpstr>TimesNewRomanPSMT</vt:lpstr>
      <vt:lpstr>Tw Cen MT</vt:lpstr>
      <vt:lpstr>Office Theme</vt:lpstr>
      <vt:lpstr>PowerPoint Presentation</vt:lpstr>
      <vt:lpstr>สิ่งที่จะรับการเรียนรู้</vt:lpstr>
      <vt:lpstr>การจัดการคุณภาพในยุคอุตสาหกรรม 4.0</vt:lpstr>
      <vt:lpstr>การจัดการคุณภาพในยุคอุตสาหกรรม 4.0</vt:lpstr>
      <vt:lpstr>การจัดการคุณภาพในยุคอุตสาหกรรม 4.0</vt:lpstr>
      <vt:lpstr>วิธีการปรับปรุงคุณภาพ</vt:lpstr>
      <vt:lpstr>วิธีการปรับปรุงคุณภาพ</vt:lpstr>
      <vt:lpstr>วิธีการปรับปรุงคุณภาพ</vt:lpstr>
      <vt:lpstr>วิธีการปรับปรุงคุณภาพ</vt:lpstr>
      <vt:lpstr>วิธีการปรับปรุงคุณภาพ</vt:lpstr>
      <vt:lpstr>วิธีการปรับปรุงคุณภาพ</vt:lpstr>
      <vt:lpstr>วิธีการปรับปรุงคุณภาพ</vt:lpstr>
      <vt:lpstr>วิธีการปรับปรุงคุณภาพ</vt:lpstr>
      <vt:lpstr>วิธีการปรับปรุงคุณภาพ</vt:lpstr>
      <vt:lpstr>วิธีการปรับปรุงคุณภาพ</vt:lpstr>
      <vt:lpstr>วิธีการปรับปรุงคุณภาพ</vt:lpstr>
      <vt:lpstr>วิธีการปรับปรุงคุณภาพ</vt:lpstr>
      <vt:lpstr>กลยุทธ์สำหรับระบบอัตโนมัติคุณภาพ</vt:lpstr>
      <vt:lpstr>กลยุทธ์สำหรับระบบอัตโนมัติคุณภาพ</vt:lpstr>
      <vt:lpstr>กลยุทธ์สำหรับระบบอัตโนมัติคุณภาพ</vt:lpstr>
      <vt:lpstr>กลยุทธ์สำหรับระบบอัตโนมัติคุณภาพ</vt:lpstr>
      <vt:lpstr>กลยุทธ์สำหรับระบบอัตโนมัติคุณภาพ</vt:lpstr>
      <vt:lpstr>กรณีศึกษาเกี่ยวกับการปรับปรุงคุณภาพ</vt:lpstr>
      <vt:lpstr>A Case Study on Quality Improvement</vt:lpstr>
      <vt:lpstr>A Case Study on Quality Improvement</vt:lpstr>
      <vt:lpstr>A Case Study on Quality Improvement</vt:lpstr>
      <vt:lpstr>A Case Study on Quality Improvement</vt:lpstr>
      <vt:lpstr>A Case Study on Quality Improvement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330</cp:revision>
  <dcterms:created xsi:type="dcterms:W3CDTF">2018-02-11T14:22:08Z</dcterms:created>
  <dcterms:modified xsi:type="dcterms:W3CDTF">2020-10-27T00:39:56Z</dcterms:modified>
</cp:coreProperties>
</file>